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83" r:id="rId2"/>
    <p:sldId id="285" r:id="rId3"/>
    <p:sldId id="286" r:id="rId4"/>
    <p:sldId id="293" r:id="rId5"/>
    <p:sldId id="284" r:id="rId6"/>
    <p:sldId id="280" r:id="rId7"/>
    <p:sldId id="281" r:id="rId8"/>
    <p:sldId id="282" r:id="rId9"/>
    <p:sldId id="268" r:id="rId10"/>
    <p:sldId id="267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7" r:id="rId23"/>
    <p:sldId id="288" r:id="rId24"/>
    <p:sldId id="290" r:id="rId25"/>
    <p:sldId id="289" r:id="rId26"/>
    <p:sldId id="291" r:id="rId27"/>
    <p:sldId id="29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90"/>
    <a:srgbClr val="90D0D0"/>
    <a:srgbClr val="90D040"/>
    <a:srgbClr val="909090"/>
    <a:srgbClr val="40D040"/>
    <a:srgbClr val="90E090"/>
    <a:srgbClr val="90FF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3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0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i="1" dirty="0" err="1">
                <a:latin typeface="+mj-ea"/>
                <a:ea typeface="+mj-ea"/>
              </a:rPr>
              <a:t>깨비쫑</a:t>
            </a:r>
            <a:r>
              <a:rPr lang="ko-KR" altLang="en-US" sz="700" b="0" i="1" dirty="0">
                <a:latin typeface="+mj-ea"/>
                <a:ea typeface="+mj-ea"/>
              </a:rPr>
              <a:t> 작성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28C1BD1C-93EE-679B-2CDB-1F890CBDD315}"/>
              </a:ext>
            </a:extLst>
          </p:cNvPr>
          <p:cNvSpPr/>
          <p:nvPr/>
        </p:nvSpPr>
        <p:spPr>
          <a:xfrm>
            <a:off x="2310232" y="1620760"/>
            <a:ext cx="1335794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AlarmBroadServer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FxMS</a:t>
            </a:r>
            <a:r>
              <a:rPr lang="en-US" altLang="ko-KR" dirty="0"/>
              <a:t> </a:t>
            </a:r>
            <a:r>
              <a:rPr lang="ko-KR" altLang="en-US" dirty="0"/>
              <a:t>프로세스 구성도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5609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기본적으로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8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개의 서비스로 구성되어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서비스간 통신은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RMI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이용하여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NotiService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통해 이벤트를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특정 서비스에 기능은 해당 서비스 직접 호출한다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각 서비스를 여러 개의 스레드가 존재할 수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F712986-E9F0-FB73-A475-7796A9CC1FD3}"/>
              </a:ext>
            </a:extLst>
          </p:cNvPr>
          <p:cNvSpPr/>
          <p:nvPr/>
        </p:nvSpPr>
        <p:spPr>
          <a:xfrm>
            <a:off x="730775" y="1554364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AlarmService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54CEF626-850F-187A-AEB5-E51557B91BF6}"/>
              </a:ext>
            </a:extLst>
          </p:cNvPr>
          <p:cNvSpPr/>
          <p:nvPr/>
        </p:nvSpPr>
        <p:spPr>
          <a:xfrm>
            <a:off x="730775" y="2148620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AppService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31A3D68-BD28-FD50-8557-41AEDDFDAEC1}"/>
              </a:ext>
            </a:extLst>
          </p:cNvPr>
          <p:cNvSpPr/>
          <p:nvPr/>
        </p:nvSpPr>
        <p:spPr>
          <a:xfrm>
            <a:off x="3614520" y="1620760"/>
            <a:ext cx="1203285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AlarmReleaseCron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D3DBE1C4-DDBB-DE60-3033-86E4F9D9CDDD}"/>
              </a:ext>
            </a:extLst>
          </p:cNvPr>
          <p:cNvSpPr/>
          <p:nvPr/>
        </p:nvSpPr>
        <p:spPr>
          <a:xfrm>
            <a:off x="3689983" y="2226220"/>
            <a:ext cx="1089439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PsStatMakeCron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22B17A55-54A7-99A0-3E29-215DC24F3BBC}"/>
              </a:ext>
            </a:extLst>
          </p:cNvPr>
          <p:cNvSpPr/>
          <p:nvPr/>
        </p:nvSpPr>
        <p:spPr>
          <a:xfrm>
            <a:off x="730776" y="2722360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500D0923-1846-677F-8245-965D55612566}"/>
              </a:ext>
            </a:extLst>
          </p:cNvPr>
          <p:cNvSpPr/>
          <p:nvPr/>
        </p:nvSpPr>
        <p:spPr>
          <a:xfrm>
            <a:off x="2319827" y="2838731"/>
            <a:ext cx="1089439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WsPsValueServer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2ED9262-EC1B-4356-D9B8-19A18A352578}"/>
              </a:ext>
            </a:extLst>
          </p:cNvPr>
          <p:cNvSpPr/>
          <p:nvPr/>
        </p:nvSpPr>
        <p:spPr>
          <a:xfrm>
            <a:off x="730775" y="3306848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MoService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6D75F7C6-5E3A-5A42-2E14-D1EF3FCE0B06}"/>
              </a:ext>
            </a:extLst>
          </p:cNvPr>
          <p:cNvSpPr/>
          <p:nvPr/>
        </p:nvSpPr>
        <p:spPr>
          <a:xfrm>
            <a:off x="730775" y="3890356"/>
            <a:ext cx="1427461" cy="416697"/>
          </a:xfrm>
          <a:prstGeom prst="flowChartTerminator">
            <a:avLst/>
          </a:prstGeom>
          <a:solidFill>
            <a:srgbClr val="90D09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NotiService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992D73B0-67A6-7F95-1918-7DA02EA81816}"/>
              </a:ext>
            </a:extLst>
          </p:cNvPr>
          <p:cNvSpPr/>
          <p:nvPr/>
        </p:nvSpPr>
        <p:spPr>
          <a:xfrm>
            <a:off x="730775" y="4470261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UserService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EF19AB7E-5997-929B-6DC4-44F265FDB3B3}"/>
              </a:ext>
            </a:extLst>
          </p:cNvPr>
          <p:cNvSpPr/>
          <p:nvPr/>
        </p:nvSpPr>
        <p:spPr>
          <a:xfrm>
            <a:off x="730775" y="5050166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RuleService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43D85B8-DE88-C963-10EB-D8E19CA18BC5}"/>
              </a:ext>
            </a:extLst>
          </p:cNvPr>
          <p:cNvSpPr/>
          <p:nvPr/>
        </p:nvSpPr>
        <p:spPr>
          <a:xfrm>
            <a:off x="730775" y="5630071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WebService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CCBF3E07-C9F1-0F04-5503-9D9A4791AA49}"/>
              </a:ext>
            </a:extLst>
          </p:cNvPr>
          <p:cNvSpPr/>
          <p:nvPr/>
        </p:nvSpPr>
        <p:spPr>
          <a:xfrm>
            <a:off x="4970558" y="2838731"/>
            <a:ext cx="1704906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ValueApiAlarmCheckThread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7F6A167-4245-C48B-6D24-EDFC061EC4B4}"/>
              </a:ext>
            </a:extLst>
          </p:cNvPr>
          <p:cNvSpPr/>
          <p:nvPr/>
        </p:nvSpPr>
        <p:spPr>
          <a:xfrm>
            <a:off x="3363416" y="2831681"/>
            <a:ext cx="1416006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ValueApiInsertThread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9DA99DC1-54BA-12D9-29CC-58D715459078}"/>
              </a:ext>
            </a:extLst>
          </p:cNvPr>
          <p:cNvSpPr/>
          <p:nvPr/>
        </p:nvSpPr>
        <p:spPr>
          <a:xfrm>
            <a:off x="6882444" y="2842265"/>
            <a:ext cx="1478991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ValueApiUpdateThread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2EB2D1-CD6F-2720-8C40-812E65D1626D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467513" y="4098705"/>
            <a:ext cx="263262" cy="0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6F23CB-79E6-F2C7-B8B0-E0DCA3D41784}"/>
              </a:ext>
            </a:extLst>
          </p:cNvPr>
          <p:cNvSpPr/>
          <p:nvPr/>
        </p:nvSpPr>
        <p:spPr>
          <a:xfrm>
            <a:off x="233757" y="3972377"/>
            <a:ext cx="23375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0AEB47-AC82-9ABE-31DC-172096A206F2}"/>
              </a:ext>
            </a:extLst>
          </p:cNvPr>
          <p:cNvCxnSpPr>
            <a:cxnSpLocks/>
            <a:stCxn id="41" idx="2"/>
            <a:endCxn id="23" idx="1"/>
          </p:cNvCxnSpPr>
          <p:nvPr/>
        </p:nvCxnSpPr>
        <p:spPr>
          <a:xfrm rot="16200000" flipH="1">
            <a:off x="313916" y="4261751"/>
            <a:ext cx="453578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6">
            <a:extLst>
              <a:ext uri="{FF2B5EF4-FFF2-40B4-BE49-F238E27FC236}">
                <a16:creationId xmlns:a16="http://schemas.microsoft.com/office/drawing/2014/main" id="{E123EC84-90E6-E567-0A49-883DF27022AA}"/>
              </a:ext>
            </a:extLst>
          </p:cNvPr>
          <p:cNvCxnSpPr>
            <a:cxnSpLocks/>
            <a:stCxn id="41" idx="2"/>
            <a:endCxn id="24" idx="1"/>
          </p:cNvCxnSpPr>
          <p:nvPr/>
        </p:nvCxnSpPr>
        <p:spPr>
          <a:xfrm rot="16200000" flipH="1">
            <a:off x="23964" y="4551703"/>
            <a:ext cx="1033483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46">
            <a:extLst>
              <a:ext uri="{FF2B5EF4-FFF2-40B4-BE49-F238E27FC236}">
                <a16:creationId xmlns:a16="http://schemas.microsoft.com/office/drawing/2014/main" id="{E1CE1FBD-38CD-DFB9-3AFE-B5F2528BDAC2}"/>
              </a:ext>
            </a:extLst>
          </p:cNvPr>
          <p:cNvCxnSpPr>
            <a:cxnSpLocks/>
            <a:stCxn id="41" idx="2"/>
            <a:endCxn id="25" idx="1"/>
          </p:cNvCxnSpPr>
          <p:nvPr/>
        </p:nvCxnSpPr>
        <p:spPr>
          <a:xfrm rot="16200000" flipH="1">
            <a:off x="-265989" y="4841656"/>
            <a:ext cx="1613388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46">
            <a:extLst>
              <a:ext uri="{FF2B5EF4-FFF2-40B4-BE49-F238E27FC236}">
                <a16:creationId xmlns:a16="http://schemas.microsoft.com/office/drawing/2014/main" id="{760F8CAD-E3C4-8209-9D43-BC550D501430}"/>
              </a:ext>
            </a:extLst>
          </p:cNvPr>
          <p:cNvCxnSpPr>
            <a:cxnSpLocks/>
            <a:stCxn id="21" idx="1"/>
            <a:endCxn id="41" idx="0"/>
          </p:cNvCxnSpPr>
          <p:nvPr/>
        </p:nvCxnSpPr>
        <p:spPr>
          <a:xfrm rot="10800000" flipV="1">
            <a:off x="350635" y="3515197"/>
            <a:ext cx="380140" cy="45718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화살표 연결선 46">
            <a:extLst>
              <a:ext uri="{FF2B5EF4-FFF2-40B4-BE49-F238E27FC236}">
                <a16:creationId xmlns:a16="http://schemas.microsoft.com/office/drawing/2014/main" id="{4E6971F2-B5EE-570A-BDF2-50123CBD0469}"/>
              </a:ext>
            </a:extLst>
          </p:cNvPr>
          <p:cNvCxnSpPr>
            <a:cxnSpLocks/>
            <a:stCxn id="19" idx="1"/>
            <a:endCxn id="41" idx="0"/>
          </p:cNvCxnSpPr>
          <p:nvPr/>
        </p:nvCxnSpPr>
        <p:spPr>
          <a:xfrm rot="10800000" flipV="1">
            <a:off x="350636" y="2930709"/>
            <a:ext cx="380141" cy="1041668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직선 화살표 연결선 46">
            <a:extLst>
              <a:ext uri="{FF2B5EF4-FFF2-40B4-BE49-F238E27FC236}">
                <a16:creationId xmlns:a16="http://schemas.microsoft.com/office/drawing/2014/main" id="{3779C8C2-CBC3-2D95-60AF-1F34E6B680C3}"/>
              </a:ext>
            </a:extLst>
          </p:cNvPr>
          <p:cNvCxnSpPr>
            <a:cxnSpLocks/>
            <a:stCxn id="15" idx="1"/>
            <a:endCxn id="41" idx="0"/>
          </p:cNvCxnSpPr>
          <p:nvPr/>
        </p:nvCxnSpPr>
        <p:spPr>
          <a:xfrm rot="10800000" flipV="1">
            <a:off x="350635" y="2356969"/>
            <a:ext cx="380140" cy="1615408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직선 화살표 연결선 46">
            <a:extLst>
              <a:ext uri="{FF2B5EF4-FFF2-40B4-BE49-F238E27FC236}">
                <a16:creationId xmlns:a16="http://schemas.microsoft.com/office/drawing/2014/main" id="{B29C3840-8EF6-1D4D-050C-CB850EDDEAFA}"/>
              </a:ext>
            </a:extLst>
          </p:cNvPr>
          <p:cNvCxnSpPr>
            <a:cxnSpLocks/>
            <a:stCxn id="14" idx="1"/>
            <a:endCxn id="41" idx="0"/>
          </p:cNvCxnSpPr>
          <p:nvPr/>
        </p:nvCxnSpPr>
        <p:spPr>
          <a:xfrm rot="10800000" flipV="1">
            <a:off x="350635" y="1762713"/>
            <a:ext cx="380140" cy="2209664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2B1BFA36-6B0B-F734-9F34-EBA4B926DC07}"/>
              </a:ext>
            </a:extLst>
          </p:cNvPr>
          <p:cNvSpPr/>
          <p:nvPr/>
        </p:nvSpPr>
        <p:spPr>
          <a:xfrm>
            <a:off x="2310232" y="2234355"/>
            <a:ext cx="1416006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CollectAnalysisCron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F411CDE8-3D11-0AEC-6F65-B1A7BF6024CB}"/>
              </a:ext>
            </a:extLst>
          </p:cNvPr>
          <p:cNvSpPr/>
          <p:nvPr/>
        </p:nvSpPr>
        <p:spPr>
          <a:xfrm>
            <a:off x="2319827" y="3384491"/>
            <a:ext cx="83505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MoSyncCron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6B894A59-989E-B1B0-4FA3-750F003FCF7A}"/>
              </a:ext>
            </a:extLst>
          </p:cNvPr>
          <p:cNvSpPr/>
          <p:nvPr/>
        </p:nvSpPr>
        <p:spPr>
          <a:xfrm>
            <a:off x="3125798" y="3387202"/>
            <a:ext cx="124227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RequestMoSyncCron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293E9ABB-B5B0-58A2-48D2-4969E853C67F}"/>
              </a:ext>
            </a:extLst>
          </p:cNvPr>
          <p:cNvSpPr/>
          <p:nvPr/>
        </p:nvSpPr>
        <p:spPr>
          <a:xfrm>
            <a:off x="4779422" y="1626716"/>
            <a:ext cx="1281500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AlarmStatDailyCron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465E538-899B-2055-8E46-7BF8DAC0C3ED}"/>
              </a:ext>
            </a:extLst>
          </p:cNvPr>
          <p:cNvSpPr/>
          <p:nvPr/>
        </p:nvSpPr>
        <p:spPr>
          <a:xfrm>
            <a:off x="6026827" y="1626716"/>
            <a:ext cx="141600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AlarmStatHourlyCron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32E57AF-97C7-8C16-9BE0-9BE31C29D46F}"/>
              </a:ext>
            </a:extLst>
          </p:cNvPr>
          <p:cNvSpPr/>
          <p:nvPr/>
        </p:nvSpPr>
        <p:spPr>
          <a:xfrm>
            <a:off x="7933971" y="906392"/>
            <a:ext cx="544005" cy="151852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30C35827-731B-A11B-9312-9F41EFA94519}"/>
              </a:ext>
            </a:extLst>
          </p:cNvPr>
          <p:cNvSpPr/>
          <p:nvPr/>
        </p:nvSpPr>
        <p:spPr>
          <a:xfrm>
            <a:off x="8531704" y="906392"/>
            <a:ext cx="323541" cy="1518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Cron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화살표 연결선 46">
            <a:extLst>
              <a:ext uri="{FF2B5EF4-FFF2-40B4-BE49-F238E27FC236}">
                <a16:creationId xmlns:a16="http://schemas.microsoft.com/office/drawing/2014/main" id="{34D1E71F-2ECE-45EB-0C70-ABF667563566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 flipV="1">
            <a:off x="4779422" y="2973634"/>
            <a:ext cx="191136" cy="7050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46">
            <a:extLst>
              <a:ext uri="{FF2B5EF4-FFF2-40B4-BE49-F238E27FC236}">
                <a16:creationId xmlns:a16="http://schemas.microsoft.com/office/drawing/2014/main" id="{DD9C77C2-0B5A-D4E6-013B-7E27FDA1FD48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 flipV="1">
            <a:off x="6675464" y="2980684"/>
            <a:ext cx="206980" cy="3534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82110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altLang="en-US" sz="1200" dirty="0"/>
              <a:t>회원 정보 확인 요청</a:t>
            </a:r>
            <a:endParaRPr sz="1200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DC138AE-3E08-537D-A6A5-05F2AA5E803C}"/>
              </a:ext>
            </a:extLst>
          </p:cNvPr>
          <p:cNvSpPr/>
          <p:nvPr/>
        </p:nvSpPr>
        <p:spPr>
          <a:xfrm>
            <a:off x="438293" y="89467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20EEE2-C3D8-D405-2709-E8E7F65FB455}"/>
              </a:ext>
            </a:extLst>
          </p:cNvPr>
          <p:cNvSpPr/>
          <p:nvPr/>
        </p:nvSpPr>
        <p:spPr>
          <a:xfrm>
            <a:off x="438293" y="1364123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기본 정보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605F7-FA6C-CB73-C1CC-063BB6AD0802}"/>
              </a:ext>
            </a:extLst>
          </p:cNvPr>
          <p:cNvSpPr/>
          <p:nvPr/>
        </p:nvSpPr>
        <p:spPr>
          <a:xfrm>
            <a:off x="438293" y="1853739"/>
            <a:ext cx="2126150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기록 및 동일 사용자 존재확인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사용자암호찾기테이블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(FX_UR_USER_PWD_FOUND)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83B93-2E12-38A0-5696-262654774558}"/>
              </a:ext>
            </a:extLst>
          </p:cNvPr>
          <p:cNvSpPr/>
          <p:nvPr/>
        </p:nvSpPr>
        <p:spPr>
          <a:xfrm>
            <a:off x="438293" y="2684581"/>
            <a:ext cx="2131882" cy="63655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동일인 확인용 인증번호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58959-93CC-AE2C-E30E-2517E75C6672}"/>
              </a:ext>
            </a:extLst>
          </p:cNvPr>
          <p:cNvSpPr/>
          <p:nvPr/>
        </p:nvSpPr>
        <p:spPr>
          <a:xfrm>
            <a:off x="438293" y="3608696"/>
            <a:ext cx="2126151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수신 및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F3784F-B6FA-EB7E-2AED-CF7FC4EC99D5}"/>
              </a:ext>
            </a:extLst>
          </p:cNvPr>
          <p:cNvCxnSpPr>
            <a:cxnSpLocks/>
          </p:cNvCxnSpPr>
          <p:nvPr/>
        </p:nvCxnSpPr>
        <p:spPr>
          <a:xfrm>
            <a:off x="785490" y="1111467"/>
            <a:ext cx="0" cy="2526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4FB28-D921-A7FF-678D-A841A97930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01367" y="1591004"/>
            <a:ext cx="1" cy="2627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6489D8-D36F-DF4D-0B46-8212F651370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501368" y="2421845"/>
            <a:ext cx="2866" cy="26273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F4F8E8-B9DA-8AAE-5214-37C4B8EE826D}"/>
              </a:ext>
            </a:extLst>
          </p:cNvPr>
          <p:cNvSpPr/>
          <p:nvPr/>
        </p:nvSpPr>
        <p:spPr>
          <a:xfrm>
            <a:off x="438293" y="4104730"/>
            <a:ext cx="2126151" cy="6253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일치 여부 확인 및 신규 암호 전달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43702A-D79B-0ADD-7BD9-EA5362A3E2E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1501369" y="3321138"/>
            <a:ext cx="2865" cy="28755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593F90-2C95-F2AD-C14E-591CB3DDCB06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501369" y="3835577"/>
            <a:ext cx="0" cy="2691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027A1418-4005-BC6C-223F-3233FFB6A5C6}"/>
              </a:ext>
            </a:extLst>
          </p:cNvPr>
          <p:cNvSpPr/>
          <p:nvPr/>
        </p:nvSpPr>
        <p:spPr>
          <a:xfrm>
            <a:off x="1636295" y="5028827"/>
            <a:ext cx="92814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정보 확인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E6F5327-9FF9-43F5-B178-DC873D5C199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2100368" y="4730129"/>
            <a:ext cx="0" cy="29869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7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절차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438293" y="89467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3E38BB-A0D5-5C98-9B20-1E98D40AF04F}"/>
              </a:ext>
            </a:extLst>
          </p:cNvPr>
          <p:cNvSpPr/>
          <p:nvPr/>
        </p:nvSpPr>
        <p:spPr>
          <a:xfrm>
            <a:off x="438293" y="1364123"/>
            <a:ext cx="2126148" cy="333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접속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인증번호 필요여부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AD80E4-27AE-498C-A4F8-907192510821}"/>
              </a:ext>
            </a:extLst>
          </p:cNvPr>
          <p:cNvSpPr/>
          <p:nvPr/>
        </p:nvSpPr>
        <p:spPr>
          <a:xfrm>
            <a:off x="431418" y="1943114"/>
            <a:ext cx="2126150" cy="41733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암호 입력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필요할 경우 요청함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36F4D3-9D8D-B534-65F0-23470432B3E4}"/>
              </a:ext>
            </a:extLst>
          </p:cNvPr>
          <p:cNvSpPr/>
          <p:nvPr/>
        </p:nvSpPr>
        <p:spPr>
          <a:xfrm>
            <a:off x="3160867" y="2005336"/>
            <a:ext cx="1404258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발송 요청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9BE20-28A0-786B-9F14-69686B9F0B47}"/>
              </a:ext>
            </a:extLst>
          </p:cNvPr>
          <p:cNvSpPr/>
          <p:nvPr/>
        </p:nvSpPr>
        <p:spPr>
          <a:xfrm>
            <a:off x="431415" y="3112804"/>
            <a:ext cx="2126151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요청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9B180-1204-FB4D-F6CF-A74CAECE9C0D}"/>
              </a:ext>
            </a:extLst>
          </p:cNvPr>
          <p:cNvCxnSpPr>
            <a:cxnSpLocks/>
          </p:cNvCxnSpPr>
          <p:nvPr/>
        </p:nvCxnSpPr>
        <p:spPr>
          <a:xfrm>
            <a:off x="785490" y="1111467"/>
            <a:ext cx="0" cy="2526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494493" y="1697235"/>
            <a:ext cx="6874" cy="24587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5A906A-FAC7-EBD4-A517-FBC8BD414A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57568" y="2151783"/>
            <a:ext cx="603299" cy="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B1DA60-F5E4-14F2-0538-20E259F253D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3862996" y="2298230"/>
            <a:ext cx="0" cy="33582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EE5A61-6536-9B24-89F4-8408EBA0CB3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94491" y="2360452"/>
            <a:ext cx="2" cy="75235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F480C83B-F86B-FC79-3B31-93C35B1668D4}"/>
              </a:ext>
            </a:extLst>
          </p:cNvPr>
          <p:cNvSpPr/>
          <p:nvPr/>
        </p:nvSpPr>
        <p:spPr>
          <a:xfrm>
            <a:off x="1691297" y="3738811"/>
            <a:ext cx="92814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종료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0C0901-76A7-97A6-C896-6DD3524E27C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5370" y="3405698"/>
            <a:ext cx="0" cy="33311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484220-AF6A-F902-A4C1-58C2E6E2C36F}"/>
              </a:ext>
            </a:extLst>
          </p:cNvPr>
          <p:cNvSpPr/>
          <p:nvPr/>
        </p:nvSpPr>
        <p:spPr>
          <a:xfrm>
            <a:off x="3160867" y="2634055"/>
            <a:ext cx="1404258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인증번호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4">
            <a:extLst>
              <a:ext uri="{FF2B5EF4-FFF2-40B4-BE49-F238E27FC236}">
                <a16:creationId xmlns:a16="http://schemas.microsoft.com/office/drawing/2014/main" id="{646A402D-5DE6-85DA-BAC0-806CA179B46C}"/>
              </a:ext>
            </a:extLst>
          </p:cNvPr>
          <p:cNvCxnSpPr>
            <a:cxnSpLocks/>
            <a:stCxn id="24" idx="1"/>
            <a:endCxn id="7" idx="0"/>
          </p:cNvCxnSpPr>
          <p:nvPr/>
        </p:nvCxnSpPr>
        <p:spPr>
          <a:xfrm rot="10800000" flipV="1">
            <a:off x="1494491" y="2780502"/>
            <a:ext cx="1666376" cy="33230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A242-B445-6CA8-0D0C-BEBD585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알람 데이터 요청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8E9F6A2-E4F1-3FF9-DF88-5C1039C619E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11891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이벤트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알람을 수신하는 흐름으로 해당 운용자의 설치위치에 해당되는 알람만 제공한다</a:t>
            </a:r>
            <a:r>
              <a:rPr lang="en-US" altLang="ko-KR" sz="900" b="0" dirty="0"/>
              <a:t>.</a:t>
            </a:r>
            <a:endParaRPr lang="ko-KR" altLang="en-US" sz="9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C36595-51DA-A09A-6087-0962986FBC4A}"/>
              </a:ext>
            </a:extLst>
          </p:cNvPr>
          <p:cNvCxnSpPr/>
          <p:nvPr/>
        </p:nvCxnSpPr>
        <p:spPr>
          <a:xfrm flipH="1">
            <a:off x="2949886" y="1845161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E7F8051C-F046-AEB6-CF33-2EC79615DB3A}"/>
              </a:ext>
            </a:extLst>
          </p:cNvPr>
          <p:cNvSpPr txBox="1"/>
          <p:nvPr/>
        </p:nvSpPr>
        <p:spPr>
          <a:xfrm>
            <a:off x="3018724" y="2035673"/>
            <a:ext cx="125816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7E6093-D171-008F-F460-69F1A7F2331F}"/>
              </a:ext>
            </a:extLst>
          </p:cNvPr>
          <p:cNvCxnSpPr>
            <a:cxnSpLocks/>
          </p:cNvCxnSpPr>
          <p:nvPr/>
        </p:nvCxnSpPr>
        <p:spPr>
          <a:xfrm>
            <a:off x="2949886" y="255545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D50A473D-152D-0CBA-4697-6B80F38E3628}"/>
              </a:ext>
            </a:extLst>
          </p:cNvPr>
          <p:cNvSpPr txBox="1"/>
          <p:nvPr/>
        </p:nvSpPr>
        <p:spPr>
          <a:xfrm>
            <a:off x="4973201" y="2618029"/>
            <a:ext cx="126541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3AEB1A-4A4E-6DEE-0A11-1F4E941F8042}"/>
              </a:ext>
            </a:extLst>
          </p:cNvPr>
          <p:cNvCxnSpPr>
            <a:cxnSpLocks/>
          </p:cNvCxnSpPr>
          <p:nvPr/>
        </p:nvCxnSpPr>
        <p:spPr>
          <a:xfrm>
            <a:off x="2949886" y="3238870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F183F414-EDCE-4D95-E8F1-118914BB7867}"/>
              </a:ext>
            </a:extLst>
          </p:cNvPr>
          <p:cNvSpPr txBox="1"/>
          <p:nvPr/>
        </p:nvSpPr>
        <p:spPr>
          <a:xfrm>
            <a:off x="5256871" y="3335746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31D162-EA92-FEC4-0C83-74916E3195A5}"/>
              </a:ext>
            </a:extLst>
          </p:cNvPr>
          <p:cNvCxnSpPr>
            <a:cxnSpLocks/>
          </p:cNvCxnSpPr>
          <p:nvPr/>
        </p:nvCxnSpPr>
        <p:spPr>
          <a:xfrm>
            <a:off x="2949886" y="3613880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439;p11">
            <a:extLst>
              <a:ext uri="{FF2B5EF4-FFF2-40B4-BE49-F238E27FC236}">
                <a16:creationId xmlns:a16="http://schemas.microsoft.com/office/drawing/2014/main" id="{3E657533-074B-5B93-39B3-4184AC8EA54D}"/>
              </a:ext>
            </a:extLst>
          </p:cNvPr>
          <p:cNvSpPr txBox="1"/>
          <p:nvPr/>
        </p:nvSpPr>
        <p:spPr>
          <a:xfrm>
            <a:off x="5256871" y="3710756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916477-82FD-E1E6-B90E-2EB02E2A63B0}"/>
              </a:ext>
            </a:extLst>
          </p:cNvPr>
          <p:cNvCxnSpPr>
            <a:cxnSpLocks/>
          </p:cNvCxnSpPr>
          <p:nvPr/>
        </p:nvCxnSpPr>
        <p:spPr>
          <a:xfrm>
            <a:off x="2949886" y="3978617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439;p11">
            <a:extLst>
              <a:ext uri="{FF2B5EF4-FFF2-40B4-BE49-F238E27FC236}">
                <a16:creationId xmlns:a16="http://schemas.microsoft.com/office/drawing/2014/main" id="{28271F50-7EE0-FE4E-C860-C02178115060}"/>
              </a:ext>
            </a:extLst>
          </p:cNvPr>
          <p:cNvSpPr txBox="1"/>
          <p:nvPr/>
        </p:nvSpPr>
        <p:spPr>
          <a:xfrm>
            <a:off x="5256871" y="4075493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5D00A-9B44-81E7-26C1-AAADCC6D4CF8}"/>
              </a:ext>
            </a:extLst>
          </p:cNvPr>
          <p:cNvSpPr/>
          <p:nvPr/>
        </p:nvSpPr>
        <p:spPr>
          <a:xfrm>
            <a:off x="2345056" y="1277915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SERVER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5BE3D-C6E4-925A-C106-BAA02786DDD5}"/>
              </a:ext>
            </a:extLst>
          </p:cNvPr>
          <p:cNvSpPr/>
          <p:nvPr/>
        </p:nvSpPr>
        <p:spPr>
          <a:xfrm>
            <a:off x="5705791" y="1277916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D87001-6AF6-8150-5C61-5724F3DCD842}"/>
              </a:ext>
            </a:extLst>
          </p:cNvPr>
          <p:cNvCxnSpPr/>
          <p:nvPr/>
        </p:nvCxnSpPr>
        <p:spPr>
          <a:xfrm>
            <a:off x="2877883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89A6CF-6CCC-2F2E-4EC0-69A420E92C17}"/>
              </a:ext>
            </a:extLst>
          </p:cNvPr>
          <p:cNvCxnSpPr/>
          <p:nvPr/>
        </p:nvCxnSpPr>
        <p:spPr>
          <a:xfrm>
            <a:off x="6238618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A242-B445-6CA8-0D0C-BEBD585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/>
              <a:t>수집값</a:t>
            </a:r>
            <a:r>
              <a:rPr lang="ko-KR" altLang="en-US" sz="1200" dirty="0"/>
              <a:t> 데이터 요청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8E9F6A2-E4F1-3FF9-DF88-5C1039C619E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11891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관리대상으로부터 수집한 값을 공유한다</a:t>
            </a:r>
            <a:r>
              <a:rPr lang="en-US" altLang="ko-KR" sz="900" b="0" dirty="0"/>
              <a:t>.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5A087E-34C0-2EE5-6B5D-904B49707124}"/>
              </a:ext>
            </a:extLst>
          </p:cNvPr>
          <p:cNvCxnSpPr/>
          <p:nvPr/>
        </p:nvCxnSpPr>
        <p:spPr>
          <a:xfrm flipH="1">
            <a:off x="2977386" y="1845161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439;p11">
            <a:extLst>
              <a:ext uri="{FF2B5EF4-FFF2-40B4-BE49-F238E27FC236}">
                <a16:creationId xmlns:a16="http://schemas.microsoft.com/office/drawing/2014/main" id="{01B85A24-4416-57BF-05AC-A5E3B398D716}"/>
              </a:ext>
            </a:extLst>
          </p:cNvPr>
          <p:cNvSpPr txBox="1"/>
          <p:nvPr/>
        </p:nvSpPr>
        <p:spPr>
          <a:xfrm>
            <a:off x="3151089" y="2005840"/>
            <a:ext cx="1291989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E3184D-1C6E-8014-453E-BE2B32A5BD26}"/>
              </a:ext>
            </a:extLst>
          </p:cNvPr>
          <p:cNvCxnSpPr>
            <a:cxnSpLocks/>
          </p:cNvCxnSpPr>
          <p:nvPr/>
        </p:nvCxnSpPr>
        <p:spPr>
          <a:xfrm>
            <a:off x="2977386" y="255545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439;p11">
            <a:extLst>
              <a:ext uri="{FF2B5EF4-FFF2-40B4-BE49-F238E27FC236}">
                <a16:creationId xmlns:a16="http://schemas.microsoft.com/office/drawing/2014/main" id="{020F8653-763A-5620-5602-44EC83668A5B}"/>
              </a:ext>
            </a:extLst>
          </p:cNvPr>
          <p:cNvSpPr txBox="1"/>
          <p:nvPr/>
        </p:nvSpPr>
        <p:spPr>
          <a:xfrm>
            <a:off x="4896853" y="2641571"/>
            <a:ext cx="131202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DD1F49-C968-DCE1-250A-E1920DFC0CC6}"/>
              </a:ext>
            </a:extLst>
          </p:cNvPr>
          <p:cNvCxnSpPr/>
          <p:nvPr/>
        </p:nvCxnSpPr>
        <p:spPr>
          <a:xfrm flipH="1">
            <a:off x="2962620" y="3186688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39;p11">
            <a:extLst>
              <a:ext uri="{FF2B5EF4-FFF2-40B4-BE49-F238E27FC236}">
                <a16:creationId xmlns:a16="http://schemas.microsoft.com/office/drawing/2014/main" id="{0136524E-EA23-77B0-545B-754C227F10C8}"/>
              </a:ext>
            </a:extLst>
          </p:cNvPr>
          <p:cNvSpPr txBox="1"/>
          <p:nvPr/>
        </p:nvSpPr>
        <p:spPr>
          <a:xfrm>
            <a:off x="3151089" y="3385617"/>
            <a:ext cx="1486542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-no,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-id, add | del 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43CF50-1E84-5835-68FC-974618AE2E54}"/>
              </a:ext>
            </a:extLst>
          </p:cNvPr>
          <p:cNvCxnSpPr>
            <a:cxnSpLocks/>
          </p:cNvCxnSpPr>
          <p:nvPr/>
        </p:nvCxnSpPr>
        <p:spPr>
          <a:xfrm>
            <a:off x="2977386" y="393070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439;p11">
            <a:extLst>
              <a:ext uri="{FF2B5EF4-FFF2-40B4-BE49-F238E27FC236}">
                <a16:creationId xmlns:a16="http://schemas.microsoft.com/office/drawing/2014/main" id="{E2FBB498-F245-BB9C-96EB-947F067F54DE}"/>
              </a:ext>
            </a:extLst>
          </p:cNvPr>
          <p:cNvSpPr txBox="1"/>
          <p:nvPr/>
        </p:nvSpPr>
        <p:spPr>
          <a:xfrm>
            <a:off x="4702483" y="401682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1F30E0-716F-68F8-5A37-6925DF02C43B}"/>
              </a:ext>
            </a:extLst>
          </p:cNvPr>
          <p:cNvCxnSpPr>
            <a:cxnSpLocks/>
          </p:cNvCxnSpPr>
          <p:nvPr/>
        </p:nvCxnSpPr>
        <p:spPr>
          <a:xfrm>
            <a:off x="2991239" y="424761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39;p11">
            <a:extLst>
              <a:ext uri="{FF2B5EF4-FFF2-40B4-BE49-F238E27FC236}">
                <a16:creationId xmlns:a16="http://schemas.microsoft.com/office/drawing/2014/main" id="{C083DF80-3838-2131-7ADA-0AB2408E06CB}"/>
              </a:ext>
            </a:extLst>
          </p:cNvPr>
          <p:cNvSpPr txBox="1"/>
          <p:nvPr/>
        </p:nvSpPr>
        <p:spPr>
          <a:xfrm>
            <a:off x="4716336" y="433373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1E901C-F613-CB8F-C177-A4B069C2C55D}"/>
              </a:ext>
            </a:extLst>
          </p:cNvPr>
          <p:cNvCxnSpPr>
            <a:cxnSpLocks/>
          </p:cNvCxnSpPr>
          <p:nvPr/>
        </p:nvCxnSpPr>
        <p:spPr>
          <a:xfrm>
            <a:off x="2991238" y="455377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439;p11">
            <a:extLst>
              <a:ext uri="{FF2B5EF4-FFF2-40B4-BE49-F238E27FC236}">
                <a16:creationId xmlns:a16="http://schemas.microsoft.com/office/drawing/2014/main" id="{9B629573-19E8-93C5-E3D7-620D46831943}"/>
              </a:ext>
            </a:extLst>
          </p:cNvPr>
          <p:cNvSpPr txBox="1"/>
          <p:nvPr/>
        </p:nvSpPr>
        <p:spPr>
          <a:xfrm>
            <a:off x="4716335" y="463989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6927-8A97-6ECC-F8EE-3FA76EFBBDCF}"/>
              </a:ext>
            </a:extLst>
          </p:cNvPr>
          <p:cNvSpPr/>
          <p:nvPr/>
        </p:nvSpPr>
        <p:spPr>
          <a:xfrm>
            <a:off x="2345056" y="1277915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SERVER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950BD-2303-6859-8E91-805AAFFD17C5}"/>
              </a:ext>
            </a:extLst>
          </p:cNvPr>
          <p:cNvSpPr/>
          <p:nvPr/>
        </p:nvSpPr>
        <p:spPr>
          <a:xfrm>
            <a:off x="5705791" y="1277916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9316C5-7196-3265-773D-18BAE282C1C5}"/>
              </a:ext>
            </a:extLst>
          </p:cNvPr>
          <p:cNvCxnSpPr/>
          <p:nvPr/>
        </p:nvCxnSpPr>
        <p:spPr>
          <a:xfrm>
            <a:off x="2877883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AA7AF1-8694-B501-67A7-4EDB8F893351}"/>
              </a:ext>
            </a:extLst>
          </p:cNvPr>
          <p:cNvCxnSpPr/>
          <p:nvPr/>
        </p:nvCxnSpPr>
        <p:spPr>
          <a:xfrm>
            <a:off x="6238618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D254-B346-35D7-E625-D710329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룰 엔진 흐름도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7D907BD-FDDC-8C9E-E581-D5964F96BC70}"/>
              </a:ext>
            </a:extLst>
          </p:cNvPr>
          <p:cNvSpPr/>
          <p:nvPr/>
        </p:nvSpPr>
        <p:spPr>
          <a:xfrm>
            <a:off x="648846" y="1495616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2C087-461D-A7D4-C1FA-C567F04BDD75}"/>
              </a:ext>
            </a:extLst>
          </p:cNvPr>
          <p:cNvSpPr/>
          <p:nvPr/>
        </p:nvSpPr>
        <p:spPr>
          <a:xfrm>
            <a:off x="417667" y="1962265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771700-A16D-1F20-62FB-D9A3919DBA4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996043" y="1722497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753F589-CB11-C5C8-86F8-B553471773BF}"/>
              </a:ext>
            </a:extLst>
          </p:cNvPr>
          <p:cNvSpPr/>
          <p:nvPr/>
        </p:nvSpPr>
        <p:spPr>
          <a:xfrm>
            <a:off x="1160187" y="2428684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5118D3-4A7E-8CBC-AB43-2302F19D927B}"/>
              </a:ext>
            </a:extLst>
          </p:cNvPr>
          <p:cNvCxnSpPr>
            <a:cxnSpLocks/>
            <a:stCxn id="4" idx="2"/>
            <a:endCxn id="17" idx="1"/>
          </p:cNvCxnSpPr>
          <p:nvPr/>
        </p:nvCxnSpPr>
        <p:spPr>
          <a:xfrm rot="16200000" flipH="1">
            <a:off x="908910" y="2302053"/>
            <a:ext cx="338411" cy="16414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7B06D1-6265-B6FA-D7CE-1194010B9F33}"/>
              </a:ext>
            </a:extLst>
          </p:cNvPr>
          <p:cNvSpPr/>
          <p:nvPr/>
        </p:nvSpPr>
        <p:spPr>
          <a:xfrm>
            <a:off x="2618875" y="2428686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064089-AE6B-A1D2-31B5-D8999F99A51E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316938" y="2553331"/>
            <a:ext cx="301937" cy="16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74E6BE6-AE6D-5989-A350-8DCFF213774F}"/>
              </a:ext>
            </a:extLst>
          </p:cNvPr>
          <p:cNvSpPr/>
          <p:nvPr/>
        </p:nvSpPr>
        <p:spPr>
          <a:xfrm>
            <a:off x="1160187" y="3047173"/>
            <a:ext cx="1156751" cy="25265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D8937-1980-36E6-0B35-F0A65B6FC89B}"/>
              </a:ext>
            </a:extLst>
          </p:cNvPr>
          <p:cNvSpPr/>
          <p:nvPr/>
        </p:nvSpPr>
        <p:spPr>
          <a:xfrm>
            <a:off x="2618875" y="304717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9F737D-0CB3-47F3-216F-3FF6CA253A8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316938" y="3173502"/>
            <a:ext cx="301937" cy="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5B05C9-4321-9D34-4540-E95FC8C3C45C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1738563" y="2677978"/>
            <a:ext cx="0" cy="3691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DDFAC8D7-1DA0-4E79-52D8-33EF4FD345E5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rot="5400000">
            <a:off x="2226265" y="2193639"/>
            <a:ext cx="365832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A8C26EA7-56A6-72F1-61FB-54BFD1B336F2}"/>
              </a:ext>
            </a:extLst>
          </p:cNvPr>
          <p:cNvSpPr/>
          <p:nvPr/>
        </p:nvSpPr>
        <p:spPr>
          <a:xfrm>
            <a:off x="1160187" y="3682856"/>
            <a:ext cx="1156751" cy="252656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B58345-24DB-3212-DA28-D5B1805D5A14}"/>
              </a:ext>
            </a:extLst>
          </p:cNvPr>
          <p:cNvSpPr/>
          <p:nvPr/>
        </p:nvSpPr>
        <p:spPr>
          <a:xfrm>
            <a:off x="2618875" y="3682857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2C442E-4F6D-C199-41A5-9F8F074E4161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316938" y="3809184"/>
            <a:ext cx="30193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809DC14E-D62D-813B-370E-011C9B5E791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5400000">
            <a:off x="2217670" y="2820726"/>
            <a:ext cx="383023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C9E996-17FD-CB6A-5728-4A97F88632E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738563" y="3299830"/>
            <a:ext cx="0" cy="38302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7E4758-995A-F0FC-A433-37FB36DC1DDE}"/>
              </a:ext>
            </a:extLst>
          </p:cNvPr>
          <p:cNvSpPr/>
          <p:nvPr/>
        </p:nvSpPr>
        <p:spPr>
          <a:xfrm>
            <a:off x="417666" y="4431036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19">
            <a:extLst>
              <a:ext uri="{FF2B5EF4-FFF2-40B4-BE49-F238E27FC236}">
                <a16:creationId xmlns:a16="http://schemas.microsoft.com/office/drawing/2014/main" id="{6CD3F578-2B4B-076F-4FD7-802D1DE8A313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rot="5400000">
            <a:off x="1790159" y="3141396"/>
            <a:ext cx="495524" cy="208375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19">
            <a:extLst>
              <a:ext uri="{FF2B5EF4-FFF2-40B4-BE49-F238E27FC236}">
                <a16:creationId xmlns:a16="http://schemas.microsoft.com/office/drawing/2014/main" id="{8D407D9E-CDCF-98C6-7B8B-8BE5CA64E02E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rot="5400000">
            <a:off x="1119541" y="3812014"/>
            <a:ext cx="495524" cy="74252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CC4E2E-BBEF-0DD2-442D-A048263EAD1A}"/>
              </a:ext>
            </a:extLst>
          </p:cNvPr>
          <p:cNvSpPr/>
          <p:nvPr/>
        </p:nvSpPr>
        <p:spPr>
          <a:xfrm>
            <a:off x="1120654" y="2348014"/>
            <a:ext cx="3066335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7815388-7A0D-D860-E1EB-D21A279EFEC3}"/>
              </a:ext>
            </a:extLst>
          </p:cNvPr>
          <p:cNvSpPr/>
          <p:nvPr/>
        </p:nvSpPr>
        <p:spPr>
          <a:xfrm>
            <a:off x="458918" y="2444929"/>
            <a:ext cx="501889" cy="192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A0B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0674242-6DB9-2303-6379-3BB6F200852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간단한 비즈니스 룰 엔진을 아래와 같이 구성한다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Fact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규칙이 확인할 수 있는 정보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Action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수행하려는 동작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Condition 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액션을 언제 발생시킬지 지정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Rule 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실행하려는 비즈니스 규칙을 지정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보통 팩트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액션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조건을 한 그룹으로 묶어서 규칙으로 만든다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조건이 없으면 무조건 실행을 의미하고 하나의 조건에서 값에 따라 각각 다른 액션이 실행될 수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순서도: 수행의 시작/종료 88">
            <a:extLst>
              <a:ext uri="{FF2B5EF4-FFF2-40B4-BE49-F238E27FC236}">
                <a16:creationId xmlns:a16="http://schemas.microsoft.com/office/drawing/2014/main" id="{F1BFBAB6-A984-3673-388B-4B12BAA62DB5}"/>
              </a:ext>
            </a:extLst>
          </p:cNvPr>
          <p:cNvSpPr/>
          <p:nvPr/>
        </p:nvSpPr>
        <p:spPr>
          <a:xfrm>
            <a:off x="6479867" y="1495616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BEB47D7-2195-CE08-F91A-358EE36BF2F8}"/>
              </a:ext>
            </a:extLst>
          </p:cNvPr>
          <p:cNvSpPr/>
          <p:nvPr/>
        </p:nvSpPr>
        <p:spPr>
          <a:xfrm>
            <a:off x="6255280" y="2195044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C4272E2-2D00-C17B-4544-4A97B0A6095E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6827064" y="1722497"/>
            <a:ext cx="6592" cy="4725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AD36AE0F-03CD-7584-3892-E6EF0042A9B0}"/>
              </a:ext>
            </a:extLst>
          </p:cNvPr>
          <p:cNvSpPr/>
          <p:nvPr/>
        </p:nvSpPr>
        <p:spPr>
          <a:xfrm>
            <a:off x="6248689" y="2721247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19">
            <a:extLst>
              <a:ext uri="{FF2B5EF4-FFF2-40B4-BE49-F238E27FC236}">
                <a16:creationId xmlns:a16="http://schemas.microsoft.com/office/drawing/2014/main" id="{6FB6EF5F-A5EE-3973-DA4C-A673DC6149CA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6827065" y="2447699"/>
            <a:ext cx="6591" cy="27354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244577-7F52-23FE-DCE3-15179EA5A6DE}"/>
              </a:ext>
            </a:extLst>
          </p:cNvPr>
          <p:cNvSpPr/>
          <p:nvPr/>
        </p:nvSpPr>
        <p:spPr>
          <a:xfrm>
            <a:off x="6372731" y="3244089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44EC7C7-CF8B-AC2E-55E7-F6F7F9BDA600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6827065" y="2970541"/>
            <a:ext cx="6590" cy="27354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B9EE386-63D7-269D-CDFA-802D84BA8857}"/>
              </a:ext>
            </a:extLst>
          </p:cNvPr>
          <p:cNvSpPr/>
          <p:nvPr/>
        </p:nvSpPr>
        <p:spPr>
          <a:xfrm>
            <a:off x="6827064" y="1824164"/>
            <a:ext cx="501889" cy="192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A0B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EC15B8-216D-43FE-DFDE-63B43DB7F6B1}"/>
              </a:ext>
            </a:extLst>
          </p:cNvPr>
          <p:cNvSpPr/>
          <p:nvPr/>
        </p:nvSpPr>
        <p:spPr>
          <a:xfrm>
            <a:off x="7363043" y="324408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3BE007-2CA6-89D1-8306-BBC30301D047}"/>
              </a:ext>
            </a:extLst>
          </p:cNvPr>
          <p:cNvSpPr/>
          <p:nvPr/>
        </p:nvSpPr>
        <p:spPr>
          <a:xfrm>
            <a:off x="5375829" y="324408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9">
            <a:extLst>
              <a:ext uri="{FF2B5EF4-FFF2-40B4-BE49-F238E27FC236}">
                <a16:creationId xmlns:a16="http://schemas.microsoft.com/office/drawing/2014/main" id="{E06D165A-3B4A-81EB-FBF2-90E1D922A698}"/>
              </a:ext>
            </a:extLst>
          </p:cNvPr>
          <p:cNvCxnSpPr>
            <a:cxnSpLocks/>
            <a:stCxn id="92" idx="3"/>
            <a:endCxn id="114" idx="0"/>
          </p:cNvCxnSpPr>
          <p:nvPr/>
        </p:nvCxnSpPr>
        <p:spPr>
          <a:xfrm>
            <a:off x="7405440" y="2845894"/>
            <a:ext cx="418527" cy="39819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직선 화살표 연결선 19">
            <a:extLst>
              <a:ext uri="{FF2B5EF4-FFF2-40B4-BE49-F238E27FC236}">
                <a16:creationId xmlns:a16="http://schemas.microsoft.com/office/drawing/2014/main" id="{E393947C-7F31-F57F-7234-17042335FE68}"/>
              </a:ext>
            </a:extLst>
          </p:cNvPr>
          <p:cNvCxnSpPr>
            <a:cxnSpLocks/>
            <a:stCxn id="92" idx="1"/>
            <a:endCxn id="115" idx="0"/>
          </p:cNvCxnSpPr>
          <p:nvPr/>
        </p:nvCxnSpPr>
        <p:spPr>
          <a:xfrm rot="10800000" flipV="1">
            <a:off x="5836753" y="2845894"/>
            <a:ext cx="411936" cy="39819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740B11-5FF1-EBA2-2AFD-09249B12F023}"/>
              </a:ext>
            </a:extLst>
          </p:cNvPr>
          <p:cNvSpPr/>
          <p:nvPr/>
        </p:nvSpPr>
        <p:spPr>
          <a:xfrm>
            <a:off x="6366140" y="3944076"/>
            <a:ext cx="921847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EA77F00-EF9B-E814-B3BD-0D72614C7995}"/>
              </a:ext>
            </a:extLst>
          </p:cNvPr>
          <p:cNvCxnSpPr>
            <a:cxnSpLocks/>
            <a:stCxn id="94" idx="2"/>
            <a:endCxn id="122" idx="0"/>
          </p:cNvCxnSpPr>
          <p:nvPr/>
        </p:nvCxnSpPr>
        <p:spPr>
          <a:xfrm flipH="1">
            <a:off x="6827064" y="3496744"/>
            <a:ext cx="6591" cy="4473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직선 화살표 연결선 19">
            <a:extLst>
              <a:ext uri="{FF2B5EF4-FFF2-40B4-BE49-F238E27FC236}">
                <a16:creationId xmlns:a16="http://schemas.microsoft.com/office/drawing/2014/main" id="{3095DCB6-AC10-4585-121A-4F64D5FADD6C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rot="5400000">
            <a:off x="7101850" y="3221958"/>
            <a:ext cx="447333" cy="996903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직선 화살표 연결선 19">
            <a:extLst>
              <a:ext uri="{FF2B5EF4-FFF2-40B4-BE49-F238E27FC236}">
                <a16:creationId xmlns:a16="http://schemas.microsoft.com/office/drawing/2014/main" id="{200A0676-BB39-3529-367D-AE5E571A5506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16200000" flipH="1">
            <a:off x="6108242" y="3225253"/>
            <a:ext cx="447333" cy="99031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BB921F-C2D9-4435-B0CC-3C26E8B3E3DA}"/>
              </a:ext>
            </a:extLst>
          </p:cNvPr>
          <p:cNvSpPr/>
          <p:nvPr/>
        </p:nvSpPr>
        <p:spPr>
          <a:xfrm>
            <a:off x="5218556" y="2593238"/>
            <a:ext cx="3266279" cy="1215946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889491-C712-120D-9A9A-549669BC2AD1}"/>
              </a:ext>
            </a:extLst>
          </p:cNvPr>
          <p:cNvSpPr/>
          <p:nvPr/>
        </p:nvSpPr>
        <p:spPr>
          <a:xfrm>
            <a:off x="6366139" y="4471963"/>
            <a:ext cx="921847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DC79FE4-3D1A-4D5C-DF63-16C9D39691E3}"/>
              </a:ext>
            </a:extLst>
          </p:cNvPr>
          <p:cNvCxnSpPr>
            <a:cxnSpLocks/>
            <a:stCxn id="122" idx="2"/>
            <a:endCxn id="137" idx="0"/>
          </p:cNvCxnSpPr>
          <p:nvPr/>
        </p:nvCxnSpPr>
        <p:spPr>
          <a:xfrm flipH="1">
            <a:off x="6827063" y="4196731"/>
            <a:ext cx="1" cy="2752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34B44D2-E6E6-8E7A-11D0-766C71779D01}"/>
              </a:ext>
            </a:extLst>
          </p:cNvPr>
          <p:cNvSpPr/>
          <p:nvPr/>
        </p:nvSpPr>
        <p:spPr>
          <a:xfrm>
            <a:off x="322847" y="4343483"/>
            <a:ext cx="1870338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11D1DA-5A9A-5D5C-6EDB-8D0D6DF88412}"/>
              </a:ext>
            </a:extLst>
          </p:cNvPr>
          <p:cNvSpPr/>
          <p:nvPr/>
        </p:nvSpPr>
        <p:spPr>
          <a:xfrm>
            <a:off x="6248689" y="4390384"/>
            <a:ext cx="1870338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룰 엔진 트리거 종류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1114902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트리거는 비즈니스 룰 플로우를 시작하는 포인트이며 아래와 같이 종류를 정의한다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 실행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주기적 반복 실행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데몬으로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실행하여 수신 데이터 처리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단순형은 사용자에 의해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 실행한다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주기적반복은 일정 스케줄에 의해 반복적으로 실행한다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이를 중지하는 기능을 가져야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데몬형은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프로세스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쓰레드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동작하고 외부의 데이터를 받아 처리한다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 또한 중지하는 기능을 가져야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D677CBC-A8F3-A33C-B504-3EAC9976E26A}"/>
              </a:ext>
            </a:extLst>
          </p:cNvPr>
          <p:cNvSpPr/>
          <p:nvPr/>
        </p:nvSpPr>
        <p:spPr>
          <a:xfrm>
            <a:off x="3020786" y="2160790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546831-710E-622B-3AB2-C84441454D49}"/>
              </a:ext>
            </a:extLst>
          </p:cNvPr>
          <p:cNvSpPr/>
          <p:nvPr/>
        </p:nvSpPr>
        <p:spPr>
          <a:xfrm>
            <a:off x="2789607" y="2627439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92F11D-DD3A-DACF-F18E-DC93196333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67983" y="2387671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4B1CD57C-9813-19FA-7E40-0BF41A8C9AD4}"/>
              </a:ext>
            </a:extLst>
          </p:cNvPr>
          <p:cNvSpPr/>
          <p:nvPr/>
        </p:nvSpPr>
        <p:spPr>
          <a:xfrm>
            <a:off x="3532127" y="3093858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1E464B56-B2AB-5EB2-E62C-EA223D3C52A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280850" y="2967227"/>
            <a:ext cx="338411" cy="16414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A55CAC-5EBB-73BF-443C-0E815E293E60}"/>
              </a:ext>
            </a:extLst>
          </p:cNvPr>
          <p:cNvSpPr/>
          <p:nvPr/>
        </p:nvSpPr>
        <p:spPr>
          <a:xfrm>
            <a:off x="4990815" y="3093860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690EFE-67FB-537E-D183-F29A1C7DCD2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688878" y="3218505"/>
            <a:ext cx="301937" cy="16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A6D741B4-CF11-58E8-6DDB-F7E3148A8D05}"/>
              </a:ext>
            </a:extLst>
          </p:cNvPr>
          <p:cNvSpPr/>
          <p:nvPr/>
        </p:nvSpPr>
        <p:spPr>
          <a:xfrm>
            <a:off x="3532127" y="3712347"/>
            <a:ext cx="1156751" cy="25265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D8D5FC-E5B6-1D78-BAA5-1C44B499CA10}"/>
              </a:ext>
            </a:extLst>
          </p:cNvPr>
          <p:cNvSpPr/>
          <p:nvPr/>
        </p:nvSpPr>
        <p:spPr>
          <a:xfrm>
            <a:off x="4990815" y="3712352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204D7C-7100-EAB3-D541-95DEFB68D5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688878" y="3838676"/>
            <a:ext cx="301937" cy="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93296D-1007-CB24-9E0F-1448C426AE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110503" y="3343152"/>
            <a:ext cx="0" cy="3691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22269311-E7EF-B0EB-C37A-720113293C5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4598205" y="2858813"/>
            <a:ext cx="365832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B2EA7AF1-E888-0DCB-1644-43C99BA45A47}"/>
              </a:ext>
            </a:extLst>
          </p:cNvPr>
          <p:cNvSpPr/>
          <p:nvPr/>
        </p:nvSpPr>
        <p:spPr>
          <a:xfrm>
            <a:off x="3532127" y="4348030"/>
            <a:ext cx="1156751" cy="252656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2F4EA4-BD59-547C-E4BE-DA6F01B6C133}"/>
              </a:ext>
            </a:extLst>
          </p:cNvPr>
          <p:cNvSpPr/>
          <p:nvPr/>
        </p:nvSpPr>
        <p:spPr>
          <a:xfrm>
            <a:off x="4990815" y="4348031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688999-8AFA-39B0-0506-FD09FC2E769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688878" y="4474358"/>
            <a:ext cx="30193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83735BF3-E75C-7C32-70CA-A3A6C727006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4589610" y="3485900"/>
            <a:ext cx="383023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7A97A2-360A-4ED5-C13A-BD7CD7C3583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110503" y="3965004"/>
            <a:ext cx="0" cy="38302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8D3826-D811-8066-D7C5-D84C87DFF5EA}"/>
              </a:ext>
            </a:extLst>
          </p:cNvPr>
          <p:cNvSpPr/>
          <p:nvPr/>
        </p:nvSpPr>
        <p:spPr>
          <a:xfrm>
            <a:off x="2789606" y="509621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1494CC8B-8998-8BB1-B489-48DF07B3356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162099" y="3806570"/>
            <a:ext cx="495524" cy="208375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DC576A75-8776-F7D8-2F09-E4DEC2CAC2A2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3491481" y="4477188"/>
            <a:ext cx="495524" cy="74252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D5D796-C82C-5D2F-D07E-386026C50C63}"/>
              </a:ext>
            </a:extLst>
          </p:cNvPr>
          <p:cNvSpPr/>
          <p:nvPr/>
        </p:nvSpPr>
        <p:spPr>
          <a:xfrm>
            <a:off x="1879219" y="2507555"/>
            <a:ext cx="4934091" cy="3079336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반복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0413479E-92E3-EBBD-FA9C-EDF99F1908D8}"/>
              </a:ext>
            </a:extLst>
          </p:cNvPr>
          <p:cNvSpPr/>
          <p:nvPr/>
        </p:nvSpPr>
        <p:spPr>
          <a:xfrm>
            <a:off x="537985" y="2843502"/>
            <a:ext cx="884036" cy="58549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실행이력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중지확인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0859476-9F1C-D4E6-DB8C-107FCEF452EC}"/>
              </a:ext>
            </a:extLst>
          </p:cNvPr>
          <p:cNvCxnSpPr>
            <a:cxnSpLocks/>
            <a:stCxn id="4" idx="1"/>
            <a:endCxn id="28" idx="1"/>
          </p:cNvCxnSpPr>
          <p:nvPr/>
        </p:nvCxnSpPr>
        <p:spPr>
          <a:xfrm rot="10800000" flipV="1">
            <a:off x="980004" y="2274230"/>
            <a:ext cx="2040783" cy="569271"/>
          </a:xfrm>
          <a:prstGeom prst="bentConnector2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폴링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1114902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대량의 관리대상을 이용하여 주기적으로 데이터 수집은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담당하고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PollerMgr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 관리한다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하나의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주기가 정해져 있고 다양한 주기의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PollerMgr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실행해 준다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Adapter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폴링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주기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대상을 주는 방법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??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관리대상에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폴링주기를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주는 방법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??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546831-710E-622B-3AB2-C84441454D49}"/>
              </a:ext>
            </a:extLst>
          </p:cNvPr>
          <p:cNvSpPr/>
          <p:nvPr/>
        </p:nvSpPr>
        <p:spPr>
          <a:xfrm>
            <a:off x="1414854" y="1717872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PollerMgr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92F11D-DD3A-DACF-F18E-DC93196333BF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26430" y="1970527"/>
            <a:ext cx="1066800" cy="71063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B5B8C4-596A-9F3E-03F1-BDE3B1FF1448}"/>
              </a:ext>
            </a:extLst>
          </p:cNvPr>
          <p:cNvSpPr/>
          <p:nvPr/>
        </p:nvSpPr>
        <p:spPr>
          <a:xfrm>
            <a:off x="579233" y="2681161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34EB53-8735-9BA6-9699-6ABDD4FF9079}"/>
              </a:ext>
            </a:extLst>
          </p:cNvPr>
          <p:cNvSpPr/>
          <p:nvPr/>
        </p:nvSpPr>
        <p:spPr>
          <a:xfrm>
            <a:off x="1646033" y="2681160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9A0A1C-B60B-466A-2A47-537C859B17B5}"/>
              </a:ext>
            </a:extLst>
          </p:cNvPr>
          <p:cNvSpPr/>
          <p:nvPr/>
        </p:nvSpPr>
        <p:spPr>
          <a:xfrm>
            <a:off x="2712833" y="268515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7F379F-9BE1-1F91-2A08-E466114753A9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993230" y="1970527"/>
            <a:ext cx="0" cy="71063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8F7FE8-E535-3FD0-D9BF-6E3A6BBCF55B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1993230" y="1970527"/>
            <a:ext cx="1066800" cy="71462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8847F-468A-5385-C631-A32785C8A87F}"/>
              </a:ext>
            </a:extLst>
          </p:cNvPr>
          <p:cNvSpPr/>
          <p:nvPr/>
        </p:nvSpPr>
        <p:spPr>
          <a:xfrm>
            <a:off x="1420011" y="33980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0932DE-A130-2C03-07A0-5AC169F4FF74}"/>
              </a:ext>
            </a:extLst>
          </p:cNvPr>
          <p:cNvSpPr/>
          <p:nvPr/>
        </p:nvSpPr>
        <p:spPr>
          <a:xfrm>
            <a:off x="1572411" y="35504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AFC1D8-87CF-3140-27DD-0A413F3998AB}"/>
              </a:ext>
            </a:extLst>
          </p:cNvPr>
          <p:cNvSpPr/>
          <p:nvPr/>
        </p:nvSpPr>
        <p:spPr>
          <a:xfrm>
            <a:off x="1724811" y="37028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B8BAE3-683E-23DC-3269-9ACDFA778FFD}"/>
              </a:ext>
            </a:extLst>
          </p:cNvPr>
          <p:cNvSpPr/>
          <p:nvPr/>
        </p:nvSpPr>
        <p:spPr>
          <a:xfrm>
            <a:off x="1877211" y="38552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1D4440-5ACE-3F76-047E-8F59DB2AC441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926430" y="2933816"/>
            <a:ext cx="840778" cy="46424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D54277-126B-FCE1-1278-B8201FC44BE2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1767208" y="2933815"/>
            <a:ext cx="226022" cy="4642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ABB0E9E-0B3B-BBA9-2525-D80C2D7DB420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1767208" y="2937807"/>
            <a:ext cx="1292822" cy="4602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2122DB-4F3B-FB36-702B-EC8C69DE021A}"/>
              </a:ext>
            </a:extLst>
          </p:cNvPr>
          <p:cNvSpPr/>
          <p:nvPr/>
        </p:nvSpPr>
        <p:spPr>
          <a:xfrm>
            <a:off x="6273610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1FF508-D05F-812A-9DA4-994EDDD7FAFE}"/>
              </a:ext>
            </a:extLst>
          </p:cNvPr>
          <p:cNvSpPr/>
          <p:nvPr/>
        </p:nvSpPr>
        <p:spPr>
          <a:xfrm>
            <a:off x="6504788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24AA5F-028D-93C7-9284-7D60575A21D0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 flipH="1">
            <a:off x="6851985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C55001-0FA5-7007-1618-544C3AA358F7}"/>
              </a:ext>
            </a:extLst>
          </p:cNvPr>
          <p:cNvSpPr/>
          <p:nvPr/>
        </p:nvSpPr>
        <p:spPr>
          <a:xfrm>
            <a:off x="7566432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53F4B3-F3E5-3091-6F61-E3D67BBFA59D}"/>
              </a:ext>
            </a:extLst>
          </p:cNvPr>
          <p:cNvSpPr/>
          <p:nvPr/>
        </p:nvSpPr>
        <p:spPr>
          <a:xfrm>
            <a:off x="7797610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4D2383-F1D4-5DA8-04A9-E4B3A71DBBC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144807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5A5E8-E3B7-0939-7822-572B170AD3B8}"/>
              </a:ext>
            </a:extLst>
          </p:cNvPr>
          <p:cNvSpPr/>
          <p:nvPr/>
        </p:nvSpPr>
        <p:spPr>
          <a:xfrm>
            <a:off x="4990814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F86D5D-9A83-BE25-3094-275F7ABA6A19}"/>
              </a:ext>
            </a:extLst>
          </p:cNvPr>
          <p:cNvSpPr/>
          <p:nvPr/>
        </p:nvSpPr>
        <p:spPr>
          <a:xfrm>
            <a:off x="5221992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67B882-1559-1B2D-9656-F62F9EF5E43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569189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시스템 알람 발생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976403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외부시스템에서 발생된 알람을 반영하기 위해서는 다음 단계가 선행되어야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 관리대상과 본 시스템의 관리대상 매핑 정보가 필요하다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외부시스템에서 관리하는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알람번호가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존재해야하고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알람의 종류가 존재해야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본 시스템에서는 외부시스템의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알람번호와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외부시스템명을 이용하여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알람키로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알람키는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발생된 알람에서는 유일한 값이다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4217068" y="194647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알람발생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60B2F-2FAA-97FD-3DA6-EF32C281DEDD}"/>
              </a:ext>
            </a:extLst>
          </p:cNvPr>
          <p:cNvSpPr/>
          <p:nvPr/>
        </p:nvSpPr>
        <p:spPr>
          <a:xfrm>
            <a:off x="3985889" y="2413121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64265" y="2173353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7552D21E-76AA-0CCA-AB1D-50F096DA93C8}"/>
              </a:ext>
            </a:extLst>
          </p:cNvPr>
          <p:cNvCxnSpPr>
            <a:cxnSpLocks/>
            <a:stCxn id="74" idx="3"/>
            <a:endCxn id="80" idx="0"/>
          </p:cNvCxnSpPr>
          <p:nvPr/>
        </p:nvCxnSpPr>
        <p:spPr>
          <a:xfrm>
            <a:off x="5239472" y="3637903"/>
            <a:ext cx="460924" cy="459051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38CBEB9-0C28-00DF-D796-5D17A4612E48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 flipH="1">
            <a:off x="4564264" y="3829415"/>
            <a:ext cx="4589" cy="2844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19">
            <a:extLst>
              <a:ext uri="{FF2B5EF4-FFF2-40B4-BE49-F238E27FC236}">
                <a16:creationId xmlns:a16="http://schemas.microsoft.com/office/drawing/2014/main" id="{CA4CC727-9AD0-4D9A-C73D-2710AC096DD0}"/>
              </a:ext>
            </a:extLst>
          </p:cNvPr>
          <p:cNvCxnSpPr>
            <a:cxnSpLocks/>
            <a:stCxn id="80" idx="2"/>
            <a:endCxn id="88" idx="0"/>
          </p:cNvCxnSpPr>
          <p:nvPr/>
        </p:nvCxnSpPr>
        <p:spPr>
          <a:xfrm rot="5400000">
            <a:off x="4893690" y="4020185"/>
            <a:ext cx="477282" cy="113613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3680805" y="2928403"/>
            <a:ext cx="176692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알람키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시스템명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 err="1">
                <a:solidFill>
                  <a:schemeClr val="tx1"/>
                </a:solidFill>
              </a:rPr>
              <a:t>알람번호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57D80E-870D-661C-692C-F5FBC65AFCE5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>
          <a:xfrm>
            <a:off x="4564265" y="2665776"/>
            <a:ext cx="0" cy="26262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AC285A95-CF59-38BE-C3A5-E56EB03E9D9B}"/>
              </a:ext>
            </a:extLst>
          </p:cNvPr>
          <p:cNvSpPr/>
          <p:nvPr/>
        </p:nvSpPr>
        <p:spPr>
          <a:xfrm>
            <a:off x="3898234" y="3446391"/>
            <a:ext cx="1341238" cy="38302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같은 알람 존재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564265" y="3181058"/>
            <a:ext cx="4588" cy="26533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AADA46-A273-F54A-29C3-314CB8D4F834}"/>
              </a:ext>
            </a:extLst>
          </p:cNvPr>
          <p:cNvSpPr/>
          <p:nvPr/>
        </p:nvSpPr>
        <p:spPr>
          <a:xfrm>
            <a:off x="5239472" y="4096954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업데이트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310B280-7D57-40CB-83F7-402D0477FC85}"/>
              </a:ext>
            </a:extLst>
          </p:cNvPr>
          <p:cNvSpPr/>
          <p:nvPr/>
        </p:nvSpPr>
        <p:spPr>
          <a:xfrm>
            <a:off x="4103340" y="4113847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추가</a:t>
            </a:r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C9489B97-D580-FED8-0CA4-48AAF3A5A84B}"/>
              </a:ext>
            </a:extLst>
          </p:cNvPr>
          <p:cNvSpPr/>
          <p:nvPr/>
        </p:nvSpPr>
        <p:spPr>
          <a:xfrm>
            <a:off x="4217069" y="4826891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알람처리끝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F5D0012-6D8B-9ED1-E623-8F1FBF020D4F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>
            <a:off x="4564264" y="4366502"/>
            <a:ext cx="2" cy="4603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A07092E-8EC3-4B06-DCEF-DB8043AE172E}"/>
              </a:ext>
            </a:extLst>
          </p:cNvPr>
          <p:cNvSpPr/>
          <p:nvPr/>
        </p:nvSpPr>
        <p:spPr>
          <a:xfrm>
            <a:off x="2967210" y="4115343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해제</a:t>
            </a:r>
          </a:p>
        </p:txBody>
      </p:sp>
      <p:cxnSp>
        <p:nvCxnSpPr>
          <p:cNvPr id="97" name="직선 화살표 연결선 19">
            <a:extLst>
              <a:ext uri="{FF2B5EF4-FFF2-40B4-BE49-F238E27FC236}">
                <a16:creationId xmlns:a16="http://schemas.microsoft.com/office/drawing/2014/main" id="{FAD215BF-A929-E855-9DEE-AAF38286FF93}"/>
              </a:ext>
            </a:extLst>
          </p:cNvPr>
          <p:cNvCxnSpPr>
            <a:cxnSpLocks/>
            <a:stCxn id="74" idx="1"/>
            <a:endCxn id="96" idx="0"/>
          </p:cNvCxnSpPr>
          <p:nvPr/>
        </p:nvCxnSpPr>
        <p:spPr>
          <a:xfrm rot="10800000" flipV="1">
            <a:off x="3428134" y="3637903"/>
            <a:ext cx="470100" cy="477440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19">
            <a:extLst>
              <a:ext uri="{FF2B5EF4-FFF2-40B4-BE49-F238E27FC236}">
                <a16:creationId xmlns:a16="http://schemas.microsoft.com/office/drawing/2014/main" id="{B17E0025-22B2-5A77-4BAD-6C3008F43EEE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 rot="16200000" flipH="1">
            <a:off x="3766754" y="4029378"/>
            <a:ext cx="458893" cy="1136132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0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VUP </a:t>
            </a:r>
            <a:r>
              <a:rPr lang="ko-KR" altLang="en-US" dirty="0"/>
              <a:t>전력 데이터 넣기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 사용량 처리하는 로직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안산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전력적산값을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가져온다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적산값에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대한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 통계를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--&gt;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이때 사용량을 구하여 전략사용량 데이터를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위에서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생선된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전력사용량에 대한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 통계를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--&gt;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이때 전력사용량 내역을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또는 배치로 동작한다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4217068" y="194647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전력량수집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60B2F-2FAA-97FD-3DA6-EF32C281DEDD}"/>
              </a:ext>
            </a:extLst>
          </p:cNvPr>
          <p:cNvSpPr/>
          <p:nvPr/>
        </p:nvSpPr>
        <p:spPr>
          <a:xfrm>
            <a:off x="3554472" y="2413121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안산</a:t>
            </a:r>
            <a:r>
              <a:rPr lang="en-US" altLang="ko-KR" sz="900" dirty="0">
                <a:solidFill>
                  <a:schemeClr val="tx1"/>
                </a:solidFill>
              </a:rPr>
              <a:t>DB</a:t>
            </a:r>
            <a:r>
              <a:rPr lang="ko-KR" altLang="en-US" sz="900" dirty="0">
                <a:solidFill>
                  <a:schemeClr val="tx1"/>
                </a:solidFill>
              </a:rPr>
              <a:t>에서 전력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사용량 수집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61687" y="2173353"/>
            <a:ext cx="2578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3554473" y="2928403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전력사용누적량에</a:t>
            </a:r>
            <a:r>
              <a:rPr lang="ko-KR" altLang="en-US" sz="900" dirty="0">
                <a:solidFill>
                  <a:schemeClr val="tx1"/>
                </a:solidFill>
              </a:rPr>
              <a:t> 대한 </a:t>
            </a:r>
            <a:r>
              <a:rPr lang="en-US" altLang="ko-KR" sz="900" dirty="0">
                <a:solidFill>
                  <a:schemeClr val="tx1"/>
                </a:solidFill>
              </a:rPr>
              <a:t>15</a:t>
            </a:r>
            <a:r>
              <a:rPr lang="ko-KR" altLang="en-US" sz="900" dirty="0">
                <a:solidFill>
                  <a:schemeClr val="tx1"/>
                </a:solidFill>
              </a:rPr>
              <a:t>분 통계 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57D80E-870D-661C-692C-F5FBC65AFCE5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>
          <a:xfrm>
            <a:off x="4561687" y="2665776"/>
            <a:ext cx="1" cy="26262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 flipH="1">
            <a:off x="4561687" y="3181058"/>
            <a:ext cx="1" cy="26471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B1FFE2-53AD-DB72-3CAB-BA6683F2C16F}"/>
              </a:ext>
            </a:extLst>
          </p:cNvPr>
          <p:cNvSpPr/>
          <p:nvPr/>
        </p:nvSpPr>
        <p:spPr>
          <a:xfrm>
            <a:off x="3554472" y="344577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현재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이전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사용량을 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C12DAB-4C43-3B5C-6E0C-FE8D6ED712BF}"/>
              </a:ext>
            </a:extLst>
          </p:cNvPr>
          <p:cNvSpPr/>
          <p:nvPr/>
        </p:nvSpPr>
        <p:spPr>
          <a:xfrm>
            <a:off x="3554472" y="394518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사용량 통계를 생성한다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1CC0DB-2FAC-6C2A-8625-7991B08C49F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561687" y="369842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3D2BF1-C79B-FD3A-A292-3C75DC905BB8}"/>
              </a:ext>
            </a:extLst>
          </p:cNvPr>
          <p:cNvSpPr/>
          <p:nvPr/>
        </p:nvSpPr>
        <p:spPr>
          <a:xfrm>
            <a:off x="3554472" y="444459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소비량 테이블에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4DBCF4-370B-189E-2F34-BA7C806BAFC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561687" y="419783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1B04D49-0505-8DD9-B17A-05DC4A82B7D9}"/>
              </a:ext>
            </a:extLst>
          </p:cNvPr>
          <p:cNvSpPr/>
          <p:nvPr/>
        </p:nvSpPr>
        <p:spPr>
          <a:xfrm>
            <a:off x="4214490" y="4944004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3B58E7-004E-F646-5DA1-51047F151F52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561687" y="469724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4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사용량</a:t>
            </a:r>
            <a:r>
              <a:rPr lang="en-US" altLang="ko-KR" dirty="0"/>
              <a:t>/ </a:t>
            </a:r>
            <a:r>
              <a:rPr lang="ko-KR" altLang="en-US" dirty="0"/>
              <a:t>공급량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공장에 설치된 계측기의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적산값을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이용하여 이전과 비교하여 차이를 구해 원천데이터에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1478165" y="1705841"/>
            <a:ext cx="132003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소비량 수집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2138183" y="1932722"/>
            <a:ext cx="0" cy="2931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1130968" y="2225875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사용누적량에</a:t>
            </a:r>
            <a:r>
              <a:rPr lang="ko-KR" altLang="en-US" sz="900" dirty="0">
                <a:solidFill>
                  <a:schemeClr val="tx1"/>
                </a:solidFill>
              </a:rPr>
              <a:t> 대한 </a:t>
            </a:r>
            <a:r>
              <a:rPr lang="en-US" altLang="ko-KR" sz="900" dirty="0">
                <a:solidFill>
                  <a:schemeClr val="tx1"/>
                </a:solidFill>
              </a:rPr>
              <a:t>15</a:t>
            </a:r>
            <a:r>
              <a:rPr lang="ko-KR" altLang="en-US" sz="900" dirty="0">
                <a:solidFill>
                  <a:schemeClr val="tx1"/>
                </a:solidFill>
              </a:rPr>
              <a:t>분 통계 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>
            <a:off x="2138183" y="2478530"/>
            <a:ext cx="0" cy="2549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B1FFE2-53AD-DB72-3CAB-BA6683F2C16F}"/>
              </a:ext>
            </a:extLst>
          </p:cNvPr>
          <p:cNvSpPr/>
          <p:nvPr/>
        </p:nvSpPr>
        <p:spPr>
          <a:xfrm>
            <a:off x="1130968" y="2733465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현재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이전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사용량을 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C12DAB-4C43-3B5C-6E0C-FE8D6ED712BF}"/>
              </a:ext>
            </a:extLst>
          </p:cNvPr>
          <p:cNvSpPr/>
          <p:nvPr/>
        </p:nvSpPr>
        <p:spPr>
          <a:xfrm>
            <a:off x="1130968" y="3196764"/>
            <a:ext cx="2014430" cy="398960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VUP_ENG_XXX_RAW</a:t>
            </a:r>
            <a:r>
              <a:rPr lang="ko-KR" altLang="en-US" sz="900" dirty="0">
                <a:solidFill>
                  <a:schemeClr val="tx1"/>
                </a:solidFill>
              </a:rPr>
              <a:t>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이때 압력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온도도 함께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1CC0DB-2FAC-6C2A-8625-7991B08C49F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138183" y="2986120"/>
            <a:ext cx="0" cy="21064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3D2BF1-C79B-FD3A-A292-3C75DC905BB8}"/>
              </a:ext>
            </a:extLst>
          </p:cNvPr>
          <p:cNvSpPr/>
          <p:nvPr/>
        </p:nvSpPr>
        <p:spPr>
          <a:xfrm>
            <a:off x="1130968" y="3887681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소비량 테이블에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4DBCF4-370B-189E-2F34-BA7C806BAFC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2138183" y="3595724"/>
            <a:ext cx="0" cy="2919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1B04D49-0505-8DD9-B17A-05DC4A82B7D9}"/>
              </a:ext>
            </a:extLst>
          </p:cNvPr>
          <p:cNvSpPr/>
          <p:nvPr/>
        </p:nvSpPr>
        <p:spPr>
          <a:xfrm>
            <a:off x="1790986" y="443229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3B58E7-004E-F646-5DA1-51047F151F52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2138183" y="4140336"/>
            <a:ext cx="0" cy="2919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C8707E4-095A-CAD3-AE2F-A878698B49EA}"/>
              </a:ext>
            </a:extLst>
          </p:cNvPr>
          <p:cNvSpPr/>
          <p:nvPr/>
        </p:nvSpPr>
        <p:spPr>
          <a:xfrm>
            <a:off x="5161259" y="1319480"/>
            <a:ext cx="132003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적산데이터 수집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C9D6AA-C296-6068-AE3B-DFBEA80488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21277" y="1546361"/>
            <a:ext cx="8309" cy="2757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0F59-A5B9-8143-6211-19ED83A8637D}"/>
              </a:ext>
            </a:extLst>
          </p:cNvPr>
          <p:cNvSpPr/>
          <p:nvPr/>
        </p:nvSpPr>
        <p:spPr>
          <a:xfrm>
            <a:off x="4957009" y="1822150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FX_V_RAW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0F7DE7-7511-1C26-03B1-340E6C6D07D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29586" y="2074805"/>
            <a:ext cx="0" cy="2549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510E47-F08C-3411-E984-CDE62A808AC2}"/>
              </a:ext>
            </a:extLst>
          </p:cNvPr>
          <p:cNvSpPr/>
          <p:nvPr/>
        </p:nvSpPr>
        <p:spPr>
          <a:xfrm>
            <a:off x="4957009" y="2329740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FX_V_15M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3FBDD-6C4D-E3EE-C072-84C40950020D}"/>
              </a:ext>
            </a:extLst>
          </p:cNvPr>
          <p:cNvSpPr/>
          <p:nvPr/>
        </p:nvSpPr>
        <p:spPr>
          <a:xfrm>
            <a:off x="3805416" y="318649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VUP_ENG_CONS_RAW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C42217-D8AA-F1D2-DE63-224AB5D128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951740" y="2308649"/>
            <a:ext cx="604100" cy="1151593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06443-B43D-FE9B-E208-78104DBF432D}"/>
              </a:ext>
            </a:extLst>
          </p:cNvPr>
          <p:cNvSpPr/>
          <p:nvPr/>
        </p:nvSpPr>
        <p:spPr>
          <a:xfrm>
            <a:off x="3805416" y="366962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FX_ENG_CONS_AMT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789031-2307-229E-7EB6-F711CE238CF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677993" y="3439150"/>
            <a:ext cx="0" cy="2304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D35FC35-8F5B-8557-18CC-DE2DE8FF898A}"/>
              </a:ext>
            </a:extLst>
          </p:cNvPr>
          <p:cNvSpPr/>
          <p:nvPr/>
        </p:nvSpPr>
        <p:spPr>
          <a:xfrm>
            <a:off x="5544267" y="4979688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151D35-A090-B569-ED6E-B043DC70F641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4677993" y="3922280"/>
            <a:ext cx="0" cy="2661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905D8-3CA1-430A-51A0-8FF2AA6B9219}"/>
              </a:ext>
            </a:extLst>
          </p:cNvPr>
          <p:cNvSpPr/>
          <p:nvPr/>
        </p:nvSpPr>
        <p:spPr>
          <a:xfrm>
            <a:off x="3805416" y="4188463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FX_ENG_CONS_STAT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248168-7AA5-968A-A699-CFD1C57926C8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16200000" flipH="1">
            <a:off x="5015443" y="4103667"/>
            <a:ext cx="538570" cy="121347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482747-DDFA-19E0-B5C1-0277AD092E59}"/>
              </a:ext>
            </a:extLst>
          </p:cNvPr>
          <p:cNvSpPr/>
          <p:nvPr/>
        </p:nvSpPr>
        <p:spPr>
          <a:xfrm>
            <a:off x="6167043" y="318649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VUP_ENG_PROD_RAW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321C6-E4D7-2EF1-7595-D840323ED43C}"/>
              </a:ext>
            </a:extLst>
          </p:cNvPr>
          <p:cNvSpPr/>
          <p:nvPr/>
        </p:nvSpPr>
        <p:spPr>
          <a:xfrm>
            <a:off x="6167043" y="366962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FX_ENG_PROD_AMT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717BF3-8BAC-01C9-1CE9-FD32836464A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7039620" y="3439150"/>
            <a:ext cx="0" cy="2304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0F998B-C630-8461-C9B1-954BBA10541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7039620" y="3922280"/>
            <a:ext cx="0" cy="2661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3CFE8A-4E4C-4704-088C-6E16223E6A9D}"/>
              </a:ext>
            </a:extLst>
          </p:cNvPr>
          <p:cNvSpPr/>
          <p:nvPr/>
        </p:nvSpPr>
        <p:spPr>
          <a:xfrm>
            <a:off x="6167043" y="4188463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FX_ENG_PROD_STAT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A0573F-8597-020F-A7D1-3C17D3323E27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16200000" flipH="1">
            <a:off x="6132553" y="2279428"/>
            <a:ext cx="604100" cy="1210034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47">
            <a:extLst>
              <a:ext uri="{FF2B5EF4-FFF2-40B4-BE49-F238E27FC236}">
                <a16:creationId xmlns:a16="http://schemas.microsoft.com/office/drawing/2014/main" id="{762455E2-5A27-FF1B-19BC-02C907DC6500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rot="5400000">
            <a:off x="6196257" y="4136325"/>
            <a:ext cx="538570" cy="114815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Google Shape;439;p11">
            <a:extLst>
              <a:ext uri="{FF2B5EF4-FFF2-40B4-BE49-F238E27FC236}">
                <a16:creationId xmlns:a16="http://schemas.microsoft.com/office/drawing/2014/main" id="{B18A7F24-F5DF-0326-A3AC-83726368C84B}"/>
              </a:ext>
            </a:extLst>
          </p:cNvPr>
          <p:cNvSpPr txBox="1"/>
          <p:nvPr/>
        </p:nvSpPr>
        <p:spPr>
          <a:xfrm>
            <a:off x="5235450" y="2945198"/>
            <a:ext cx="1312027" cy="21540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사용량</a:t>
            </a:r>
            <a:endParaRPr sz="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FA8F7F-AE01-8A9E-649D-D50DEA496D48}"/>
              </a:ext>
            </a:extLst>
          </p:cNvPr>
          <p:cNvSpPr/>
          <p:nvPr/>
        </p:nvSpPr>
        <p:spPr>
          <a:xfrm>
            <a:off x="8172020" y="4201349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일단위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2808F618-403A-2E60-94EE-8F66250E370E}"/>
              </a:ext>
            </a:extLst>
          </p:cNvPr>
          <p:cNvSpPr/>
          <p:nvPr/>
        </p:nvSpPr>
        <p:spPr>
          <a:xfrm>
            <a:off x="8172020" y="3682511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시간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1CDD8F4E-66FD-5F72-883A-1153DC400CC7}"/>
              </a:ext>
            </a:extLst>
          </p:cNvPr>
          <p:cNvSpPr/>
          <p:nvPr/>
        </p:nvSpPr>
        <p:spPr>
          <a:xfrm>
            <a:off x="8167722" y="3160601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분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8AF01E01-9FE3-C49D-75A9-7D7758A8BE99}"/>
              </a:ext>
            </a:extLst>
          </p:cNvPr>
          <p:cNvSpPr/>
          <p:nvPr/>
        </p:nvSpPr>
        <p:spPr>
          <a:xfrm>
            <a:off x="7039619" y="2254451"/>
            <a:ext cx="1795139" cy="604100"/>
          </a:xfrm>
          <a:prstGeom prst="wedgeRoundRectCallout">
            <a:avLst>
              <a:gd name="adj1" fmla="val -55783"/>
              <a:gd name="adj2" fmla="val 38540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배관에 연결된 계측기를 기준으로 소비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생산을 나눈다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배관이 공용 또는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SOURCE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이면 생산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, SINK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이면 소비가 된다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F5A08-04B8-1800-ABC3-47A0A84765A0}"/>
              </a:ext>
            </a:extLst>
          </p:cNvPr>
          <p:cNvSpPr txBox="1"/>
          <p:nvPr/>
        </p:nvSpPr>
        <p:spPr>
          <a:xfrm>
            <a:off x="6228920" y="54195"/>
            <a:ext cx="2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해당 프로세스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j-ea"/>
                <a:ea typeface="+mj-ea"/>
              </a:rPr>
              <a:t>fems.vup.cron.MakeEnergyRawCron</a:t>
            </a: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해당 서비스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j-ea"/>
                <a:ea typeface="+mj-ea"/>
              </a:rPr>
              <a:t>VupService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9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3117470" y="1676347"/>
            <a:ext cx="0" cy="4489752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Service, </a:t>
            </a:r>
            <a:r>
              <a:rPr lang="en-US" altLang="ko-KR" dirty="0" err="1"/>
              <a:t>Dpo</a:t>
            </a:r>
            <a:r>
              <a:rPr lang="en-US" altLang="ko-KR" dirty="0"/>
              <a:t>, </a:t>
            </a:r>
            <a:r>
              <a:rPr lang="en-US" altLang="ko-KR" dirty="0" err="1"/>
              <a:t>Dfo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659196" y="1449466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659196" y="6166099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데이터 처리는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의 메소드를 통해 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데이터를 주고 받으며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이용하여 기능은 구현하며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서비스가 다른 서비스를 호출할 때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즉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와 기능을 호출한다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(Data Process Object),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(Data Function Object )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ACBD82-E840-B285-F4EB-DFE94D3E2DF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78687" y="1676347"/>
            <a:ext cx="0" cy="4489752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60BD6A1-1B34-1D61-F455-A25B191DCCB4}"/>
              </a:ext>
            </a:extLst>
          </p:cNvPr>
          <p:cNvSpPr/>
          <p:nvPr/>
        </p:nvSpPr>
        <p:spPr>
          <a:xfrm>
            <a:off x="5520413" y="1449466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A0BC315A-967B-BB70-73C2-B3E6582C4743}"/>
              </a:ext>
            </a:extLst>
          </p:cNvPr>
          <p:cNvSpPr/>
          <p:nvPr/>
        </p:nvSpPr>
        <p:spPr>
          <a:xfrm>
            <a:off x="5520413" y="6166099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0AF0F-A389-E3B5-9576-ACCD3B6CB10E}"/>
              </a:ext>
            </a:extLst>
          </p:cNvPr>
          <p:cNvSpPr/>
          <p:nvPr/>
        </p:nvSpPr>
        <p:spPr>
          <a:xfrm>
            <a:off x="2367535" y="2202997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Method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CCFDA-E63B-9BE1-5FF2-805A24DFA5AA}"/>
              </a:ext>
            </a:extLst>
          </p:cNvPr>
          <p:cNvSpPr/>
          <p:nvPr/>
        </p:nvSpPr>
        <p:spPr>
          <a:xfrm>
            <a:off x="1321826" y="2202996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Dpo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5ADF1-6324-B335-F56B-E85DE502E861}"/>
              </a:ext>
            </a:extLst>
          </p:cNvPr>
          <p:cNvSpPr/>
          <p:nvPr/>
        </p:nvSpPr>
        <p:spPr>
          <a:xfrm>
            <a:off x="276117" y="2202995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Dfo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F4E82E-D123-39C3-EE22-3EC99F37629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2071761" y="2329324"/>
            <a:ext cx="295774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A87965-07C8-A542-AFAF-F9D0AF531E4A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1026052" y="2329323"/>
            <a:ext cx="295774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5510A1-1005-157D-32E2-851208B85DA9}"/>
              </a:ext>
            </a:extLst>
          </p:cNvPr>
          <p:cNvSpPr/>
          <p:nvPr/>
        </p:nvSpPr>
        <p:spPr>
          <a:xfrm>
            <a:off x="5978686" y="2202994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Method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E1FD77-9A43-B2E7-65A5-D6118379DCDB}"/>
              </a:ext>
            </a:extLst>
          </p:cNvPr>
          <p:cNvSpPr/>
          <p:nvPr/>
        </p:nvSpPr>
        <p:spPr>
          <a:xfrm>
            <a:off x="7052968" y="2202993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Dpo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6463A3-9C40-5D11-87B2-81B835A58C18}"/>
              </a:ext>
            </a:extLst>
          </p:cNvPr>
          <p:cNvSpPr/>
          <p:nvPr/>
        </p:nvSpPr>
        <p:spPr>
          <a:xfrm>
            <a:off x="8127251" y="2202994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Dfo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C62D5C-9E2D-3C1F-C165-A61DE73542F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6728621" y="2329321"/>
            <a:ext cx="32434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729942-B87A-9C54-29A9-3AF6C912401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02903" y="2329321"/>
            <a:ext cx="324348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E0FE1-553A-46FA-0C97-CF9D82759CF0}"/>
              </a:ext>
            </a:extLst>
          </p:cNvPr>
          <p:cNvSpPr/>
          <p:nvPr/>
        </p:nvSpPr>
        <p:spPr>
          <a:xfrm>
            <a:off x="4197032" y="2202990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6A841C1-723F-163B-6D0D-1094A6F7A90F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4946967" y="2329318"/>
            <a:ext cx="1031719" cy="4"/>
          </a:xfrm>
          <a:prstGeom prst="straightConnector1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B22E5E6-8C71-81F1-090F-F65D8A9907EF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3117470" y="2329318"/>
            <a:ext cx="1079562" cy="7"/>
          </a:xfrm>
          <a:prstGeom prst="straightConnector1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B4D6E6-4543-AC13-686D-9C0A8434EFA4}"/>
              </a:ext>
            </a:extLst>
          </p:cNvPr>
          <p:cNvSpPr/>
          <p:nvPr/>
        </p:nvSpPr>
        <p:spPr>
          <a:xfrm>
            <a:off x="4668474" y="3401369"/>
            <a:ext cx="1062485" cy="65297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ApiDB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서비스를 이용하지 않고 직접 처리하는 경우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A8C612C-6AE9-B8B7-544E-F7C50ADF7CB6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16200000" flipH="1">
            <a:off x="4412996" y="2614648"/>
            <a:ext cx="945724" cy="62771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427AB5-1565-E384-BB16-02648BC1191A}"/>
              </a:ext>
            </a:extLst>
          </p:cNvPr>
          <p:cNvCxnSpPr>
            <a:cxnSpLocks/>
            <a:stCxn id="61" idx="3"/>
            <a:endCxn id="28" idx="1"/>
          </p:cNvCxnSpPr>
          <p:nvPr/>
        </p:nvCxnSpPr>
        <p:spPr>
          <a:xfrm flipV="1">
            <a:off x="5730959" y="2329322"/>
            <a:ext cx="247727" cy="1398534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C95673-9527-1733-4C2A-7DA02E7F3F04}"/>
              </a:ext>
            </a:extLst>
          </p:cNvPr>
          <p:cNvSpPr/>
          <p:nvPr/>
        </p:nvSpPr>
        <p:spPr>
          <a:xfrm>
            <a:off x="3420423" y="3401368"/>
            <a:ext cx="1089698" cy="65297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ApiService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해당 서비스를 호출하는 경우</a:t>
            </a:r>
          </a:p>
        </p:txBody>
      </p:sp>
      <p:cxnSp>
        <p:nvCxnSpPr>
          <p:cNvPr id="82" name="직선 화살표 연결선 62">
            <a:extLst>
              <a:ext uri="{FF2B5EF4-FFF2-40B4-BE49-F238E27FC236}">
                <a16:creationId xmlns:a16="http://schemas.microsoft.com/office/drawing/2014/main" id="{5D78FC4F-28F2-5E4D-2393-8BB583F9E05E}"/>
              </a:ext>
            </a:extLst>
          </p:cNvPr>
          <p:cNvCxnSpPr>
            <a:cxnSpLocks/>
            <a:stCxn id="52" idx="2"/>
            <a:endCxn id="81" idx="0"/>
          </p:cNvCxnSpPr>
          <p:nvPr/>
        </p:nvCxnSpPr>
        <p:spPr>
          <a:xfrm rot="5400000">
            <a:off x="3795775" y="2625142"/>
            <a:ext cx="945723" cy="606728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직선 화살표 연결선 62">
            <a:extLst>
              <a:ext uri="{FF2B5EF4-FFF2-40B4-BE49-F238E27FC236}">
                <a16:creationId xmlns:a16="http://schemas.microsoft.com/office/drawing/2014/main" id="{1434561E-FEC9-894F-8D0E-1CA67169D2B7}"/>
              </a:ext>
            </a:extLst>
          </p:cNvPr>
          <p:cNvCxnSpPr>
            <a:cxnSpLocks/>
            <a:stCxn id="81" idx="1"/>
            <a:endCxn id="12" idx="3"/>
          </p:cNvCxnSpPr>
          <p:nvPr/>
        </p:nvCxnSpPr>
        <p:spPr>
          <a:xfrm rot="10800000">
            <a:off x="3117471" y="2329325"/>
            <a:ext cx="302953" cy="139853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필즈</a:t>
            </a:r>
            <a:r>
              <a:rPr lang="ko-KR" altLang="en-US" dirty="0"/>
              <a:t> </a:t>
            </a:r>
            <a:r>
              <a:rPr lang="ko-KR" altLang="en-US" dirty="0" err="1"/>
              <a:t>관제점</a:t>
            </a:r>
            <a:r>
              <a:rPr lang="ko-KR" altLang="en-US" dirty="0"/>
              <a:t> 분석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필즈에서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제공하는 관제점을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플렛폼에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적용하기 위한 흐름은 다음과 같다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026982" y="973143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관제점</a:t>
            </a:r>
            <a:r>
              <a:rPr lang="ko-KR" altLang="en-US" sz="900" dirty="0">
                <a:solidFill>
                  <a:schemeClr val="tx1"/>
                </a:solidFill>
              </a:rPr>
              <a:t> 분석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506526" y="1257049"/>
            <a:ext cx="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276727" y="1540955"/>
            <a:ext cx="245959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기준으로 데이터를 분리한다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681503" y="2056930"/>
            <a:ext cx="165004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관리대상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설비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를 추출한다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681503" y="3187228"/>
            <a:ext cx="165004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관제점을 추출한다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1506526" y="1793610"/>
            <a:ext cx="0" cy="26332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1506526" y="2309585"/>
            <a:ext cx="0" cy="23534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276727" y="2544926"/>
            <a:ext cx="2459598" cy="3680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기준으로 가상 관리대상을 추가한다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1506526" y="2913025"/>
            <a:ext cx="0" cy="27420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E374CF-6289-B07A-1414-BEDA7216D297}"/>
              </a:ext>
            </a:extLst>
          </p:cNvPr>
          <p:cNvSpPr/>
          <p:nvPr/>
        </p:nvSpPr>
        <p:spPr>
          <a:xfrm>
            <a:off x="276727" y="3724239"/>
            <a:ext cx="2459598" cy="6982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관제점의 구분의 </a:t>
            </a:r>
            <a:r>
              <a:rPr lang="ko-KR" altLang="en-US" sz="900" dirty="0" err="1">
                <a:solidFill>
                  <a:schemeClr val="tx1"/>
                </a:solidFill>
              </a:rPr>
              <a:t>첫글자가</a:t>
            </a:r>
            <a:r>
              <a:rPr lang="ko-KR" altLang="en-US" sz="900" dirty="0">
                <a:solidFill>
                  <a:schemeClr val="tx1"/>
                </a:solidFill>
              </a:rPr>
              <a:t> 같은 설비를 찾아 매핑한다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해당 내용이 </a:t>
            </a:r>
            <a:r>
              <a:rPr lang="ko-KR" altLang="en-US" sz="900" dirty="0" err="1">
                <a:solidFill>
                  <a:schemeClr val="tx1"/>
                </a:solidFill>
              </a:rPr>
              <a:t>었으면</a:t>
            </a:r>
            <a:r>
              <a:rPr lang="ko-KR" altLang="en-US" sz="900" dirty="0">
                <a:solidFill>
                  <a:schemeClr val="tx1"/>
                </a:solidFill>
              </a:rPr>
              <a:t> 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가상 관리대상에 매핑한다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1506526" y="3439883"/>
            <a:ext cx="0" cy="28435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1026982" y="469641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관제점</a:t>
            </a:r>
            <a:r>
              <a:rPr lang="ko-KR" altLang="en-US" sz="900" dirty="0">
                <a:solidFill>
                  <a:schemeClr val="tx1"/>
                </a:solidFill>
              </a:rPr>
              <a:t> 분석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4DAA34-037A-F98B-465D-206301554C7E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1506526" y="4422473"/>
            <a:ext cx="0" cy="27394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2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계측기 통신 상태 확인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5609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계측기는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PLC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의 통신 상태는 직접적으로 확인이 불가한 상태인 경우 수집 데이터의 존재 여부에 따라 발생한다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공장 통신 상태는 공장마다 담당하는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PLC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FX_MO_NODE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등록되어 있으며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해당 공장의 계측기 통신 상태가 모두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Off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이면 공장 통신을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Off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인지하고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그렇치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않으면 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으로 인지한다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563247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상태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042791" y="1594873"/>
            <a:ext cx="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812992" y="1878779"/>
            <a:ext cx="2459598" cy="3680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관리대상의 수집 주기에 맞게 하나 이상의 데이터가 존재하는지 확인한다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812991" y="2508537"/>
            <a:ext cx="2459598" cy="36349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수집 시간과 수집 주기를 비교하여 설정한 알람을 발생한다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812991" y="4058495"/>
            <a:ext cx="2459596" cy="406732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MoStatus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값이 변경되면 </a:t>
            </a:r>
            <a:r>
              <a:rPr lang="en-US" altLang="ko-KR" sz="900" dirty="0">
                <a:solidFill>
                  <a:schemeClr val="tx1"/>
                </a:solidFill>
              </a:rPr>
              <a:t>FX_MO</a:t>
            </a:r>
            <a:r>
              <a:rPr lang="ko-KR" altLang="en-US" sz="900" dirty="0">
                <a:solidFill>
                  <a:schemeClr val="tx1"/>
                </a:solidFill>
              </a:rPr>
              <a:t> 테이블의 </a:t>
            </a:r>
            <a:r>
              <a:rPr lang="en-US" altLang="ko-KR" sz="900" dirty="0">
                <a:solidFill>
                  <a:schemeClr val="tx1"/>
                </a:solidFill>
              </a:rPr>
              <a:t>MO_ONLINE_ST_VAL</a:t>
            </a:r>
            <a:r>
              <a:rPr lang="ko-KR" altLang="en-US" sz="900" dirty="0">
                <a:solidFill>
                  <a:schemeClr val="tx1"/>
                </a:solidFill>
              </a:rPr>
              <a:t>가 자동 변경된다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flipH="1">
            <a:off x="2042790" y="2246878"/>
            <a:ext cx="1" cy="26165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2042790" y="2872035"/>
            <a:ext cx="0" cy="3021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812991" y="3174203"/>
            <a:ext cx="2459598" cy="58212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등급이 </a:t>
            </a:r>
            <a:r>
              <a:rPr lang="en-US" altLang="ko-KR" sz="900" dirty="0">
                <a:solidFill>
                  <a:schemeClr val="tx1"/>
                </a:solidFill>
              </a:rPr>
              <a:t>Clear</a:t>
            </a:r>
            <a:r>
              <a:rPr lang="ko-KR" altLang="en-US" sz="900" dirty="0">
                <a:solidFill>
                  <a:schemeClr val="tx1"/>
                </a:solidFill>
              </a:rPr>
              <a:t>이면 데이터가 존재함을 의미하며 이때 </a:t>
            </a:r>
            <a:r>
              <a:rPr lang="en-US" altLang="ko-KR" sz="900" dirty="0" err="1">
                <a:solidFill>
                  <a:schemeClr val="tx1"/>
                </a:solidFill>
              </a:rPr>
              <a:t>MoStatus</a:t>
            </a:r>
            <a:r>
              <a:rPr lang="ko-KR" altLang="en-US" sz="900" dirty="0">
                <a:solidFill>
                  <a:schemeClr val="tx1"/>
                </a:solidFill>
              </a:rPr>
              <a:t>값을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로 변경하고 </a:t>
            </a:r>
            <a:r>
              <a:rPr lang="ko-KR" altLang="en-US" sz="900" dirty="0" err="1">
                <a:solidFill>
                  <a:schemeClr val="tx1"/>
                </a:solidFill>
              </a:rPr>
              <a:t>그외의</a:t>
            </a:r>
            <a:r>
              <a:rPr lang="ko-KR" altLang="en-US" sz="900" dirty="0">
                <a:solidFill>
                  <a:schemeClr val="tx1"/>
                </a:solidFill>
              </a:rPr>
              <a:t> 알람 등급이면 </a:t>
            </a:r>
            <a:r>
              <a:rPr lang="en-US" altLang="ko-KR" sz="900" dirty="0">
                <a:solidFill>
                  <a:schemeClr val="tx1"/>
                </a:solidFill>
              </a:rPr>
              <a:t>0</a:t>
            </a:r>
            <a:r>
              <a:rPr lang="ko-KR" altLang="en-US" sz="900" dirty="0">
                <a:solidFill>
                  <a:schemeClr val="tx1"/>
                </a:solidFill>
              </a:rPr>
              <a:t>으로 변경한다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2042789" y="3756326"/>
            <a:ext cx="1" cy="30216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41" idx="2"/>
            <a:endCxn id="65" idx="0"/>
          </p:cNvCxnSpPr>
          <p:nvPr/>
        </p:nvCxnSpPr>
        <p:spPr>
          <a:xfrm>
            <a:off x="2042789" y="4465227"/>
            <a:ext cx="0" cy="29876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1563245" y="4763996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상태확인 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B9103-DAAC-B297-40BC-AF5948820F99}"/>
              </a:ext>
            </a:extLst>
          </p:cNvPr>
          <p:cNvSpPr txBox="1"/>
          <p:nvPr/>
        </p:nvSpPr>
        <p:spPr>
          <a:xfrm>
            <a:off x="6208294" y="541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n-ea"/>
                <a:ea typeface="+mn-ea"/>
              </a:rPr>
              <a:t>해당 프로세스 </a:t>
            </a:r>
            <a:r>
              <a:rPr lang="en-US" altLang="ko-KR" sz="9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n-ea"/>
                <a:ea typeface="+mn-ea"/>
              </a:rPr>
              <a:t>fxms.bas.fxo.cron.CollectAnalysisCron</a:t>
            </a:r>
            <a:endParaRPr lang="en-US" altLang="ko-KR" sz="9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+mn-ea"/>
                <a:ea typeface="+mn-ea"/>
              </a:rPr>
              <a:t>해당 서비스 </a:t>
            </a:r>
            <a:r>
              <a:rPr lang="en-US" altLang="ko-KR" sz="9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n-ea"/>
                <a:ea typeface="+mn-ea"/>
              </a:rPr>
              <a:t>AlarmService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6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거래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8379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 경로 생성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배관 내용을 이용하여 가능한 에너지 경로를 미리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 생성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거래를 생성하고 에너지 경로를 선택한다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도중에 경로 바뀔 경우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3" name="그림 32" descr="도표이(가) 표시된 사진&#10;&#10;자동 생성된 설명">
            <a:extLst>
              <a:ext uri="{FF2B5EF4-FFF2-40B4-BE49-F238E27FC236}">
                <a16:creationId xmlns:a16="http://schemas.microsoft.com/office/drawing/2014/main" id="{A5126FFC-F3FD-0EBF-07FE-D780F9FC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3" y="1530753"/>
            <a:ext cx="7184573" cy="4870079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4E0C7CB-ACFF-22AC-B176-70BB2F7F3BC4}"/>
              </a:ext>
            </a:extLst>
          </p:cNvPr>
          <p:cNvSpPr/>
          <p:nvPr/>
        </p:nvSpPr>
        <p:spPr>
          <a:xfrm>
            <a:off x="859397" y="1691295"/>
            <a:ext cx="529389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거래정보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B4D3725F-2DC9-1652-91CB-2249BA212F1F}"/>
              </a:ext>
            </a:extLst>
          </p:cNvPr>
          <p:cNvSpPr/>
          <p:nvPr/>
        </p:nvSpPr>
        <p:spPr>
          <a:xfrm>
            <a:off x="6085688" y="6121782"/>
            <a:ext cx="995756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에너지 흐름 정보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865E6FC-0D34-F8D5-6EE5-85A489389B30}"/>
              </a:ext>
            </a:extLst>
          </p:cNvPr>
          <p:cNvSpPr/>
          <p:nvPr/>
        </p:nvSpPr>
        <p:spPr>
          <a:xfrm>
            <a:off x="3251964" y="5805522"/>
            <a:ext cx="1271910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미리 정의된 에너지 경로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5DDC2E25-0A82-FF95-F491-1F5FD5542239}"/>
              </a:ext>
            </a:extLst>
          </p:cNvPr>
          <p:cNvSpPr/>
          <p:nvPr/>
        </p:nvSpPr>
        <p:spPr>
          <a:xfrm>
            <a:off x="969401" y="5549421"/>
            <a:ext cx="1560667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한 거래에서 </a:t>
            </a:r>
            <a:r>
              <a:rPr lang="ko-KR" altLang="en-US" sz="800">
                <a:solidFill>
                  <a:schemeClr val="bg1"/>
                </a:solidFill>
              </a:rPr>
              <a:t>사용한 변경된 경로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A21FE854-8E75-3C51-FBBE-9D6F90F70D54}"/>
              </a:ext>
            </a:extLst>
          </p:cNvPr>
          <p:cNvSpPr/>
          <p:nvPr/>
        </p:nvSpPr>
        <p:spPr>
          <a:xfrm>
            <a:off x="7398851" y="3551608"/>
            <a:ext cx="995756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사전에 등록된 배관</a:t>
            </a:r>
          </a:p>
        </p:txBody>
      </p:sp>
    </p:spTree>
    <p:extLst>
      <p:ext uri="{BB962C8B-B14F-4D97-AF65-F5344CB8AC3E}">
        <p14:creationId xmlns:p14="http://schemas.microsoft.com/office/powerpoint/2010/main" val="70808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예측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976403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에너너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소비 예측은 과거의 소비 패턴을 분석하여 미래의 소비를 예측한다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설비운영 내역과 그 시점의 에너지 소비 내역을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미래 운영 계획과 유사한 과거의 설비 운영 이력을 찾는다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위에서 찾은 시점의 에너지 소비 내역을 찾는다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찾은 에너지 소비 이력을 예상 에너지 소비 값으로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C4D4E-E39D-D39E-00C9-5E400213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25" y="1726464"/>
            <a:ext cx="5871045" cy="4674367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DEC62356-1DDB-0DEF-4A75-EDA10A67D1D6}"/>
              </a:ext>
            </a:extLst>
          </p:cNvPr>
          <p:cNvSpPr/>
          <p:nvPr/>
        </p:nvSpPr>
        <p:spPr>
          <a:xfrm>
            <a:off x="6469552" y="3162586"/>
            <a:ext cx="1182532" cy="185632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과거 에너지 소집 내용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1DD7B16B-FCDA-3627-72BC-2D3E961FA894}"/>
              </a:ext>
            </a:extLst>
          </p:cNvPr>
          <p:cNvSpPr/>
          <p:nvPr/>
        </p:nvSpPr>
        <p:spPr>
          <a:xfrm>
            <a:off x="4669399" y="5281290"/>
            <a:ext cx="1030132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과거 설비 운영 이력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B995612-4F2C-235D-D318-959FBF1087EA}"/>
              </a:ext>
            </a:extLst>
          </p:cNvPr>
          <p:cNvSpPr/>
          <p:nvPr/>
        </p:nvSpPr>
        <p:spPr>
          <a:xfrm>
            <a:off x="3942634" y="3167742"/>
            <a:ext cx="1030132" cy="272142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설비 운영 계획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4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39D47F-36FA-1DC5-9510-B3141856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5" y="1090699"/>
            <a:ext cx="8215850" cy="5303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거래 정산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4224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 거래 정보는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등록된 데이터를 받아 처리하고 월 단위로 처리되는 정산 또한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젬벡스의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데이터를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플렛폼에서는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매일 자체적으로 일 정산을 진행한다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DEC62356-1DDB-0DEF-4A75-EDA10A67D1D6}"/>
              </a:ext>
            </a:extLst>
          </p:cNvPr>
          <p:cNvSpPr/>
          <p:nvPr/>
        </p:nvSpPr>
        <p:spPr>
          <a:xfrm>
            <a:off x="6675809" y="4941536"/>
            <a:ext cx="1340660" cy="22173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젬벡스</a:t>
            </a:r>
            <a:r>
              <a:rPr lang="ko-KR" altLang="en-US" sz="800" dirty="0">
                <a:solidFill>
                  <a:schemeClr val="bg1"/>
                </a:solidFill>
              </a:rPr>
              <a:t> 정산 데이터 적용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1DD7B16B-FCDA-3627-72BC-2D3E961FA894}"/>
              </a:ext>
            </a:extLst>
          </p:cNvPr>
          <p:cNvSpPr/>
          <p:nvPr/>
        </p:nvSpPr>
        <p:spPr>
          <a:xfrm>
            <a:off x="6107603" y="1916464"/>
            <a:ext cx="1030132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플랫폼 내부 일 정산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B995612-4F2C-235D-D318-959FBF1087EA}"/>
              </a:ext>
            </a:extLst>
          </p:cNvPr>
          <p:cNvSpPr/>
          <p:nvPr/>
        </p:nvSpPr>
        <p:spPr>
          <a:xfrm>
            <a:off x="4572000" y="1526714"/>
            <a:ext cx="1137846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젬벡스</a:t>
            </a:r>
            <a:r>
              <a:rPr lang="ko-KR" altLang="en-US" sz="800" dirty="0">
                <a:solidFill>
                  <a:schemeClr val="bg1"/>
                </a:solidFill>
              </a:rPr>
              <a:t> 데이터 기본</a:t>
            </a:r>
          </a:p>
        </p:txBody>
      </p:sp>
    </p:spTree>
    <p:extLst>
      <p:ext uri="{BB962C8B-B14F-4D97-AF65-F5344CB8AC3E}">
        <p14:creationId xmlns:p14="http://schemas.microsoft.com/office/powerpoint/2010/main" val="54519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EF8DC-D0A3-AEFB-73A1-E85692F3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젬벡스</a:t>
            </a:r>
            <a:r>
              <a:rPr lang="ko-KR" altLang="en-US" dirty="0"/>
              <a:t> 제공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27B6A-0C1E-2E03-0F13-DA9936EF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5" y="3557643"/>
            <a:ext cx="7227604" cy="29256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509CD00-A7E6-12B3-D2E9-A42A720B0CAB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호출 할 수 있도록 개발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2806AC-79CD-26E2-4DB5-244542CB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7" y="544616"/>
            <a:ext cx="1768087" cy="2581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D8BFD-355A-8FE2-32BB-D70ED449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207" y="512708"/>
            <a:ext cx="1354278" cy="29575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06C49B-6421-F6D2-7C23-EF4DEEAA4EFE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 rot="5400000" flipH="1" flipV="1">
            <a:off x="1613035" y="2498563"/>
            <a:ext cx="1534243" cy="52010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EB8243-5B4D-3F56-7C06-00840A833F7D}"/>
              </a:ext>
            </a:extLst>
          </p:cNvPr>
          <p:cNvSpPr/>
          <p:nvPr/>
        </p:nvSpPr>
        <p:spPr>
          <a:xfrm>
            <a:off x="992573" y="1857612"/>
            <a:ext cx="1127531" cy="2358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젬벡스에서</a:t>
            </a:r>
            <a:r>
              <a:rPr lang="ko-KR" altLang="en-US" sz="900" dirty="0">
                <a:solidFill>
                  <a:schemeClr val="tx1"/>
                </a:solidFill>
              </a:rPr>
              <a:t>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DFF5C-B014-9B2E-F969-D0C8C814222E}"/>
              </a:ext>
            </a:extLst>
          </p:cNvPr>
          <p:cNvSpPr/>
          <p:nvPr/>
        </p:nvSpPr>
        <p:spPr>
          <a:xfrm>
            <a:off x="245725" y="3525735"/>
            <a:ext cx="3748760" cy="29575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3">
            <a:extLst>
              <a:ext uri="{FF2B5EF4-FFF2-40B4-BE49-F238E27FC236}">
                <a16:creationId xmlns:a16="http://schemas.microsoft.com/office/drawing/2014/main" id="{A946C8B5-69CA-70A6-3380-FBD94C291453}"/>
              </a:ext>
            </a:extLst>
          </p:cNvPr>
          <p:cNvCxnSpPr>
            <a:cxnSpLocks/>
            <a:stCxn id="20" idx="0"/>
            <a:endCxn id="9" idx="1"/>
          </p:cNvCxnSpPr>
          <p:nvPr/>
        </p:nvCxnSpPr>
        <p:spPr>
          <a:xfrm rot="5400000" flipH="1" flipV="1">
            <a:off x="5385318" y="2284536"/>
            <a:ext cx="1690307" cy="79209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D9E1CC-2CED-FAF4-251F-5903E7BBBB42}"/>
              </a:ext>
            </a:extLst>
          </p:cNvPr>
          <p:cNvSpPr/>
          <p:nvPr/>
        </p:nvSpPr>
        <p:spPr>
          <a:xfrm>
            <a:off x="4099267" y="3525735"/>
            <a:ext cx="3470315" cy="22081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460530-6756-72A6-0677-A60254064CEC}"/>
              </a:ext>
            </a:extLst>
          </p:cNvPr>
          <p:cNvSpPr/>
          <p:nvPr/>
        </p:nvSpPr>
        <p:spPr>
          <a:xfrm>
            <a:off x="5441711" y="1567668"/>
            <a:ext cx="1127531" cy="2358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젬벡스에서</a:t>
            </a:r>
            <a:r>
              <a:rPr lang="ko-KR" altLang="en-US" sz="900" dirty="0">
                <a:solidFill>
                  <a:schemeClr val="tx1"/>
                </a:solidFill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234136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판매자는 판매 가능한 에너지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용량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단가를 구매자는 에너지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구매 용량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단가를 제시하여 매칭된 경우 계약을 채결한다</a:t>
            </a:r>
            <a:r>
              <a:rPr lang="en-US" altLang="ko-KR" sz="900" b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563247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판매자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2041931" y="1594873"/>
            <a:ext cx="86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1141281" y="1878779"/>
            <a:ext cx="1801300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판매 에너지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용량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단가 제시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2329612" y="2508537"/>
            <a:ext cx="1885949" cy="36349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매칭 또는 판매자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구매자 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2329611" y="3595798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에너지 루트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2041931" y="2162686"/>
            <a:ext cx="1230656" cy="34585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3272587" y="2872035"/>
            <a:ext cx="0" cy="21382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2329612" y="3085864"/>
            <a:ext cx="1885949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3272586" y="3340398"/>
            <a:ext cx="1" cy="25540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>
            <a:off x="3272586" y="4852603"/>
            <a:ext cx="0" cy="24321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2793042" y="5095822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2E6B4BD4-1ED1-0619-C46F-B74EF20F2838}"/>
              </a:ext>
            </a:extLst>
          </p:cNvPr>
          <p:cNvSpPr/>
          <p:nvPr/>
        </p:nvSpPr>
        <p:spPr>
          <a:xfrm>
            <a:off x="4093316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구매자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E9DAE-AF78-3729-131E-33C5315C148E}"/>
              </a:ext>
            </a:extLst>
          </p:cNvPr>
          <p:cNvSpPr/>
          <p:nvPr/>
        </p:nvSpPr>
        <p:spPr>
          <a:xfrm>
            <a:off x="3671350" y="1878779"/>
            <a:ext cx="1801300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구매자 에너지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용량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단가 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BE6AA1-FDC3-657F-EEDF-0EC5F3D352E7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3272587" y="2162686"/>
            <a:ext cx="1299413" cy="34585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301029-0B0E-FCA8-F22B-113330C5049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572000" y="1594873"/>
            <a:ext cx="86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13A0DF-B8DA-C048-4947-AE261AEEA0E7}"/>
              </a:ext>
            </a:extLst>
          </p:cNvPr>
          <p:cNvSpPr/>
          <p:nvPr/>
        </p:nvSpPr>
        <p:spPr>
          <a:xfrm>
            <a:off x="2329611" y="4086433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제공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711736F-7CB6-A61C-4B69-D5E299F00A08}"/>
              </a:ext>
            </a:extLst>
          </p:cNvPr>
          <p:cNvSpPr/>
          <p:nvPr/>
        </p:nvSpPr>
        <p:spPr>
          <a:xfrm>
            <a:off x="2329611" y="4598069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매월 정산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B6B3E4-C69F-37A1-DC3B-EB76FE9922F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3272586" y="4340967"/>
            <a:ext cx="0" cy="25710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9A031E-D830-608F-32E4-13F2253A2B7A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272586" y="3850332"/>
            <a:ext cx="0" cy="23610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FDB2D-B62E-BDEE-0D4F-2510CB72B751}"/>
              </a:ext>
            </a:extLst>
          </p:cNvPr>
          <p:cNvSpPr/>
          <p:nvPr/>
        </p:nvSpPr>
        <p:spPr>
          <a:xfrm>
            <a:off x="4512265" y="3099690"/>
            <a:ext cx="1331645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젬벡스에서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거래 정보 제공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1FB538DE-4D28-E371-EED0-782AE4EA392C}"/>
              </a:ext>
            </a:extLst>
          </p:cNvPr>
          <p:cNvSpPr/>
          <p:nvPr/>
        </p:nvSpPr>
        <p:spPr>
          <a:xfrm>
            <a:off x="4512265" y="3623451"/>
            <a:ext cx="1696030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고기원에서 에너지 경로 수시 제공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D50918E-AFCE-F3E9-DE19-3605E117D570}"/>
              </a:ext>
            </a:extLst>
          </p:cNvPr>
          <p:cNvSpPr/>
          <p:nvPr/>
        </p:nvSpPr>
        <p:spPr>
          <a:xfrm>
            <a:off x="4512265" y="4100259"/>
            <a:ext cx="1586027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애니트에서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에너지 사용량 제공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B1BC08A-E76B-9C1B-E0F3-70DBEE9C254C}"/>
              </a:ext>
            </a:extLst>
          </p:cNvPr>
          <p:cNvSpPr/>
          <p:nvPr/>
        </p:nvSpPr>
        <p:spPr>
          <a:xfrm>
            <a:off x="4512265" y="4625722"/>
            <a:ext cx="1331645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젬벡스에서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정산 내역 제공</a:t>
            </a:r>
          </a:p>
        </p:txBody>
      </p:sp>
    </p:spTree>
    <p:extLst>
      <p:ext uri="{BB962C8B-B14F-4D97-AF65-F5344CB8AC3E}">
        <p14:creationId xmlns:p14="http://schemas.microsoft.com/office/powerpoint/2010/main" val="1811832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관리대상 수집 데이터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 수집 데이터를 파일에 기록하는 방법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07F6FB-EEFA-D55C-41A0-B2AFD33F3640}"/>
              </a:ext>
            </a:extLst>
          </p:cNvPr>
          <p:cNvSpPr/>
          <p:nvPr/>
        </p:nvSpPr>
        <p:spPr>
          <a:xfrm>
            <a:off x="330008" y="1033968"/>
            <a:ext cx="8585392" cy="405367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관리대상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수집항목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 err="1">
                <a:solidFill>
                  <a:schemeClr val="tx1"/>
                </a:solidFill>
              </a:rPr>
              <a:t>월단위</a:t>
            </a:r>
            <a:r>
              <a:rPr lang="ko-KR" altLang="en-US" sz="900" dirty="0">
                <a:solidFill>
                  <a:schemeClr val="tx1"/>
                </a:solidFill>
              </a:rPr>
              <a:t> 으로 파일을 구성한다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파일은 </a:t>
            </a:r>
            <a:r>
              <a:rPr lang="en-US" altLang="ko-KR" sz="900" dirty="0">
                <a:solidFill>
                  <a:schemeClr val="tx1"/>
                </a:solidFill>
              </a:rPr>
              <a:t>Random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Access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을 사용한다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데이터의 크기는 </a:t>
            </a:r>
            <a:r>
              <a:rPr lang="en-US" altLang="ko-KR" sz="900" dirty="0">
                <a:solidFill>
                  <a:schemeClr val="tx1"/>
                </a:solidFill>
              </a:rPr>
              <a:t>20byte</a:t>
            </a:r>
            <a:r>
              <a:rPr lang="ko-KR" altLang="en-US" sz="900" dirty="0">
                <a:solidFill>
                  <a:schemeClr val="tx1"/>
                </a:solidFill>
              </a:rPr>
              <a:t>로 구성한다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순수 데이터만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매달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일 </a:t>
            </a:r>
            <a:r>
              <a:rPr lang="en-US" altLang="ko-KR" sz="900" dirty="0">
                <a:solidFill>
                  <a:schemeClr val="tx1"/>
                </a:solidFill>
              </a:rPr>
              <a:t>00:00:00</a:t>
            </a:r>
            <a:r>
              <a:rPr lang="ko-KR" altLang="en-US" sz="900" dirty="0">
                <a:solidFill>
                  <a:schemeClr val="tx1"/>
                </a:solidFill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</a:rPr>
              <a:t>0, 00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:00:02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20, 00:00:03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40</a:t>
            </a:r>
          </a:p>
          <a:p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하루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86400 * 31(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최대일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 * 20(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데이터크기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 = 53,568,000 Bytes</a:t>
            </a:r>
          </a:p>
          <a:p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파일 크기가 너무 큼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.. 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음</a:t>
            </a:r>
            <a:r>
              <a:rPr lang="en-US" altLang="ko-KR" sz="900">
                <a:solidFill>
                  <a:schemeClr val="tx1"/>
                </a:solidFill>
                <a:sym typeface="Wingdings" panose="05000000000000000000" pitchFamily="2" charset="2"/>
              </a:rPr>
              <a:t>..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2698082" y="1515773"/>
            <a:ext cx="10742" cy="4173411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ValueService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239808" y="1288892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ValueService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3E38BB-A0D5-5C98-9B20-1E98D40AF04F}"/>
              </a:ext>
            </a:extLst>
          </p:cNvPr>
          <p:cNvSpPr/>
          <p:nvPr/>
        </p:nvSpPr>
        <p:spPr>
          <a:xfrm>
            <a:off x="6068960" y="2736793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기록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9B180-1204-FB4D-F6CF-A74CAECE9C0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744878" y="2989448"/>
            <a:ext cx="0" cy="21219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17" idx="3"/>
            <a:endCxn id="111" idx="0"/>
          </p:cNvCxnSpPr>
          <p:nvPr/>
        </p:nvCxnSpPr>
        <p:spPr>
          <a:xfrm>
            <a:off x="3337474" y="1978306"/>
            <a:ext cx="3407404" cy="298095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15DD87B9-393F-05F5-7784-6A3D5A795572}"/>
              </a:ext>
            </a:extLst>
          </p:cNvPr>
          <p:cNvSpPr/>
          <p:nvPr/>
        </p:nvSpPr>
        <p:spPr>
          <a:xfrm>
            <a:off x="7606176" y="5128069"/>
            <a:ext cx="1173439" cy="369536"/>
          </a:xfrm>
          <a:prstGeom prst="wedgeRoundRectCallout">
            <a:avLst>
              <a:gd name="adj1" fmla="val -67290"/>
              <a:gd name="adj2" fmla="val -39052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공유 요청한 클라이언트에게 통보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4CE0A3BC-1731-C7D5-F65D-53E65D1ADFBD}"/>
              </a:ext>
            </a:extLst>
          </p:cNvPr>
          <p:cNvSpPr/>
          <p:nvPr/>
        </p:nvSpPr>
        <p:spPr>
          <a:xfrm>
            <a:off x="2080174" y="1831859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addValue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58A6B-184D-9EFE-85B3-72E67A13C905}"/>
              </a:ext>
            </a:extLst>
          </p:cNvPr>
          <p:cNvSpPr/>
          <p:nvPr/>
        </p:nvSpPr>
        <p:spPr>
          <a:xfrm>
            <a:off x="6068960" y="510372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수집 데이터 공유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EED821-59EC-55F5-80D3-9F570BACBE86}"/>
              </a:ext>
            </a:extLst>
          </p:cNvPr>
          <p:cNvSpPr/>
          <p:nvPr/>
        </p:nvSpPr>
        <p:spPr>
          <a:xfrm>
            <a:off x="6068960" y="4627292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현재값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캐슁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914141-DAB5-F977-4576-70B6CF6AB3B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744878" y="4394352"/>
            <a:ext cx="0" cy="23294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D977C8-5D71-7530-74E9-DB9098AE9BD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6744878" y="4879947"/>
            <a:ext cx="0" cy="22377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순서도: 종속 처리 33">
            <a:extLst>
              <a:ext uri="{FF2B5EF4-FFF2-40B4-BE49-F238E27FC236}">
                <a16:creationId xmlns:a16="http://schemas.microsoft.com/office/drawing/2014/main" id="{4B0ED2C6-FE34-E8F4-05BD-A2EBD5E97075}"/>
              </a:ext>
            </a:extLst>
          </p:cNvPr>
          <p:cNvSpPr/>
          <p:nvPr/>
        </p:nvSpPr>
        <p:spPr>
          <a:xfrm>
            <a:off x="2080174" y="4256538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getValues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순서도: 직접 액세스 저장소 34">
            <a:extLst>
              <a:ext uri="{FF2B5EF4-FFF2-40B4-BE49-F238E27FC236}">
                <a16:creationId xmlns:a16="http://schemas.microsoft.com/office/drawing/2014/main" id="{49704919-8021-B9FD-BB1D-EAD354294868}"/>
              </a:ext>
            </a:extLst>
          </p:cNvPr>
          <p:cNvSpPr/>
          <p:nvPr/>
        </p:nvSpPr>
        <p:spPr>
          <a:xfrm>
            <a:off x="4898030" y="4605238"/>
            <a:ext cx="495012" cy="252655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336EBF5-69EB-94EE-ED5C-7B70525B75B1}"/>
              </a:ext>
            </a:extLst>
          </p:cNvPr>
          <p:cNvCxnSpPr>
            <a:cxnSpLocks/>
            <a:stCxn id="20" idx="1"/>
            <a:endCxn id="35" idx="4"/>
          </p:cNvCxnSpPr>
          <p:nvPr/>
        </p:nvCxnSpPr>
        <p:spPr>
          <a:xfrm flipH="1" flipV="1">
            <a:off x="5393042" y="4731566"/>
            <a:ext cx="675918" cy="2205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9F16DE65-BE7A-9399-6018-A000B188154A}"/>
              </a:ext>
            </a:extLst>
          </p:cNvPr>
          <p:cNvSpPr/>
          <p:nvPr/>
        </p:nvSpPr>
        <p:spPr>
          <a:xfrm>
            <a:off x="4343002" y="3394425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1698BF-88DF-34C8-DD5C-97B918CAF14E}"/>
              </a:ext>
            </a:extLst>
          </p:cNvPr>
          <p:cNvCxnSpPr>
            <a:cxnSpLocks/>
            <a:stCxn id="4" idx="1"/>
            <a:endCxn id="41" idx="4"/>
          </p:cNvCxnSpPr>
          <p:nvPr/>
        </p:nvCxnSpPr>
        <p:spPr>
          <a:xfrm flipH="1">
            <a:off x="4898030" y="2863121"/>
            <a:ext cx="1170930" cy="7145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FADB809-2EBA-48FE-47DF-EC5B0C9C04D4}"/>
              </a:ext>
            </a:extLst>
          </p:cNvPr>
          <p:cNvCxnSpPr>
            <a:cxnSpLocks/>
            <a:stCxn id="125" idx="1"/>
            <a:endCxn id="41" idx="4"/>
          </p:cNvCxnSpPr>
          <p:nvPr/>
        </p:nvCxnSpPr>
        <p:spPr>
          <a:xfrm flipH="1" flipV="1">
            <a:off x="4898030" y="3577716"/>
            <a:ext cx="1170931" cy="6635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B4499-5E2E-27C4-3939-8F4462D032E2}"/>
              </a:ext>
            </a:extLst>
          </p:cNvPr>
          <p:cNvCxnSpPr>
            <a:cxnSpLocks/>
            <a:stCxn id="41" idx="2"/>
            <a:endCxn id="34" idx="3"/>
          </p:cNvCxnSpPr>
          <p:nvPr/>
        </p:nvCxnSpPr>
        <p:spPr>
          <a:xfrm rot="10800000" flipV="1">
            <a:off x="3337474" y="3577715"/>
            <a:ext cx="1005528" cy="825269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순서도: 종속 처리 71">
            <a:extLst>
              <a:ext uri="{FF2B5EF4-FFF2-40B4-BE49-F238E27FC236}">
                <a16:creationId xmlns:a16="http://schemas.microsoft.com/office/drawing/2014/main" id="{47DCD479-4C15-242E-ABDE-EC0F0EDF0026}"/>
              </a:ext>
            </a:extLst>
          </p:cNvPr>
          <p:cNvSpPr/>
          <p:nvPr/>
        </p:nvSpPr>
        <p:spPr>
          <a:xfrm>
            <a:off x="2069432" y="5063486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getCurValues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66">
            <a:extLst>
              <a:ext uri="{FF2B5EF4-FFF2-40B4-BE49-F238E27FC236}">
                <a16:creationId xmlns:a16="http://schemas.microsoft.com/office/drawing/2014/main" id="{80533AC4-8BC6-0F8B-F65D-1021505A49EE}"/>
              </a:ext>
            </a:extLst>
          </p:cNvPr>
          <p:cNvCxnSpPr>
            <a:cxnSpLocks/>
            <a:stCxn id="35" idx="2"/>
            <a:endCxn id="72" idx="3"/>
          </p:cNvCxnSpPr>
          <p:nvPr/>
        </p:nvCxnSpPr>
        <p:spPr>
          <a:xfrm rot="5400000">
            <a:off x="4060114" y="4124511"/>
            <a:ext cx="352040" cy="181880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250550" y="5689184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ValueService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A374C2B-AB7D-3445-7911-80E9E38418CA}"/>
              </a:ext>
            </a:extLst>
          </p:cNvPr>
          <p:cNvCxnSpPr>
            <a:cxnSpLocks/>
          </p:cNvCxnSpPr>
          <p:nvPr/>
        </p:nvCxnSpPr>
        <p:spPr>
          <a:xfrm flipH="1">
            <a:off x="6758518" y="3426737"/>
            <a:ext cx="1" cy="2225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ValueService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수집된 데이터를 받아 처리하고 클라이언트 요청하면 해당 값을 제공하는 기능을 담당한다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A8D2593-9130-C344-9C78-FB85118DF4DF}"/>
              </a:ext>
            </a:extLst>
          </p:cNvPr>
          <p:cNvSpPr/>
          <p:nvPr/>
        </p:nvSpPr>
        <p:spPr>
          <a:xfrm>
            <a:off x="6068960" y="2276401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유효한 수집 데이터 추출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31299E3-8872-DF82-B70F-03B210717D77}"/>
              </a:ext>
            </a:extLst>
          </p:cNvPr>
          <p:cNvCxnSpPr>
            <a:cxnSpLocks/>
            <a:stCxn id="111" idx="2"/>
            <a:endCxn id="4" idx="0"/>
          </p:cNvCxnSpPr>
          <p:nvPr/>
        </p:nvCxnSpPr>
        <p:spPr>
          <a:xfrm>
            <a:off x="6744878" y="2529056"/>
            <a:ext cx="0" cy="20773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5996F8-3AE0-7D52-00CB-CF985CB8BB18}"/>
              </a:ext>
            </a:extLst>
          </p:cNvPr>
          <p:cNvSpPr/>
          <p:nvPr/>
        </p:nvSpPr>
        <p:spPr>
          <a:xfrm>
            <a:off x="6068960" y="320663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통계 생성 요청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5E37DE1-CBD6-305F-404F-AD78AE9D441D}"/>
              </a:ext>
            </a:extLst>
          </p:cNvPr>
          <p:cNvSpPr/>
          <p:nvPr/>
        </p:nvSpPr>
        <p:spPr>
          <a:xfrm>
            <a:off x="6068961" y="411493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수정된 컬럼 업데이트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9D328B-4678-926E-5CEC-A96BD8B480BF}"/>
              </a:ext>
            </a:extLst>
          </p:cNvPr>
          <p:cNvSpPr/>
          <p:nvPr/>
        </p:nvSpPr>
        <p:spPr>
          <a:xfrm>
            <a:off x="6068960" y="3650087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확인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E6FE4A7-1917-69E5-6011-2044BEAC4B9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>
          <a:xfrm>
            <a:off x="6744878" y="3902742"/>
            <a:ext cx="1" cy="21219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349CFD55-936B-6481-6B96-DB48987134F3}"/>
              </a:ext>
            </a:extLst>
          </p:cNvPr>
          <p:cNvSpPr/>
          <p:nvPr/>
        </p:nvSpPr>
        <p:spPr>
          <a:xfrm>
            <a:off x="4343002" y="2654511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TSDB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00CD58-648E-26BC-879D-AC717FAEBAF9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4898030" y="2837802"/>
            <a:ext cx="1170930" cy="25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272DB4-99A1-0038-E8E7-92C82C5658FA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4620516" y="3021093"/>
            <a:ext cx="0" cy="37333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A36F31F-7EDD-CE07-C2DE-054050799723}"/>
              </a:ext>
            </a:extLst>
          </p:cNvPr>
          <p:cNvSpPr/>
          <p:nvPr/>
        </p:nvSpPr>
        <p:spPr>
          <a:xfrm>
            <a:off x="4874803" y="2260801"/>
            <a:ext cx="1131013" cy="379575"/>
          </a:xfrm>
          <a:prstGeom prst="wedgeRoundRectCallout">
            <a:avLst>
              <a:gd name="adj1" fmla="val 4776"/>
              <a:gd name="adj2" fmla="val 100485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필요에 따라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TSDB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에 기록 후 통계만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RDB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로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7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2698082" y="1515773"/>
            <a:ext cx="10742" cy="4173411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AppService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239808" y="1288892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AppService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3399349" y="1978306"/>
            <a:ext cx="678647" cy="381760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4CE0A3BC-1731-C7D5-F65D-53E65D1ADFBD}"/>
              </a:ext>
            </a:extLst>
          </p:cNvPr>
          <p:cNvSpPr/>
          <p:nvPr/>
        </p:nvSpPr>
        <p:spPr>
          <a:xfrm>
            <a:off x="1980052" y="1831859"/>
            <a:ext cx="1419297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requestMakeStat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순서도: 종속 처리 33">
            <a:extLst>
              <a:ext uri="{FF2B5EF4-FFF2-40B4-BE49-F238E27FC236}">
                <a16:creationId xmlns:a16="http://schemas.microsoft.com/office/drawing/2014/main" id="{4B0ED2C6-FE34-E8F4-05BD-A2EBD5E97075}"/>
              </a:ext>
            </a:extLst>
          </p:cNvPr>
          <p:cNvSpPr/>
          <p:nvPr/>
        </p:nvSpPr>
        <p:spPr>
          <a:xfrm>
            <a:off x="1999175" y="3215538"/>
            <a:ext cx="1419297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responseMakeStat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9F16DE65-BE7A-9399-6018-A000B188154A}"/>
              </a:ext>
            </a:extLst>
          </p:cNvPr>
          <p:cNvSpPr/>
          <p:nvPr/>
        </p:nvSpPr>
        <p:spPr>
          <a:xfrm>
            <a:off x="3800482" y="2360066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B4499-5E2E-27C4-3939-8F4462D032E2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3904637" y="1655895"/>
            <a:ext cx="1219925" cy="219225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66">
            <a:extLst>
              <a:ext uri="{FF2B5EF4-FFF2-40B4-BE49-F238E27FC236}">
                <a16:creationId xmlns:a16="http://schemas.microsoft.com/office/drawing/2014/main" id="{80533AC4-8BC6-0F8B-F65D-1021505A49EE}"/>
              </a:ext>
            </a:extLst>
          </p:cNvPr>
          <p:cNvCxnSpPr>
            <a:cxnSpLocks/>
            <a:stCxn id="41" idx="4"/>
            <a:endCxn id="31" idx="1"/>
          </p:cNvCxnSpPr>
          <p:nvPr/>
        </p:nvCxnSpPr>
        <p:spPr>
          <a:xfrm flipV="1">
            <a:off x="4355510" y="2000107"/>
            <a:ext cx="710496" cy="54325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250550" y="5689184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AppService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AppService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수집데이터에 대한 통계 및 각 서비스의 상태를 담당한다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D0D016-6EE4-19E0-DF73-B963DA446564}"/>
              </a:ext>
            </a:extLst>
          </p:cNvPr>
          <p:cNvSpPr/>
          <p:nvPr/>
        </p:nvSpPr>
        <p:spPr>
          <a:xfrm>
            <a:off x="180684" y="1849667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통계 생성 요청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8D1F06-2791-3C51-7317-8E7265ED9F4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532520" y="1975995"/>
            <a:ext cx="447532" cy="231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9CF4A10C-37FD-71C2-007A-1F452EB5351E}"/>
              </a:ext>
            </a:extLst>
          </p:cNvPr>
          <p:cNvSpPr/>
          <p:nvPr/>
        </p:nvSpPr>
        <p:spPr>
          <a:xfrm>
            <a:off x="5066006" y="1858154"/>
            <a:ext cx="1089439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PsStatMakeCron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3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Vup</a:t>
            </a:r>
            <a:r>
              <a:rPr lang="en-US" altLang="ko-KR" dirty="0"/>
              <a:t> </a:t>
            </a:r>
            <a:r>
              <a:rPr lang="ko-KR" altLang="en-US" dirty="0"/>
              <a:t>프로세스 구성도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8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 서비스에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포함된다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F712986-E9F0-FB73-A475-7796A9CC1FD3}"/>
              </a:ext>
            </a:extLst>
          </p:cNvPr>
          <p:cNvSpPr/>
          <p:nvPr/>
        </p:nvSpPr>
        <p:spPr>
          <a:xfrm>
            <a:off x="730775" y="1554364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VupService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31A3D68-BD28-FD50-8557-41AEDDFDAEC1}"/>
              </a:ext>
            </a:extLst>
          </p:cNvPr>
          <p:cNvSpPr/>
          <p:nvPr/>
        </p:nvSpPr>
        <p:spPr>
          <a:xfrm>
            <a:off x="2397611" y="1627635"/>
            <a:ext cx="1203285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AnsanEPowereCron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2B1BFA36-6B0B-F734-9F34-EBA4B926DC07}"/>
              </a:ext>
            </a:extLst>
          </p:cNvPr>
          <p:cNvSpPr/>
          <p:nvPr/>
        </p:nvSpPr>
        <p:spPr>
          <a:xfrm>
            <a:off x="3562513" y="1626024"/>
            <a:ext cx="1256993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MakeEnergyRawCron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293E9ABB-B5B0-58A2-48D2-4969E853C67F}"/>
              </a:ext>
            </a:extLst>
          </p:cNvPr>
          <p:cNvSpPr/>
          <p:nvPr/>
        </p:nvSpPr>
        <p:spPr>
          <a:xfrm>
            <a:off x="4765798" y="1626024"/>
            <a:ext cx="882740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TestAdapter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32E57AF-97C7-8C16-9BE0-9BE31C29D46F}"/>
              </a:ext>
            </a:extLst>
          </p:cNvPr>
          <p:cNvSpPr/>
          <p:nvPr/>
        </p:nvSpPr>
        <p:spPr>
          <a:xfrm>
            <a:off x="7933971" y="906392"/>
            <a:ext cx="544005" cy="151852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30C35827-731B-A11B-9312-9F41EFA94519}"/>
              </a:ext>
            </a:extLst>
          </p:cNvPr>
          <p:cNvSpPr/>
          <p:nvPr/>
        </p:nvSpPr>
        <p:spPr>
          <a:xfrm>
            <a:off x="8531704" y="906392"/>
            <a:ext cx="323541" cy="1518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Cron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6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수집 항목 공유하기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관리대상으로부터 수집한 값을 실시간 공유한다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Google Shape;439;p11">
            <a:extLst>
              <a:ext uri="{FF2B5EF4-FFF2-40B4-BE49-F238E27FC236}">
                <a16:creationId xmlns:a16="http://schemas.microsoft.com/office/drawing/2014/main" id="{0CB64901-A41C-E275-4DC4-4292C9740EC6}"/>
              </a:ext>
            </a:extLst>
          </p:cNvPr>
          <p:cNvSpPr txBox="1"/>
          <p:nvPr/>
        </p:nvSpPr>
        <p:spPr>
          <a:xfrm>
            <a:off x="449675" y="973620"/>
            <a:ext cx="86819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39;p11">
            <a:extLst>
              <a:ext uri="{FF2B5EF4-FFF2-40B4-BE49-F238E27FC236}">
                <a16:creationId xmlns:a16="http://schemas.microsoft.com/office/drawing/2014/main" id="{25A22FAE-6975-1E38-CC05-ADE04470DF2B}"/>
              </a:ext>
            </a:extLst>
          </p:cNvPr>
          <p:cNvSpPr txBox="1"/>
          <p:nvPr/>
        </p:nvSpPr>
        <p:spPr>
          <a:xfrm>
            <a:off x="1847215" y="973620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ValueApi.addValue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17477E-D95D-CE47-E829-D3B664125D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17865" y="1089016"/>
            <a:ext cx="52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439;p11">
            <a:extLst>
              <a:ext uri="{FF2B5EF4-FFF2-40B4-BE49-F238E27FC236}">
                <a16:creationId xmlns:a16="http://schemas.microsoft.com/office/drawing/2014/main" id="{2816809C-6E4E-8412-753A-65CC37AABB24}"/>
              </a:ext>
            </a:extLst>
          </p:cNvPr>
          <p:cNvSpPr txBox="1"/>
          <p:nvPr/>
        </p:nvSpPr>
        <p:spPr>
          <a:xfrm>
            <a:off x="3575495" y="973620"/>
            <a:ext cx="199301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PsValueNotifyThread.put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lang="en-US"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C284B8-F122-84CE-8D4B-4C17528FA07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153151" y="1089016"/>
            <a:ext cx="42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FB248003-2F2A-FE41-3936-C4AEF4D11830}"/>
              </a:ext>
            </a:extLst>
          </p:cNvPr>
          <p:cNvSpPr txBox="1"/>
          <p:nvPr/>
        </p:nvSpPr>
        <p:spPr>
          <a:xfrm>
            <a:off x="3575495" y="1417157"/>
            <a:ext cx="199301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PsValueNotifyThread.setPeeker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lang="en-US"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14D63-DABF-9A29-9F9B-F273E4B56793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flipV="1">
            <a:off x="3364323" y="1532553"/>
            <a:ext cx="211172" cy="23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29E05FFB-6C35-82F8-1F06-322CE6A14113}"/>
              </a:ext>
            </a:extLst>
          </p:cNvPr>
          <p:cNvSpPr txBox="1"/>
          <p:nvPr/>
        </p:nvSpPr>
        <p:spPr>
          <a:xfrm>
            <a:off x="6253032" y="967604"/>
            <a:ext cx="1609637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PsValuePeeker.onValue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8DF3B0-F82C-5C0F-66A8-8FADDCA6DF5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68505" y="1083000"/>
            <a:ext cx="684527" cy="6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FFF3E504-CBE9-9D76-78FB-2D3C8A7ED689}"/>
              </a:ext>
            </a:extLst>
          </p:cNvPr>
          <p:cNvSpPr txBox="1"/>
          <p:nvPr/>
        </p:nvSpPr>
        <p:spPr>
          <a:xfrm>
            <a:off x="2711355" y="1763345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PsValuePeeker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205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/>
              <a:t>이벤트</a:t>
            </a:r>
            <a:r>
              <a:rPr lang="en-US" altLang="ko-KR" sz="1100" dirty="0"/>
              <a:t>, </a:t>
            </a:r>
            <a:r>
              <a:rPr lang="ko-KR" altLang="en-US" sz="1100" dirty="0"/>
              <a:t>알람 데이터 요청 흐름도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이벤트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알람을 수신하는 흐름으로 해당 운용자의 설치위치에 해당되는 알람만 제공한다</a:t>
            </a:r>
            <a:r>
              <a:rPr lang="en-US" altLang="ko-KR" sz="900" b="0" dirty="0"/>
              <a:t>.</a:t>
            </a:r>
            <a:endParaRPr lang="ko-KR" alt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Google Shape;439;p11">
            <a:extLst>
              <a:ext uri="{FF2B5EF4-FFF2-40B4-BE49-F238E27FC236}">
                <a16:creationId xmlns:a16="http://schemas.microsoft.com/office/drawing/2014/main" id="{FA614B9D-C10E-5631-760D-7B82EC1B8EC1}"/>
              </a:ext>
            </a:extLst>
          </p:cNvPr>
          <p:cNvSpPr txBox="1"/>
          <p:nvPr/>
        </p:nvSpPr>
        <p:spPr>
          <a:xfrm>
            <a:off x="2196193" y="904868"/>
            <a:ext cx="1390881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39;p11">
            <a:extLst>
              <a:ext uri="{FF2B5EF4-FFF2-40B4-BE49-F238E27FC236}">
                <a16:creationId xmlns:a16="http://schemas.microsoft.com/office/drawing/2014/main" id="{5F4BD5DF-943D-8C00-D7C1-C3E46FB71BE6}"/>
              </a:ext>
            </a:extLst>
          </p:cNvPr>
          <p:cNvSpPr txBox="1"/>
          <p:nvPr/>
        </p:nvSpPr>
        <p:spPr>
          <a:xfrm>
            <a:off x="5556928" y="904868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C2A4D4-466D-32CF-4BA9-9B017A01CA9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891633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0A462A-1F90-CC53-DB45-05C43BFB4E3F}"/>
              </a:ext>
            </a:extLst>
          </p:cNvPr>
          <p:cNvCxnSpPr>
            <a:cxnSpLocks/>
          </p:cNvCxnSpPr>
          <p:nvPr/>
        </p:nvCxnSpPr>
        <p:spPr>
          <a:xfrm flipH="1">
            <a:off x="6252368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3AB7CB-30E6-355D-B121-D9E11B3E2F6C}"/>
              </a:ext>
            </a:extLst>
          </p:cNvPr>
          <p:cNvCxnSpPr/>
          <p:nvPr/>
        </p:nvCxnSpPr>
        <p:spPr>
          <a:xfrm flipH="1">
            <a:off x="2963636" y="1502229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439;p11">
            <a:extLst>
              <a:ext uri="{FF2B5EF4-FFF2-40B4-BE49-F238E27FC236}">
                <a16:creationId xmlns:a16="http://schemas.microsoft.com/office/drawing/2014/main" id="{D891882F-4B37-8D37-B54C-EE9DA399D2BD}"/>
              </a:ext>
            </a:extLst>
          </p:cNvPr>
          <p:cNvSpPr txBox="1"/>
          <p:nvPr/>
        </p:nvSpPr>
        <p:spPr>
          <a:xfrm>
            <a:off x="3032474" y="1692741"/>
            <a:ext cx="125816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4438FE-1B9F-E0F7-3362-417BAA0FB60A}"/>
              </a:ext>
            </a:extLst>
          </p:cNvPr>
          <p:cNvCxnSpPr>
            <a:cxnSpLocks/>
          </p:cNvCxnSpPr>
          <p:nvPr/>
        </p:nvCxnSpPr>
        <p:spPr>
          <a:xfrm>
            <a:off x="2963636" y="221252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439;p11">
            <a:extLst>
              <a:ext uri="{FF2B5EF4-FFF2-40B4-BE49-F238E27FC236}">
                <a16:creationId xmlns:a16="http://schemas.microsoft.com/office/drawing/2014/main" id="{B1070F28-C503-C5FA-7A01-B223C16CFA84}"/>
              </a:ext>
            </a:extLst>
          </p:cNvPr>
          <p:cNvSpPr txBox="1"/>
          <p:nvPr/>
        </p:nvSpPr>
        <p:spPr>
          <a:xfrm>
            <a:off x="4986951" y="2275097"/>
            <a:ext cx="126541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A68E1B-8893-DF8C-3DEA-388DE1AABC0E}"/>
              </a:ext>
            </a:extLst>
          </p:cNvPr>
          <p:cNvCxnSpPr>
            <a:cxnSpLocks/>
          </p:cNvCxnSpPr>
          <p:nvPr/>
        </p:nvCxnSpPr>
        <p:spPr>
          <a:xfrm>
            <a:off x="2963636" y="2895938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439;p11">
            <a:extLst>
              <a:ext uri="{FF2B5EF4-FFF2-40B4-BE49-F238E27FC236}">
                <a16:creationId xmlns:a16="http://schemas.microsoft.com/office/drawing/2014/main" id="{A04A9B15-AA42-A86D-1E38-0D0B33CADE4A}"/>
              </a:ext>
            </a:extLst>
          </p:cNvPr>
          <p:cNvSpPr txBox="1"/>
          <p:nvPr/>
        </p:nvSpPr>
        <p:spPr>
          <a:xfrm>
            <a:off x="5270621" y="2992814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D6A502-C7F6-A9B4-96A2-980B118DF106}"/>
              </a:ext>
            </a:extLst>
          </p:cNvPr>
          <p:cNvCxnSpPr>
            <a:cxnSpLocks/>
          </p:cNvCxnSpPr>
          <p:nvPr/>
        </p:nvCxnSpPr>
        <p:spPr>
          <a:xfrm>
            <a:off x="2963636" y="3270948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439;p11">
            <a:extLst>
              <a:ext uri="{FF2B5EF4-FFF2-40B4-BE49-F238E27FC236}">
                <a16:creationId xmlns:a16="http://schemas.microsoft.com/office/drawing/2014/main" id="{05BA85D2-FA6E-5EEE-60F6-9497A78DFE7E}"/>
              </a:ext>
            </a:extLst>
          </p:cNvPr>
          <p:cNvSpPr txBox="1"/>
          <p:nvPr/>
        </p:nvSpPr>
        <p:spPr>
          <a:xfrm>
            <a:off x="5270621" y="3367824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83A77B-D6A7-DAF1-CE54-3064B3067512}"/>
              </a:ext>
            </a:extLst>
          </p:cNvPr>
          <p:cNvCxnSpPr>
            <a:cxnSpLocks/>
          </p:cNvCxnSpPr>
          <p:nvPr/>
        </p:nvCxnSpPr>
        <p:spPr>
          <a:xfrm>
            <a:off x="2963636" y="3635685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39;p11">
            <a:extLst>
              <a:ext uri="{FF2B5EF4-FFF2-40B4-BE49-F238E27FC236}">
                <a16:creationId xmlns:a16="http://schemas.microsoft.com/office/drawing/2014/main" id="{F8CD7A85-0A05-B2EE-0580-9CC1C65D5AC3}"/>
              </a:ext>
            </a:extLst>
          </p:cNvPr>
          <p:cNvSpPr txBox="1"/>
          <p:nvPr/>
        </p:nvSpPr>
        <p:spPr>
          <a:xfrm>
            <a:off x="5270621" y="3732561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53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 err="1"/>
              <a:t>수집값</a:t>
            </a:r>
            <a:r>
              <a:rPr lang="ko-KR" altLang="en-US" sz="1100" dirty="0"/>
              <a:t> 데이터 요청 흐름도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관리대상으로부터 수집한 값을 공유한다</a:t>
            </a:r>
            <a:r>
              <a:rPr lang="en-US" altLang="ko-KR" sz="900" b="0" dirty="0"/>
              <a:t>.</a:t>
            </a:r>
            <a:endParaRPr lang="ko-KR" alt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Google Shape;439;p11">
            <a:extLst>
              <a:ext uri="{FF2B5EF4-FFF2-40B4-BE49-F238E27FC236}">
                <a16:creationId xmlns:a16="http://schemas.microsoft.com/office/drawing/2014/main" id="{F99816FA-E26F-647A-3D94-AEAD94D61D69}"/>
              </a:ext>
            </a:extLst>
          </p:cNvPr>
          <p:cNvSpPr txBox="1"/>
          <p:nvPr/>
        </p:nvSpPr>
        <p:spPr>
          <a:xfrm>
            <a:off x="2196193" y="904868"/>
            <a:ext cx="1390881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39;p11">
            <a:extLst>
              <a:ext uri="{FF2B5EF4-FFF2-40B4-BE49-F238E27FC236}">
                <a16:creationId xmlns:a16="http://schemas.microsoft.com/office/drawing/2014/main" id="{6827335A-5523-EFD7-B9FB-D74CE30D9BC6}"/>
              </a:ext>
            </a:extLst>
          </p:cNvPr>
          <p:cNvSpPr txBox="1"/>
          <p:nvPr/>
        </p:nvSpPr>
        <p:spPr>
          <a:xfrm>
            <a:off x="5556928" y="904868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605647-19C5-F545-0508-582E38E816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91633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36EB5A-25D1-917B-3CCA-678FF443B3AF}"/>
              </a:ext>
            </a:extLst>
          </p:cNvPr>
          <p:cNvCxnSpPr>
            <a:cxnSpLocks/>
          </p:cNvCxnSpPr>
          <p:nvPr/>
        </p:nvCxnSpPr>
        <p:spPr>
          <a:xfrm flipH="1">
            <a:off x="6252368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0406F2-A246-4160-BDD7-3898E8A2A71D}"/>
              </a:ext>
            </a:extLst>
          </p:cNvPr>
          <p:cNvCxnSpPr/>
          <p:nvPr/>
        </p:nvCxnSpPr>
        <p:spPr>
          <a:xfrm flipH="1">
            <a:off x="2963636" y="1502229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EF358EDD-C11B-8B2D-5E11-5EF3705A1E8B}"/>
              </a:ext>
            </a:extLst>
          </p:cNvPr>
          <p:cNvSpPr txBox="1"/>
          <p:nvPr/>
        </p:nvSpPr>
        <p:spPr>
          <a:xfrm>
            <a:off x="3137339" y="1662908"/>
            <a:ext cx="1291989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D64D3B-81BB-38D7-52A1-B77CD3460C9A}"/>
              </a:ext>
            </a:extLst>
          </p:cNvPr>
          <p:cNvCxnSpPr>
            <a:cxnSpLocks/>
          </p:cNvCxnSpPr>
          <p:nvPr/>
        </p:nvCxnSpPr>
        <p:spPr>
          <a:xfrm>
            <a:off x="2963636" y="221252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60CA7CED-B16F-2E23-ABD0-DE588B124E5F}"/>
              </a:ext>
            </a:extLst>
          </p:cNvPr>
          <p:cNvSpPr txBox="1"/>
          <p:nvPr/>
        </p:nvSpPr>
        <p:spPr>
          <a:xfrm>
            <a:off x="4883103" y="2298639"/>
            <a:ext cx="131202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CE5C4-05EF-E8FB-27FA-E7EE5080274E}"/>
              </a:ext>
            </a:extLst>
          </p:cNvPr>
          <p:cNvCxnSpPr/>
          <p:nvPr/>
        </p:nvCxnSpPr>
        <p:spPr>
          <a:xfrm flipH="1">
            <a:off x="2948870" y="2843756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CD249A8C-B199-BA03-6A98-70F31CB5E0F1}"/>
              </a:ext>
            </a:extLst>
          </p:cNvPr>
          <p:cNvSpPr txBox="1"/>
          <p:nvPr/>
        </p:nvSpPr>
        <p:spPr>
          <a:xfrm>
            <a:off x="3137339" y="3042685"/>
            <a:ext cx="1486542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-no,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-id, add | del 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2C6A90-B2F1-E9CB-5222-640F8C4C411F}"/>
              </a:ext>
            </a:extLst>
          </p:cNvPr>
          <p:cNvCxnSpPr>
            <a:cxnSpLocks/>
          </p:cNvCxnSpPr>
          <p:nvPr/>
        </p:nvCxnSpPr>
        <p:spPr>
          <a:xfrm>
            <a:off x="2963636" y="358777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439;p11">
            <a:extLst>
              <a:ext uri="{FF2B5EF4-FFF2-40B4-BE49-F238E27FC236}">
                <a16:creationId xmlns:a16="http://schemas.microsoft.com/office/drawing/2014/main" id="{E44C0A3C-3FE4-7044-AAE7-7CCFC5231356}"/>
              </a:ext>
            </a:extLst>
          </p:cNvPr>
          <p:cNvSpPr txBox="1"/>
          <p:nvPr/>
        </p:nvSpPr>
        <p:spPr>
          <a:xfrm>
            <a:off x="4688733" y="367388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2E9236-896C-174F-9458-9A85FD77F888}"/>
              </a:ext>
            </a:extLst>
          </p:cNvPr>
          <p:cNvCxnSpPr>
            <a:cxnSpLocks/>
          </p:cNvCxnSpPr>
          <p:nvPr/>
        </p:nvCxnSpPr>
        <p:spPr>
          <a:xfrm>
            <a:off x="2977489" y="390468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39;p11">
            <a:extLst>
              <a:ext uri="{FF2B5EF4-FFF2-40B4-BE49-F238E27FC236}">
                <a16:creationId xmlns:a16="http://schemas.microsoft.com/office/drawing/2014/main" id="{61BA486D-61D9-75D1-EDF2-53B11E054833}"/>
              </a:ext>
            </a:extLst>
          </p:cNvPr>
          <p:cNvSpPr txBox="1"/>
          <p:nvPr/>
        </p:nvSpPr>
        <p:spPr>
          <a:xfrm>
            <a:off x="4702586" y="399079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0D664F-4EC9-2B92-5E93-D5A85A1FC9B1}"/>
              </a:ext>
            </a:extLst>
          </p:cNvPr>
          <p:cNvCxnSpPr>
            <a:cxnSpLocks/>
          </p:cNvCxnSpPr>
          <p:nvPr/>
        </p:nvCxnSpPr>
        <p:spPr>
          <a:xfrm>
            <a:off x="2977488" y="421084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439;p11">
            <a:extLst>
              <a:ext uri="{FF2B5EF4-FFF2-40B4-BE49-F238E27FC236}">
                <a16:creationId xmlns:a16="http://schemas.microsoft.com/office/drawing/2014/main" id="{CDD99C3E-4F95-6AB8-012F-8237937E6EB7}"/>
              </a:ext>
            </a:extLst>
          </p:cNvPr>
          <p:cNvSpPr txBox="1"/>
          <p:nvPr/>
        </p:nvSpPr>
        <p:spPr>
          <a:xfrm>
            <a:off x="4702585" y="429695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034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10D60F-2F4E-986E-5BC6-40DFEF441E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9835" y="1591003"/>
            <a:ext cx="0" cy="2471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48415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altLang="en-US" sz="1200" dirty="0"/>
              <a:t>회원 가입 </a:t>
            </a:r>
            <a:r>
              <a:rPr lang="en-US" altLang="ko-KR" sz="1200" dirty="0"/>
              <a:t>( </a:t>
            </a:r>
            <a:r>
              <a:rPr lang="ko-KR" altLang="en-US" sz="1200" dirty="0"/>
              <a:t>승인 가입 </a:t>
            </a:r>
            <a:r>
              <a:rPr lang="en-US" altLang="ko-KR" sz="1200" dirty="0"/>
              <a:t>)</a:t>
            </a:r>
            <a:endParaRPr sz="1200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DC138AE-3E08-537D-A6A5-05F2AA5E803C}"/>
              </a:ext>
            </a:extLst>
          </p:cNvPr>
          <p:cNvSpPr/>
          <p:nvPr/>
        </p:nvSpPr>
        <p:spPr>
          <a:xfrm>
            <a:off x="459776" y="87540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신규 회원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20EEE2-C3D8-D405-2709-E8E7F65FB455}"/>
              </a:ext>
            </a:extLst>
          </p:cNvPr>
          <p:cNvSpPr/>
          <p:nvPr/>
        </p:nvSpPr>
        <p:spPr>
          <a:xfrm>
            <a:off x="438293" y="1364123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기본 정보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605F7-FA6C-CB73-C1CC-063BB6AD0802}"/>
              </a:ext>
            </a:extLst>
          </p:cNvPr>
          <p:cNvSpPr/>
          <p:nvPr/>
        </p:nvSpPr>
        <p:spPr>
          <a:xfrm>
            <a:off x="438293" y="1846864"/>
            <a:ext cx="2126150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기록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사용자신규요청테이블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(FX_UR_USER_NEW_REQ)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AA2827-1642-7729-B214-7A71E7F15FB6}"/>
              </a:ext>
            </a:extLst>
          </p:cNvPr>
          <p:cNvSpPr/>
          <p:nvPr/>
        </p:nvSpPr>
        <p:spPr>
          <a:xfrm>
            <a:off x="3182638" y="136412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배치작업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DD883-AA65-3810-9844-74B0655F21BF}"/>
              </a:ext>
            </a:extLst>
          </p:cNvPr>
          <p:cNvSpPr/>
          <p:nvPr/>
        </p:nvSpPr>
        <p:spPr>
          <a:xfrm>
            <a:off x="3182637" y="1838178"/>
            <a:ext cx="1932502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주기적으로 읽음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83B93-2E12-38A0-5696-262654774558}"/>
              </a:ext>
            </a:extLst>
          </p:cNvPr>
          <p:cNvSpPr/>
          <p:nvPr/>
        </p:nvSpPr>
        <p:spPr>
          <a:xfrm>
            <a:off x="3182638" y="2401677"/>
            <a:ext cx="1932502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승인권자에게 </a:t>
            </a:r>
            <a:r>
              <a:rPr lang="en-US" altLang="ko-KR" sz="900" dirty="0">
                <a:solidFill>
                  <a:schemeClr val="tx1"/>
                </a:solidFill>
              </a:rPr>
              <a:t>SMS </a:t>
            </a:r>
            <a:r>
              <a:rPr lang="ko-KR" altLang="en-US" sz="900" dirty="0">
                <a:solidFill>
                  <a:schemeClr val="tx1"/>
                </a:solidFill>
              </a:rPr>
              <a:t>발송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승인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FABB25C-1CA1-14D0-3366-A65FB0BBB416}"/>
              </a:ext>
            </a:extLst>
          </p:cNvPr>
          <p:cNvSpPr/>
          <p:nvPr/>
        </p:nvSpPr>
        <p:spPr>
          <a:xfrm>
            <a:off x="2762175" y="2168947"/>
            <a:ext cx="222727" cy="226881"/>
          </a:xfrm>
          <a:prstGeom prst="curvedRightArrow">
            <a:avLst>
              <a:gd name="adj1" fmla="val 25000"/>
              <a:gd name="adj2" fmla="val 47160"/>
              <a:gd name="adj3" fmla="val 25000"/>
            </a:avLst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57F28F-7E98-5052-F6F2-51DC0F51D8C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48888" y="2065059"/>
            <a:ext cx="1" cy="33661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42B5ED6D-57AE-D105-EF28-804ACA892F1C}"/>
              </a:ext>
            </a:extLst>
          </p:cNvPr>
          <p:cNvSpPr/>
          <p:nvPr/>
        </p:nvSpPr>
        <p:spPr>
          <a:xfrm>
            <a:off x="6064487" y="835239"/>
            <a:ext cx="79007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승인권자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58959-93CC-AE2C-E30E-2517E75C6672}"/>
              </a:ext>
            </a:extLst>
          </p:cNvPr>
          <p:cNvSpPr/>
          <p:nvPr/>
        </p:nvSpPr>
        <p:spPr>
          <a:xfrm>
            <a:off x="438294" y="4964988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SMS </a:t>
            </a:r>
            <a:r>
              <a:rPr lang="ko-KR" altLang="en-US" sz="900" dirty="0">
                <a:solidFill>
                  <a:schemeClr val="tx1"/>
                </a:solidFill>
              </a:rPr>
              <a:t>결과 발송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F3784F-B6FA-EB7E-2AED-CF7FC4EC99D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06973" y="1102283"/>
            <a:ext cx="0" cy="2620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4FB28-D921-A7FF-678D-A841A97930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01367" y="1591004"/>
            <a:ext cx="1" cy="25586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6489D8-D36F-DF4D-0B46-8212F651370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59525" y="1062120"/>
            <a:ext cx="0" cy="22688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593F90-2C95-F2AD-C14E-591CB3DDCB06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flipH="1">
            <a:off x="1501367" y="5191869"/>
            <a:ext cx="1" cy="27875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0D09BD-8E37-292D-263B-DBADF72313F7}"/>
              </a:ext>
            </a:extLst>
          </p:cNvPr>
          <p:cNvSpPr/>
          <p:nvPr/>
        </p:nvSpPr>
        <p:spPr>
          <a:xfrm>
            <a:off x="6064485" y="1285667"/>
            <a:ext cx="1647175" cy="25791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 정보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4FB09F-8798-4541-92BA-379AFBA1FDDC}"/>
              </a:ext>
            </a:extLst>
          </p:cNvPr>
          <p:cNvSpPr/>
          <p:nvPr/>
        </p:nvSpPr>
        <p:spPr>
          <a:xfrm>
            <a:off x="6064486" y="1781006"/>
            <a:ext cx="1647183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반려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사용자신규요청테이블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(FX_UR_USER_NEW_REQ)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C31269-8423-EFE2-EDED-86DF2F90287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5115140" y="948680"/>
            <a:ext cx="949347" cy="173705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A7980D-796F-8796-9D44-A055A54AFDA1}"/>
              </a:ext>
            </a:extLst>
          </p:cNvPr>
          <p:cNvSpPr/>
          <p:nvPr/>
        </p:nvSpPr>
        <p:spPr>
          <a:xfrm>
            <a:off x="3182638" y="3673470"/>
            <a:ext cx="1932502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 결과 주기적으로 읽음</a:t>
            </a:r>
          </a:p>
        </p:txBody>
      </p:sp>
      <p:sp>
        <p:nvSpPr>
          <p:cNvPr id="39" name="화살표: 오른쪽으로 구부러짐 38">
            <a:extLst>
              <a:ext uri="{FF2B5EF4-FFF2-40B4-BE49-F238E27FC236}">
                <a16:creationId xmlns:a16="http://schemas.microsoft.com/office/drawing/2014/main" id="{F1211FED-2584-938F-634F-AF6A45C38765}"/>
              </a:ext>
            </a:extLst>
          </p:cNvPr>
          <p:cNvSpPr/>
          <p:nvPr/>
        </p:nvSpPr>
        <p:spPr>
          <a:xfrm>
            <a:off x="5417648" y="3461787"/>
            <a:ext cx="240630" cy="226881"/>
          </a:xfrm>
          <a:prstGeom prst="curvedRightArrow">
            <a:avLst>
              <a:gd name="adj1" fmla="val 25000"/>
              <a:gd name="adj2" fmla="val 47160"/>
              <a:gd name="adj3" fmla="val 25000"/>
            </a:avLst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4">
            <a:extLst>
              <a:ext uri="{FF2B5EF4-FFF2-40B4-BE49-F238E27FC236}">
                <a16:creationId xmlns:a16="http://schemas.microsoft.com/office/drawing/2014/main" id="{061AD264-5759-E047-3499-A6EB13B7868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5115140" y="2065059"/>
            <a:ext cx="949346" cy="1721852"/>
          </a:xfrm>
          <a:prstGeom prst="bentConnector3">
            <a:avLst>
              <a:gd name="adj1" fmla="val 29722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194DA0E-7066-2651-C02C-4F93BB777C0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888073" y="1543584"/>
            <a:ext cx="5" cy="23742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직선 화살표 연결선 34">
            <a:extLst>
              <a:ext uri="{FF2B5EF4-FFF2-40B4-BE49-F238E27FC236}">
                <a16:creationId xmlns:a16="http://schemas.microsoft.com/office/drawing/2014/main" id="{7CDBD8A5-DB72-FF69-1DA6-668AA17717AA}"/>
              </a:ext>
            </a:extLst>
          </p:cNvPr>
          <p:cNvCxnSpPr>
            <a:cxnSpLocks/>
            <a:stCxn id="66" idx="1"/>
            <a:endCxn id="24" idx="0"/>
          </p:cNvCxnSpPr>
          <p:nvPr/>
        </p:nvCxnSpPr>
        <p:spPr>
          <a:xfrm rot="10800000" flipV="1">
            <a:off x="1501368" y="4416360"/>
            <a:ext cx="1681270" cy="548628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38E3EC-EF3F-AB4A-8A88-D32ACC49E9B7}"/>
              </a:ext>
            </a:extLst>
          </p:cNvPr>
          <p:cNvSpPr/>
          <p:nvPr/>
        </p:nvSpPr>
        <p:spPr>
          <a:xfrm>
            <a:off x="3182638" y="4153056"/>
            <a:ext cx="1932502" cy="5266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반려 결과 통보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순서도: 수행의 시작/종료 69">
            <a:extLst>
              <a:ext uri="{FF2B5EF4-FFF2-40B4-BE49-F238E27FC236}">
                <a16:creationId xmlns:a16="http://schemas.microsoft.com/office/drawing/2014/main" id="{CD2CA1C1-6CEC-C83B-4CBE-98D18D29B0EF}"/>
              </a:ext>
            </a:extLst>
          </p:cNvPr>
          <p:cNvSpPr/>
          <p:nvPr/>
        </p:nvSpPr>
        <p:spPr>
          <a:xfrm>
            <a:off x="1154170" y="5470619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가입 종료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6BABA2-325F-7237-EBD7-D17BBD620D84}"/>
              </a:ext>
            </a:extLst>
          </p:cNvPr>
          <p:cNvCxnSpPr>
            <a:cxnSpLocks/>
            <a:stCxn id="38" idx="2"/>
            <a:endCxn id="66" idx="0"/>
          </p:cNvCxnSpPr>
          <p:nvPr/>
        </p:nvCxnSpPr>
        <p:spPr>
          <a:xfrm>
            <a:off x="4148889" y="3900351"/>
            <a:ext cx="0" cy="25270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순서도: 수행의 시작/종료 126">
            <a:extLst>
              <a:ext uri="{FF2B5EF4-FFF2-40B4-BE49-F238E27FC236}">
                <a16:creationId xmlns:a16="http://schemas.microsoft.com/office/drawing/2014/main" id="{B6CDD77A-A8ED-8833-C402-61CAEACBBFB1}"/>
              </a:ext>
            </a:extLst>
          </p:cNvPr>
          <p:cNvSpPr/>
          <p:nvPr/>
        </p:nvSpPr>
        <p:spPr>
          <a:xfrm>
            <a:off x="1643170" y="2639131"/>
            <a:ext cx="906807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가입 신청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2EE10D3-1D15-085F-ADB8-5FC76CB1AD97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2096574" y="2412250"/>
            <a:ext cx="0" cy="22688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순서도: 수행의 시작/종료 133">
            <a:extLst>
              <a:ext uri="{FF2B5EF4-FFF2-40B4-BE49-F238E27FC236}">
                <a16:creationId xmlns:a16="http://schemas.microsoft.com/office/drawing/2014/main" id="{A47E5458-B6E5-83AA-AE43-7611BD626C5D}"/>
              </a:ext>
            </a:extLst>
          </p:cNvPr>
          <p:cNvSpPr/>
          <p:nvPr/>
        </p:nvSpPr>
        <p:spPr>
          <a:xfrm>
            <a:off x="6874046" y="2583929"/>
            <a:ext cx="857097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승인작업완료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2A28FAF-A8CE-E408-C086-899545BBEADA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302594" y="2349112"/>
            <a:ext cx="1" cy="23481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직선 화살표 연결선 34">
            <a:extLst>
              <a:ext uri="{FF2B5EF4-FFF2-40B4-BE49-F238E27FC236}">
                <a16:creationId xmlns:a16="http://schemas.microsoft.com/office/drawing/2014/main" id="{9F2CE663-D2A9-3549-F886-37536EABA51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64443" y="1951619"/>
            <a:ext cx="618194" cy="179298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1667</Words>
  <Application>Microsoft Office PowerPoint</Application>
  <PresentationFormat>화면 슬라이드 쇼(4:3)</PresentationFormat>
  <Paragraphs>373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D2Coding</vt:lpstr>
      <vt:lpstr>Malgun Gothic</vt:lpstr>
      <vt:lpstr>Malgun Gothic</vt:lpstr>
      <vt:lpstr>Arial</vt:lpstr>
      <vt:lpstr>Office 테마</vt:lpstr>
      <vt:lpstr>FxMS 프로세스 구성도</vt:lpstr>
      <vt:lpstr>Service, Dpo, Dfo, Api</vt:lpstr>
      <vt:lpstr>ValueService</vt:lpstr>
      <vt:lpstr>AppService</vt:lpstr>
      <vt:lpstr>Vup 프로세스 구성도</vt:lpstr>
      <vt:lpstr>성능 수집 항목 공유하기</vt:lpstr>
      <vt:lpstr>이벤트, 알람 데이터 요청 흐름도</vt:lpstr>
      <vt:lpstr>수집값 데이터 요청 흐름도</vt:lpstr>
      <vt:lpstr>회원 가입 ( 승인 가입 )</vt:lpstr>
      <vt:lpstr>회원 정보 확인 요청</vt:lpstr>
      <vt:lpstr>로그인 절차</vt:lpstr>
      <vt:lpstr>이벤트, 알람 데이터 요청 흐름도</vt:lpstr>
      <vt:lpstr>수집값 데이터 요청 흐름도</vt:lpstr>
      <vt:lpstr>비즈니스 룰 엔진 흐름도</vt:lpstr>
      <vt:lpstr>비즈니스 룰 엔진 트리거 종류</vt:lpstr>
      <vt:lpstr>폴링</vt:lpstr>
      <vt:lpstr>외부 시스템 알람 발생/해제</vt:lpstr>
      <vt:lpstr>VUP 전력 데이터 넣기</vt:lpstr>
      <vt:lpstr>사용량/ 공급량 계산하기</vt:lpstr>
      <vt:lpstr>필즈 관제점 분석 </vt:lpstr>
      <vt:lpstr>계측기 통신 상태 확인</vt:lpstr>
      <vt:lpstr>에너지 거래 흐름도</vt:lpstr>
      <vt:lpstr>에너지 예측 흐름도</vt:lpstr>
      <vt:lpstr>에너지 거래 정산</vt:lpstr>
      <vt:lpstr>젬벡스 제공 VIEW</vt:lpstr>
      <vt:lpstr>거래 흐름도</vt:lpstr>
      <vt:lpstr>관리대상 수집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113</cp:revision>
  <dcterms:created xsi:type="dcterms:W3CDTF">2006-10-05T04:04:58Z</dcterms:created>
  <dcterms:modified xsi:type="dcterms:W3CDTF">2023-05-30T01:14:25Z</dcterms:modified>
</cp:coreProperties>
</file>