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3e31758f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3e31758f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3e31758f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3e31758f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3e31758f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3e31758f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3e31758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3e3175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e31758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3e31758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3e31758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3e31758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3e31758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3e31758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3e31758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3e31758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3e31758f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3e31758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3e31758f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3e31758f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3e31758f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3e31758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500">
                <a:solidFill>
                  <a:srgbClr val="FFE599"/>
                </a:solidFill>
              </a:rPr>
              <a:t>Tax Calculator</a:t>
            </a:r>
            <a:endParaRPr b="1" sz="4500">
              <a:solidFill>
                <a:srgbClr val="FFE599"/>
              </a:solidFil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FFE599"/>
                </a:solidFill>
              </a:rPr>
              <a:t>Shusen Han, Jinrui Dong, Ziheng Tang</a:t>
            </a:r>
            <a:endParaRPr sz="1500">
              <a:solidFill>
                <a:srgbClr val="FFE5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000">
                <a:solidFill>
                  <a:srgbClr val="FFE599"/>
                </a:solidFill>
              </a:rPr>
              <a:t>Mockup</a:t>
            </a:r>
            <a:endParaRPr b="1" sz="3000">
              <a:solidFill>
                <a:srgbClr val="FFE599"/>
              </a:solidFill>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2"/>
          <p:cNvPicPr preferRelativeResize="0"/>
          <p:nvPr/>
        </p:nvPicPr>
        <p:blipFill>
          <a:blip r:embed="rId3">
            <a:alphaModFix/>
          </a:blip>
          <a:stretch>
            <a:fillRect/>
          </a:stretch>
        </p:blipFill>
        <p:spPr>
          <a:xfrm>
            <a:off x="1297497" y="1578225"/>
            <a:ext cx="1262225" cy="2571750"/>
          </a:xfrm>
          <a:prstGeom prst="rect">
            <a:avLst/>
          </a:prstGeom>
          <a:noFill/>
          <a:ln>
            <a:noFill/>
          </a:ln>
        </p:spPr>
      </p:pic>
      <p:pic>
        <p:nvPicPr>
          <p:cNvPr id="197" name="Google Shape;197;p22"/>
          <p:cNvPicPr preferRelativeResize="0"/>
          <p:nvPr/>
        </p:nvPicPr>
        <p:blipFill>
          <a:blip r:embed="rId4">
            <a:alphaModFix/>
          </a:blip>
          <a:stretch>
            <a:fillRect/>
          </a:stretch>
        </p:blipFill>
        <p:spPr>
          <a:xfrm>
            <a:off x="3256237" y="1556875"/>
            <a:ext cx="1230118" cy="2571750"/>
          </a:xfrm>
          <a:prstGeom prst="rect">
            <a:avLst/>
          </a:prstGeom>
          <a:noFill/>
          <a:ln>
            <a:noFill/>
          </a:ln>
        </p:spPr>
      </p:pic>
      <p:pic>
        <p:nvPicPr>
          <p:cNvPr id="198" name="Google Shape;198;p22"/>
          <p:cNvPicPr preferRelativeResize="0"/>
          <p:nvPr/>
        </p:nvPicPr>
        <p:blipFill>
          <a:blip r:embed="rId5">
            <a:alphaModFix/>
          </a:blip>
          <a:stretch>
            <a:fillRect/>
          </a:stretch>
        </p:blipFill>
        <p:spPr>
          <a:xfrm>
            <a:off x="5256900" y="1567550"/>
            <a:ext cx="1230125" cy="2550412"/>
          </a:xfrm>
          <a:prstGeom prst="rect">
            <a:avLst/>
          </a:prstGeom>
          <a:noFill/>
          <a:ln>
            <a:noFill/>
          </a:ln>
        </p:spPr>
      </p:pic>
      <p:pic>
        <p:nvPicPr>
          <p:cNvPr id="199" name="Google Shape;199;p22"/>
          <p:cNvPicPr preferRelativeResize="0"/>
          <p:nvPr/>
        </p:nvPicPr>
        <p:blipFill>
          <a:blip r:embed="rId6">
            <a:alphaModFix/>
          </a:blip>
          <a:stretch>
            <a:fillRect/>
          </a:stretch>
        </p:blipFill>
        <p:spPr>
          <a:xfrm>
            <a:off x="7095100" y="1567550"/>
            <a:ext cx="1206322" cy="25504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000">
                <a:solidFill>
                  <a:srgbClr val="FFE599"/>
                </a:solidFill>
              </a:rPr>
              <a:t>Mockup</a:t>
            </a:r>
            <a:endParaRPr b="1" sz="3000">
              <a:solidFill>
                <a:srgbClr val="FFE599"/>
              </a:solidFill>
            </a:endParaRPr>
          </a:p>
          <a:p>
            <a:pPr indent="0" lvl="0" marL="0" rtl="0" algn="l">
              <a:lnSpc>
                <a:spcPct val="115000"/>
              </a:lnSpc>
              <a:spcBef>
                <a:spcPts val="0"/>
              </a:spcBef>
              <a:spcAft>
                <a:spcPts val="0"/>
              </a:spcAft>
              <a:buNone/>
            </a:pPr>
            <a:r>
              <a:t/>
            </a:r>
            <a:endParaRPr sz="1150">
              <a:solidFill>
                <a:srgbClr val="1D1C1D"/>
              </a:solidFill>
            </a:endParaRPr>
          </a:p>
        </p:txBody>
      </p:sp>
      <p:sp>
        <p:nvSpPr>
          <p:cNvPr id="205" name="Google Shape;20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3"/>
          <p:cNvPicPr preferRelativeResize="0"/>
          <p:nvPr/>
        </p:nvPicPr>
        <p:blipFill>
          <a:blip r:embed="rId3">
            <a:alphaModFix/>
          </a:blip>
          <a:stretch>
            <a:fillRect/>
          </a:stretch>
        </p:blipFill>
        <p:spPr>
          <a:xfrm>
            <a:off x="1689750" y="1567537"/>
            <a:ext cx="1277951" cy="2618775"/>
          </a:xfrm>
          <a:prstGeom prst="rect">
            <a:avLst/>
          </a:prstGeom>
          <a:noFill/>
          <a:ln>
            <a:noFill/>
          </a:ln>
        </p:spPr>
      </p:pic>
      <p:pic>
        <p:nvPicPr>
          <p:cNvPr id="207" name="Google Shape;207;p23"/>
          <p:cNvPicPr preferRelativeResize="0"/>
          <p:nvPr/>
        </p:nvPicPr>
        <p:blipFill>
          <a:blip r:embed="rId4">
            <a:alphaModFix/>
          </a:blip>
          <a:stretch>
            <a:fillRect/>
          </a:stretch>
        </p:blipFill>
        <p:spPr>
          <a:xfrm>
            <a:off x="3933025" y="1563437"/>
            <a:ext cx="1277951" cy="2626989"/>
          </a:xfrm>
          <a:prstGeom prst="rect">
            <a:avLst/>
          </a:prstGeom>
          <a:noFill/>
          <a:ln>
            <a:noFill/>
          </a:ln>
        </p:spPr>
      </p:pic>
      <p:pic>
        <p:nvPicPr>
          <p:cNvPr id="208" name="Google Shape;208;p23"/>
          <p:cNvPicPr preferRelativeResize="0"/>
          <p:nvPr/>
        </p:nvPicPr>
        <p:blipFill>
          <a:blip r:embed="rId5">
            <a:alphaModFix/>
          </a:blip>
          <a:stretch>
            <a:fillRect/>
          </a:stretch>
        </p:blipFill>
        <p:spPr>
          <a:xfrm>
            <a:off x="6176300" y="1556950"/>
            <a:ext cx="1277951" cy="2639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228600" lvl="0" marL="723900" rtl="0" algn="l">
              <a:lnSpc>
                <a:spcPct val="115000"/>
              </a:lnSpc>
              <a:spcBef>
                <a:spcPts val="0"/>
              </a:spcBef>
              <a:spcAft>
                <a:spcPts val="0"/>
              </a:spcAft>
              <a:buClr>
                <a:srgbClr val="1D1C1D"/>
              </a:buClr>
              <a:buSzPts val="1150"/>
              <a:buNone/>
            </a:pPr>
            <a:r>
              <a:rPr lang="en" sz="1150">
                <a:solidFill>
                  <a:srgbClr val="1D1C1D"/>
                </a:solidFill>
              </a:rPr>
              <a:t>Closing slide with GitHub link</a:t>
            </a:r>
            <a:endParaRPr/>
          </a:p>
        </p:txBody>
      </p:sp>
      <p:sp>
        <p:nvSpPr>
          <p:cNvPr id="214" name="Google Shape;214;p24"/>
          <p:cNvSpPr txBox="1"/>
          <p:nvPr>
            <p:ph idx="1" type="body"/>
          </p:nvPr>
        </p:nvSpPr>
        <p:spPr>
          <a:xfrm>
            <a:off x="1052550" y="4018600"/>
            <a:ext cx="7038900" cy="41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E599"/>
                </a:solidFill>
              </a:rPr>
              <a:t>Github Link: https://github.com/sublahamatina/CSC431</a:t>
            </a:r>
            <a:endParaRPr>
              <a:solidFill>
                <a:srgbClr val="FFE599"/>
              </a:solidFill>
            </a:endParaRPr>
          </a:p>
        </p:txBody>
      </p:sp>
      <p:pic>
        <p:nvPicPr>
          <p:cNvPr id="215" name="Google Shape;215;p24"/>
          <p:cNvPicPr preferRelativeResize="0"/>
          <p:nvPr/>
        </p:nvPicPr>
        <p:blipFill>
          <a:blip r:embed="rId3">
            <a:alphaModFix/>
          </a:blip>
          <a:stretch>
            <a:fillRect/>
          </a:stretch>
        </p:blipFill>
        <p:spPr>
          <a:xfrm>
            <a:off x="899399" y="932500"/>
            <a:ext cx="7345198" cy="2969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000">
                <a:solidFill>
                  <a:srgbClr val="FFE599"/>
                </a:solidFill>
              </a:rPr>
              <a:t>About This Application</a:t>
            </a:r>
            <a:endParaRPr b="1" sz="3000">
              <a:solidFill>
                <a:srgbClr val="FFE599"/>
              </a:solidFill>
            </a:endParaRPr>
          </a:p>
        </p:txBody>
      </p:sp>
      <p:sp>
        <p:nvSpPr>
          <p:cNvPr id="141" name="Google Shape;141;p14"/>
          <p:cNvSpPr txBox="1"/>
          <p:nvPr>
            <p:ph idx="1" type="body"/>
          </p:nvPr>
        </p:nvSpPr>
        <p:spPr>
          <a:xfrm>
            <a:off x="1297500" y="1449125"/>
            <a:ext cx="5052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Tax Calculator is a free application that helps users to count their taxation via information provided by user,  such as where they live. Besides the calculator function, once the user pay extra money, the account will be upgraded to VIP account, which can provide users many other services but not only calculator function.</a:t>
            </a:r>
            <a:endParaRPr sz="1600"/>
          </a:p>
          <a:p>
            <a:pPr indent="0" lvl="0" marL="0" rtl="0" algn="l">
              <a:spcBef>
                <a:spcPts val="1200"/>
              </a:spcBef>
              <a:spcAft>
                <a:spcPts val="0"/>
              </a:spcAft>
              <a:buNone/>
            </a:pPr>
            <a:r>
              <a:t/>
            </a:r>
            <a:endParaRPr sz="1150">
              <a:solidFill>
                <a:srgbClr val="FFE599"/>
              </a:solidFill>
            </a:endParaRPr>
          </a:p>
        </p:txBody>
      </p:sp>
      <p:pic>
        <p:nvPicPr>
          <p:cNvPr id="142" name="Google Shape;142;p14"/>
          <p:cNvPicPr preferRelativeResize="0"/>
          <p:nvPr/>
        </p:nvPicPr>
        <p:blipFill>
          <a:blip r:embed="rId3">
            <a:alphaModFix/>
          </a:blip>
          <a:stretch>
            <a:fillRect/>
          </a:stretch>
        </p:blipFill>
        <p:spPr>
          <a:xfrm>
            <a:off x="6725350" y="1274688"/>
            <a:ext cx="1611050" cy="3260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000">
                <a:solidFill>
                  <a:srgbClr val="FFE599"/>
                </a:solidFill>
              </a:rPr>
              <a:t>System overview</a:t>
            </a:r>
            <a:endParaRPr b="1" sz="3000">
              <a:solidFill>
                <a:srgbClr val="FFE599"/>
              </a:solidFill>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system consists of three parts:</a:t>
            </a:r>
            <a:endParaRPr sz="1500"/>
          </a:p>
          <a:p>
            <a:pPr indent="-323850" lvl="0" marL="457200" rtl="0" algn="l">
              <a:lnSpc>
                <a:spcPct val="150000"/>
              </a:lnSpc>
              <a:spcBef>
                <a:spcPts val="1200"/>
              </a:spcBef>
              <a:spcAft>
                <a:spcPts val="0"/>
              </a:spcAft>
              <a:buSzPts val="1500"/>
              <a:buAutoNum type="arabicPeriod"/>
            </a:pPr>
            <a:r>
              <a:rPr b="1" lang="en" sz="1500">
                <a:solidFill>
                  <a:srgbClr val="FFE599"/>
                </a:solidFill>
              </a:rPr>
              <a:t>UI layer</a:t>
            </a:r>
            <a:r>
              <a:rPr lang="en" sz="1500"/>
              <a:t>, which is the part that user interacts with.</a:t>
            </a:r>
            <a:endParaRPr sz="1500"/>
          </a:p>
          <a:p>
            <a:pPr indent="-323850" lvl="0" marL="457200" rtl="0" algn="l">
              <a:lnSpc>
                <a:spcPct val="150000"/>
              </a:lnSpc>
              <a:spcBef>
                <a:spcPts val="0"/>
              </a:spcBef>
              <a:spcAft>
                <a:spcPts val="0"/>
              </a:spcAft>
              <a:buSzPts val="1500"/>
              <a:buAutoNum type="arabicPeriod"/>
            </a:pPr>
            <a:r>
              <a:rPr b="1" lang="en" sz="1500">
                <a:solidFill>
                  <a:srgbClr val="FFE599"/>
                </a:solidFill>
              </a:rPr>
              <a:t>Business logic layer(Controller)</a:t>
            </a:r>
            <a:r>
              <a:rPr lang="en" sz="1500"/>
              <a:t>, which is the part that implements various functions.</a:t>
            </a:r>
            <a:endParaRPr sz="1500"/>
          </a:p>
          <a:p>
            <a:pPr indent="-323850" lvl="0" marL="457200" rtl="0" algn="l">
              <a:lnSpc>
                <a:spcPct val="150000"/>
              </a:lnSpc>
              <a:spcBef>
                <a:spcPts val="0"/>
              </a:spcBef>
              <a:spcAft>
                <a:spcPts val="0"/>
              </a:spcAft>
              <a:buSzPts val="1500"/>
              <a:buAutoNum type="arabicPeriod"/>
            </a:pPr>
            <a:r>
              <a:rPr b="1" lang="en" sz="1500">
                <a:solidFill>
                  <a:srgbClr val="FFE599"/>
                </a:solidFill>
              </a:rPr>
              <a:t>Database layer</a:t>
            </a:r>
            <a:r>
              <a:rPr lang="en" sz="1500"/>
              <a:t>, which is the part that stores users’ data.</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000">
                <a:solidFill>
                  <a:srgbClr val="FFE599"/>
                </a:solidFill>
              </a:rPr>
              <a:t>System Diagram</a:t>
            </a:r>
            <a:endParaRPr b="1" sz="3000">
              <a:solidFill>
                <a:srgbClr val="FFE599"/>
              </a:solidFill>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28600" lvl="0" marL="723900" rtl="0" algn="l">
              <a:spcBef>
                <a:spcPts val="0"/>
              </a:spcBef>
              <a:spcAft>
                <a:spcPts val="0"/>
              </a:spcAft>
              <a:buClr>
                <a:srgbClr val="1D1C1D"/>
              </a:buClr>
              <a:buSzPts val="1150"/>
              <a:buNone/>
            </a:pPr>
            <a:r>
              <a:rPr lang="en" sz="1150">
                <a:solidFill>
                  <a:srgbClr val="1D1C1D"/>
                </a:solidFill>
              </a:rPr>
              <a:t>using the system diagram</a:t>
            </a:r>
            <a:endParaRPr sz="1150">
              <a:solidFill>
                <a:srgbClr val="1D1C1D"/>
              </a:solidFill>
            </a:endParaRPr>
          </a:p>
          <a:p>
            <a:pPr indent="0" lvl="0" marL="0" rtl="0" algn="l">
              <a:spcBef>
                <a:spcPts val="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2049588" y="1229788"/>
            <a:ext cx="5534725" cy="3586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000">
                <a:solidFill>
                  <a:srgbClr val="FFE599"/>
                </a:solidFill>
              </a:rPr>
              <a:t>Actor Identification</a:t>
            </a:r>
            <a:endParaRPr b="1" sz="3000">
              <a:solidFill>
                <a:srgbClr val="FFE599"/>
              </a:solidFill>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AutoNum type="arabicPeriod"/>
            </a:pPr>
            <a:r>
              <a:rPr lang="en" sz="1500"/>
              <a:t>The user can </a:t>
            </a:r>
            <a:r>
              <a:rPr b="1" lang="en" sz="1500">
                <a:solidFill>
                  <a:srgbClr val="FFE599"/>
                </a:solidFill>
              </a:rPr>
              <a:t>login</a:t>
            </a:r>
            <a:r>
              <a:rPr lang="en" sz="1500"/>
              <a:t> or </a:t>
            </a:r>
            <a:r>
              <a:rPr b="1" lang="en" sz="1500">
                <a:solidFill>
                  <a:srgbClr val="FFE599"/>
                </a:solidFill>
              </a:rPr>
              <a:t>Register</a:t>
            </a:r>
            <a:r>
              <a:rPr lang="en" sz="1500"/>
              <a:t> an account.</a:t>
            </a:r>
            <a:endParaRPr sz="1500"/>
          </a:p>
          <a:p>
            <a:pPr indent="-323850" lvl="0" marL="457200" rtl="0" algn="l">
              <a:lnSpc>
                <a:spcPct val="150000"/>
              </a:lnSpc>
              <a:spcBef>
                <a:spcPts val="0"/>
              </a:spcBef>
              <a:spcAft>
                <a:spcPts val="0"/>
              </a:spcAft>
              <a:buSzPts val="1500"/>
              <a:buAutoNum type="arabicPeriod"/>
            </a:pPr>
            <a:r>
              <a:rPr lang="en" sz="1500"/>
              <a:t>The user can </a:t>
            </a:r>
            <a:r>
              <a:rPr b="1" lang="en" sz="1500">
                <a:solidFill>
                  <a:srgbClr val="FFE599"/>
                </a:solidFill>
              </a:rPr>
              <a:t>input personal information</a:t>
            </a:r>
            <a:r>
              <a:rPr lang="en" sz="1500"/>
              <a:t> in the calculator.</a:t>
            </a:r>
            <a:endParaRPr sz="1500"/>
          </a:p>
          <a:p>
            <a:pPr indent="-323850" lvl="0" marL="457200" rtl="0" algn="l">
              <a:lnSpc>
                <a:spcPct val="150000"/>
              </a:lnSpc>
              <a:spcBef>
                <a:spcPts val="0"/>
              </a:spcBef>
              <a:spcAft>
                <a:spcPts val="0"/>
              </a:spcAft>
              <a:buSzPts val="1500"/>
              <a:buAutoNum type="arabicPeriod"/>
            </a:pPr>
            <a:r>
              <a:rPr lang="en" sz="1500"/>
              <a:t>The user can </a:t>
            </a:r>
            <a:r>
              <a:rPr b="1" lang="en" sz="1500">
                <a:solidFill>
                  <a:srgbClr val="FFE599"/>
                </a:solidFill>
              </a:rPr>
              <a:t>communicate with some persons</a:t>
            </a:r>
            <a:r>
              <a:rPr lang="en" sz="1500"/>
              <a:t>.</a:t>
            </a:r>
            <a:endParaRPr sz="1500"/>
          </a:p>
          <a:p>
            <a:pPr indent="-323850" lvl="0" marL="457200" rtl="0" algn="l">
              <a:lnSpc>
                <a:spcPct val="150000"/>
              </a:lnSpc>
              <a:spcBef>
                <a:spcPts val="0"/>
              </a:spcBef>
              <a:spcAft>
                <a:spcPts val="0"/>
              </a:spcAft>
              <a:buSzPts val="1500"/>
              <a:buAutoNum type="arabicPeriod"/>
            </a:pPr>
            <a:r>
              <a:rPr lang="en" sz="1500"/>
              <a:t>The user can review the </a:t>
            </a:r>
            <a:r>
              <a:rPr b="1" lang="en" sz="1500">
                <a:solidFill>
                  <a:srgbClr val="FFE599"/>
                </a:solidFill>
              </a:rPr>
              <a:t>history</a:t>
            </a:r>
            <a:r>
              <a:rPr lang="en" sz="1500"/>
              <a:t> of the calculator.</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000">
                <a:solidFill>
                  <a:srgbClr val="FFE599"/>
                </a:solidFill>
              </a:rPr>
              <a:t>Architectural Style</a:t>
            </a:r>
            <a:endParaRPr b="1" sz="3000">
              <a:solidFill>
                <a:srgbClr val="FFE599"/>
              </a:solidFill>
            </a:endParaRPr>
          </a:p>
        </p:txBody>
      </p:sp>
      <p:sp>
        <p:nvSpPr>
          <p:cNvPr id="167" name="Google Shape;167;p18"/>
          <p:cNvSpPr txBox="1"/>
          <p:nvPr>
            <p:ph idx="1" type="body"/>
          </p:nvPr>
        </p:nvSpPr>
        <p:spPr>
          <a:xfrm>
            <a:off x="1134675" y="1567550"/>
            <a:ext cx="7038900" cy="2911200"/>
          </a:xfrm>
          <a:prstGeom prst="rect">
            <a:avLst/>
          </a:prstGeom>
        </p:spPr>
        <p:txBody>
          <a:bodyPr anchorCtr="0" anchor="t" bIns="91425" lIns="91425" spcFirstLastPara="1" rIns="91425" wrap="square" tIns="91425">
            <a:normAutofit/>
          </a:bodyPr>
          <a:lstStyle/>
          <a:p>
            <a:pPr indent="0" lvl="0" marL="457200" rtl="0" algn="ctr">
              <a:lnSpc>
                <a:spcPct val="150000"/>
              </a:lnSpc>
              <a:spcBef>
                <a:spcPts val="0"/>
              </a:spcBef>
              <a:spcAft>
                <a:spcPts val="0"/>
              </a:spcAft>
              <a:buNone/>
            </a:pPr>
            <a:r>
              <a:rPr b="1" lang="en" sz="2000">
                <a:solidFill>
                  <a:srgbClr val="FFE599"/>
                </a:solidFill>
              </a:rPr>
              <a:t>Three-Tier Architecture</a:t>
            </a:r>
            <a:endParaRPr b="1" sz="1500">
              <a:solidFill>
                <a:srgbClr val="FFE599"/>
              </a:solidFill>
            </a:endParaRPr>
          </a:p>
          <a:p>
            <a:pPr indent="-323850" lvl="0" marL="457200" rtl="0" algn="l">
              <a:lnSpc>
                <a:spcPct val="150000"/>
              </a:lnSpc>
              <a:spcBef>
                <a:spcPts val="1200"/>
              </a:spcBef>
              <a:spcAft>
                <a:spcPts val="0"/>
              </a:spcAft>
              <a:buSzPts val="1500"/>
              <a:buAutoNum type="arabicPeriod"/>
            </a:pPr>
            <a:r>
              <a:rPr b="1" lang="en" sz="1500">
                <a:solidFill>
                  <a:srgbClr val="FFE599"/>
                </a:solidFill>
              </a:rPr>
              <a:t>UI layer</a:t>
            </a:r>
            <a:r>
              <a:rPr lang="en" sz="1500"/>
              <a:t>, which is the part that user interacts with.</a:t>
            </a:r>
            <a:endParaRPr sz="1500"/>
          </a:p>
          <a:p>
            <a:pPr indent="-323850" lvl="0" marL="457200" rtl="0" algn="l">
              <a:lnSpc>
                <a:spcPct val="150000"/>
              </a:lnSpc>
              <a:spcBef>
                <a:spcPts val="0"/>
              </a:spcBef>
              <a:spcAft>
                <a:spcPts val="0"/>
              </a:spcAft>
              <a:buSzPts val="1500"/>
              <a:buAutoNum type="arabicPeriod"/>
            </a:pPr>
            <a:r>
              <a:rPr b="1" lang="en" sz="1500">
                <a:solidFill>
                  <a:srgbClr val="FFE599"/>
                </a:solidFill>
              </a:rPr>
              <a:t>Business logic layer(Controller)</a:t>
            </a:r>
            <a:r>
              <a:rPr lang="en" sz="1500"/>
              <a:t>, which is the part that implements various functions.</a:t>
            </a:r>
            <a:endParaRPr sz="1500"/>
          </a:p>
          <a:p>
            <a:pPr indent="-323850" lvl="0" marL="457200" rtl="0" algn="l">
              <a:lnSpc>
                <a:spcPct val="150000"/>
              </a:lnSpc>
              <a:spcBef>
                <a:spcPts val="0"/>
              </a:spcBef>
              <a:spcAft>
                <a:spcPts val="0"/>
              </a:spcAft>
              <a:buSzPts val="1500"/>
              <a:buAutoNum type="arabicPeriod"/>
            </a:pPr>
            <a:r>
              <a:rPr b="1" lang="en" sz="1500">
                <a:solidFill>
                  <a:srgbClr val="FFE599"/>
                </a:solidFill>
              </a:rPr>
              <a:t>Database layer</a:t>
            </a:r>
            <a:r>
              <a:rPr lang="en" sz="1500"/>
              <a:t>, which is the part that stores users’ data.</a:t>
            </a:r>
            <a:endParaRPr sz="15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000">
                <a:solidFill>
                  <a:srgbClr val="FFE599"/>
                </a:solidFill>
              </a:rPr>
              <a:t>Design Pattern</a:t>
            </a:r>
            <a:endParaRPr b="1" sz="3000">
              <a:solidFill>
                <a:srgbClr val="FFE599"/>
              </a:solidFill>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a:solidFill>
                  <a:srgbClr val="FFE599"/>
                </a:solidFill>
              </a:rPr>
              <a:t>Adaptor Design Pattern</a:t>
            </a:r>
            <a:endParaRPr b="1" sz="2000">
              <a:solidFill>
                <a:srgbClr val="FFE599"/>
              </a:solidFill>
            </a:endParaRPr>
          </a:p>
          <a:p>
            <a:pPr indent="0" lvl="0" marL="0" rtl="0" algn="l">
              <a:spcBef>
                <a:spcPts val="0"/>
              </a:spcBef>
              <a:spcAft>
                <a:spcPts val="0"/>
              </a:spcAft>
              <a:buNone/>
            </a:pPr>
            <a:r>
              <a:t/>
            </a:r>
            <a:endParaRPr sz="1500">
              <a:solidFill>
                <a:srgbClr val="FFFFFF"/>
              </a:solidFill>
            </a:endParaRPr>
          </a:p>
          <a:p>
            <a:pPr indent="0" lvl="0" marL="0" rtl="0" algn="ctr">
              <a:spcBef>
                <a:spcPts val="0"/>
              </a:spcBef>
              <a:spcAft>
                <a:spcPts val="0"/>
              </a:spcAft>
              <a:buNone/>
            </a:pPr>
            <a:r>
              <a:rPr lang="en" sz="1500">
                <a:solidFill>
                  <a:srgbClr val="FFFFFF"/>
                </a:solidFill>
              </a:rPr>
              <a:t>Connect the business logic layer and </a:t>
            </a:r>
            <a:r>
              <a:rPr lang="en" sz="1500">
                <a:solidFill>
                  <a:srgbClr val="FFFFFF"/>
                </a:solidFill>
              </a:rPr>
              <a:t>service</a:t>
            </a:r>
            <a:r>
              <a:rPr lang="en" sz="1500">
                <a:solidFill>
                  <a:srgbClr val="FFFFFF"/>
                </a:solidFill>
              </a:rPr>
              <a:t> layer</a:t>
            </a:r>
            <a:endParaRPr sz="1500">
              <a:solidFill>
                <a:srgbClr val="FFFFFF"/>
              </a:solidFill>
            </a:endParaRPr>
          </a:p>
        </p:txBody>
      </p:sp>
      <p:pic>
        <p:nvPicPr>
          <p:cNvPr id="174" name="Google Shape;174;p19"/>
          <p:cNvPicPr preferRelativeResize="0"/>
          <p:nvPr/>
        </p:nvPicPr>
        <p:blipFill>
          <a:blip r:embed="rId3">
            <a:alphaModFix/>
          </a:blip>
          <a:stretch>
            <a:fillRect/>
          </a:stretch>
        </p:blipFill>
        <p:spPr>
          <a:xfrm>
            <a:off x="3259925" y="2778699"/>
            <a:ext cx="3114049" cy="164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000">
                <a:solidFill>
                  <a:srgbClr val="FFE599"/>
                </a:solidFill>
              </a:rPr>
              <a:t>Class Diagram</a:t>
            </a:r>
            <a:endParaRPr b="1" sz="3000">
              <a:solidFill>
                <a:srgbClr val="FFE599"/>
              </a:solidFill>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2148262" y="1172463"/>
            <a:ext cx="4847475" cy="370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000">
                <a:solidFill>
                  <a:srgbClr val="FFE599"/>
                </a:solidFill>
              </a:rPr>
              <a:t>Sequence Diagram</a:t>
            </a:r>
            <a:endParaRPr b="1" sz="3000">
              <a:solidFill>
                <a:srgbClr val="FFE599"/>
              </a:solidFill>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1"/>
          <p:cNvPicPr preferRelativeResize="0"/>
          <p:nvPr/>
        </p:nvPicPr>
        <p:blipFill>
          <a:blip r:embed="rId3">
            <a:alphaModFix/>
          </a:blip>
          <a:stretch>
            <a:fillRect/>
          </a:stretch>
        </p:blipFill>
        <p:spPr>
          <a:xfrm>
            <a:off x="145950" y="1317212"/>
            <a:ext cx="4219250" cy="3411875"/>
          </a:xfrm>
          <a:prstGeom prst="rect">
            <a:avLst/>
          </a:prstGeom>
          <a:noFill/>
          <a:ln>
            <a:noFill/>
          </a:ln>
        </p:spPr>
      </p:pic>
      <p:pic>
        <p:nvPicPr>
          <p:cNvPr id="189" name="Google Shape;189;p21"/>
          <p:cNvPicPr preferRelativeResize="0"/>
          <p:nvPr/>
        </p:nvPicPr>
        <p:blipFill>
          <a:blip r:embed="rId4">
            <a:alphaModFix/>
          </a:blip>
          <a:stretch>
            <a:fillRect/>
          </a:stretch>
        </p:blipFill>
        <p:spPr>
          <a:xfrm>
            <a:off x="4572000" y="1307850"/>
            <a:ext cx="4219250" cy="34118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