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4" r:id="rId2"/>
    <p:sldId id="332" r:id="rId3"/>
    <p:sldId id="333" r:id="rId4"/>
    <p:sldId id="330" r:id="rId5"/>
    <p:sldId id="331" r:id="rId6"/>
    <p:sldId id="334" r:id="rId7"/>
    <p:sldId id="339" r:id="rId8"/>
    <p:sldId id="341" r:id="rId9"/>
    <p:sldId id="340" r:id="rId10"/>
    <p:sldId id="342" r:id="rId11"/>
    <p:sldId id="343" r:id="rId12"/>
    <p:sldId id="335" r:id="rId13"/>
    <p:sldId id="344" r:id="rId14"/>
    <p:sldId id="345" r:id="rId15"/>
    <p:sldId id="346" r:id="rId16"/>
    <p:sldId id="336" r:id="rId17"/>
    <p:sldId id="347" r:id="rId18"/>
    <p:sldId id="348" r:id="rId19"/>
    <p:sldId id="349" r:id="rId20"/>
    <p:sldId id="338" r:id="rId21"/>
    <p:sldId id="351" r:id="rId22"/>
    <p:sldId id="337" r:id="rId23"/>
    <p:sldId id="352" r:id="rId24"/>
    <p:sldId id="354" r:id="rId25"/>
    <p:sldId id="355" r:id="rId26"/>
    <p:sldId id="356" r:id="rId27"/>
    <p:sldId id="357" r:id="rId28"/>
    <p:sldId id="353" r:id="rId29"/>
    <p:sldId id="359" r:id="rId30"/>
    <p:sldId id="360" r:id="rId31"/>
    <p:sldId id="361" r:id="rId32"/>
    <p:sldId id="362" r:id="rId33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2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92">
          <p15:clr>
            <a:srgbClr val="A4A3A4"/>
          </p15:clr>
        </p15:guide>
        <p15:guide id="6" pos="115">
          <p15:clr>
            <a:srgbClr val="A4A3A4"/>
          </p15:clr>
        </p15:guide>
        <p15:guide id="7" pos="2617">
          <p15:clr>
            <a:srgbClr val="A4A3A4"/>
          </p15:clr>
        </p15:guide>
        <p15:guide id="8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DCAB8"/>
    <a:srgbClr val="BFB8AF"/>
    <a:srgbClr val="D2BA81"/>
    <a:srgbClr val="BED9C7"/>
    <a:srgbClr val="E9C4C7"/>
    <a:srgbClr val="333333"/>
    <a:srgbClr val="262626"/>
    <a:srgbClr val="FF689D"/>
    <a:srgbClr val="F3E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9866" autoAdjust="0"/>
  </p:normalViewPr>
  <p:slideViewPr>
    <p:cSldViewPr snapToGrid="0" showGuides="1">
      <p:cViewPr varScale="1">
        <p:scale>
          <a:sx n="117" d="100"/>
          <a:sy n="117" d="100"/>
        </p:scale>
        <p:origin x="1452" y="96"/>
      </p:cViewPr>
      <p:guideLst>
        <p:guide orient="horz" pos="4212"/>
        <p:guide orient="horz" pos="802"/>
        <p:guide orient="horz" pos="119"/>
        <p:guide orient="horz" pos="1122"/>
        <p:guide pos="492"/>
        <p:guide pos="115"/>
        <p:guide pos="2617"/>
        <p:guide pos="5565"/>
      </p:guideLst>
    </p:cSldViewPr>
  </p:slideViewPr>
  <p:outlineViewPr>
    <p:cViewPr>
      <p:scale>
        <a:sx n="33" d="100"/>
        <a:sy n="33" d="100"/>
      </p:scale>
      <p:origin x="0" y="537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2364" y="349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2014-12-03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2014-12-03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8" name="Grupp 17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2" name="Bildobjekt 11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 bred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66308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66308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ktangel 6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74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49848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8490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6" name="Rak 5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Bildobjekt 6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6835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79099" y="18347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Bildobjekt 10" descr="Ekonomihsk_C RGB Nivå2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038" y="1281279"/>
            <a:ext cx="6233552" cy="4046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3" name="Grupp 12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5" name="Bildobjekt 14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6" name="Bildobjekt 15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8" name="Rak 17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sida för större illustrati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 bwMode="auto">
          <a:xfrm>
            <a:off x="652007" y="1273175"/>
            <a:ext cx="7975158" cy="5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 2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 userDrawn="1"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8008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Rubrik</a:t>
            </a:r>
          </a:p>
        </p:txBody>
      </p:sp>
      <p:sp>
        <p:nvSpPr>
          <p:cNvPr id="1028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0" name="Rak 9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8"/>
          <p:cNvSpPr>
            <a:spLocks noChangeArrowheads="1"/>
          </p:cNvSpPr>
          <p:nvPr userDrawn="1"/>
        </p:nvSpPr>
        <p:spPr bwMode="auto">
          <a:xfrm>
            <a:off x="81991" y="6503504"/>
            <a:ext cx="61759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04875">
              <a:defRPr/>
            </a:pPr>
            <a:r>
              <a:rPr lang="sv-SE" sz="1000" dirty="0" smtClean="0">
                <a:solidFill>
                  <a:srgbClr val="808080"/>
                </a:solidFill>
                <a:ea typeface="+mn-ea"/>
              </a:rPr>
              <a:t>Ekonomihögskolan</a:t>
            </a:r>
            <a:r>
              <a:rPr lang="sv-SE" sz="1000" dirty="0" smtClean="0">
                <a:solidFill>
                  <a:srgbClr val="808080"/>
                </a:solidFill>
                <a:ea typeface="+mn-ea"/>
                <a:cs typeface="+mn-cs"/>
              </a:rPr>
              <a:t> </a:t>
            </a:r>
            <a:r>
              <a:rPr lang="sv-SE" sz="1000" b="0" dirty="0" smtClean="0">
                <a:solidFill>
                  <a:srgbClr val="808080"/>
                </a:solidFill>
                <a:ea typeface="+mn-ea"/>
                <a:cs typeface="+mn-cs"/>
              </a:rPr>
              <a:t>| Tentamenförberedelse | Mjukvaruutveckling</a:t>
            </a:r>
          </a:p>
        </p:txBody>
      </p:sp>
      <p:pic>
        <p:nvPicPr>
          <p:cNvPr id="24" name="Bildobjekt 11" descr="Ekonomihsk_L RGB Nivå1 150.pn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249400" y="6434117"/>
            <a:ext cx="1576913" cy="322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67" r:id="rId12"/>
    <p:sldLayoutId id="2147483666" r:id="rId13"/>
    <p:sldLayoutId id="2147483668" r:id="rId14"/>
    <p:sldLayoutId id="2147483680" r:id="rId15"/>
    <p:sldLayoutId id="2147483679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942848" y="1523248"/>
            <a:ext cx="5734178" cy="714380"/>
          </a:xfrm>
        </p:spPr>
        <p:txBody>
          <a:bodyPr/>
          <a:lstStyle/>
          <a:p>
            <a:r>
              <a:rPr lang="en-GB" sz="2800" dirty="0" err="1" smtClean="0"/>
              <a:t>Mjukvaruutveckling</a:t>
            </a:r>
            <a:r>
              <a:rPr lang="en-GB" sz="2800" dirty="0" smtClean="0"/>
              <a:t> - </a:t>
            </a:r>
            <a:r>
              <a:rPr lang="en-GB" sz="2800" dirty="0" err="1" smtClean="0"/>
              <a:t>Lösningsförslag</a:t>
            </a:r>
            <a:endParaRPr lang="en-GB" sz="28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Daniel linden &amp; Johannes Sörensen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469900" y="2354640"/>
            <a:ext cx="8531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>
                <a:solidFill>
                  <a:srgbClr val="2A00FF"/>
                </a:solidFill>
                <a:latin typeface="Consolas" panose="020B0609020204030204" pitchFamily="49" charset="0"/>
              </a:rPr>
              <a:t>"Tal mellan 1 och 9: "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NL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NL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] &gt; 0 &amp;&amp; </a:t>
            </a:r>
            <a:r>
              <a:rPr lang="sv-SE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] &lt; 10){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sv-SE" i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sv-SE" dirty="0"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18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267" y="219075"/>
            <a:ext cx="819785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uppgift1;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Uppgift1 {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[]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[100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endParaRPr lang="sv-SE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sv-SE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sv-SE" sz="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800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sv-SE" sz="800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sv-SE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"Skriv in ett tal!"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!= 0 &amp;&amp;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&lt;100){</a:t>
            </a:r>
          </a:p>
          <a:p>
            <a:pPr lvl="3"/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endParaRPr lang="sv-SE" sz="800" dirty="0">
              <a:latin typeface="Consolas" panose="020B0609020204030204" pitchFamily="49" charset="0"/>
            </a:endParaRPr>
          </a:p>
          <a:p>
            <a:pPr lvl="3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"Skriv in ett tal!"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"Antal inlästa tal: 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sv-SE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-1));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"Alla negativa tal: 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nl-NL" sz="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3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] &lt; 0){</a:t>
            </a:r>
          </a:p>
          <a:p>
            <a:pPr lvl="3"/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"Tal mellan 1 och 9: </a:t>
            </a:r>
            <a:r>
              <a:rPr lang="sv-SE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nl-NL" sz="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3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] &gt; 0 &amp;&amp;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] &lt; 10){</a:t>
            </a:r>
          </a:p>
          <a:p>
            <a:pPr lvl="3"/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94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2a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08" y="1739106"/>
            <a:ext cx="52006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2a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479550" y="2422089"/>
            <a:ext cx="449897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uppgift2;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Hus 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49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/>
              <a:t> 2a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413" y="1775817"/>
            <a:ext cx="48812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4445817" y="3673703"/>
            <a:ext cx="48812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925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/>
              <a:t> 2a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1025" y="2375744"/>
            <a:ext cx="59972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inkopsprisPerKvm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prisPerAr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* 12;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prisPerKvm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/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totalkostnadPerManad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6684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2b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29" y="2395651"/>
            <a:ext cx="59721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2b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536700" y="1774121"/>
            <a:ext cx="49212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uppgift2;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Hus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Hus();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2A00FF"/>
                </a:solidFill>
                <a:latin typeface="Consolas" panose="020B0609020204030204" pitchFamily="49" charset="0"/>
              </a:rPr>
              <a:t>"Storgatan 2"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(25000000);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(5300);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(180);</a:t>
            </a:r>
          </a:p>
          <a:p>
            <a:pPr lvl="2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Hus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Hus();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2A00FF"/>
                </a:solidFill>
                <a:latin typeface="Consolas" panose="020B0609020204030204" pitchFamily="49" charset="0"/>
              </a:rPr>
              <a:t>"Lundagatan 4"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(2500);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(29000000);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(4200);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(160);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9968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/>
              <a:t> 2b</a:t>
            </a:r>
            <a:endParaRPr lang="sv-SE" b="1" dirty="0"/>
          </a:p>
        </p:txBody>
      </p:sp>
      <p:sp>
        <p:nvSpPr>
          <p:cNvPr id="3" name="Rectangle 2"/>
          <p:cNvSpPr/>
          <p:nvPr/>
        </p:nvSpPr>
        <p:spPr>
          <a:xfrm>
            <a:off x="643263" y="1733699"/>
            <a:ext cx="80340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"Test hus 1:"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getAddress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.getAdress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getDriftskostnad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.getDriftskostnad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getInkopspris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.getInkopspris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getLanekostnad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.getLanekostnad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getStorlek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.getStorlek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"Pris per år: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.prisPerAr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"Inköpspris per kvm: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.inkopsprisPerKvm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"Totalkostnad per månad: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.totalkostnadPerManad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"Pris per kvadratmeter: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.prisPerKvm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2411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/>
              <a:t> 2b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3800" y="2453224"/>
            <a:ext cx="7502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"Test hus 2:"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getAddress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.getAdress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getDriftskostnad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.getDriftskostnad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getInkopspris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.getInkopspris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getLanekostnad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.getLanekostnad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getStorlek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.getStorlek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"Pris per år: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.prisPerAr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"Inköpspris per kvm: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.inkopsprisPerKvm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"Totalkostnad per månad: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.totalkostnadPerManad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"Pris per kvadratmeter: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.prisPerKvm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1437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Howto</a:t>
            </a:r>
            <a:r>
              <a:rPr lang="sv-SE" dirty="0" smtClean="0"/>
              <a:t>: variabel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708025" y="217302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String </a:t>
            </a:r>
            <a:r>
              <a:rPr lang="sv-SE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08025" y="2173022"/>
            <a:ext cx="101292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577949" y="3322498"/>
            <a:ext cx="5759591" cy="1735451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Åtkomstmodifierare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Klasstyp (eller variabeltyp)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Namn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20949" y="2173022"/>
            <a:ext cx="978880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28900" y="2173022"/>
            <a:ext cx="835846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3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2c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67" y="2583430"/>
            <a:ext cx="56007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2c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193800" y="1629698"/>
            <a:ext cx="68357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Uppgift C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&lt;Hus&gt;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listaMedHus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&lt;Hus&gt;();</a:t>
            </a:r>
          </a:p>
          <a:p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listaMedHus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listaMedHus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//for 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each</a:t>
            </a:r>
            <a:endParaRPr lang="sv-SE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(Hus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listaMedHus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summa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////for</a:t>
            </a:r>
          </a:p>
          <a:p>
            <a:r>
              <a:rPr lang="nn-NO" sz="1200" dirty="0">
                <a:solidFill>
                  <a:srgbClr val="3F7F5F"/>
                </a:solidFill>
                <a:latin typeface="Consolas" panose="020B0609020204030204" pitchFamily="49" charset="0"/>
              </a:rPr>
              <a:t>//for(</a:t>
            </a:r>
            <a:r>
              <a:rPr lang="nn-NO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int i=0; i&lt; listaMedHus.size(); i++){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Hus h = </a:t>
            </a:r>
            <a:r>
              <a:rPr lang="sv-SE" sz="12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listaMedHus.get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(i);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summa += </a:t>
            </a:r>
            <a:r>
              <a:rPr lang="sv-SE" sz="12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h.getLanekostnad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 lånekostnad: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5676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2d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49" y="2715419"/>
            <a:ext cx="5991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6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2d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450975" y="1495574"/>
            <a:ext cx="65690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Uppgift D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ArrayList</a:t>
            </a:r>
            <a:r>
              <a:rPr lang="sv-SE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&lt;Hus&gt; </a:t>
            </a:r>
            <a:r>
              <a:rPr lang="sv-SE" sz="12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</a:t>
            </a:r>
            <a:r>
              <a:rPr lang="sv-SE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String </a:t>
            </a:r>
            <a:r>
              <a:rPr lang="sv-SE" sz="12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//for 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each</a:t>
            </a:r>
            <a:endParaRPr lang="sv-SE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(Hus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pPr lvl="1"/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////for</a:t>
            </a:r>
          </a:p>
          <a:p>
            <a:r>
              <a:rPr lang="nn-NO" sz="1200" dirty="0">
                <a:solidFill>
                  <a:srgbClr val="3F7F5F"/>
                </a:solidFill>
                <a:latin typeface="Consolas" panose="020B0609020204030204" pitchFamily="49" charset="0"/>
              </a:rPr>
              <a:t>//for(</a:t>
            </a:r>
            <a:r>
              <a:rPr lang="nn-NO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int i = 0; i&lt; L.size(); i++){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Hus h = </a:t>
            </a:r>
            <a:r>
              <a:rPr lang="sv-SE" sz="12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L.get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(i);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h.getAdress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adress)){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h.getInkopspris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2084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Labb 5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92" y="2348706"/>
            <a:ext cx="66484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Labb 5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1929606"/>
            <a:ext cx="2638425" cy="1495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36850" y="762763"/>
            <a:ext cx="645477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374640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Labb 5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4" y="1940853"/>
            <a:ext cx="2733675" cy="1466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38449" y="283771"/>
            <a:ext cx="784542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labb5;</a:t>
            </a:r>
          </a:p>
          <a:p>
            <a:endParaRPr lang="sv-SE" sz="1000" dirty="0"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owner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sv-SE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getOwner</a:t>
            </a:r>
            <a:r>
              <a:rPr lang="sv-SE" sz="1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owner</a:t>
            </a:r>
            <a:r>
              <a:rPr lang="sv-SE" sz="1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setOwner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(Person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owner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owner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owner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credit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withdraw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-=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97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Labb 5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536825" y="1562249"/>
            <a:ext cx="54260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labb5;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sv-SE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.setpNbr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2A00FF"/>
                </a:solidFill>
                <a:latin typeface="Consolas" panose="020B0609020204030204" pitchFamily="49" charset="0"/>
              </a:rPr>
              <a:t>"Daniel"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.setOwner(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.setOwner(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Mer komplexa relationer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37" y="2134618"/>
            <a:ext cx="6200000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7675" y="971550"/>
            <a:ext cx="8086725" cy="1409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83284"/>
            <a:ext cx="76263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exampleModel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1000" dirty="0"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>
                <a:solidFill>
                  <a:srgbClr val="0000C0"/>
                </a:solidFill>
                <a:latin typeface="Consolas" panose="020B0609020204030204" pitchFamily="49" charset="0"/>
              </a:rPr>
              <a:t>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Course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C0"/>
                </a:solidFill>
                <a:latin typeface="Consolas" panose="020B0609020204030204" pitchFamily="49" charset="0"/>
              </a:rPr>
              <a:t>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SSN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Course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(Course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000" dirty="0"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64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Howto</a:t>
            </a:r>
            <a:r>
              <a:rPr lang="sv-SE" dirty="0" smtClean="0"/>
              <a:t>: metod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43263" y="2344723"/>
            <a:ext cx="69337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getAdress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setAdress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69232" y="2344723"/>
            <a:ext cx="101292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16842" y="2344723"/>
            <a:ext cx="92256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78512" y="2344723"/>
            <a:ext cx="117092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03674" y="2344723"/>
            <a:ext cx="323347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9232" y="3465875"/>
            <a:ext cx="101292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16842" y="3465875"/>
            <a:ext cx="630365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53655" y="3465875"/>
            <a:ext cx="1250851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78537" y="3465875"/>
            <a:ext cx="1640470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643263" y="4498155"/>
            <a:ext cx="5759591" cy="1735451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Åtkomstmodifierare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Returtyp (</a:t>
            </a:r>
            <a:r>
              <a:rPr lang="sv-SE" sz="1800" dirty="0" err="1" smtClean="0">
                <a:latin typeface="+mj-lt"/>
              </a:rPr>
              <a:t>void</a:t>
            </a:r>
            <a:r>
              <a:rPr lang="sv-SE" sz="1800" dirty="0" smtClean="0">
                <a:latin typeface="+mj-lt"/>
              </a:rPr>
              <a:t> betyder: ingen returtyp)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Namn</a:t>
            </a:r>
          </a:p>
          <a:p>
            <a:pPr marL="0" indent="0">
              <a:buNone/>
            </a:pPr>
            <a:r>
              <a:rPr lang="sv-SE" sz="1800" dirty="0" err="1" smtClean="0">
                <a:latin typeface="+mj-lt"/>
              </a:rPr>
              <a:t>Inparametrar</a:t>
            </a:r>
            <a:endParaRPr lang="sv-S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148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7675" y="971550"/>
            <a:ext cx="8086725" cy="1409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675" y="384989"/>
            <a:ext cx="726757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exampleModel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>
                <a:solidFill>
                  <a:srgbClr val="0000C0"/>
                </a:solidFill>
                <a:latin typeface="Consolas" panose="020B0609020204030204" pitchFamily="49" charset="0"/>
              </a:rPr>
              <a:t>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 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studyingCourses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&lt;Course&gt;();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C0"/>
                </a:solidFill>
                <a:latin typeface="Consolas" panose="020B0609020204030204" pitchFamily="49" charset="0"/>
              </a:rPr>
              <a:t>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SSN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8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8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8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studyingCourses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addCourse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(Course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11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7675" y="971550"/>
            <a:ext cx="8086725" cy="1409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6125" y="0"/>
            <a:ext cx="71501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exampleModel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Course {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&lt;Student&gt;();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7675" y="971550"/>
            <a:ext cx="8086725" cy="1409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71450"/>
            <a:ext cx="901065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exampleModel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en-US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Creates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a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teacher</a:t>
            </a:r>
            <a:endParaRPr lang="sv-SE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.setSSN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"Mats"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.setSalary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(35000);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Creates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a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course</a:t>
            </a:r>
            <a:endParaRPr lang="sv-SE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Course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Course();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"Mjukvaruutveckling"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"K1"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.setResponsibleForCourse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Creates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a student</a:t>
            </a: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.setSSN(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.setName(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"Daniel"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.setCity(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"Lund"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.addCourse(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Creates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another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student</a:t>
            </a: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.setSSN(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.setName(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"Johannes"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.setCity(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"Lund"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.addCourse(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"Kurs"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Kurskod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.getCourseCode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tKursnamn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tAnsvarig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 lärare"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tSSN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.getResponsibleTeacher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getSSN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tNamn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sv-SE" sz="7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” </a:t>
            </a:r>
            <a:r>
              <a:rPr lang="en-US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.getResponsibleTeacher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700" dirty="0" err="1">
                <a:solidFill>
                  <a:srgbClr val="2A00FF"/>
                </a:solidFill>
                <a:latin typeface="Consolas" panose="020B0609020204030204" pitchFamily="49" charset="0"/>
              </a:rPr>
              <a:t>tLön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.getResponsibleTeacher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nn-NO" sz="7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sz="7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"\nRegistrerade studenter (for each)"</a:t>
            </a:r>
            <a:r>
              <a:rPr lang="nn-NO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tSSN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.getSSN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tNamn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tStad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.getCity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nRegistrerade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 studenter (for)"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().get(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tSSN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.getSSN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tNamn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tStad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.getCity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3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Howto</a:t>
            </a:r>
            <a:r>
              <a:rPr lang="sv-SE" dirty="0" smtClean="0"/>
              <a:t>: implementera en klass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23" y="2498054"/>
            <a:ext cx="2872646" cy="9880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08664" y="3486149"/>
            <a:ext cx="44128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</a:t>
            </a:r>
            <a:r>
              <a:rPr lang="sv-SE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String </a:t>
            </a:r>
            <a:r>
              <a:rPr lang="sv-SE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sv-SE" dirty="0"/>
          </a:p>
          <a:p>
            <a:endParaRPr lang="sv-SE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96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Howto</a:t>
            </a:r>
            <a:r>
              <a:rPr lang="sv-SE" dirty="0" smtClean="0"/>
              <a:t>: åtkomstmetoder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708025" y="3291780"/>
            <a:ext cx="69337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getAdress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setAdress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708025" y="217302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String </a:t>
            </a:r>
            <a:r>
              <a:rPr lang="sv-SE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43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Uppg1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04" y="1871776"/>
            <a:ext cx="63722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643263" y="1581299"/>
            <a:ext cx="97250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uppgift1;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Uppgift1 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sv-SE" sz="12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sv-SE" sz="1200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sv-SE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"Skriv in ett tal!"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0 &amp;&amp;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&lt;100){</a:t>
            </a:r>
          </a:p>
          <a:p>
            <a:pPr lvl="1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"Skriv in ett tal!"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7538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964922" y="2477691"/>
            <a:ext cx="72834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If(index == 100){</a:t>
            </a:r>
          </a:p>
          <a:p>
            <a:r>
              <a:rPr lang="sv-SE" smtClean="0">
                <a:solidFill>
                  <a:srgbClr val="000000"/>
                </a:solidFill>
                <a:latin typeface="Consolas" panose="020B0609020204030204" pitchFamily="49" charset="0"/>
              </a:rPr>
              <a:t>	Index 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>
                <a:solidFill>
                  <a:srgbClr val="2A00FF"/>
                </a:solidFill>
                <a:latin typeface="Consolas" panose="020B0609020204030204" pitchFamily="49" charset="0"/>
              </a:rPr>
              <a:t>"Antal inlästa tal: "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sv-SE" i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sv-SE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964922" y="2163366"/>
            <a:ext cx="72834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"Alla negativa tal: "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NL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NL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1"/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&lt; 0){</a:t>
            </a:r>
          </a:p>
          <a:p>
            <a:pPr lvl="1"/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sv-SE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 smtClean="0"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388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 mall 2012 sltg">
  <a:themeElements>
    <a:clrScheme name="LU 2012">
      <a:dk1>
        <a:srgbClr val="9C6114"/>
      </a:dk1>
      <a:lt1>
        <a:srgbClr val="FFFFFF"/>
      </a:lt1>
      <a:dk2>
        <a:srgbClr val="4D4C44"/>
      </a:dk2>
      <a:lt2>
        <a:srgbClr val="000080"/>
      </a:lt2>
      <a:accent1>
        <a:srgbClr val="9A5B0B"/>
      </a:accent1>
      <a:accent2>
        <a:srgbClr val="E9C4C7"/>
      </a:accent2>
      <a:accent3>
        <a:srgbClr val="B9D3DC"/>
      </a:accent3>
      <a:accent4>
        <a:srgbClr val="ADCAB8"/>
      </a:accent4>
      <a:accent5>
        <a:srgbClr val="D6D2C4"/>
      </a:accent5>
      <a:accent6>
        <a:srgbClr val="BFB8AF"/>
      </a:accent6>
      <a:hlink>
        <a:srgbClr val="333333"/>
      </a:hlink>
      <a:folHlink>
        <a:srgbClr val="D2BA81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Tentamenförberedelse_SYSB13_DB1_22okt_0.1</Template>
  <TotalTime>653</TotalTime>
  <Words>1106</Words>
  <Application>Microsoft Office PowerPoint</Application>
  <PresentationFormat>Custom</PresentationFormat>
  <Paragraphs>592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ＭＳ Ｐゴシック</vt:lpstr>
      <vt:lpstr>Arial</vt:lpstr>
      <vt:lpstr>Calibri</vt:lpstr>
      <vt:lpstr>Consolas</vt:lpstr>
      <vt:lpstr>Lucida Grande</vt:lpstr>
      <vt:lpstr>Times New Roman</vt:lpstr>
      <vt:lpstr>LU mall 2012 sltg</vt:lpstr>
      <vt:lpstr>Mjukvaruutveckling - Lösningsförslag</vt:lpstr>
      <vt:lpstr>Howto: variabel</vt:lpstr>
      <vt:lpstr>Howto: metod</vt:lpstr>
      <vt:lpstr>Howto: implementera en klass</vt:lpstr>
      <vt:lpstr>Howto: åtkomstmetoder</vt:lpstr>
      <vt:lpstr>Augusti 2014 – Uppg1</vt:lpstr>
      <vt:lpstr>Augusti 2014 – Uppg 1</vt:lpstr>
      <vt:lpstr>Augusti 2014 – Uppg 1</vt:lpstr>
      <vt:lpstr>Augusti 2014 – Uppg 1</vt:lpstr>
      <vt:lpstr>Augusti 2014 – Uppg 1</vt:lpstr>
      <vt:lpstr>PowerPoint Presentation</vt:lpstr>
      <vt:lpstr>Augusti 2014 – Uppg 2a</vt:lpstr>
      <vt:lpstr>Augusti 2014 – Uppg 2a</vt:lpstr>
      <vt:lpstr>Augusti 2014 – Uppg 2a</vt:lpstr>
      <vt:lpstr>Augusti 2014 – Uppg 2a</vt:lpstr>
      <vt:lpstr>Augusti 2014 – Uppg 2b</vt:lpstr>
      <vt:lpstr>Augusti 2014 – Uppg 2b</vt:lpstr>
      <vt:lpstr>Augusti 2014 – Uppg 2b</vt:lpstr>
      <vt:lpstr>Augusti 2014 – Uppg 2b</vt:lpstr>
      <vt:lpstr>Augusti 2014 – Uppg 2c</vt:lpstr>
      <vt:lpstr>Augusti 2014 – Uppg 2c</vt:lpstr>
      <vt:lpstr>Augusti 2014 – Uppg 2d</vt:lpstr>
      <vt:lpstr>Augusti 2014 – Uppg 2d</vt:lpstr>
      <vt:lpstr>Labb 5</vt:lpstr>
      <vt:lpstr>Labb 5</vt:lpstr>
      <vt:lpstr>Labb 5</vt:lpstr>
      <vt:lpstr>Labb 5</vt:lpstr>
      <vt:lpstr>Mer komplexa relationer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</dc:creator>
  <cp:lastModifiedBy>Johannes</cp:lastModifiedBy>
  <cp:revision>161</cp:revision>
  <cp:lastPrinted>2014-10-22T15:06:05Z</cp:lastPrinted>
  <dcterms:created xsi:type="dcterms:W3CDTF">2014-10-18T09:56:10Z</dcterms:created>
  <dcterms:modified xsi:type="dcterms:W3CDTF">2014-12-03T11:49:10Z</dcterms:modified>
</cp:coreProperties>
</file>