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14" r:id="rId2"/>
    <p:sldId id="332" r:id="rId3"/>
    <p:sldId id="333" r:id="rId4"/>
    <p:sldId id="330" r:id="rId5"/>
    <p:sldId id="331" r:id="rId6"/>
    <p:sldId id="334" r:id="rId7"/>
    <p:sldId id="339" r:id="rId8"/>
    <p:sldId id="341" r:id="rId9"/>
    <p:sldId id="340" r:id="rId10"/>
    <p:sldId id="342" r:id="rId11"/>
    <p:sldId id="343" r:id="rId12"/>
    <p:sldId id="335" r:id="rId13"/>
    <p:sldId id="344" r:id="rId14"/>
    <p:sldId id="345" r:id="rId15"/>
    <p:sldId id="346" r:id="rId16"/>
    <p:sldId id="336" r:id="rId17"/>
    <p:sldId id="347" r:id="rId18"/>
    <p:sldId id="348" r:id="rId19"/>
    <p:sldId id="349" r:id="rId20"/>
    <p:sldId id="338" r:id="rId21"/>
    <p:sldId id="351" r:id="rId22"/>
    <p:sldId id="337" r:id="rId23"/>
    <p:sldId id="352" r:id="rId24"/>
    <p:sldId id="354" r:id="rId25"/>
    <p:sldId id="355" r:id="rId26"/>
    <p:sldId id="356" r:id="rId27"/>
    <p:sldId id="357" r:id="rId28"/>
    <p:sldId id="353" r:id="rId29"/>
    <p:sldId id="359" r:id="rId30"/>
    <p:sldId id="360" r:id="rId31"/>
    <p:sldId id="361" r:id="rId32"/>
    <p:sldId id="362" r:id="rId33"/>
    <p:sldId id="363" r:id="rId34"/>
    <p:sldId id="364" r:id="rId35"/>
    <p:sldId id="366" r:id="rId36"/>
  </p:sldIdLst>
  <p:sldSz cx="9001125" cy="6840538"/>
  <p:notesSz cx="6794500" cy="99314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12">
          <p15:clr>
            <a:srgbClr val="A4A3A4"/>
          </p15:clr>
        </p15:guide>
        <p15:guide id="2" orient="horz" pos="802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1122">
          <p15:clr>
            <a:srgbClr val="A4A3A4"/>
          </p15:clr>
        </p15:guide>
        <p15:guide id="5" pos="492">
          <p15:clr>
            <a:srgbClr val="A4A3A4"/>
          </p15:clr>
        </p15:guide>
        <p15:guide id="6" pos="115">
          <p15:clr>
            <a:srgbClr val="A4A3A4"/>
          </p15:clr>
        </p15:guide>
        <p15:guide id="7" pos="2617">
          <p15:clr>
            <a:srgbClr val="A4A3A4"/>
          </p15:clr>
        </p15:guide>
        <p15:guide id="8" pos="55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ADCAB8"/>
    <a:srgbClr val="BFB8AF"/>
    <a:srgbClr val="D2BA81"/>
    <a:srgbClr val="BED9C7"/>
    <a:srgbClr val="E9C4C7"/>
    <a:srgbClr val="333333"/>
    <a:srgbClr val="262626"/>
    <a:srgbClr val="FF689D"/>
    <a:srgbClr val="F3E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9866" autoAdjust="0"/>
  </p:normalViewPr>
  <p:slideViewPr>
    <p:cSldViewPr snapToGrid="0" showGuides="1">
      <p:cViewPr varScale="1">
        <p:scale>
          <a:sx n="117" d="100"/>
          <a:sy n="117" d="100"/>
        </p:scale>
        <p:origin x="1452" y="90"/>
      </p:cViewPr>
      <p:guideLst>
        <p:guide orient="horz" pos="4212"/>
        <p:guide orient="horz" pos="802"/>
        <p:guide orient="horz" pos="119"/>
        <p:guide orient="horz" pos="1122"/>
        <p:guide pos="492"/>
        <p:guide pos="115"/>
        <p:guide pos="2617"/>
        <p:guide pos="5565"/>
      </p:guideLst>
    </p:cSldViewPr>
  </p:slideViewPr>
  <p:outlineViewPr>
    <p:cViewPr>
      <p:scale>
        <a:sx n="33" d="100"/>
        <a:sy n="33" d="100"/>
      </p:scale>
      <p:origin x="0" y="537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-2364" y="3498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FA3B-A911-4294-9666-9D8A5388C07E}" type="datetimeFigureOut">
              <a:rPr lang="sv-SE" smtClean="0"/>
              <a:pPr/>
              <a:t>2015-01-07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F35AB-58F5-4C8C-9928-1BF893383042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0530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4.39716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5-01-07T14:33:58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13692 8594 0,'-95'23'172,"24"25"-156,-1-24-16,-23 23 15,23 25 1,-47-25 0,48 25-1,23-25-15,-23-23 16,23 24-1,24-24 1,-71 23 0,48 25-16,-1-48 15,0 23 1,-23-47 0,23 48-1,-23-1-15,-1-23 16,-23 48-1,48-25 1,-1 1 0,48 23-16,0-47 15,0 0 1,0 0 0,24 23-1,23-23 1,25 24-16,-1-1 15,48-23 1,-23 0 0,46-24-1,1 0 1,48 0-16,-1 0 16,1 0-1,23 0 1,-95 0-1,0 0-15,-47 0 16,-25 0 0,1 0-1,-24 0 1,23-24-16,-23 0 16,0-23-1,24-25 1,-1 1-1,-47-1 1,24 1-16,0 0 16,-24-25-1,0 25 1,0 0 0,0-1-16,-24 1 15,24-1 1,0 25-1,-24 23 1,-23-24-16,23 24 16,-24 1-1,1-25 1,-25 24 0,24-23-1,25 23-15,-25 24 16,48-24-1,-24 24 1,-23-24 0,23 24-16,0 0 15,-24-24 1,48 1 0,-23 23-1,-1-24-15,0 24 16,0-24-1,-24 0 1,25 24 0,-1 0-1,-24-24-15,48 1 16,-24 23 0,1 0-1,-1-24 1,0 24-1,24-24-15,0 48 63,0 0-47,0 23-1</inkml:trace>
  <inkml:trace contextRef="#ctx0" brushRef="#br0" timeOffset="197124.6736">13168 9189 0,'0'24'171,"0"-1"-155,0 1-16,0 24 16,0-24-1,0-1 1,0 25 0,0-24-1,0 23 1,0-23 15,0 0 0,24 0-15,-24 0 15,24-24-15,0 0 15,-24-24-15,24 0-1,-1 0 1,-23-23-16,48 47 16,-24-24-1,24 0 1,-1 0-1,-23 24-15,0 0 16,0-24 0,-1 24 15,1 0 0,0 0 79</inkml:trace>
  <inkml:trace contextRef="#ctx0" brushRef="#br0" timeOffset="198484.1176">13621 9165 0,'0'24'156,"0"23"-140,0-23 0,0 0-1,-24 24 17,24-1-17,0-23 1,0 0-1,0 0 1,0-1 15,0 1 1,0 24-17,0-24 16,0-1 1,24-23-17,-24 24 1,0 0 0,0 0-1,0 0 32,0-1-31,0 1 15,24-24-15,-24 24 15,23-24 0,-23 24 0,0 0 1,24-24-17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4.39716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5-01-07T14:38:21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1857 8308 0,'96'0'140,"70"0"-124,-23 24 0,0-24-1,24 24-15,0-24 16,23 23 0,48 1-1,0 0 1,0-24-1,-23 24 1,23-24-16,-24 0 16,0 0-1,25 0 1,-49 0 0,1 0-16,-49 0 15,25 0 1,0 0-1,23-24 1,-23 24-16,-24 0 16,24 0-1,-25 0 1,-22 0 0,-25 0-1,-24 0-15,1 0 16,-1 0-1,-47 0 1,0 0 0,0 0-1,-1 0 1,1 0 31,0 0 0,0 0-32,23 0 1,1 0 0,23 0-1,-23 0 1,-24-24-16,24 24 15,-25 0 32,1 0 0</inkml:trace>
  <inkml:trace contextRef="#ctx0" brushRef="#br0" timeOffset="22117.7232">595 7570 0,'24'0'172,"24"24"-156,-24 23-1,-1-23-15,25 0 16,-24 0 0,24 0-1,-48 23 1,23-47 0,1 48-16,0-48 15,-24 24 1,48-24-1,-48 23-15,23 1 16,25-24 0,-24 0-1,0 24 1,23-24-16,-23 24 16,0-24-1,-48-24 157,24 0-156,-24 24 15,24-24-15,-24 24-16,1-47 15,-25 23 1,48 0-1,-48-23 1,25 23 0,23 0 15,-24 0-15,0 24-1,24-24 1</inkml:trace>
  <inkml:trace contextRef="#ctx0" brushRef="#br0" timeOffset="23383.3916">1095 7927 0,'-23'0'172,"-1"0"-125,0 0 0,0 0-16,0 0-15,1 0 15,-1 0-15,0 0-1,0 0 1,0 24 15,24 0-15,0-1 15,-23-23-15,23 24 15,-24-24 0,0 0-15,0 0 15,0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F5E47-94AA-AA43-B08E-C5A5421011EB}" type="datetimeFigureOut">
              <a:rPr lang="sv-SE" smtClean="0"/>
              <a:pPr/>
              <a:t>2015-01-07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89902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3FD4B-1391-7946-A8ED-18550D8B130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1210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1 rad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8" name="Grupp 17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2" name="Bildobjekt 11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 och punkttext bred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1349" y="1666308"/>
            <a:ext cx="4371974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5346700" y="1666308"/>
            <a:ext cx="29178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abell 4"/>
          <p:cNvSpPr>
            <a:spLocks noGrp="1"/>
          </p:cNvSpPr>
          <p:nvPr>
            <p:ph type="tbl" sz="quarter" idx="10"/>
          </p:nvPr>
        </p:nvSpPr>
        <p:spPr>
          <a:xfrm>
            <a:off x="781050" y="1781175"/>
            <a:ext cx="7464452" cy="358933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GB" dirty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43262" y="283771"/>
            <a:ext cx="7589459" cy="1139825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ktangel 6"/>
          <p:cNvSpPr/>
          <p:nvPr userDrawn="1"/>
        </p:nvSpPr>
        <p:spPr bwMode="auto">
          <a:xfrm>
            <a:off x="181303" y="181372"/>
            <a:ext cx="8647388" cy="649539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74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49848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ktangel 8"/>
          <p:cNvSpPr/>
          <p:nvPr userDrawn="1"/>
        </p:nvSpPr>
        <p:spPr bwMode="auto">
          <a:xfrm>
            <a:off x="182563" y="182563"/>
            <a:ext cx="8647200" cy="64944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8490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6" name="Rak 5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Bildobjekt 6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81303" y="181372"/>
            <a:ext cx="8647388" cy="6495393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bei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79099" y="182563"/>
            <a:ext cx="8647388" cy="6495393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6835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79099" y="182563"/>
            <a:ext cx="8647388" cy="649539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lutnings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ktangel 8"/>
          <p:cNvSpPr/>
          <p:nvPr userDrawn="1"/>
        </p:nvSpPr>
        <p:spPr bwMode="auto">
          <a:xfrm>
            <a:off x="179099" y="183473"/>
            <a:ext cx="8647388" cy="6495393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Bildobjekt 10" descr="Ekonomihsk_C RGB Nivå2 15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0038" y="1281279"/>
            <a:ext cx="6233552" cy="4046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2 rader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2" name="Grupp 11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4" name="Bildobjekt 13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1 rad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2" name="Grupp 11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4" name="Bildobjekt 13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2 rader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10" name="Bildobjekt 9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 baseline="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3" name="Grupp 12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5" name="Bildobjekt 14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6" name="Bildobjekt 15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8" name="Rak 17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punk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57538" y="1848670"/>
            <a:ext cx="7587440" cy="3563159"/>
          </a:xfrm>
        </p:spPr>
        <p:txBody>
          <a:bodyPr/>
          <a:lstStyle>
            <a:lvl1pPr>
              <a:spcAft>
                <a:spcPts val="0"/>
              </a:spcAft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/>
            </a:lvl3pPr>
            <a:lvl4pPr>
              <a:spcAft>
                <a:spcPts val="0"/>
              </a:spcAft>
              <a:buClr>
                <a:schemeClr val="tx2"/>
              </a:buClr>
              <a:defRPr/>
            </a:lvl4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  <p:cxnSp>
        <p:nvCxnSpPr>
          <p:cNvPr id="11" name="Rak 10"/>
          <p:cNvCxnSpPr/>
          <p:nvPr userDrawn="1"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 och punk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0244" y="1666308"/>
            <a:ext cx="3131642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051300" y="1666307"/>
            <a:ext cx="42132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sida för större illustrati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 bwMode="auto">
          <a:xfrm>
            <a:off x="652007" y="1273175"/>
            <a:ext cx="7975158" cy="5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29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VÄND EJ. Se exempel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182563" y="182562"/>
            <a:ext cx="8647200" cy="66579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ktangel 27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30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marR="0" indent="0" algn="l" defTabSz="904875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</a:p>
        </p:txBody>
      </p:sp>
      <p:cxnSp>
        <p:nvCxnSpPr>
          <p:cNvPr id="31" name="Rak 30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VÄND EJ 2. Se exempel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182563" y="182562"/>
            <a:ext cx="8647200" cy="66579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 30"/>
          <p:cNvGrpSpPr/>
          <p:nvPr userDrawn="1"/>
        </p:nvGrpSpPr>
        <p:grpSpPr>
          <a:xfrm>
            <a:off x="-119270" y="-59968"/>
            <a:ext cx="9228344" cy="6984776"/>
            <a:chOff x="-119270" y="-59968"/>
            <a:chExt cx="9228344" cy="6984776"/>
          </a:xfrm>
        </p:grpSpPr>
        <p:cxnSp>
          <p:nvCxnSpPr>
            <p:cNvPr id="25" name="Rak 24"/>
            <p:cNvCxnSpPr/>
            <p:nvPr userDrawn="1"/>
          </p:nvCxnSpPr>
          <p:spPr bwMode="auto">
            <a:xfrm>
              <a:off x="-119270" y="1772485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Rak 12"/>
            <p:cNvCxnSpPr/>
            <p:nvPr/>
          </p:nvCxnSpPr>
          <p:spPr bwMode="auto">
            <a:xfrm>
              <a:off x="-119270" y="176199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Rak 13"/>
            <p:cNvCxnSpPr/>
            <p:nvPr/>
          </p:nvCxnSpPr>
          <p:spPr bwMode="auto">
            <a:xfrm>
              <a:off x="-119270" y="1266406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Rak 14"/>
            <p:cNvCxnSpPr/>
            <p:nvPr/>
          </p:nvCxnSpPr>
          <p:spPr bwMode="auto">
            <a:xfrm>
              <a:off x="-119270" y="6676531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Rak 15"/>
            <p:cNvCxnSpPr/>
            <p:nvPr/>
          </p:nvCxnSpPr>
          <p:spPr bwMode="auto">
            <a:xfrm>
              <a:off x="18008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Rak 16"/>
            <p:cNvCxnSpPr/>
            <p:nvPr/>
          </p:nvCxnSpPr>
          <p:spPr bwMode="auto">
            <a:xfrm>
              <a:off x="882104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Rak 19"/>
            <p:cNvCxnSpPr/>
            <p:nvPr/>
          </p:nvCxnSpPr>
          <p:spPr bwMode="auto">
            <a:xfrm>
              <a:off x="41388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Rak 22"/>
            <p:cNvCxnSpPr/>
            <p:nvPr/>
          </p:nvCxnSpPr>
          <p:spPr bwMode="auto">
            <a:xfrm>
              <a:off x="770383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ktangel 11"/>
            <p:cNvSpPr/>
            <p:nvPr userDrawn="1"/>
          </p:nvSpPr>
          <p:spPr bwMode="auto">
            <a:xfrm>
              <a:off x="0" y="0"/>
              <a:ext cx="9001125" cy="68405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643263" y="283771"/>
            <a:ext cx="7605109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Rubrik</a:t>
            </a:r>
          </a:p>
        </p:txBody>
      </p:sp>
      <p:sp>
        <p:nvSpPr>
          <p:cNvPr id="1028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657538" y="1843907"/>
            <a:ext cx="7590053" cy="356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  <p:cxnSp>
        <p:nvCxnSpPr>
          <p:cNvPr id="10" name="Rak 9"/>
          <p:cNvCxnSpPr/>
          <p:nvPr userDrawn="1"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8"/>
          <p:cNvSpPr>
            <a:spLocks noChangeArrowheads="1"/>
          </p:cNvSpPr>
          <p:nvPr userDrawn="1"/>
        </p:nvSpPr>
        <p:spPr bwMode="auto">
          <a:xfrm>
            <a:off x="81991" y="6503504"/>
            <a:ext cx="617590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04875">
              <a:defRPr/>
            </a:pPr>
            <a:r>
              <a:rPr lang="sv-SE" sz="1000" dirty="0" smtClean="0">
                <a:solidFill>
                  <a:srgbClr val="808080"/>
                </a:solidFill>
                <a:ea typeface="+mn-ea"/>
              </a:rPr>
              <a:t>Ekonomihögskolan</a:t>
            </a:r>
            <a:r>
              <a:rPr lang="sv-SE" sz="1000" dirty="0" smtClean="0">
                <a:solidFill>
                  <a:srgbClr val="808080"/>
                </a:solidFill>
                <a:ea typeface="+mn-ea"/>
                <a:cs typeface="+mn-cs"/>
              </a:rPr>
              <a:t> </a:t>
            </a:r>
            <a:r>
              <a:rPr lang="sv-SE" sz="1000" b="0" dirty="0" smtClean="0">
                <a:solidFill>
                  <a:srgbClr val="808080"/>
                </a:solidFill>
                <a:ea typeface="+mn-ea"/>
                <a:cs typeface="+mn-cs"/>
              </a:rPr>
              <a:t>| Tentamenförberedelse | Mjukvaruutveckling</a:t>
            </a:r>
          </a:p>
        </p:txBody>
      </p:sp>
      <p:pic>
        <p:nvPicPr>
          <p:cNvPr id="24" name="Bildobjekt 11" descr="Ekonomihsk_L RGB Nivå1 150.png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249400" y="6434117"/>
            <a:ext cx="1576913" cy="3220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2" r:id="rId2"/>
    <p:sldLayoutId id="2147483694" r:id="rId3"/>
    <p:sldLayoutId id="2147483695" r:id="rId4"/>
    <p:sldLayoutId id="2147483684" r:id="rId5"/>
    <p:sldLayoutId id="2147483691" r:id="rId6"/>
    <p:sldLayoutId id="2147483707" r:id="rId7"/>
    <p:sldLayoutId id="2147483683" r:id="rId8"/>
    <p:sldLayoutId id="2147483705" r:id="rId9"/>
    <p:sldLayoutId id="2147483682" r:id="rId10"/>
    <p:sldLayoutId id="2147483703" r:id="rId11"/>
    <p:sldLayoutId id="2147483667" r:id="rId12"/>
    <p:sldLayoutId id="2147483666" r:id="rId13"/>
    <p:sldLayoutId id="2147483668" r:id="rId14"/>
    <p:sldLayoutId id="2147483680" r:id="rId15"/>
    <p:sldLayoutId id="2147483679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l" defTabSz="904875" rtl="0" eaLnBrk="1" fontAlgn="base" hangingPunct="1">
        <a:spcBef>
          <a:spcPct val="0"/>
        </a:spcBef>
        <a:spcAft>
          <a:spcPct val="0"/>
        </a:spcAft>
        <a:defRPr sz="3600" b="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30188" indent="-230188" algn="l" defTabSz="904875" rtl="0" eaLnBrk="1" fontAlgn="base" hangingPunct="1">
        <a:spcBef>
          <a:spcPts val="10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2200" b="0">
          <a:solidFill>
            <a:schemeClr val="tx2"/>
          </a:solidFill>
          <a:latin typeface="+mn-lt"/>
          <a:ea typeface="ＭＳ Ｐゴシック" charset="-128"/>
          <a:cs typeface="+mn-cs"/>
        </a:defRPr>
      </a:lvl1pPr>
      <a:lvl2pPr marL="700088" indent="-247650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200" b="0">
          <a:solidFill>
            <a:schemeClr val="tx2"/>
          </a:solidFill>
          <a:latin typeface="+mn-lt"/>
          <a:ea typeface="ＭＳ Ｐゴシック" charset="-128"/>
        </a:defRPr>
      </a:lvl2pPr>
      <a:lvl3pPr marL="1089025" indent="-179388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Font typeface="Lucida Grande"/>
        <a:buChar char="»"/>
        <a:defRPr sz="2000" b="0">
          <a:solidFill>
            <a:schemeClr val="tx2"/>
          </a:solidFill>
          <a:latin typeface="+mn-lt"/>
          <a:ea typeface="ＭＳ Ｐゴシック" charset="-128"/>
        </a:defRPr>
      </a:lvl3pPr>
      <a:lvl4pPr marL="1550988" indent="-193675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000" b="0">
          <a:solidFill>
            <a:schemeClr val="tx2"/>
          </a:solidFill>
          <a:latin typeface="+mn-lt"/>
          <a:ea typeface="ＭＳ Ｐゴシック" charset="-128"/>
        </a:defRPr>
      </a:lvl4pPr>
      <a:lvl5pPr marL="20367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4939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511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083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655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942848" y="1523248"/>
            <a:ext cx="5734178" cy="714380"/>
          </a:xfrm>
        </p:spPr>
        <p:txBody>
          <a:bodyPr/>
          <a:lstStyle/>
          <a:p>
            <a:r>
              <a:rPr lang="en-GB" sz="2800" dirty="0" err="1" smtClean="0"/>
              <a:t>Mjukvaruutveckling</a:t>
            </a:r>
            <a:r>
              <a:rPr lang="en-GB" sz="2800" dirty="0" smtClean="0"/>
              <a:t> - </a:t>
            </a:r>
            <a:r>
              <a:rPr lang="en-GB" sz="2800" dirty="0" err="1" smtClean="0"/>
              <a:t>Lösningsförslag</a:t>
            </a:r>
            <a:endParaRPr lang="en-GB" sz="28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Daniel linden &amp; Johannes Sörensen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1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469900" y="2354640"/>
            <a:ext cx="85312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sv-SE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i="1" dirty="0">
                <a:solidFill>
                  <a:srgbClr val="2A00FF"/>
                </a:solidFill>
                <a:latin typeface="Consolas" panose="020B0609020204030204" pitchFamily="49" charset="0"/>
              </a:rPr>
              <a:t>"Tal mellan 1 och 9: "</a:t>
            </a:r>
            <a:r>
              <a:rPr lang="sv-SE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l-NL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l-NL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NL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sv-SE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] &gt; 0 &amp;&amp; </a:t>
            </a:r>
            <a:r>
              <a:rPr lang="sv-SE" dirty="0" err="1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] &lt; 10){</a:t>
            </a:r>
          </a:p>
          <a:p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sv-S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i="1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sv-SE" i="1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sv-SE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sv-SE" dirty="0"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4185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267" y="219075"/>
            <a:ext cx="819785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uppgift1;</a:t>
            </a:r>
          </a:p>
          <a:p>
            <a:endParaRPr lang="sv-SE" sz="800" dirty="0">
              <a:latin typeface="Consolas" panose="020B0609020204030204" pitchFamily="49" charset="0"/>
            </a:endParaRPr>
          </a:p>
          <a:p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800" dirty="0">
              <a:latin typeface="Consolas" panose="020B0609020204030204" pitchFamily="49" charset="0"/>
            </a:endParaRPr>
          </a:p>
          <a:p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Uppgift1 {</a:t>
            </a:r>
          </a:p>
          <a:p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en-US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 []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[]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[100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endParaRPr lang="sv-SE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sv-SE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sv-SE" sz="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sv-SE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800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sv-SE" sz="800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sv-SE" sz="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"Skriv in ett tal!"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!= 0 &amp;&amp; 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&lt;100){</a:t>
            </a:r>
          </a:p>
          <a:p>
            <a:pPr lvl="3"/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endParaRPr lang="sv-SE" sz="800" dirty="0">
              <a:latin typeface="Consolas" panose="020B0609020204030204" pitchFamily="49" charset="0"/>
            </a:endParaRPr>
          </a:p>
          <a:p>
            <a:pPr lvl="3"/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"Skriv in ett tal!"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"Antal inlästa tal: "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sv-SE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-1));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"Alla negativa tal: "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nl-NL" sz="8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l-NL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l-NL" sz="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NL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lvl="3"/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] &lt; 0){</a:t>
            </a:r>
          </a:p>
          <a:p>
            <a:pPr lvl="3"/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8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sv-SE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sz="8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sv-SE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"Tal mellan 1 och 9: </a:t>
            </a:r>
            <a:r>
              <a:rPr lang="sv-SE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8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nl-NL" sz="8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l-NL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l-NL" sz="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NL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lvl="3"/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] &gt; 0 &amp;&amp;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] &lt; 10){</a:t>
            </a:r>
          </a:p>
          <a:p>
            <a:pPr lvl="3"/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8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sv-SE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sz="8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sv-SE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800" dirty="0">
              <a:latin typeface="Consolas" panose="020B0609020204030204" pitchFamily="49" charset="0"/>
            </a:endParaRPr>
          </a:p>
          <a:p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940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2a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08" y="1739106"/>
            <a:ext cx="52006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2a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479550" y="2422089"/>
            <a:ext cx="449897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uppgift2;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Hus {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pPr lvl="1"/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49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/>
              <a:t> 2a</a:t>
            </a:r>
          </a:p>
        </p:txBody>
      </p:sp>
      <p:sp>
        <p:nvSpPr>
          <p:cNvPr id="3" name="Rectangle 2"/>
          <p:cNvSpPr/>
          <p:nvPr/>
        </p:nvSpPr>
        <p:spPr>
          <a:xfrm>
            <a:off x="319413" y="1775817"/>
            <a:ext cx="48812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2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adress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2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driftskostnad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  <p:sp>
        <p:nvSpPr>
          <p:cNvPr id="5" name="Rectangle 4"/>
          <p:cNvSpPr/>
          <p:nvPr/>
        </p:nvSpPr>
        <p:spPr>
          <a:xfrm>
            <a:off x="4445817" y="3673703"/>
            <a:ext cx="48812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2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inkopspris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2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lanekostnad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2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storlek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9253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/>
              <a:t> 2a</a:t>
            </a:r>
          </a:p>
        </p:txBody>
      </p:sp>
      <p:sp>
        <p:nvSpPr>
          <p:cNvPr id="4" name="Rectangle 3"/>
          <p:cNvSpPr/>
          <p:nvPr/>
        </p:nvSpPr>
        <p:spPr>
          <a:xfrm>
            <a:off x="1851025" y="2375744"/>
            <a:ext cx="59972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inkopsprisPerKvm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prisPerAr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 * 12;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prisPerKvm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 /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totalkostnadPerManad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6684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2b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729" y="2395651"/>
            <a:ext cx="59721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5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2b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1536700" y="1774121"/>
            <a:ext cx="49212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uppgift2;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Test {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endParaRPr lang="sv-SE" sz="1200" dirty="0">
              <a:latin typeface="Consolas" panose="020B0609020204030204" pitchFamily="49" charset="0"/>
            </a:endParaRPr>
          </a:p>
          <a:p>
            <a:pPr lvl="2"/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Hus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Hus();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2A00FF"/>
                </a:solidFill>
                <a:latin typeface="Consolas" panose="020B0609020204030204" pitchFamily="49" charset="0"/>
              </a:rPr>
              <a:t>"Storgatan 2"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(25000000);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(5300);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(180);</a:t>
            </a:r>
          </a:p>
          <a:p>
            <a:pPr lvl="2"/>
            <a:endParaRPr lang="sv-SE" sz="1200" dirty="0">
              <a:latin typeface="Consolas" panose="020B0609020204030204" pitchFamily="49" charset="0"/>
            </a:endParaRPr>
          </a:p>
          <a:p>
            <a:pPr lvl="2"/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Hus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Hus();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2A00FF"/>
                </a:solidFill>
                <a:latin typeface="Consolas" panose="020B0609020204030204" pitchFamily="49" charset="0"/>
              </a:rPr>
              <a:t>"Lundagatan 4"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(2500);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(29000000);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(4200);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(160);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99686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/>
              <a:t> 2b</a:t>
            </a:r>
            <a:endParaRPr lang="sv-SE" b="1" dirty="0"/>
          </a:p>
        </p:txBody>
      </p:sp>
      <p:sp>
        <p:nvSpPr>
          <p:cNvPr id="3" name="Rectangle 2"/>
          <p:cNvSpPr/>
          <p:nvPr/>
        </p:nvSpPr>
        <p:spPr>
          <a:xfrm>
            <a:off x="643263" y="1733699"/>
            <a:ext cx="803401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"Test hus 1:"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getAddress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.getAdress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getDriftskostnad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.getDriftskostnad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getInkopspris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.getInkopspris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getLanekostnad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.getLanekostnad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getStorlek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.getStorlek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"Pris per år: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.prisPerAr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"Inköpspris per kvm: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.inkopsprisPerKvm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"Totalkostnad per månad: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.totalkostnadPerManad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"Pris per kvadratmeter: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.prisPerKvm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32411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/>
              <a:t> 2b</a:t>
            </a:r>
          </a:p>
        </p:txBody>
      </p:sp>
      <p:sp>
        <p:nvSpPr>
          <p:cNvPr id="3" name="Rectangle 2"/>
          <p:cNvSpPr/>
          <p:nvPr/>
        </p:nvSpPr>
        <p:spPr>
          <a:xfrm>
            <a:off x="1193800" y="2453224"/>
            <a:ext cx="75025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"Test hus 2:"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getAddress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.getAdress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getDriftskostnad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.getDriftskostnad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getInkopspris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.getInkopspris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getLanekostnad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.getLanekostnad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getStorlek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.getStorlek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"Pris per år: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.prisPerAr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"Inköpspris per kvm: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.inkopsprisPerKvm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"Totalkostnad per månad: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.totalkostnadPerManad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"Pris per kvadratmeter: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.prisPerKvm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21437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Howto</a:t>
            </a:r>
            <a:r>
              <a:rPr lang="sv-SE" dirty="0" smtClean="0"/>
              <a:t>: variabel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708025" y="2173022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private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String </a:t>
            </a:r>
            <a:r>
              <a:rPr lang="sv-SE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adress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08025" y="2173022"/>
            <a:ext cx="1012924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577949" y="3322498"/>
            <a:ext cx="5759591" cy="1735451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Åtkomstmodifierare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Klasstyp (eller variabeltyp)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Namn</a:t>
            </a:r>
          </a:p>
          <a:p>
            <a:pPr marL="0" indent="0">
              <a:buNone/>
            </a:pPr>
            <a:endParaRPr lang="sv-SE" sz="18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720949" y="2173022"/>
            <a:ext cx="978880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628900" y="2173022"/>
            <a:ext cx="835846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3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2c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467" y="2583430"/>
            <a:ext cx="56007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2c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1193800" y="1629698"/>
            <a:ext cx="683577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Uppgift C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&lt;Hus&gt;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listaMedHus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&lt;Hus&gt;();</a:t>
            </a:r>
          </a:p>
          <a:p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listaMedHus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listaMedHus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summa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//for </a:t>
            </a:r>
            <a:r>
              <a:rPr lang="sv-SE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each</a:t>
            </a:r>
            <a:endParaRPr lang="sv-SE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(Hus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listaMedHus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sv-SE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summa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////for</a:t>
            </a:r>
          </a:p>
          <a:p>
            <a:r>
              <a:rPr lang="nn-NO" sz="1200" dirty="0">
                <a:solidFill>
                  <a:srgbClr val="3F7F5F"/>
                </a:solidFill>
                <a:latin typeface="Consolas" panose="020B0609020204030204" pitchFamily="49" charset="0"/>
              </a:rPr>
              <a:t>//for(</a:t>
            </a:r>
            <a:r>
              <a:rPr lang="nn-NO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int i=0; i&lt; listaMedHus.size(); i++){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Hus h = </a:t>
            </a:r>
            <a:r>
              <a:rPr lang="sv-SE" sz="12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listaMedHus.get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(i);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summa += </a:t>
            </a:r>
            <a:r>
              <a:rPr lang="sv-SE" sz="12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h.getLanekostnad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//}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"Total lånekostnad: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summa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35676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2d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49" y="2715419"/>
            <a:ext cx="59912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6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2d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1450975" y="1495574"/>
            <a:ext cx="65690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Uppgift D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ArrayList</a:t>
            </a:r>
            <a:r>
              <a:rPr lang="sv-SE" sz="12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&lt;Hus&gt; </a:t>
            </a:r>
            <a:r>
              <a:rPr lang="sv-SE" sz="1200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</a:t>
            </a:r>
            <a:r>
              <a:rPr lang="sv-SE" sz="12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String </a:t>
            </a:r>
            <a:r>
              <a:rPr lang="sv-SE" sz="1200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adress</a:t>
            </a:r>
            <a:r>
              <a:rPr lang="sv-SE" sz="12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){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//for </a:t>
            </a:r>
            <a:r>
              <a:rPr lang="sv-SE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each</a:t>
            </a:r>
            <a:endParaRPr lang="sv-SE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(Hus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equals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pPr lvl="1"/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////for</a:t>
            </a:r>
          </a:p>
          <a:p>
            <a:r>
              <a:rPr lang="nn-NO" sz="1200" dirty="0">
                <a:solidFill>
                  <a:srgbClr val="3F7F5F"/>
                </a:solidFill>
                <a:latin typeface="Consolas" panose="020B0609020204030204" pitchFamily="49" charset="0"/>
              </a:rPr>
              <a:t>//for(</a:t>
            </a:r>
            <a:r>
              <a:rPr lang="nn-NO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int i = 0; i&lt; L.size(); i++){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Hus h = </a:t>
            </a:r>
            <a:r>
              <a:rPr lang="sv-SE" sz="12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L.get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(i);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sv-SE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if</a:t>
            </a:r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h.getAdress</a:t>
            </a:r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().</a:t>
            </a:r>
            <a:r>
              <a:rPr lang="sv-SE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equals</a:t>
            </a:r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adress)){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sv-SE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h.getInkopspris</a:t>
            </a:r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//}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//}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420843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Labb 5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92" y="2348706"/>
            <a:ext cx="6648450" cy="15144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397760" y="3033720"/>
              <a:ext cx="780480" cy="531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8400" y="3024360"/>
                <a:ext cx="799200" cy="55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65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Labb 5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" y="1929606"/>
            <a:ext cx="2638425" cy="1495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36850" y="762763"/>
            <a:ext cx="645477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Person {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pNbr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bankAccountList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pNbr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pNbr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pNbr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pNbr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getBankAccountList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bankAccountList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setBankAccountList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(List&lt;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bankAccountList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bankAccountList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bankAccountList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addAccount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bankAccountList</a:t>
            </a:r>
            <a:r>
              <a:rPr lang="sv-SE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sz="1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14200" y="2725200"/>
              <a:ext cx="2435040" cy="317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840" y="2715840"/>
                <a:ext cx="2453760" cy="33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640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Labb 5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4" y="1940853"/>
            <a:ext cx="2733675" cy="1466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38449" y="283771"/>
            <a:ext cx="784542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labb5;</a:t>
            </a:r>
          </a:p>
          <a:p>
            <a:endParaRPr lang="sv-SE" sz="1000" dirty="0"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Person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owner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</a:t>
            </a:r>
            <a:r>
              <a:rPr lang="sv-SE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getOwner</a:t>
            </a:r>
            <a:r>
              <a:rPr lang="sv-SE" sz="10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owner</a:t>
            </a:r>
            <a:r>
              <a:rPr lang="sv-SE" sz="10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setOwner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(Person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owner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owner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owner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nbr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getBalance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setBalance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balance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balance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credit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withdraw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-=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697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Labb 5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536825" y="1562249"/>
            <a:ext cx="542607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labb5;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sv-SE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endParaRPr lang="sv-SE" sz="1200" dirty="0">
              <a:latin typeface="Consolas" panose="020B0609020204030204" pitchFamily="49" charset="0"/>
            </a:endParaRPr>
          </a:p>
          <a:p>
            <a:pPr lvl="2"/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.setpNbr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2A00FF"/>
                </a:solidFill>
                <a:latin typeface="Consolas" panose="020B0609020204030204" pitchFamily="49" charset="0"/>
              </a:rPr>
              <a:t>"Daniel"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1200" dirty="0">
              <a:latin typeface="Consolas" panose="020B0609020204030204" pitchFamily="49" charset="0"/>
            </a:endParaRPr>
          </a:p>
          <a:p>
            <a:pPr lvl="2"/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sv-SE" sz="1200" dirty="0">
              <a:latin typeface="Consolas" panose="020B0609020204030204" pitchFamily="49" charset="0"/>
            </a:endParaRPr>
          </a:p>
          <a:p>
            <a:pPr lvl="2"/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.setOwner(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.setOwner(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1200" dirty="0">
              <a:latin typeface="Consolas" panose="020B0609020204030204" pitchFamily="49" charset="0"/>
            </a:endParaRP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.addAccount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.addAccount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sv-SE" sz="1200" dirty="0">
              <a:latin typeface="Consolas" panose="020B0609020204030204" pitchFamily="49" charset="0"/>
            </a:endParaRPr>
          </a:p>
          <a:p>
            <a:pPr lvl="1"/>
            <a:endParaRPr lang="sv-SE" sz="1200" dirty="0">
              <a:latin typeface="Consolas" panose="020B0609020204030204" pitchFamily="49" charset="0"/>
            </a:endParaRPr>
          </a:p>
          <a:p>
            <a:pPr lvl="1"/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Mer komplexa relationer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37" y="2134618"/>
            <a:ext cx="6200000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3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47675" y="971550"/>
            <a:ext cx="8086725" cy="14097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83284"/>
            <a:ext cx="762635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exampleModel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1000" dirty="0"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>
                <a:solidFill>
                  <a:srgbClr val="0000C0"/>
                </a:solidFill>
                <a:latin typeface="Consolas" panose="020B0609020204030204" pitchFamily="49" charset="0"/>
              </a:rPr>
              <a:t>SSN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Course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responsibleForCourse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getSSN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C0"/>
                </a:solidFill>
                <a:latin typeface="Consolas" panose="020B0609020204030204" pitchFamily="49" charset="0"/>
              </a:rPr>
              <a:t>SSN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setSSN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sSN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SSN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sSN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setSalary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salary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salary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Course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getResponsibleForCourse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responsibleForCourse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setResponsibleForCourse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(Course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responsibleForCourse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responsibleForCourse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responsibleForCourse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1000" dirty="0"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642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Howto</a:t>
            </a:r>
            <a:r>
              <a:rPr lang="sv-SE" dirty="0" smtClean="0"/>
              <a:t>: metod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643263" y="2344723"/>
            <a:ext cx="69337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getAdress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00C0"/>
                </a:solidFill>
                <a:latin typeface="Consolas" panose="020B0609020204030204" pitchFamily="49" charset="0"/>
              </a:rPr>
              <a:t>adress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setAdress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dirty="0">
                <a:solidFill>
                  <a:srgbClr val="6A3E3E"/>
                </a:solidFill>
                <a:latin typeface="Consolas" panose="020B0609020204030204" pitchFamily="49" charset="0"/>
              </a:rPr>
              <a:t>adress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adress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dirty="0">
                <a:solidFill>
                  <a:srgbClr val="6A3E3E"/>
                </a:solidFill>
                <a:latin typeface="Consolas" panose="020B0609020204030204" pitchFamily="49" charset="0"/>
              </a:rPr>
              <a:t>adress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69232" y="2344723"/>
            <a:ext cx="1012924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16842" y="2344723"/>
            <a:ext cx="922564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78512" y="2344723"/>
            <a:ext cx="1170924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03674" y="2344723"/>
            <a:ext cx="323347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9232" y="3465875"/>
            <a:ext cx="1012924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516842" y="3465875"/>
            <a:ext cx="630365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153655" y="3465875"/>
            <a:ext cx="1250851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478537" y="3465875"/>
            <a:ext cx="1640470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643263" y="4498155"/>
            <a:ext cx="5759591" cy="1735451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Åtkomstmodifierare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Returtyp (</a:t>
            </a:r>
            <a:r>
              <a:rPr lang="sv-SE" sz="1800" dirty="0" err="1" smtClean="0">
                <a:latin typeface="+mj-lt"/>
              </a:rPr>
              <a:t>void</a:t>
            </a:r>
            <a:r>
              <a:rPr lang="sv-SE" sz="1800" dirty="0" smtClean="0">
                <a:latin typeface="+mj-lt"/>
              </a:rPr>
              <a:t> betyder: ingen returtyp)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Namn</a:t>
            </a:r>
          </a:p>
          <a:p>
            <a:pPr marL="0" indent="0">
              <a:buNone/>
            </a:pPr>
            <a:r>
              <a:rPr lang="sv-SE" sz="1800" dirty="0" err="1" smtClean="0">
                <a:latin typeface="+mj-lt"/>
              </a:rPr>
              <a:t>Inparametrar</a:t>
            </a:r>
            <a:endParaRPr lang="sv-SE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148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47675" y="971550"/>
            <a:ext cx="8086725" cy="14097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7675" y="384989"/>
            <a:ext cx="7267575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exampleModel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800" dirty="0">
              <a:latin typeface="Consolas" panose="020B0609020204030204" pitchFamily="49" charset="0"/>
            </a:endParaRPr>
          </a:p>
          <a:p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800" dirty="0">
              <a:latin typeface="Consolas" panose="020B0609020204030204" pitchFamily="49" charset="0"/>
            </a:endParaRPr>
          </a:p>
          <a:p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800" dirty="0">
                <a:solidFill>
                  <a:srgbClr val="0000C0"/>
                </a:solidFill>
                <a:latin typeface="Consolas" panose="020B0609020204030204" pitchFamily="49" charset="0"/>
              </a:rPr>
              <a:t>SSN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800" dirty="0">
                <a:solidFill>
                  <a:srgbClr val="0000C0"/>
                </a:solidFill>
                <a:latin typeface="Consolas" panose="020B0609020204030204" pitchFamily="49" charset="0"/>
              </a:rPr>
              <a:t>city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8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&lt;Course&gt; </a:t>
            </a:r>
            <a:r>
              <a:rPr lang="en-US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studyingCourses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&lt;Course&gt;();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getSSN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>
                <a:solidFill>
                  <a:srgbClr val="0000C0"/>
                </a:solidFill>
                <a:latin typeface="Consolas" panose="020B0609020204030204" pitchFamily="49" charset="0"/>
              </a:rPr>
              <a:t>SSN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setSSN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sSN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8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SSN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sSN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8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getCity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>
                <a:solidFill>
                  <a:srgbClr val="0000C0"/>
                </a:solidFill>
                <a:latin typeface="Consolas" panose="020B0609020204030204" pitchFamily="49" charset="0"/>
              </a:rPr>
              <a:t>city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setCity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city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8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city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city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&lt;Course&gt;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getStudyingCourses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studyingCourses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setStudyingCourses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&lt;Course&gt;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studyingCourses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8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studyingCourses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studyingCourses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addCourse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(Course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.getStudyingCourses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800" dirty="0">
              <a:latin typeface="Consolas" panose="020B0609020204030204" pitchFamily="49" charset="0"/>
            </a:endParaRPr>
          </a:p>
          <a:p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11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47675" y="971550"/>
            <a:ext cx="8086725" cy="14097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6125" y="0"/>
            <a:ext cx="71501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exampleModel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700" dirty="0">
              <a:latin typeface="Consolas" panose="020B0609020204030204" pitchFamily="49" charset="0"/>
            </a:endParaRPr>
          </a:p>
          <a:p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700" dirty="0">
              <a:latin typeface="Consolas" panose="020B0609020204030204" pitchFamily="49" charset="0"/>
            </a:endParaRPr>
          </a:p>
          <a:p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Course {</a:t>
            </a: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courseCode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points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responsibleTeacher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&lt;Student&gt;();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getCourseCode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courseCode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setCourseCode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courseCode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7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courseCode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courseCode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7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getPoints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points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setPoints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points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7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points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points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getResponsibleTeacher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responsibleTeacher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setResponsibleTeacher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responsibleTeacher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7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responsibleTeacher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responsibleTeacher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7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studentsOnCourse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addStudent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(Student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student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student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700" dirty="0">
              <a:latin typeface="Consolas" panose="020B0609020204030204" pitchFamily="49" charset="0"/>
            </a:endParaRPr>
          </a:p>
          <a:p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41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47675" y="971550"/>
            <a:ext cx="8086725" cy="14097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71450"/>
            <a:ext cx="901065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exampleModel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700" dirty="0">
              <a:latin typeface="Consolas" panose="020B0609020204030204" pitchFamily="49" charset="0"/>
            </a:endParaRPr>
          </a:p>
          <a:p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</a:p>
          <a:p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en-US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sv-SE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Creates</a:t>
            </a:r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 a </a:t>
            </a:r>
            <a:r>
              <a:rPr lang="sv-SE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teacher</a:t>
            </a:r>
            <a:endParaRPr lang="sv-SE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2"/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.setSSN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"Mats"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.setSalary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(35000);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sv-SE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Creates</a:t>
            </a:r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 a </a:t>
            </a:r>
            <a:r>
              <a:rPr lang="sv-SE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course</a:t>
            </a:r>
            <a:endParaRPr lang="sv-SE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2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Course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Course();</a:t>
            </a: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"Mjukvaruutveckling"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.setCourseCode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"K1"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.setResponsibleTeacher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.setResponsibleForCourse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sv-SE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Creates</a:t>
            </a:r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 a student</a:t>
            </a:r>
          </a:p>
          <a:p>
            <a:pPr lvl="2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</a:p>
          <a:p>
            <a:pPr lvl="2"/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.setSSN(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.setName(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"Daniel"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.setCity(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"Lund"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.addCourse(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.addStudent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sv-SE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Creates</a:t>
            </a:r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another</a:t>
            </a:r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 student</a:t>
            </a:r>
          </a:p>
          <a:p>
            <a:pPr lvl="2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</a:p>
          <a:p>
            <a:pPr lvl="2"/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.setSSN(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.setName(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"Johannes"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.setCity(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"Lund"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.addCourse(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.addStudent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7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"Kurs"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7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Kurskod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.getCourseCode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tKursnamn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7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tAnsvarig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 lärare"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7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tSSN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.getResponsibleTeacher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getSSN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tNamn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</a:t>
            </a:r>
            <a:r>
              <a:rPr lang="sv-SE" sz="7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” </a:t>
            </a:r>
            <a:r>
              <a:rPr lang="en-US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.getResponsibleTeacher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700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sz="700" dirty="0" err="1">
                <a:solidFill>
                  <a:srgbClr val="2A00FF"/>
                </a:solidFill>
                <a:latin typeface="Consolas" panose="020B0609020204030204" pitchFamily="49" charset="0"/>
              </a:rPr>
              <a:t>tLön</a:t>
            </a:r>
            <a:r>
              <a:rPr lang="en-US" sz="700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.getResponsibleTeacher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nn-NO" sz="7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nn-NO" sz="7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nn-NO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"\nRegistrerade studenter (for each)"</a:t>
            </a:r>
            <a:r>
              <a:rPr lang="nn-NO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(Student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2"/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7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7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tSSN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.getSSN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tNamn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tStad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.getCity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7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nRegistrerade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 studenter (for)"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().get(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7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tSSN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.getSSN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tNamn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tStad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.getCity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33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fan gör programmet????1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29" y="1880621"/>
            <a:ext cx="58197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fan gör programmet????1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563358" y="3685019"/>
            <a:ext cx="449897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/>
              <a:t>i= 0 ; (a[i])= 2</a:t>
            </a:r>
          </a:p>
          <a:p>
            <a:r>
              <a:rPr lang="sv-SE" dirty="0"/>
              <a:t>i= 1 ; (a[i])= 5</a:t>
            </a:r>
          </a:p>
          <a:p>
            <a:r>
              <a:rPr lang="sv-SE" dirty="0"/>
              <a:t>i= 2 ; (a[i])= 7</a:t>
            </a:r>
          </a:p>
          <a:p>
            <a:r>
              <a:rPr lang="sv-SE" dirty="0"/>
              <a:t>i= 3 ; (a[i])= 7</a:t>
            </a:r>
          </a:p>
          <a:p>
            <a:r>
              <a:rPr lang="sv-SE" dirty="0"/>
              <a:t>i= 4 ; (a[i])= 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86" y="2278630"/>
            <a:ext cx="40862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0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fan gör programmet????1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643263" y="1916487"/>
            <a:ext cx="449897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/>
              <a:t>a[0]  = 2</a:t>
            </a:r>
          </a:p>
          <a:p>
            <a:r>
              <a:rPr lang="sv-SE" dirty="0"/>
              <a:t>a[1]  = 5</a:t>
            </a:r>
          </a:p>
          <a:p>
            <a:r>
              <a:rPr lang="sv-SE" dirty="0"/>
              <a:t>a[2]  = 7</a:t>
            </a:r>
          </a:p>
          <a:p>
            <a:r>
              <a:rPr lang="sv-SE" dirty="0"/>
              <a:t>a[3]  = 7</a:t>
            </a:r>
          </a:p>
          <a:p>
            <a:r>
              <a:rPr lang="sv-SE" dirty="0"/>
              <a:t>a[4]  = 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473" y="3067995"/>
            <a:ext cx="5910263" cy="926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72971" y="1932164"/>
            <a:ext cx="9433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 dirty="0" smtClean="0">
                <a:solidFill>
                  <a:srgbClr val="00B050"/>
                </a:solidFill>
              </a:rPr>
              <a:t>12</a:t>
            </a:r>
            <a:endParaRPr lang="sv-SE" sz="1600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473" y="2559900"/>
            <a:ext cx="2124222" cy="2334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402" y="2285236"/>
            <a:ext cx="1069237" cy="3489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95763" y="2221346"/>
            <a:ext cx="9433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 dirty="0" smtClean="0">
                <a:solidFill>
                  <a:srgbClr val="00B050"/>
                </a:solidFill>
              </a:rPr>
              <a:t>6</a:t>
            </a:r>
            <a:endParaRPr lang="sv-SE" sz="1600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95763" y="2485874"/>
            <a:ext cx="9433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 dirty="0" smtClean="0">
                <a:solidFill>
                  <a:srgbClr val="00B050"/>
                </a:solidFill>
              </a:rPr>
              <a:t>6</a:t>
            </a:r>
            <a:endParaRPr lang="sv-SE" sz="1600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95763" y="2790492"/>
            <a:ext cx="9433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 dirty="0" smtClean="0">
                <a:solidFill>
                  <a:srgbClr val="00B050"/>
                </a:solidFill>
              </a:rPr>
              <a:t>13</a:t>
            </a:r>
            <a:endParaRPr lang="sv-SE" sz="16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129" y="4767943"/>
            <a:ext cx="17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0" dirty="0" smtClean="0">
                <a:solidFill>
                  <a:schemeClr val="tx2"/>
                </a:solidFill>
              </a:rPr>
              <a:t>[”Hipp”, ”Hipp"]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44130" y="5638944"/>
            <a:ext cx="1722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0" dirty="0" smtClean="0">
                <a:solidFill>
                  <a:schemeClr val="tx2"/>
                </a:solidFill>
              </a:rPr>
              <a:t>SEN SKRIVER DEN UT SAMMA SAK</a:t>
            </a:r>
          </a:p>
        </p:txBody>
      </p:sp>
    </p:spTree>
    <p:extLst>
      <p:ext uri="{BB962C8B-B14F-4D97-AF65-F5344CB8AC3E}">
        <p14:creationId xmlns:p14="http://schemas.microsoft.com/office/powerpoint/2010/main" val="104517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Howto</a:t>
            </a:r>
            <a:r>
              <a:rPr lang="sv-SE" dirty="0" smtClean="0"/>
              <a:t>: implementera en klass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23" y="2498054"/>
            <a:ext cx="2872646" cy="9880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08664" y="3486149"/>
            <a:ext cx="44128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</a:t>
            </a:r>
            <a:r>
              <a:rPr lang="sv-SE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private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String </a:t>
            </a:r>
            <a:r>
              <a:rPr lang="sv-SE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adress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endParaRPr lang="sv-SE" dirty="0"/>
          </a:p>
          <a:p>
            <a:endParaRPr lang="sv-SE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696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Howto</a:t>
            </a:r>
            <a:r>
              <a:rPr lang="sv-SE" dirty="0" smtClean="0"/>
              <a:t>: åtkomstmetoder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708025" y="3291780"/>
            <a:ext cx="69337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getAdress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C0"/>
                </a:solidFill>
                <a:latin typeface="Consolas" panose="020B0609020204030204" pitchFamily="49" charset="0"/>
              </a:rPr>
              <a:t>adress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setAdress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dirty="0">
                <a:solidFill>
                  <a:srgbClr val="6A3E3E"/>
                </a:solidFill>
                <a:latin typeface="Consolas" panose="020B0609020204030204" pitchFamily="49" charset="0"/>
              </a:rPr>
              <a:t>adress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adress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dirty="0">
                <a:solidFill>
                  <a:srgbClr val="6A3E3E"/>
                </a:solidFill>
                <a:latin typeface="Consolas" panose="020B0609020204030204" pitchFamily="49" charset="0"/>
              </a:rPr>
              <a:t>adress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708025" y="2173022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private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String </a:t>
            </a:r>
            <a:r>
              <a:rPr lang="sv-SE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adress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43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Uppg1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704" y="1871776"/>
            <a:ext cx="63722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1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643263" y="1581299"/>
            <a:ext cx="97250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uppgift1;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Uppgift1 {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 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[]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[100];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sv-SE" sz="12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sv-SE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sv-SE" sz="1200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sv-SE" sz="12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"Skriv in ett tal!"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0 &amp;&amp;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&lt;100){</a:t>
            </a:r>
          </a:p>
          <a:p>
            <a:pPr lvl="1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sv-SE" sz="1200" dirty="0">
              <a:latin typeface="Consolas" panose="020B0609020204030204" pitchFamily="49" charset="0"/>
            </a:endParaRPr>
          </a:p>
          <a:p>
            <a:pPr lvl="1"/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"Skriv in ett tal!"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75385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1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964922" y="2477691"/>
            <a:ext cx="72834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If(index == 100){</a:t>
            </a:r>
          </a:p>
          <a:p>
            <a:r>
              <a:rPr lang="sv-SE" smtClean="0">
                <a:solidFill>
                  <a:srgbClr val="000000"/>
                </a:solidFill>
                <a:latin typeface="Consolas" panose="020B0609020204030204" pitchFamily="49" charset="0"/>
              </a:rPr>
              <a:t>	Index 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i="1" dirty="0">
                <a:solidFill>
                  <a:srgbClr val="2A00FF"/>
                </a:solidFill>
                <a:latin typeface="Consolas" panose="020B0609020204030204" pitchFamily="49" charset="0"/>
              </a:rPr>
              <a:t>"Antal inlästa tal: "</a:t>
            </a:r>
            <a:r>
              <a:rPr lang="sv-SE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sv-SE" i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i="1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sv-SE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9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1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964922" y="2163366"/>
            <a:ext cx="72834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"Alla negativa tal: "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l-NL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l-NL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NL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lvl="1"/>
            <a:r>
              <a:rPr lang="sv-SE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&lt; 0){</a:t>
            </a:r>
          </a:p>
          <a:p>
            <a:pPr lvl="1"/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sv-S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sv-SE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dirty="0" smtClean="0"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388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 mall 2012 sltg">
  <a:themeElements>
    <a:clrScheme name="LU 2012">
      <a:dk1>
        <a:srgbClr val="9C6114"/>
      </a:dk1>
      <a:lt1>
        <a:srgbClr val="FFFFFF"/>
      </a:lt1>
      <a:dk2>
        <a:srgbClr val="4D4C44"/>
      </a:dk2>
      <a:lt2>
        <a:srgbClr val="000080"/>
      </a:lt2>
      <a:accent1>
        <a:srgbClr val="9A5B0B"/>
      </a:accent1>
      <a:accent2>
        <a:srgbClr val="E9C4C7"/>
      </a:accent2>
      <a:accent3>
        <a:srgbClr val="B9D3DC"/>
      </a:accent3>
      <a:accent4>
        <a:srgbClr val="ADCAB8"/>
      </a:accent4>
      <a:accent5>
        <a:srgbClr val="D6D2C4"/>
      </a:accent5>
      <a:accent6>
        <a:srgbClr val="BFB8AF"/>
      </a:accent6>
      <a:hlink>
        <a:srgbClr val="333333"/>
      </a:hlink>
      <a:folHlink>
        <a:srgbClr val="D2BA81"/>
      </a:folHlink>
    </a:clrScheme>
    <a:fontScheme name="LundsUniversite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b="0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6633"/>
        </a:accent1>
        <a:accent2>
          <a:srgbClr val="C4BC9C"/>
        </a:accent2>
        <a:accent3>
          <a:srgbClr val="FFFFFF"/>
        </a:accent3>
        <a:accent4>
          <a:srgbClr val="000000"/>
        </a:accent4>
        <a:accent5>
          <a:srgbClr val="CAB8AD"/>
        </a:accent5>
        <a:accent6>
          <a:srgbClr val="B1AA8D"/>
        </a:accent6>
        <a:hlink>
          <a:srgbClr val="EB730F"/>
        </a:hlink>
        <a:folHlink>
          <a:srgbClr val="0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Tentamenförberedelse_SYSB13_DB1_22okt_0.1</Template>
  <TotalTime>770</TotalTime>
  <Words>1200</Words>
  <Application>Microsoft Office PowerPoint</Application>
  <PresentationFormat>Custom</PresentationFormat>
  <Paragraphs>611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ＭＳ Ｐゴシック</vt:lpstr>
      <vt:lpstr>Arial</vt:lpstr>
      <vt:lpstr>Calibri</vt:lpstr>
      <vt:lpstr>Consolas</vt:lpstr>
      <vt:lpstr>Lucida Grande</vt:lpstr>
      <vt:lpstr>Times New Roman</vt:lpstr>
      <vt:lpstr>LU mall 2012 sltg</vt:lpstr>
      <vt:lpstr>Mjukvaruutveckling - Lösningsförslag</vt:lpstr>
      <vt:lpstr>Howto: variabel</vt:lpstr>
      <vt:lpstr>Howto: metod</vt:lpstr>
      <vt:lpstr>Howto: implementera en klass</vt:lpstr>
      <vt:lpstr>Howto: åtkomstmetoder</vt:lpstr>
      <vt:lpstr>Augusti 2014 – Uppg1</vt:lpstr>
      <vt:lpstr>Augusti 2014 – Uppg 1</vt:lpstr>
      <vt:lpstr>Augusti 2014 – Uppg 1</vt:lpstr>
      <vt:lpstr>Augusti 2014 – Uppg 1</vt:lpstr>
      <vt:lpstr>Augusti 2014 – Uppg 1</vt:lpstr>
      <vt:lpstr>PowerPoint Presentation</vt:lpstr>
      <vt:lpstr>Augusti 2014 – Uppg 2a</vt:lpstr>
      <vt:lpstr>Augusti 2014 – Uppg 2a</vt:lpstr>
      <vt:lpstr>Augusti 2014 – Uppg 2a</vt:lpstr>
      <vt:lpstr>Augusti 2014 – Uppg 2a</vt:lpstr>
      <vt:lpstr>Augusti 2014 – Uppg 2b</vt:lpstr>
      <vt:lpstr>Augusti 2014 – Uppg 2b</vt:lpstr>
      <vt:lpstr>Augusti 2014 – Uppg 2b</vt:lpstr>
      <vt:lpstr>Augusti 2014 – Uppg 2b</vt:lpstr>
      <vt:lpstr>Augusti 2014 – Uppg 2c</vt:lpstr>
      <vt:lpstr>Augusti 2014 – Uppg 2c</vt:lpstr>
      <vt:lpstr>Augusti 2014 – Uppg 2d</vt:lpstr>
      <vt:lpstr>Augusti 2014 – Uppg 2d</vt:lpstr>
      <vt:lpstr>Labb 5</vt:lpstr>
      <vt:lpstr>Labb 5</vt:lpstr>
      <vt:lpstr>Labb 5</vt:lpstr>
      <vt:lpstr>Labb 5</vt:lpstr>
      <vt:lpstr>Mer komplexa relationer</vt:lpstr>
      <vt:lpstr>PowerPoint Presentation</vt:lpstr>
      <vt:lpstr>PowerPoint Presentation</vt:lpstr>
      <vt:lpstr>PowerPoint Presentation</vt:lpstr>
      <vt:lpstr>PowerPoint Presentation</vt:lpstr>
      <vt:lpstr>Vad fan gör programmet????1</vt:lpstr>
      <vt:lpstr>Vad fan gör programmet????1</vt:lpstr>
      <vt:lpstr>Vad fan gör programmet????1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</dc:creator>
  <cp:lastModifiedBy>Johannes</cp:lastModifiedBy>
  <cp:revision>175</cp:revision>
  <cp:lastPrinted>2014-10-22T15:06:05Z</cp:lastPrinted>
  <dcterms:created xsi:type="dcterms:W3CDTF">2014-10-18T09:56:10Z</dcterms:created>
  <dcterms:modified xsi:type="dcterms:W3CDTF">2015-01-07T15:08:16Z</dcterms:modified>
</cp:coreProperties>
</file>