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14" r:id="rId2"/>
    <p:sldId id="400" r:id="rId3"/>
    <p:sldId id="346" r:id="rId4"/>
    <p:sldId id="347" r:id="rId5"/>
    <p:sldId id="401" r:id="rId6"/>
    <p:sldId id="389" r:id="rId7"/>
    <p:sldId id="402" r:id="rId8"/>
    <p:sldId id="394" r:id="rId9"/>
    <p:sldId id="403" r:id="rId10"/>
    <p:sldId id="396" r:id="rId11"/>
    <p:sldId id="404" r:id="rId12"/>
    <p:sldId id="397" r:id="rId13"/>
    <p:sldId id="405" r:id="rId14"/>
    <p:sldId id="399" r:id="rId15"/>
    <p:sldId id="395" r:id="rId16"/>
    <p:sldId id="406" r:id="rId17"/>
    <p:sldId id="407" r:id="rId18"/>
    <p:sldId id="408" r:id="rId19"/>
    <p:sldId id="410" r:id="rId20"/>
    <p:sldId id="411" r:id="rId21"/>
    <p:sldId id="409" r:id="rId22"/>
    <p:sldId id="413" r:id="rId23"/>
    <p:sldId id="414" r:id="rId24"/>
    <p:sldId id="415" r:id="rId25"/>
    <p:sldId id="416" r:id="rId26"/>
    <p:sldId id="422" r:id="rId27"/>
    <p:sldId id="423" r:id="rId28"/>
    <p:sldId id="417" r:id="rId29"/>
    <p:sldId id="418" r:id="rId30"/>
    <p:sldId id="419" r:id="rId31"/>
    <p:sldId id="420" r:id="rId32"/>
    <p:sldId id="421" r:id="rId33"/>
    <p:sldId id="424" r:id="rId34"/>
    <p:sldId id="450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5" r:id="rId44"/>
    <p:sldId id="433" r:id="rId45"/>
    <p:sldId id="434" r:id="rId46"/>
    <p:sldId id="437" r:id="rId47"/>
    <p:sldId id="438" r:id="rId48"/>
    <p:sldId id="439" r:id="rId49"/>
    <p:sldId id="441" r:id="rId50"/>
    <p:sldId id="442" r:id="rId51"/>
    <p:sldId id="443" r:id="rId52"/>
    <p:sldId id="448" r:id="rId53"/>
    <p:sldId id="449" r:id="rId54"/>
    <p:sldId id="445" r:id="rId55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DCAB8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9866" autoAdjust="0"/>
  </p:normalViewPr>
  <p:slideViewPr>
    <p:cSldViewPr snapToGrid="0" showGuides="1">
      <p:cViewPr varScale="1">
        <p:scale>
          <a:sx n="117" d="100"/>
          <a:sy n="117" d="100"/>
        </p:scale>
        <p:origin x="1464" y="24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2014-10-24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2014-10-24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8" name="Grupp 17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2" name="Bildobjekt 11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 bred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objekt 10" descr="Ekonomihsk_C RGB Nivå2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038" y="1281279"/>
            <a:ext cx="6233552" cy="404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3" name="Grupp 12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5" name="Bildobjekt 14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6" name="Bildobjekt 15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8" name="Rak 17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 bwMode="auto">
          <a:xfrm>
            <a:off x="652007" y="1273175"/>
            <a:ext cx="7975158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 2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 userDrawn="1"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8008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1991" y="6503504"/>
            <a:ext cx="61759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04875">
              <a:defRPr/>
            </a:pPr>
            <a:r>
              <a:rPr lang="sv-SE" sz="1000" dirty="0" smtClean="0">
                <a:solidFill>
                  <a:srgbClr val="808080"/>
                </a:solidFill>
                <a:ea typeface="+mn-ea"/>
              </a:rPr>
              <a:t>Ekonomihögskolan</a:t>
            </a:r>
            <a:r>
              <a:rPr lang="sv-SE" sz="100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Tentamenförberedelse | INFC20</a:t>
            </a:r>
            <a:r>
              <a:rPr lang="sv-SE" sz="1000" b="0" baseline="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– ADB</a:t>
            </a:r>
            <a:endParaRPr lang="sv-SE" sz="1000" b="0" dirty="0">
              <a:solidFill>
                <a:srgbClr val="808080"/>
              </a:solidFill>
              <a:ea typeface="+mn-ea"/>
              <a:cs typeface="+mn-cs"/>
            </a:endParaRPr>
          </a:p>
        </p:txBody>
      </p:sp>
      <p:pic>
        <p:nvPicPr>
          <p:cNvPr id="24" name="Bildobjekt 11" descr="Ekonomihsk_L RGB Nivå1 150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49400" y="6434117"/>
            <a:ext cx="1576913" cy="322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000" dirty="0" smtClean="0"/>
              <a:t>ADVANCED DATABASE SYSTEMS</a:t>
            </a:r>
            <a:endParaRPr lang="en-GB" sz="20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Daniel linden &amp; Johannes Sörensen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1 - 2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1" y="1784167"/>
            <a:ext cx="3076575" cy="1762125"/>
          </a:xfrm>
          <a:prstGeom prst="rect">
            <a:avLst/>
          </a:prstGeom>
        </p:spPr>
      </p:pic>
      <p:sp>
        <p:nvSpPr>
          <p:cNvPr id="6" name="Platshållare för innehåll 2"/>
          <p:cNvSpPr>
            <a:spLocks noGrp="1"/>
          </p:cNvSpPr>
          <p:nvPr>
            <p:ph idx="1"/>
          </p:nvPr>
        </p:nvSpPr>
        <p:spPr>
          <a:xfrm>
            <a:off x="3971265" y="2013555"/>
            <a:ext cx="3921507" cy="3472845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/>
              <a:t>CK: A</a:t>
            </a:r>
          </a:p>
          <a:p>
            <a:pPr marL="0" indent="0">
              <a:buNone/>
            </a:pPr>
            <a:r>
              <a:rPr lang="sv-SE" sz="1800" dirty="0" smtClean="0"/>
              <a:t>P: A</a:t>
            </a:r>
          </a:p>
          <a:p>
            <a:pPr marL="0" indent="0">
              <a:buNone/>
            </a:pPr>
            <a:r>
              <a:rPr lang="sv-SE" sz="1800" dirty="0" smtClean="0"/>
              <a:t>NP: B,C,D</a:t>
            </a:r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r>
              <a:rPr lang="sv-SE" sz="1800" dirty="0" smtClean="0"/>
              <a:t>The non-</a:t>
            </a:r>
            <a:r>
              <a:rPr lang="sv-SE" sz="1800" dirty="0" err="1" smtClean="0"/>
              <a:t>primary</a:t>
            </a:r>
            <a:r>
              <a:rPr lang="sv-SE" sz="1800" dirty="0" smtClean="0"/>
              <a:t> </a:t>
            </a:r>
            <a:r>
              <a:rPr lang="sv-SE" sz="1800" dirty="0" err="1" smtClean="0"/>
              <a:t>attribute</a:t>
            </a:r>
            <a:r>
              <a:rPr lang="sv-SE" sz="1800" dirty="0" smtClean="0"/>
              <a:t> D is </a:t>
            </a:r>
            <a:r>
              <a:rPr lang="sv-SE" sz="1800" dirty="0" err="1" smtClean="0"/>
              <a:t>determined</a:t>
            </a:r>
            <a:r>
              <a:rPr lang="sv-SE" sz="1800" dirty="0" smtClean="0"/>
              <a:t> by the non-</a:t>
            </a:r>
            <a:r>
              <a:rPr lang="sv-SE" sz="1800" dirty="0" err="1" smtClean="0"/>
              <a:t>primary</a:t>
            </a:r>
            <a:r>
              <a:rPr lang="sv-SE" sz="1800" dirty="0" smtClean="0"/>
              <a:t> </a:t>
            </a:r>
            <a:r>
              <a:rPr lang="sv-SE" sz="1800" dirty="0" err="1" smtClean="0"/>
              <a:t>attribute</a:t>
            </a:r>
            <a:r>
              <a:rPr lang="sv-SE" sz="1800" dirty="0" smtClean="0"/>
              <a:t> B (</a:t>
            </a:r>
            <a:r>
              <a:rPr lang="sv-SE" sz="1800" dirty="0" err="1" smtClean="0"/>
              <a:t>transitively</a:t>
            </a:r>
            <a:r>
              <a:rPr lang="sv-SE" sz="1800" dirty="0" smtClean="0"/>
              <a:t>), </a:t>
            </a:r>
            <a:r>
              <a:rPr lang="sv-SE" sz="1800" dirty="0" err="1" smtClean="0"/>
              <a:t>therefore</a:t>
            </a:r>
            <a:r>
              <a:rPr lang="sv-SE" sz="1800" dirty="0" smtClean="0"/>
              <a:t> the relation is in 2NF!</a:t>
            </a:r>
          </a:p>
        </p:txBody>
      </p:sp>
    </p:spTree>
    <p:extLst>
      <p:ext uri="{BB962C8B-B14F-4D97-AF65-F5344CB8AC3E}">
        <p14:creationId xmlns:p14="http://schemas.microsoft.com/office/powerpoint/2010/main" val="11107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1 - 2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1" y="1784167"/>
            <a:ext cx="3076575" cy="1762125"/>
          </a:xfrm>
          <a:prstGeom prst="rect">
            <a:avLst/>
          </a:prstGeom>
        </p:spPr>
      </p:pic>
      <p:sp>
        <p:nvSpPr>
          <p:cNvPr id="6" name="Platshållare för innehåll 2"/>
          <p:cNvSpPr>
            <a:spLocks noGrp="1"/>
          </p:cNvSpPr>
          <p:nvPr>
            <p:ph idx="1"/>
          </p:nvPr>
        </p:nvSpPr>
        <p:spPr>
          <a:xfrm>
            <a:off x="3971265" y="2013555"/>
            <a:ext cx="3921507" cy="3472845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/>
              <a:t>CK: A</a:t>
            </a:r>
          </a:p>
          <a:p>
            <a:pPr marL="0" indent="0">
              <a:buNone/>
            </a:pPr>
            <a:r>
              <a:rPr lang="sv-SE" sz="1800" dirty="0" smtClean="0"/>
              <a:t>P: A</a:t>
            </a:r>
          </a:p>
          <a:p>
            <a:pPr marL="0" indent="0">
              <a:buNone/>
            </a:pPr>
            <a:r>
              <a:rPr lang="sv-SE" sz="1800" dirty="0" smtClean="0"/>
              <a:t>NP: B,C,D</a:t>
            </a:r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r>
              <a:rPr lang="sv-SE" sz="1800" dirty="0" smtClean="0"/>
              <a:t>R1(</a:t>
            </a:r>
            <a:r>
              <a:rPr lang="sv-SE" sz="1800" u="sng" dirty="0" smtClean="0"/>
              <a:t>A</a:t>
            </a:r>
            <a:r>
              <a:rPr lang="sv-SE" sz="1800" dirty="0" smtClean="0"/>
              <a:t>,B,C)</a:t>
            </a:r>
          </a:p>
          <a:p>
            <a:pPr marL="0" indent="0">
              <a:buNone/>
            </a:pPr>
            <a:r>
              <a:rPr lang="sv-SE" sz="1800" dirty="0" smtClean="0"/>
              <a:t>R2(</a:t>
            </a:r>
            <a:r>
              <a:rPr lang="sv-SE" sz="1800" u="sng" dirty="0" smtClean="0"/>
              <a:t>B</a:t>
            </a:r>
            <a:r>
              <a:rPr lang="sv-SE" sz="1800" dirty="0" smtClean="0"/>
              <a:t>,D)</a:t>
            </a:r>
          </a:p>
        </p:txBody>
      </p:sp>
    </p:spTree>
    <p:extLst>
      <p:ext uri="{BB962C8B-B14F-4D97-AF65-F5344CB8AC3E}">
        <p14:creationId xmlns:p14="http://schemas.microsoft.com/office/powerpoint/2010/main" val="12351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1 - 3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1868374"/>
            <a:ext cx="2981325" cy="1438275"/>
          </a:xfrm>
          <a:prstGeom prst="rect">
            <a:avLst/>
          </a:prstGeom>
        </p:spPr>
      </p:pic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3971265" y="2013555"/>
            <a:ext cx="3921507" cy="3472845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/>
              <a:t>CK: {A,B}</a:t>
            </a:r>
          </a:p>
          <a:p>
            <a:pPr marL="0" indent="0">
              <a:buNone/>
            </a:pPr>
            <a:r>
              <a:rPr lang="sv-SE" sz="1800" dirty="0" smtClean="0"/>
              <a:t>P: A,B</a:t>
            </a:r>
          </a:p>
          <a:p>
            <a:pPr marL="0" indent="0">
              <a:buNone/>
            </a:pPr>
            <a:r>
              <a:rPr lang="sv-SE" sz="1800" dirty="0" smtClean="0"/>
              <a:t>NP: C,D</a:t>
            </a:r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r>
              <a:rPr lang="sv-SE" sz="1800" dirty="0" smtClean="0"/>
              <a:t>No partial </a:t>
            </a:r>
            <a:r>
              <a:rPr lang="sv-SE" sz="1800" dirty="0" err="1" smtClean="0"/>
              <a:t>dependecy</a:t>
            </a:r>
            <a:r>
              <a:rPr lang="sv-SE" sz="1800" dirty="0" smtClean="0"/>
              <a:t>, </a:t>
            </a:r>
            <a:r>
              <a:rPr lang="sv-SE" sz="1800" dirty="0" err="1" smtClean="0"/>
              <a:t>however</a:t>
            </a:r>
            <a:r>
              <a:rPr lang="sv-SE" sz="1800" dirty="0" smtClean="0"/>
              <a:t>:</a:t>
            </a:r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r>
              <a:rPr lang="sv-SE" sz="1800" dirty="0"/>
              <a:t>The non-</a:t>
            </a:r>
            <a:r>
              <a:rPr lang="sv-SE" sz="1800" dirty="0" err="1"/>
              <a:t>primary</a:t>
            </a:r>
            <a:r>
              <a:rPr lang="sv-SE" sz="1800" dirty="0"/>
              <a:t> </a:t>
            </a:r>
            <a:r>
              <a:rPr lang="sv-SE" sz="1800" dirty="0" err="1"/>
              <a:t>attribute</a:t>
            </a:r>
            <a:r>
              <a:rPr lang="sv-SE" sz="1800" dirty="0"/>
              <a:t> D is </a:t>
            </a:r>
            <a:r>
              <a:rPr lang="sv-SE" sz="1800" dirty="0" err="1"/>
              <a:t>determined</a:t>
            </a:r>
            <a:r>
              <a:rPr lang="sv-SE" sz="1800" dirty="0"/>
              <a:t> by the non-</a:t>
            </a:r>
            <a:r>
              <a:rPr lang="sv-SE" sz="1800" dirty="0" err="1"/>
              <a:t>primary</a:t>
            </a:r>
            <a:r>
              <a:rPr lang="sv-SE" sz="1800" dirty="0"/>
              <a:t> </a:t>
            </a:r>
            <a:r>
              <a:rPr lang="sv-SE" sz="1800" dirty="0" err="1"/>
              <a:t>attribute</a:t>
            </a:r>
            <a:r>
              <a:rPr lang="sv-SE" sz="1800" dirty="0"/>
              <a:t> </a:t>
            </a:r>
            <a:r>
              <a:rPr lang="sv-SE" sz="1800" dirty="0" smtClean="0"/>
              <a:t>C (</a:t>
            </a:r>
            <a:r>
              <a:rPr lang="sv-SE" sz="1800" dirty="0" err="1" smtClean="0"/>
              <a:t>transitively</a:t>
            </a:r>
            <a:r>
              <a:rPr lang="sv-SE" sz="1800" dirty="0"/>
              <a:t>), </a:t>
            </a:r>
            <a:r>
              <a:rPr lang="sv-SE" sz="1800" dirty="0" err="1"/>
              <a:t>therefore</a:t>
            </a:r>
            <a:r>
              <a:rPr lang="sv-SE" sz="1800" dirty="0"/>
              <a:t> the relation is in 2NF!</a:t>
            </a:r>
          </a:p>
        </p:txBody>
      </p:sp>
    </p:spTree>
    <p:extLst>
      <p:ext uri="{BB962C8B-B14F-4D97-AF65-F5344CB8AC3E}">
        <p14:creationId xmlns:p14="http://schemas.microsoft.com/office/powerpoint/2010/main" val="94623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1 - 3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1868374"/>
            <a:ext cx="2981325" cy="1438275"/>
          </a:xfrm>
          <a:prstGeom prst="rect">
            <a:avLst/>
          </a:prstGeom>
        </p:spPr>
      </p:pic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3971265" y="2013555"/>
            <a:ext cx="3921507" cy="3472845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/>
              <a:t>CK: {A,B}</a:t>
            </a:r>
          </a:p>
          <a:p>
            <a:pPr marL="0" indent="0">
              <a:buNone/>
            </a:pPr>
            <a:r>
              <a:rPr lang="sv-SE" sz="1800" dirty="0" smtClean="0"/>
              <a:t>P: A,B</a:t>
            </a:r>
          </a:p>
          <a:p>
            <a:pPr marL="0" indent="0">
              <a:buNone/>
            </a:pPr>
            <a:r>
              <a:rPr lang="sv-SE" sz="1800" dirty="0" smtClean="0"/>
              <a:t>NP: C,D</a:t>
            </a:r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r>
              <a:rPr lang="sv-SE" sz="1800" dirty="0" smtClean="0"/>
              <a:t>R1(</a:t>
            </a:r>
            <a:r>
              <a:rPr lang="sv-SE" sz="1800" u="sng" dirty="0" smtClean="0"/>
              <a:t>A,B</a:t>
            </a:r>
            <a:r>
              <a:rPr lang="sv-SE" sz="1800" dirty="0" smtClean="0"/>
              <a:t>,C)</a:t>
            </a:r>
          </a:p>
          <a:p>
            <a:pPr marL="0" indent="0">
              <a:buNone/>
            </a:pPr>
            <a:r>
              <a:rPr lang="sv-SE" sz="1800" dirty="0" smtClean="0"/>
              <a:t>R2(</a:t>
            </a:r>
            <a:r>
              <a:rPr lang="sv-SE" sz="1800" u="sng" dirty="0" smtClean="0"/>
              <a:t>C</a:t>
            </a:r>
            <a:r>
              <a:rPr lang="sv-SE" sz="1800" dirty="0" smtClean="0"/>
              <a:t>,D)</a:t>
            </a:r>
          </a:p>
        </p:txBody>
      </p:sp>
    </p:spTree>
    <p:extLst>
      <p:ext uri="{BB962C8B-B14F-4D97-AF65-F5344CB8AC3E}">
        <p14:creationId xmlns:p14="http://schemas.microsoft.com/office/powerpoint/2010/main" val="9819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1 - 4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3" y="1741148"/>
            <a:ext cx="4597604" cy="1181100"/>
          </a:xfrm>
          <a:prstGeom prst="rect">
            <a:avLst/>
          </a:prstGeom>
        </p:spPr>
      </p:pic>
      <p:sp>
        <p:nvSpPr>
          <p:cNvPr id="6" name="Platshållare för innehåll 2"/>
          <p:cNvSpPr>
            <a:spLocks noGrp="1"/>
          </p:cNvSpPr>
          <p:nvPr>
            <p:ph idx="1"/>
          </p:nvPr>
        </p:nvSpPr>
        <p:spPr>
          <a:xfrm>
            <a:off x="5240867" y="2047422"/>
            <a:ext cx="3091774" cy="3472845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/>
              <a:t>CK: {A,B,C}</a:t>
            </a:r>
          </a:p>
          <a:p>
            <a:pPr marL="0" indent="0">
              <a:buNone/>
            </a:pPr>
            <a:r>
              <a:rPr lang="sv-SE" sz="1800" dirty="0" smtClean="0"/>
              <a:t>P: A,B,C</a:t>
            </a:r>
          </a:p>
          <a:p>
            <a:pPr marL="0" indent="0">
              <a:buNone/>
            </a:pPr>
            <a:r>
              <a:rPr lang="sv-SE" sz="1800" dirty="0" smtClean="0"/>
              <a:t>NP: -</a:t>
            </a:r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r>
              <a:rPr lang="sv-SE" sz="1800" dirty="0" smtClean="0"/>
              <a:t>No </a:t>
            </a:r>
            <a:r>
              <a:rPr lang="sv-SE" sz="1800" dirty="0" err="1" smtClean="0"/>
              <a:t>violations</a:t>
            </a:r>
            <a:endParaRPr lang="sv-SE" sz="1800" dirty="0" smtClean="0"/>
          </a:p>
          <a:p>
            <a:pPr marL="0" indent="0">
              <a:buNone/>
            </a:pPr>
            <a:endParaRPr lang="sv-SE" sz="1800" dirty="0"/>
          </a:p>
          <a:p>
            <a:pPr marL="0" indent="0">
              <a:buNone/>
            </a:pPr>
            <a:r>
              <a:rPr lang="sv-SE" sz="1800" dirty="0" smtClean="0"/>
              <a:t>BCNF!</a:t>
            </a:r>
          </a:p>
        </p:txBody>
      </p:sp>
    </p:spTree>
    <p:extLst>
      <p:ext uri="{BB962C8B-B14F-4D97-AF65-F5344CB8AC3E}">
        <p14:creationId xmlns:p14="http://schemas.microsoft.com/office/powerpoint/2010/main" val="161644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1 - 5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1786051"/>
            <a:ext cx="3076575" cy="1276350"/>
          </a:xfrm>
          <a:prstGeom prst="rect">
            <a:avLst/>
          </a:prstGeom>
        </p:spPr>
      </p:pic>
      <p:sp>
        <p:nvSpPr>
          <p:cNvPr id="6" name="Platshållare för innehåll 2"/>
          <p:cNvSpPr>
            <a:spLocks noGrp="1"/>
          </p:cNvSpPr>
          <p:nvPr>
            <p:ph idx="1"/>
          </p:nvPr>
        </p:nvSpPr>
        <p:spPr>
          <a:xfrm>
            <a:off x="3971265" y="2013555"/>
            <a:ext cx="3921507" cy="3472845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/>
              <a:t>CK: {A,C,D}</a:t>
            </a:r>
          </a:p>
          <a:p>
            <a:pPr marL="0" indent="0">
              <a:buNone/>
            </a:pPr>
            <a:r>
              <a:rPr lang="sv-SE" sz="1800" dirty="0" smtClean="0"/>
              <a:t>P: A,C,D</a:t>
            </a:r>
          </a:p>
          <a:p>
            <a:pPr marL="0" indent="0">
              <a:buNone/>
            </a:pPr>
            <a:r>
              <a:rPr lang="sv-SE" sz="1800" dirty="0" smtClean="0"/>
              <a:t>NP: B</a:t>
            </a:r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B is </a:t>
            </a:r>
            <a:r>
              <a:rPr lang="sv-SE" sz="1800" dirty="0" err="1" smtClean="0">
                <a:latin typeface="+mj-lt"/>
              </a:rPr>
              <a:t>determined</a:t>
            </a:r>
            <a:r>
              <a:rPr lang="sv-SE" sz="1800" dirty="0" smtClean="0">
                <a:latin typeface="+mj-lt"/>
              </a:rPr>
              <a:t> by a </a:t>
            </a:r>
            <a:r>
              <a:rPr lang="sv-SE" sz="1800" dirty="0" err="1" smtClean="0">
                <a:latin typeface="+mj-lt"/>
              </a:rPr>
              <a:t>subset</a:t>
            </a:r>
            <a:r>
              <a:rPr lang="sv-SE" sz="1800" dirty="0" smtClean="0">
                <a:latin typeface="+mj-lt"/>
              </a:rPr>
              <a:t> (A) </a:t>
            </a:r>
            <a:r>
              <a:rPr lang="sv-SE" sz="1800" dirty="0" err="1" smtClean="0">
                <a:latin typeface="+mj-lt"/>
              </a:rPr>
              <a:t>of</a:t>
            </a:r>
            <a:r>
              <a:rPr lang="sv-SE" sz="1800" dirty="0" smtClean="0">
                <a:latin typeface="+mj-lt"/>
              </a:rPr>
              <a:t> the CK {A,C,D}.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1NF</a:t>
            </a:r>
          </a:p>
        </p:txBody>
      </p:sp>
    </p:spTree>
    <p:extLst>
      <p:ext uri="{BB962C8B-B14F-4D97-AF65-F5344CB8AC3E}">
        <p14:creationId xmlns:p14="http://schemas.microsoft.com/office/powerpoint/2010/main" val="199156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1 - 5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1786051"/>
            <a:ext cx="3076575" cy="1276350"/>
          </a:xfrm>
          <a:prstGeom prst="rect">
            <a:avLst/>
          </a:prstGeom>
        </p:spPr>
      </p:pic>
      <p:sp>
        <p:nvSpPr>
          <p:cNvPr id="6" name="Platshållare för innehåll 2"/>
          <p:cNvSpPr>
            <a:spLocks noGrp="1"/>
          </p:cNvSpPr>
          <p:nvPr>
            <p:ph idx="1"/>
          </p:nvPr>
        </p:nvSpPr>
        <p:spPr>
          <a:xfrm>
            <a:off x="3971265" y="2013555"/>
            <a:ext cx="3921507" cy="3472845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/>
              <a:t>CK: {A,C,D}</a:t>
            </a:r>
          </a:p>
          <a:p>
            <a:pPr marL="0" indent="0">
              <a:buNone/>
            </a:pPr>
            <a:r>
              <a:rPr lang="sv-SE" sz="1800" dirty="0" smtClean="0"/>
              <a:t>P: A,C,D</a:t>
            </a:r>
          </a:p>
          <a:p>
            <a:pPr marL="0" indent="0">
              <a:buNone/>
            </a:pPr>
            <a:r>
              <a:rPr lang="sv-SE" sz="1800" dirty="0" smtClean="0"/>
              <a:t>NP: B</a:t>
            </a:r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R1 (</a:t>
            </a:r>
            <a:r>
              <a:rPr lang="sv-SE" sz="1800" u="sng" dirty="0"/>
              <a:t>A,C,D</a:t>
            </a:r>
            <a:r>
              <a:rPr lang="sv-SE" sz="1800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R2( </a:t>
            </a:r>
            <a:r>
              <a:rPr lang="sv-SE" sz="1800" u="sng" dirty="0" smtClean="0">
                <a:latin typeface="+mj-lt"/>
              </a:rPr>
              <a:t>A,</a:t>
            </a:r>
            <a:r>
              <a:rPr lang="sv-SE" sz="1800" dirty="0" smtClean="0">
                <a:latin typeface="+mj-lt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9444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2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99" y="1645495"/>
            <a:ext cx="6096529" cy="46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2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9" y="2228439"/>
            <a:ext cx="8535215" cy="32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Lossless</a:t>
            </a:r>
            <a:r>
              <a:rPr lang="sv-SE" dirty="0" smtClean="0"/>
              <a:t> </a:t>
            </a:r>
            <a:r>
              <a:rPr lang="sv-SE" dirty="0" err="1" smtClean="0"/>
              <a:t>join</a:t>
            </a:r>
            <a:endParaRPr lang="sv-S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30083" y="2480784"/>
            <a:ext cx="3802555" cy="1303817"/>
            <a:chOff x="3920883" y="1998184"/>
            <a:chExt cx="3802555" cy="1303817"/>
          </a:xfrm>
        </p:grpSpPr>
        <p:sp>
          <p:nvSpPr>
            <p:cNvPr id="7" name="Platshållare för innehåll 2"/>
            <p:cNvSpPr txBox="1">
              <a:spLocks/>
            </p:cNvSpPr>
            <p:nvPr/>
          </p:nvSpPr>
          <p:spPr bwMode="auto">
            <a:xfrm>
              <a:off x="3920883" y="2038957"/>
              <a:ext cx="3802555" cy="1263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516" tIns="45258" rIns="90516" bIns="45258" numCol="1" anchor="t" anchorCtr="0" compatLnSpc="1">
              <a:prstTxWarp prst="textNoShape">
                <a:avLst/>
              </a:prstTxWarp>
            </a:bodyPr>
            <a:lstStyle>
              <a:lvl1pPr marL="230188" indent="-2301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Arial" pitchFamily="34" charset="0"/>
                <a:buChar char="•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  <a:cs typeface="+mn-cs"/>
                </a:defRPr>
              </a:lvl1pPr>
              <a:lvl2pPr marL="700088" indent="-247650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2pPr>
              <a:lvl3pPr marL="1089025" indent="-1793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»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3pPr>
              <a:lvl4pPr marL="1550988" indent="-193675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4pPr>
              <a:lvl5pPr marL="20367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24939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9511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34083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8655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R1     R2  R1 – R2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Or</a:t>
              </a:r>
            </a:p>
            <a:p>
              <a:pPr marL="0" indent="0">
                <a:buNone/>
              </a:pP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 </a:t>
              </a:r>
              <a:r>
                <a:rPr lang="sv-SE" sz="1800" kern="0" dirty="0">
                  <a:sym typeface="Wingdings" panose="05000000000000000000" pitchFamily="2" charset="2"/>
                </a:rPr>
                <a:t>R1     R2  </a:t>
              </a:r>
              <a:r>
                <a:rPr lang="sv-SE" sz="1800" kern="0" dirty="0" smtClean="0">
                  <a:sym typeface="Wingdings" panose="05000000000000000000" pitchFamily="2" charset="2"/>
                </a:rPr>
                <a:t>R2 </a:t>
              </a:r>
              <a:r>
                <a:rPr lang="sv-SE" sz="1800" kern="0" dirty="0">
                  <a:sym typeface="Wingdings" panose="05000000000000000000" pitchFamily="2" charset="2"/>
                </a:rPr>
                <a:t>– </a:t>
              </a:r>
              <a:r>
                <a:rPr lang="sv-SE" sz="1800" kern="0" dirty="0" smtClean="0">
                  <a:sym typeface="Wingdings" panose="05000000000000000000" pitchFamily="2" charset="2"/>
                </a:rPr>
                <a:t>R1</a:t>
              </a:r>
              <a:endParaRPr lang="sv-SE" sz="1800" kern="0" dirty="0">
                <a:sym typeface="Wingdings" panose="05000000000000000000" pitchFamily="2" charset="2"/>
              </a:endParaRPr>
            </a:p>
            <a:p>
              <a:pPr marL="0" indent="0">
                <a:buNone/>
              </a:pPr>
              <a:r>
                <a:rPr lang="sv-SE" sz="1800" kern="0" dirty="0">
                  <a:sym typeface="Wingdings" panose="05000000000000000000" pitchFamily="2" charset="2"/>
                </a:rPr>
                <a:t> </a:t>
              </a:r>
            </a:p>
            <a:p>
              <a:pPr marL="0" indent="0">
                <a:buFont typeface="Arial" pitchFamily="34" charset="0"/>
                <a:buNone/>
              </a:pPr>
              <a:endParaRPr lang="sv-SE" sz="1800" kern="0" dirty="0" smtClean="0">
                <a:latin typeface="+mj-lt"/>
                <a:sym typeface="Wingdings" panose="05000000000000000000" pitchFamily="2" charset="2"/>
              </a:endParaRPr>
            </a:p>
          </p:txBody>
        </p:sp>
        <p:sp>
          <p:nvSpPr>
            <p:cNvPr id="8" name="Platshållare för innehåll 2"/>
            <p:cNvSpPr txBox="1">
              <a:spLocks/>
            </p:cNvSpPr>
            <p:nvPr/>
          </p:nvSpPr>
          <p:spPr bwMode="auto">
            <a:xfrm rot="10800000">
              <a:off x="4107151" y="1998184"/>
              <a:ext cx="490250" cy="39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516" tIns="45258" rIns="90516" bIns="45258" numCol="1" anchor="t" anchorCtr="0" compatLnSpc="1">
              <a:prstTxWarp prst="textNoShape">
                <a:avLst/>
              </a:prstTxWarp>
            </a:bodyPr>
            <a:lstStyle>
              <a:lvl1pPr marL="230188" indent="-2301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Arial" pitchFamily="34" charset="0"/>
                <a:buChar char="•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  <a:cs typeface="+mn-cs"/>
                </a:defRPr>
              </a:lvl1pPr>
              <a:lvl2pPr marL="700088" indent="-247650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2pPr>
              <a:lvl3pPr marL="1089025" indent="-1793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»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3pPr>
              <a:lvl4pPr marL="1550988" indent="-193675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4pPr>
              <a:lvl5pPr marL="20367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24939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9511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34083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8655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U</a:t>
              </a:r>
            </a:p>
          </p:txBody>
        </p:sp>
        <p:sp>
          <p:nvSpPr>
            <p:cNvPr id="10" name="Platshållare för innehåll 2"/>
            <p:cNvSpPr txBox="1">
              <a:spLocks/>
            </p:cNvSpPr>
            <p:nvPr/>
          </p:nvSpPr>
          <p:spPr bwMode="auto">
            <a:xfrm rot="10800000">
              <a:off x="4200692" y="2813267"/>
              <a:ext cx="490250" cy="39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516" tIns="45258" rIns="90516" bIns="45258" numCol="1" anchor="t" anchorCtr="0" compatLnSpc="1">
              <a:prstTxWarp prst="textNoShape">
                <a:avLst/>
              </a:prstTxWarp>
            </a:bodyPr>
            <a:lstStyle>
              <a:lvl1pPr marL="230188" indent="-2301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Arial" pitchFamily="34" charset="0"/>
                <a:buChar char="•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  <a:cs typeface="+mn-cs"/>
                </a:defRPr>
              </a:lvl1pPr>
              <a:lvl2pPr marL="700088" indent="-247650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2pPr>
              <a:lvl3pPr marL="1089025" indent="-1793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»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3pPr>
              <a:lvl4pPr marL="1550988" indent="-193675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4pPr>
              <a:lvl5pPr marL="20367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24939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9511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34083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8655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8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General information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43263" y="1734155"/>
            <a:ext cx="7605109" cy="3870778"/>
          </a:xfrm>
        </p:spPr>
        <p:txBody>
          <a:bodyPr/>
          <a:lstStyle/>
          <a:p>
            <a:r>
              <a:rPr lang="sv-SE" sz="1800" dirty="0" smtClean="0">
                <a:latin typeface="+mj-lt"/>
              </a:rPr>
              <a:t>28 </a:t>
            </a:r>
            <a:r>
              <a:rPr lang="sv-SE" sz="1800" dirty="0" err="1" smtClean="0">
                <a:latin typeface="+mj-lt"/>
              </a:rPr>
              <a:t>October</a:t>
            </a:r>
            <a:r>
              <a:rPr lang="sv-SE" sz="1800" dirty="0" smtClean="0">
                <a:latin typeface="+mj-lt"/>
              </a:rPr>
              <a:t>, Victoriastadion 2C/2D 0800-1300</a:t>
            </a:r>
          </a:p>
          <a:p>
            <a:r>
              <a:rPr lang="sv-SE" sz="1800" dirty="0" err="1" smtClean="0">
                <a:latin typeface="+mj-lt"/>
              </a:rPr>
              <a:t>You</a:t>
            </a:r>
            <a:r>
              <a:rPr lang="sv-SE" sz="1800" dirty="0" smtClean="0">
                <a:latin typeface="+mj-lt"/>
              </a:rPr>
              <a:t> </a:t>
            </a:r>
            <a:r>
              <a:rPr lang="sv-SE" sz="1800" dirty="0" err="1" smtClean="0">
                <a:latin typeface="+mj-lt"/>
              </a:rPr>
              <a:t>are</a:t>
            </a:r>
            <a:r>
              <a:rPr lang="sv-SE" sz="1800" dirty="0" smtClean="0">
                <a:latin typeface="+mj-lt"/>
              </a:rPr>
              <a:t> </a:t>
            </a:r>
            <a:r>
              <a:rPr lang="sv-SE" sz="1800" dirty="0" err="1" smtClean="0">
                <a:latin typeface="+mj-lt"/>
              </a:rPr>
              <a:t>allowed</a:t>
            </a:r>
            <a:r>
              <a:rPr lang="sv-SE" sz="1800" dirty="0" smtClean="0">
                <a:latin typeface="+mj-lt"/>
              </a:rPr>
              <a:t> to </a:t>
            </a:r>
            <a:r>
              <a:rPr lang="sv-SE" sz="1800" dirty="0" err="1" smtClean="0">
                <a:latin typeface="+mj-lt"/>
              </a:rPr>
              <a:t>bring</a:t>
            </a:r>
            <a:r>
              <a:rPr lang="sv-SE" sz="1800" dirty="0" smtClean="0">
                <a:latin typeface="+mj-lt"/>
              </a:rPr>
              <a:t> the </a:t>
            </a:r>
            <a:r>
              <a:rPr lang="sv-SE" sz="1800" dirty="0" err="1" smtClean="0">
                <a:latin typeface="+mj-lt"/>
              </a:rPr>
              <a:t>course</a:t>
            </a:r>
            <a:r>
              <a:rPr lang="sv-SE" sz="1800" dirty="0" smtClean="0">
                <a:latin typeface="+mj-lt"/>
              </a:rPr>
              <a:t> </a:t>
            </a:r>
            <a:r>
              <a:rPr lang="sv-SE" sz="1800" dirty="0" err="1" smtClean="0">
                <a:latin typeface="+mj-lt"/>
              </a:rPr>
              <a:t>book</a:t>
            </a:r>
            <a:r>
              <a:rPr lang="sv-SE" sz="1800" dirty="0" smtClean="0">
                <a:latin typeface="+mj-lt"/>
              </a:rPr>
              <a:t> and all </a:t>
            </a:r>
            <a:r>
              <a:rPr lang="sv-SE" sz="1800" dirty="0" err="1" smtClean="0">
                <a:latin typeface="+mj-lt"/>
              </a:rPr>
              <a:t>of</a:t>
            </a:r>
            <a:r>
              <a:rPr lang="sv-SE" sz="1800" dirty="0" smtClean="0">
                <a:latin typeface="+mj-lt"/>
              </a:rPr>
              <a:t> </a:t>
            </a:r>
            <a:r>
              <a:rPr lang="sv-SE" sz="1800" dirty="0" err="1" smtClean="0">
                <a:latin typeface="+mj-lt"/>
              </a:rPr>
              <a:t>Erdogan’s</a:t>
            </a:r>
            <a:r>
              <a:rPr lang="sv-SE" sz="1800" dirty="0" smtClean="0">
                <a:latin typeface="+mj-lt"/>
              </a:rPr>
              <a:t> </a:t>
            </a:r>
            <a:r>
              <a:rPr lang="sv-SE" sz="1800" dirty="0" err="1" smtClean="0">
                <a:latin typeface="+mj-lt"/>
              </a:rPr>
              <a:t>lecture</a:t>
            </a:r>
            <a:r>
              <a:rPr lang="sv-SE" sz="1800" dirty="0" smtClean="0">
                <a:latin typeface="+mj-lt"/>
              </a:rPr>
              <a:t> </a:t>
            </a:r>
            <a:r>
              <a:rPr lang="sv-SE" sz="1800" dirty="0" err="1" smtClean="0">
                <a:latin typeface="+mj-lt"/>
              </a:rPr>
              <a:t>slides</a:t>
            </a:r>
            <a:r>
              <a:rPr lang="sv-SE" sz="1800" dirty="0" smtClean="0">
                <a:latin typeface="+mj-lt"/>
              </a:rPr>
              <a:t>.</a:t>
            </a:r>
          </a:p>
          <a:p>
            <a:r>
              <a:rPr lang="sv-SE" sz="1800" dirty="0" err="1" smtClean="0">
                <a:latin typeface="+mj-lt"/>
              </a:rPr>
              <a:t>You</a:t>
            </a:r>
            <a:r>
              <a:rPr lang="sv-SE" sz="1800" dirty="0" smtClean="0">
                <a:latin typeface="+mj-lt"/>
              </a:rPr>
              <a:t> </a:t>
            </a:r>
            <a:r>
              <a:rPr lang="sv-SE" sz="1800" dirty="0" err="1" smtClean="0">
                <a:latin typeface="+mj-lt"/>
              </a:rPr>
              <a:t>are</a:t>
            </a:r>
            <a:r>
              <a:rPr lang="sv-SE" sz="1800" dirty="0" smtClean="0">
                <a:latin typeface="+mj-lt"/>
              </a:rPr>
              <a:t> NOT </a:t>
            </a:r>
            <a:r>
              <a:rPr lang="sv-SE" sz="1800" dirty="0" err="1" smtClean="0">
                <a:latin typeface="+mj-lt"/>
              </a:rPr>
              <a:t>allowed</a:t>
            </a:r>
            <a:r>
              <a:rPr lang="sv-SE" sz="1800" dirty="0" smtClean="0">
                <a:latin typeface="+mj-lt"/>
              </a:rPr>
              <a:t> to </a:t>
            </a:r>
            <a:r>
              <a:rPr lang="sv-SE" sz="1800" dirty="0" err="1" smtClean="0">
                <a:latin typeface="+mj-lt"/>
              </a:rPr>
              <a:t>bring</a:t>
            </a:r>
            <a:r>
              <a:rPr lang="sv-SE" sz="1800" dirty="0" smtClean="0">
                <a:latin typeface="+mj-lt"/>
              </a:rPr>
              <a:t> </a:t>
            </a:r>
            <a:r>
              <a:rPr lang="sv-SE" sz="1800" dirty="0" err="1" smtClean="0">
                <a:latin typeface="+mj-lt"/>
              </a:rPr>
              <a:t>Bo’s</a:t>
            </a:r>
            <a:r>
              <a:rPr lang="sv-SE" sz="1800" dirty="0" smtClean="0">
                <a:latin typeface="+mj-lt"/>
              </a:rPr>
              <a:t> </a:t>
            </a:r>
            <a:r>
              <a:rPr lang="sv-SE" sz="1800" dirty="0" err="1" smtClean="0">
                <a:latin typeface="+mj-lt"/>
              </a:rPr>
              <a:t>lecture</a:t>
            </a:r>
            <a:r>
              <a:rPr lang="sv-SE" sz="1800" dirty="0" smtClean="0">
                <a:latin typeface="+mj-lt"/>
              </a:rPr>
              <a:t> </a:t>
            </a:r>
            <a:r>
              <a:rPr lang="sv-SE" sz="1800" dirty="0" err="1" smtClean="0">
                <a:latin typeface="+mj-lt"/>
              </a:rPr>
              <a:t>slides</a:t>
            </a:r>
            <a:r>
              <a:rPr lang="sv-SE" sz="1800" dirty="0" smtClean="0">
                <a:latin typeface="+mj-lt"/>
              </a:rPr>
              <a:t>, (nor </a:t>
            </a:r>
            <a:r>
              <a:rPr lang="sv-SE" sz="1800" dirty="0" err="1" smtClean="0">
                <a:latin typeface="+mj-lt"/>
              </a:rPr>
              <a:t>this</a:t>
            </a:r>
            <a:r>
              <a:rPr lang="sv-SE" sz="1800" dirty="0" smtClean="0">
                <a:latin typeface="+mj-lt"/>
              </a:rPr>
              <a:t> presentation).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67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Dependency</a:t>
            </a:r>
            <a:r>
              <a:rPr lang="sv-SE" dirty="0" smtClean="0"/>
              <a:t> </a:t>
            </a:r>
            <a:r>
              <a:rPr lang="sv-SE" dirty="0" err="1" smtClean="0"/>
              <a:t>preservation</a:t>
            </a:r>
            <a:endParaRPr lang="sv-SE" dirty="0"/>
          </a:p>
        </p:txBody>
      </p:sp>
      <p:sp>
        <p:nvSpPr>
          <p:cNvPr id="9" name="Platshållare för innehåll 2"/>
          <p:cNvSpPr>
            <a:spLocks noGrp="1"/>
          </p:cNvSpPr>
          <p:nvPr>
            <p:ph idx="1"/>
          </p:nvPr>
        </p:nvSpPr>
        <p:spPr>
          <a:xfrm>
            <a:off x="643262" y="1708757"/>
            <a:ext cx="7605109" cy="3836910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All original </a:t>
            </a:r>
            <a:r>
              <a:rPr lang="sv-SE" sz="1800" dirty="0" err="1" smtClean="0">
                <a:latin typeface="+mj-lt"/>
                <a:sym typeface="Wingdings" panose="05000000000000000000" pitchFamily="2" charset="2"/>
              </a:rPr>
              <a:t>dependencies</a:t>
            </a:r>
            <a:r>
              <a:rPr lang="sv-SE" sz="1800" smtClean="0">
                <a:latin typeface="+mj-lt"/>
                <a:sym typeface="Wingdings" panose="05000000000000000000" pitchFamily="2" charset="2"/>
              </a:rPr>
              <a:t> must </a:t>
            </a:r>
            <a:r>
              <a:rPr lang="sv-SE" sz="1800" dirty="0" err="1" smtClean="0">
                <a:latin typeface="+mj-lt"/>
                <a:sym typeface="Wingdings" panose="05000000000000000000" pitchFamily="2" charset="2"/>
              </a:rPr>
              <a:t>remain</a:t>
            </a: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 in the </a:t>
            </a:r>
            <a:r>
              <a:rPr lang="sv-SE" sz="1800" dirty="0" err="1" smtClean="0">
                <a:latin typeface="+mj-lt"/>
                <a:sym typeface="Wingdings" panose="05000000000000000000" pitchFamily="2" charset="2"/>
              </a:rPr>
              <a:t>decomposed</a:t>
            </a: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 relations</a:t>
            </a:r>
          </a:p>
          <a:p>
            <a:pPr marL="0" indent="0">
              <a:buNone/>
            </a:pPr>
            <a:endParaRPr lang="sv-SE" sz="1800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1800" dirty="0" err="1" smtClean="0">
                <a:latin typeface="+mj-lt"/>
                <a:sym typeface="Wingdings" panose="05000000000000000000" pitchFamily="2" charset="2"/>
              </a:rPr>
              <a:t>Example</a:t>
            </a:r>
            <a:endParaRPr lang="sv-SE" sz="1800" dirty="0" smtClean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sz="1800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1800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R( A,B,C)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AB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BC</a:t>
            </a:r>
          </a:p>
          <a:p>
            <a:pPr marL="0" indent="0">
              <a:buNone/>
            </a:pPr>
            <a:endParaRPr lang="sv-SE" sz="1800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1800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2NF</a:t>
            </a:r>
          </a:p>
        </p:txBody>
      </p:sp>
      <p:sp>
        <p:nvSpPr>
          <p:cNvPr id="12" name="Platshållare för innehåll 2"/>
          <p:cNvSpPr txBox="1">
            <a:spLocks/>
          </p:cNvSpPr>
          <p:nvPr/>
        </p:nvSpPr>
        <p:spPr bwMode="auto">
          <a:xfrm>
            <a:off x="3767666" y="3428999"/>
            <a:ext cx="1549400" cy="104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R1(A,B)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R2(B,C)</a:t>
            </a:r>
          </a:p>
        </p:txBody>
      </p:sp>
      <p:sp>
        <p:nvSpPr>
          <p:cNvPr id="13" name="Platshållare för innehåll 2"/>
          <p:cNvSpPr txBox="1">
            <a:spLocks/>
          </p:cNvSpPr>
          <p:nvPr/>
        </p:nvSpPr>
        <p:spPr bwMode="auto">
          <a:xfrm>
            <a:off x="2599266" y="3627212"/>
            <a:ext cx="1549400" cy="104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13751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2-1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4177506"/>
            <a:ext cx="2105025" cy="1228725"/>
          </a:xfrm>
          <a:prstGeom prst="rect">
            <a:avLst/>
          </a:prstGeom>
        </p:spPr>
      </p:pic>
      <p:sp>
        <p:nvSpPr>
          <p:cNvPr id="6" name="Platshållare för innehåll 2"/>
          <p:cNvSpPr>
            <a:spLocks noGrp="1"/>
          </p:cNvSpPr>
          <p:nvPr>
            <p:ph idx="1"/>
          </p:nvPr>
        </p:nvSpPr>
        <p:spPr>
          <a:xfrm>
            <a:off x="754210" y="1945823"/>
            <a:ext cx="1641858" cy="1813378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A </a:t>
            </a: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 B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B  A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{A,D}  C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C  {E,F}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056350" y="1693384"/>
            <a:ext cx="3802555" cy="1303817"/>
            <a:chOff x="3920883" y="1998184"/>
            <a:chExt cx="3802555" cy="1303817"/>
          </a:xfrm>
        </p:grpSpPr>
        <p:sp>
          <p:nvSpPr>
            <p:cNvPr id="7" name="Platshållare för innehåll 2"/>
            <p:cNvSpPr txBox="1">
              <a:spLocks/>
            </p:cNvSpPr>
            <p:nvPr/>
          </p:nvSpPr>
          <p:spPr bwMode="auto">
            <a:xfrm>
              <a:off x="3920883" y="2038957"/>
              <a:ext cx="3802555" cy="1263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516" tIns="45258" rIns="90516" bIns="45258" numCol="1" anchor="t" anchorCtr="0" compatLnSpc="1">
              <a:prstTxWarp prst="textNoShape">
                <a:avLst/>
              </a:prstTxWarp>
            </a:bodyPr>
            <a:lstStyle>
              <a:lvl1pPr marL="230188" indent="-2301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Arial" pitchFamily="34" charset="0"/>
                <a:buChar char="•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  <a:cs typeface="+mn-cs"/>
                </a:defRPr>
              </a:lvl1pPr>
              <a:lvl2pPr marL="700088" indent="-247650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2pPr>
              <a:lvl3pPr marL="1089025" indent="-1793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»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3pPr>
              <a:lvl4pPr marL="1550988" indent="-193675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4pPr>
              <a:lvl5pPr marL="20367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24939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9511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34083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8655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R1     R2  R1 – R2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…or the common set </a:t>
              </a:r>
              <a:r>
                <a:rPr lang="sv-SE" sz="1800" kern="0" dirty="0" err="1" smtClean="0">
                  <a:latin typeface="+mj-lt"/>
                  <a:sym typeface="Wingdings" panose="05000000000000000000" pitchFamily="2" charset="2"/>
                </a:rPr>
                <a:t>of</a:t>
              </a: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 </a:t>
              </a:r>
              <a:r>
                <a:rPr lang="sv-SE" sz="1800" kern="0" dirty="0" err="1" smtClean="0">
                  <a:latin typeface="+mj-lt"/>
                  <a:sym typeface="Wingdings" panose="05000000000000000000" pitchFamily="2" charset="2"/>
                </a:rPr>
                <a:t>attributes</a:t>
              </a: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 must </a:t>
              </a:r>
              <a:r>
                <a:rPr lang="sv-SE" sz="1800" kern="0" dirty="0" err="1" smtClean="0">
                  <a:latin typeface="+mj-lt"/>
                  <a:sym typeface="Wingdings" panose="05000000000000000000" pitchFamily="2" charset="2"/>
                </a:rPr>
                <a:t>determine</a:t>
              </a: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 the </a:t>
              </a:r>
              <a:r>
                <a:rPr lang="sv-SE" sz="1800" kern="0" dirty="0" err="1" smtClean="0">
                  <a:latin typeface="+mj-lt"/>
                  <a:sym typeface="Wingdings" panose="05000000000000000000" pitchFamily="2" charset="2"/>
                </a:rPr>
                <a:t>remaining</a:t>
              </a: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 </a:t>
              </a:r>
              <a:r>
                <a:rPr lang="sv-SE" sz="1800" kern="0" dirty="0" err="1" smtClean="0">
                  <a:latin typeface="+mj-lt"/>
                  <a:sym typeface="Wingdings" panose="05000000000000000000" pitchFamily="2" charset="2"/>
                </a:rPr>
                <a:t>attributes</a:t>
              </a: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 in </a:t>
              </a:r>
              <a:r>
                <a:rPr lang="sv-SE" sz="1800" kern="0" dirty="0" err="1" smtClean="0">
                  <a:latin typeface="+mj-lt"/>
                  <a:sym typeface="Wingdings" panose="05000000000000000000" pitchFamily="2" charset="2"/>
                </a:rPr>
                <a:t>either</a:t>
              </a: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 R1 or R2.</a:t>
              </a:r>
            </a:p>
            <a:p>
              <a:pPr marL="0" indent="0">
                <a:buFont typeface="Arial" pitchFamily="34" charset="0"/>
                <a:buNone/>
              </a:pPr>
              <a:endParaRPr lang="sv-SE" sz="1800" kern="0" dirty="0" smtClean="0">
                <a:latin typeface="+mj-lt"/>
                <a:sym typeface="Wingdings" panose="05000000000000000000" pitchFamily="2" charset="2"/>
              </a:endParaRPr>
            </a:p>
            <a:p>
              <a:pPr marL="0" indent="0">
                <a:buFont typeface="Arial" pitchFamily="34" charset="0"/>
                <a:buNone/>
              </a:pPr>
              <a:endParaRPr lang="sv-SE" sz="1800" kern="0" dirty="0" smtClean="0">
                <a:latin typeface="+mj-lt"/>
                <a:sym typeface="Wingdings" panose="05000000000000000000" pitchFamily="2" charset="2"/>
              </a:endParaRPr>
            </a:p>
            <a:p>
              <a:pPr marL="0" indent="0">
                <a:buNone/>
              </a:pPr>
              <a:r>
                <a:rPr lang="sv-SE" sz="1800" kern="0" dirty="0" smtClean="0">
                  <a:sym typeface="Wingdings" panose="05000000000000000000" pitchFamily="2" charset="2"/>
                </a:rPr>
                <a:t> </a:t>
              </a:r>
              <a:endParaRPr lang="sv-SE" sz="1800" kern="0" dirty="0">
                <a:sym typeface="Wingdings" panose="05000000000000000000" pitchFamily="2" charset="2"/>
              </a:endParaRPr>
            </a:p>
            <a:p>
              <a:pPr marL="0" indent="0">
                <a:buFont typeface="Arial" pitchFamily="34" charset="0"/>
                <a:buNone/>
              </a:pPr>
              <a:endParaRPr lang="sv-SE" sz="1800" kern="0" dirty="0" smtClean="0">
                <a:latin typeface="+mj-lt"/>
                <a:sym typeface="Wingdings" panose="05000000000000000000" pitchFamily="2" charset="2"/>
              </a:endParaRPr>
            </a:p>
          </p:txBody>
        </p:sp>
        <p:sp>
          <p:nvSpPr>
            <p:cNvPr id="8" name="Platshållare för innehåll 2"/>
            <p:cNvSpPr txBox="1">
              <a:spLocks/>
            </p:cNvSpPr>
            <p:nvPr/>
          </p:nvSpPr>
          <p:spPr bwMode="auto">
            <a:xfrm rot="10800000">
              <a:off x="4107151" y="1998184"/>
              <a:ext cx="490250" cy="39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516" tIns="45258" rIns="90516" bIns="45258" numCol="1" anchor="t" anchorCtr="0" compatLnSpc="1">
              <a:prstTxWarp prst="textNoShape">
                <a:avLst/>
              </a:prstTxWarp>
            </a:bodyPr>
            <a:lstStyle>
              <a:lvl1pPr marL="230188" indent="-2301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Arial" pitchFamily="34" charset="0"/>
                <a:buChar char="•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  <a:cs typeface="+mn-cs"/>
                </a:defRPr>
              </a:lvl1pPr>
              <a:lvl2pPr marL="700088" indent="-247650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2pPr>
              <a:lvl3pPr marL="1089025" indent="-1793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»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3pPr>
              <a:lvl4pPr marL="1550988" indent="-193675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4pPr>
              <a:lvl5pPr marL="20367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24939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9511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34083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8655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sv-SE" sz="1800" kern="0" dirty="0" smtClean="0">
                  <a:latin typeface="+mj-lt"/>
                  <a:sym typeface="Wingdings" panose="05000000000000000000" pitchFamily="2" charset="2"/>
                </a:rPr>
                <a:t>U</a:t>
              </a:r>
            </a:p>
          </p:txBody>
        </p:sp>
      </p:grpSp>
      <p:sp>
        <p:nvSpPr>
          <p:cNvPr id="13" name="Platshållare för innehåll 2"/>
          <p:cNvSpPr txBox="1">
            <a:spLocks/>
          </p:cNvSpPr>
          <p:nvPr/>
        </p:nvSpPr>
        <p:spPr bwMode="auto">
          <a:xfrm>
            <a:off x="4445817" y="3969317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One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of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the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following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must be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true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C  {A, B, D}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Or</a:t>
            </a:r>
          </a:p>
          <a:p>
            <a:pPr marL="0" indent="0">
              <a:buNone/>
            </a:pPr>
            <a:r>
              <a:rPr lang="sv-SE" sz="1800" kern="0" dirty="0">
                <a:sym typeface="Wingdings" panose="05000000000000000000" pitchFamily="2" charset="2"/>
              </a:rPr>
              <a:t>C  </a:t>
            </a:r>
            <a:r>
              <a:rPr lang="sv-SE" sz="1800" kern="0" dirty="0" smtClean="0">
                <a:sym typeface="Wingdings" panose="05000000000000000000" pitchFamily="2" charset="2"/>
              </a:rPr>
              <a:t>{E, F}</a:t>
            </a:r>
            <a:endParaRPr lang="sv-SE" sz="1800" kern="0" dirty="0"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1800" kern="0" dirty="0" smtClean="0">
                <a:sym typeface="Wingdings" panose="05000000000000000000" pitchFamily="2" charset="2"/>
              </a:rPr>
              <a:t> </a:t>
            </a:r>
            <a:endParaRPr lang="sv-SE" sz="1800" kern="0" dirty="0"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5" name="Platshållare för innehåll 2"/>
          <p:cNvSpPr txBox="1">
            <a:spLocks/>
          </p:cNvSpPr>
          <p:nvPr/>
        </p:nvSpPr>
        <p:spPr bwMode="auto">
          <a:xfrm>
            <a:off x="5707210" y="5205491"/>
            <a:ext cx="1489458" cy="797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</a:rPr>
              <a:t>NAJ!</a:t>
            </a:r>
            <a:endParaRPr lang="sv-SE" sz="1800" kern="0" dirty="0" smtClean="0">
              <a:solidFill>
                <a:srgbClr val="00B050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6" name="Platshållare för innehåll 2"/>
          <p:cNvSpPr txBox="1">
            <a:spLocks/>
          </p:cNvSpPr>
          <p:nvPr/>
        </p:nvSpPr>
        <p:spPr bwMode="auto">
          <a:xfrm>
            <a:off x="2045892" y="1945823"/>
            <a:ext cx="1641858" cy="181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</a:rPr>
              <a:t>Ok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Ok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Ok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63402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2-1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4177506"/>
            <a:ext cx="2105025" cy="1228725"/>
          </a:xfrm>
          <a:prstGeom prst="rect">
            <a:avLst/>
          </a:prstGeom>
        </p:spPr>
      </p:pic>
      <p:sp>
        <p:nvSpPr>
          <p:cNvPr id="6" name="Platshållare för innehåll 2"/>
          <p:cNvSpPr>
            <a:spLocks noGrp="1"/>
          </p:cNvSpPr>
          <p:nvPr>
            <p:ph idx="1"/>
          </p:nvPr>
        </p:nvSpPr>
        <p:spPr>
          <a:xfrm>
            <a:off x="754210" y="1945823"/>
            <a:ext cx="1641858" cy="1813378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A </a:t>
            </a: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 B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B  A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{A,D}  C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C  {E,F}</a:t>
            </a:r>
          </a:p>
        </p:txBody>
      </p:sp>
      <p:sp>
        <p:nvSpPr>
          <p:cNvPr id="12" name="Platshållare för innehåll 2"/>
          <p:cNvSpPr txBox="1">
            <a:spLocks/>
          </p:cNvSpPr>
          <p:nvPr/>
        </p:nvSpPr>
        <p:spPr bwMode="auto">
          <a:xfrm>
            <a:off x="4335749" y="1598690"/>
            <a:ext cx="3478983" cy="181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b="1" kern="0" dirty="0" smtClean="0">
                <a:latin typeface="+mj-lt"/>
              </a:rPr>
              <a:t>R1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</a:rPr>
              <a:t>CK: {A,D}, {B,D}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P: A,B,D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NP: C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All determinants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are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not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candidate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keys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– 3NF!</a:t>
            </a:r>
          </a:p>
          <a:p>
            <a:pPr marL="0" indent="0">
              <a:buFont typeface="Arial" pitchFamily="34" charset="0"/>
              <a:buNone/>
            </a:pP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4" name="Platshållare för innehåll 2"/>
          <p:cNvSpPr txBox="1">
            <a:spLocks/>
          </p:cNvSpPr>
          <p:nvPr/>
        </p:nvSpPr>
        <p:spPr bwMode="auto">
          <a:xfrm>
            <a:off x="3599150" y="4177506"/>
            <a:ext cx="3478983" cy="150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b="1" kern="0" dirty="0" smtClean="0">
                <a:latin typeface="+mj-lt"/>
              </a:rPr>
              <a:t>R2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</a:rPr>
              <a:t>CK: C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P: C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NP: E,F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BCNF</a:t>
            </a:r>
          </a:p>
          <a:p>
            <a:pPr marL="0" indent="0">
              <a:buFont typeface="Arial" pitchFamily="34" charset="0"/>
              <a:buNone/>
            </a:pP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23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2-2</a:t>
            </a:r>
            <a:endParaRPr lang="sv-SE" dirty="0"/>
          </a:p>
        </p:txBody>
      </p:sp>
      <p:sp>
        <p:nvSpPr>
          <p:cNvPr id="6" name="Platshållare för innehåll 2"/>
          <p:cNvSpPr>
            <a:spLocks noGrp="1"/>
          </p:cNvSpPr>
          <p:nvPr>
            <p:ph idx="1"/>
          </p:nvPr>
        </p:nvSpPr>
        <p:spPr>
          <a:xfrm>
            <a:off x="754210" y="1945823"/>
            <a:ext cx="1641858" cy="1813378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A </a:t>
            </a: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 B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B  A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{A,D}  C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C  {E,F}</a:t>
            </a:r>
          </a:p>
        </p:txBody>
      </p:sp>
      <p:sp>
        <p:nvSpPr>
          <p:cNvPr id="13" name="Platshållare för innehåll 2"/>
          <p:cNvSpPr txBox="1">
            <a:spLocks/>
          </p:cNvSpPr>
          <p:nvPr/>
        </p:nvSpPr>
        <p:spPr bwMode="auto">
          <a:xfrm>
            <a:off x="4445817" y="1945823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One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of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the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following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must be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true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D  {A, B}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Or</a:t>
            </a:r>
          </a:p>
          <a:p>
            <a:pPr marL="0" indent="0">
              <a:buNone/>
            </a:pPr>
            <a:r>
              <a:rPr lang="sv-SE" sz="1800" kern="0" dirty="0" smtClean="0">
                <a:sym typeface="Wingdings" panose="05000000000000000000" pitchFamily="2" charset="2"/>
              </a:rPr>
              <a:t>D  {C, E, F}</a:t>
            </a:r>
            <a:endParaRPr lang="sv-SE" sz="1800" kern="0" dirty="0"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Does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neither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have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dependency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preservation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nor non-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additive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join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1800" kern="0" dirty="0" smtClean="0">
                <a:sym typeface="Wingdings" panose="05000000000000000000" pitchFamily="2" charset="2"/>
              </a:rPr>
              <a:t> </a:t>
            </a:r>
            <a:endParaRPr lang="sv-SE" sz="1800" kern="0" dirty="0"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5" name="Platshållare för innehåll 2"/>
          <p:cNvSpPr txBox="1">
            <a:spLocks/>
          </p:cNvSpPr>
          <p:nvPr/>
        </p:nvSpPr>
        <p:spPr bwMode="auto">
          <a:xfrm>
            <a:off x="6067181" y="3244702"/>
            <a:ext cx="1489458" cy="797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solidFill>
                  <a:srgbClr val="FF0000"/>
                </a:solidFill>
                <a:latin typeface="+mj-lt"/>
              </a:rPr>
              <a:t>Lossy</a:t>
            </a:r>
            <a:r>
              <a:rPr lang="sv-SE" sz="1800" kern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sv-SE" sz="1800" kern="0" dirty="0" err="1" smtClean="0">
                <a:solidFill>
                  <a:srgbClr val="FF0000"/>
                </a:solidFill>
                <a:latin typeface="+mj-lt"/>
              </a:rPr>
              <a:t>join</a:t>
            </a:r>
            <a:endParaRPr lang="sv-SE" sz="1800" kern="0" dirty="0" smtClean="0">
              <a:solidFill>
                <a:srgbClr val="FF0000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6" name="Platshållare för innehåll 2"/>
          <p:cNvSpPr txBox="1">
            <a:spLocks/>
          </p:cNvSpPr>
          <p:nvPr/>
        </p:nvSpPr>
        <p:spPr bwMode="auto">
          <a:xfrm>
            <a:off x="2045892" y="1945823"/>
            <a:ext cx="1641858" cy="181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</a:rPr>
              <a:t>Ok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Ok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Not Ok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7" y="4042079"/>
            <a:ext cx="34194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2-2</a:t>
            </a:r>
            <a:endParaRPr lang="sv-SE" dirty="0"/>
          </a:p>
        </p:txBody>
      </p:sp>
      <p:sp>
        <p:nvSpPr>
          <p:cNvPr id="6" name="Platshållare för innehåll 2"/>
          <p:cNvSpPr>
            <a:spLocks noGrp="1"/>
          </p:cNvSpPr>
          <p:nvPr>
            <p:ph idx="1"/>
          </p:nvPr>
        </p:nvSpPr>
        <p:spPr>
          <a:xfrm>
            <a:off x="754210" y="1945823"/>
            <a:ext cx="1641858" cy="1813378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A </a:t>
            </a: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 B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B  A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{A,D}  C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C  {E,F}</a:t>
            </a:r>
          </a:p>
        </p:txBody>
      </p:sp>
      <p:sp>
        <p:nvSpPr>
          <p:cNvPr id="12" name="Platshållare för innehåll 2"/>
          <p:cNvSpPr txBox="1">
            <a:spLocks/>
          </p:cNvSpPr>
          <p:nvPr/>
        </p:nvSpPr>
        <p:spPr bwMode="auto">
          <a:xfrm>
            <a:off x="4335749" y="1598689"/>
            <a:ext cx="3478983" cy="232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b="1" kern="0" dirty="0" smtClean="0">
                <a:latin typeface="+mj-lt"/>
              </a:rPr>
              <a:t>R1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</a:rPr>
              <a:t>CK: {A,D}, {B,D}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P: A,B,D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NP: -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All determinants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are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not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candidate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keys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– 3NF!</a:t>
            </a:r>
          </a:p>
          <a:p>
            <a:pPr marL="0" indent="0">
              <a:buFont typeface="Arial" pitchFamily="34" charset="0"/>
              <a:buNone/>
            </a:pP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4" name="Platshållare för innehåll 2"/>
          <p:cNvSpPr txBox="1">
            <a:spLocks/>
          </p:cNvSpPr>
          <p:nvPr/>
        </p:nvSpPr>
        <p:spPr bwMode="auto">
          <a:xfrm>
            <a:off x="4174883" y="4219839"/>
            <a:ext cx="3478983" cy="150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b="1" kern="0" dirty="0" smtClean="0">
                <a:latin typeface="+mj-lt"/>
              </a:rPr>
              <a:t>R2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</a:rPr>
              <a:t>CK: {C,D}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P: C,D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NP: E,F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Partial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dependency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(E,F) – 1NF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7" y="4042079"/>
            <a:ext cx="34194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2-3</a:t>
            </a:r>
            <a:endParaRPr lang="sv-SE" dirty="0"/>
          </a:p>
        </p:txBody>
      </p:sp>
      <p:sp>
        <p:nvSpPr>
          <p:cNvPr id="6" name="Platshållare för innehåll 2"/>
          <p:cNvSpPr>
            <a:spLocks noGrp="1"/>
          </p:cNvSpPr>
          <p:nvPr>
            <p:ph idx="1"/>
          </p:nvPr>
        </p:nvSpPr>
        <p:spPr>
          <a:xfrm>
            <a:off x="754210" y="1945823"/>
            <a:ext cx="1641858" cy="1813378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A </a:t>
            </a: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 B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B  A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{A,D}  C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  <a:sym typeface="Wingdings" panose="05000000000000000000" pitchFamily="2" charset="2"/>
              </a:rPr>
              <a:t>C  {E,F}</a:t>
            </a:r>
          </a:p>
        </p:txBody>
      </p:sp>
      <p:sp>
        <p:nvSpPr>
          <p:cNvPr id="13" name="Platshållare för innehåll 2"/>
          <p:cNvSpPr txBox="1">
            <a:spLocks/>
          </p:cNvSpPr>
          <p:nvPr/>
        </p:nvSpPr>
        <p:spPr bwMode="auto">
          <a:xfrm>
            <a:off x="4344217" y="3845632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CK: {A,D}, {B,D}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P: A,B,D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NP: C, E, F</a:t>
            </a:r>
          </a:p>
          <a:p>
            <a:pPr marL="0" indent="0">
              <a:buFont typeface="Arial" pitchFamily="34" charset="0"/>
              <a:buNone/>
            </a:pP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2NF (E,F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are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transitively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determined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281428"/>
            <a:ext cx="2190750" cy="1152525"/>
          </a:xfrm>
          <a:prstGeom prst="rect">
            <a:avLst/>
          </a:prstGeom>
        </p:spPr>
      </p:pic>
      <p:sp>
        <p:nvSpPr>
          <p:cNvPr id="9" name="Platshållare för innehåll 2"/>
          <p:cNvSpPr txBox="1">
            <a:spLocks/>
          </p:cNvSpPr>
          <p:nvPr/>
        </p:nvSpPr>
        <p:spPr bwMode="auto">
          <a:xfrm>
            <a:off x="1753961" y="4428159"/>
            <a:ext cx="583861" cy="3368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solidFill>
                  <a:srgbClr val="FF0000"/>
                </a:solidFill>
                <a:latin typeface="+mj-lt"/>
              </a:rPr>
              <a:t>3</a:t>
            </a:r>
            <a:endParaRPr lang="sv-SE" sz="1800" kern="0" dirty="0" smtClean="0">
              <a:solidFill>
                <a:srgbClr val="FF0000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1" name="Platshållare för innehåll 2"/>
          <p:cNvSpPr txBox="1">
            <a:spLocks/>
          </p:cNvSpPr>
          <p:nvPr/>
        </p:nvSpPr>
        <p:spPr bwMode="auto">
          <a:xfrm>
            <a:off x="4445817" y="1853442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Tests for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dependency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preservations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and non-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additive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joins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require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decompositions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47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r>
              <a:rPr lang="sv-SE" dirty="0"/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92" y="1874679"/>
            <a:ext cx="80200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r>
              <a:rPr lang="sv-SE" dirty="0"/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2" y="1930399"/>
            <a:ext cx="8096187" cy="43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4 -1</a:t>
            </a:r>
            <a:endParaRPr lang="sv-S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7" y="1785779"/>
            <a:ext cx="54292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537" y="3652678"/>
            <a:ext cx="2293588" cy="10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4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4 -2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1824514"/>
            <a:ext cx="3486150" cy="2114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572" y="3197701"/>
            <a:ext cx="1998028" cy="21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2NF – </a:t>
            </a:r>
            <a:r>
              <a:rPr lang="sv-SE" dirty="0" smtClean="0"/>
              <a:t>No partial </a:t>
            </a:r>
            <a:r>
              <a:rPr lang="sv-SE" dirty="0" err="1" smtClean="0"/>
              <a:t>dependencies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23760" y="1694841"/>
            <a:ext cx="7587440" cy="387248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The relation must be in 1NF and every non-primary attribute must be fully functionally dependent on all candidate keys.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A non-primary attribute, is an attribute that is not part of any candidate key.</a:t>
            </a:r>
          </a:p>
          <a:p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Violation of 2NF:</a:t>
            </a:r>
            <a:endParaRPr lang="en-US" sz="1800" b="1" dirty="0">
              <a:latin typeface="+mj-lt"/>
            </a:endParaRPr>
          </a:p>
          <a:p>
            <a:r>
              <a:rPr lang="en-US" sz="1800" dirty="0">
                <a:latin typeface="+mj-lt"/>
              </a:rPr>
              <a:t>R(A,B,C,D)</a:t>
            </a:r>
          </a:p>
          <a:p>
            <a:r>
              <a:rPr lang="en-US" sz="1800" dirty="0">
                <a:latin typeface="+mj-lt"/>
              </a:rPr>
              <a:t>{A,B} 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 C</a:t>
            </a:r>
          </a:p>
          <a:p>
            <a:r>
              <a:rPr lang="en-US" sz="1800" dirty="0">
                <a:latin typeface="+mj-lt"/>
                <a:sym typeface="Wingdings" panose="05000000000000000000" pitchFamily="2" charset="2"/>
              </a:rPr>
              <a:t>B  </a:t>
            </a:r>
            <a:r>
              <a:rPr lang="en-US" sz="1800" dirty="0" smtClean="0">
                <a:latin typeface="+mj-lt"/>
                <a:sym typeface="Wingdings" panose="05000000000000000000" pitchFamily="2" charset="2"/>
              </a:rPr>
              <a:t>D</a:t>
            </a:r>
            <a:endParaRPr lang="en-US" sz="1800" dirty="0">
              <a:latin typeface="+mj-lt"/>
            </a:endParaRPr>
          </a:p>
          <a:p>
            <a:endParaRPr lang="sv-SE" sz="1800" dirty="0">
              <a:latin typeface="+mj-lt"/>
            </a:endParaRPr>
          </a:p>
        </p:txBody>
      </p:sp>
      <p:pic>
        <p:nvPicPr>
          <p:cNvPr id="5" name="Picture 4" descr="C:\Users\Björn Svensson\Desktop\Untitled drawing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65" y="4475121"/>
            <a:ext cx="138176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075005" y="5515400"/>
            <a:ext cx="44989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+mj-lt"/>
              </a:rPr>
              <a:t>D 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is only dependent on a subset of the candidate key {A,B}.</a:t>
            </a:r>
            <a:endParaRPr lang="en-US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3366" y="4297137"/>
            <a:ext cx="1811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04040"/>
                </a:solidFill>
                <a:latin typeface="+mj-lt"/>
              </a:rPr>
              <a:t>CK: </a:t>
            </a:r>
            <a:r>
              <a:rPr lang="en-US" b="0" dirty="0" smtClean="0">
                <a:solidFill>
                  <a:srgbClr val="404040"/>
                </a:solidFill>
                <a:latin typeface="+mj-lt"/>
              </a:rPr>
              <a:t>	{</a:t>
            </a:r>
            <a:r>
              <a:rPr lang="en-US" b="0" dirty="0">
                <a:solidFill>
                  <a:srgbClr val="404040"/>
                </a:solidFill>
                <a:latin typeface="+mj-lt"/>
              </a:rPr>
              <a:t>A, B}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404040"/>
                </a:solidFill>
                <a:latin typeface="+mj-lt"/>
              </a:rPr>
              <a:t>P: 	A, B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rgbClr val="404040"/>
                </a:solidFill>
                <a:latin typeface="+mj-lt"/>
              </a:rPr>
              <a:t>NP</a:t>
            </a:r>
            <a:r>
              <a:rPr lang="en-US" b="0" dirty="0">
                <a:solidFill>
                  <a:srgbClr val="404040"/>
                </a:solidFill>
                <a:latin typeface="+mj-lt"/>
              </a:rPr>
              <a:t>: </a:t>
            </a:r>
            <a:r>
              <a:rPr lang="en-US" b="0" dirty="0" smtClean="0">
                <a:solidFill>
                  <a:srgbClr val="404040"/>
                </a:solidFill>
                <a:latin typeface="+mj-lt"/>
              </a:rPr>
              <a:t>	C</a:t>
            </a:r>
            <a:r>
              <a:rPr lang="en-US" b="0" dirty="0">
                <a:solidFill>
                  <a:srgbClr val="404040"/>
                </a:solidFill>
                <a:latin typeface="+mj-lt"/>
              </a:rPr>
              <a:t>, D</a:t>
            </a:r>
          </a:p>
        </p:txBody>
      </p:sp>
    </p:spTree>
    <p:extLst>
      <p:ext uri="{BB962C8B-B14F-4D97-AF65-F5344CB8AC3E}">
        <p14:creationId xmlns:p14="http://schemas.microsoft.com/office/powerpoint/2010/main" val="10686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4 - 3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3" y="1935321"/>
            <a:ext cx="4762500" cy="1019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454" y="3466221"/>
            <a:ext cx="3461386" cy="18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4 - 4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1687989"/>
            <a:ext cx="4476750" cy="106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22" y="3157061"/>
            <a:ext cx="4229418" cy="25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4 - 5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1943259"/>
            <a:ext cx="7172325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72" y="3791342"/>
            <a:ext cx="4907770" cy="10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5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332" y="375557"/>
            <a:ext cx="6289040" cy="61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r>
              <a:rPr lang="sv-SE" dirty="0" smtClean="0"/>
              <a:t>5 – Solution in </a:t>
            </a:r>
            <a:r>
              <a:rPr lang="sv-SE" dirty="0" err="1" smtClean="0"/>
              <a:t>seperate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57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r>
              <a:rPr lang="sv-SE" dirty="0"/>
              <a:t>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9" y="1763871"/>
            <a:ext cx="76295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r>
              <a:rPr lang="sv-SE" dirty="0"/>
              <a:t>6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 bwMode="auto">
          <a:xfrm>
            <a:off x="643263" y="1996623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R1attr}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Cid, R2attr}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Cid 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Cattr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29" y="3556794"/>
            <a:ext cx="68865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6 - 1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999831"/>
            <a:ext cx="7334250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60" y="3504764"/>
            <a:ext cx="5348288" cy="661347"/>
          </a:xfrm>
          <a:prstGeom prst="rect">
            <a:avLst/>
          </a:prstGeom>
        </p:spPr>
      </p:pic>
      <p:sp>
        <p:nvSpPr>
          <p:cNvPr id="9" name="Platshållare för innehåll 2"/>
          <p:cNvSpPr txBox="1">
            <a:spLocks/>
          </p:cNvSpPr>
          <p:nvPr/>
        </p:nvSpPr>
        <p:spPr bwMode="auto">
          <a:xfrm>
            <a:off x="643263" y="1996623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R1attr}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Cid, R2attr}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Cid 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Cattr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10" name="Platshållare för innehåll 2"/>
          <p:cNvSpPr txBox="1">
            <a:spLocks/>
          </p:cNvSpPr>
          <p:nvPr/>
        </p:nvSpPr>
        <p:spPr bwMode="auto">
          <a:xfrm>
            <a:off x="5184783" y="2587989"/>
            <a:ext cx="2018657" cy="83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True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23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6 - 2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999831"/>
            <a:ext cx="7334250" cy="1209675"/>
          </a:xfrm>
          <a:prstGeom prst="rect">
            <a:avLst/>
          </a:prstGeom>
        </p:spPr>
      </p:pic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643263" y="1996623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R1attr}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Cid, R2attr}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Cid 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Cattr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07" y="3395821"/>
            <a:ext cx="5552578" cy="581857"/>
          </a:xfrm>
          <a:prstGeom prst="rect">
            <a:avLst/>
          </a:prstGeom>
        </p:spPr>
      </p:pic>
      <p:sp>
        <p:nvSpPr>
          <p:cNvPr id="8" name="Platshållare för innehåll 2"/>
          <p:cNvSpPr txBox="1">
            <a:spLocks/>
          </p:cNvSpPr>
          <p:nvPr/>
        </p:nvSpPr>
        <p:spPr bwMode="auto">
          <a:xfrm>
            <a:off x="5184783" y="2587989"/>
            <a:ext cx="2018657" cy="83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True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6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6 - 3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999831"/>
            <a:ext cx="7334250" cy="1209675"/>
          </a:xfrm>
          <a:prstGeom prst="rect">
            <a:avLst/>
          </a:prstGeom>
        </p:spPr>
      </p:pic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643263" y="1996623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R1attr}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Cid, R2attr}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Cid 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Cattr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22" y="3360578"/>
            <a:ext cx="5670650" cy="586619"/>
          </a:xfrm>
          <a:prstGeom prst="rect">
            <a:avLst/>
          </a:prstGeom>
        </p:spPr>
      </p:pic>
      <p:sp>
        <p:nvSpPr>
          <p:cNvPr id="8" name="Platshållare för innehåll 2"/>
          <p:cNvSpPr txBox="1">
            <a:spLocks/>
          </p:cNvSpPr>
          <p:nvPr/>
        </p:nvSpPr>
        <p:spPr bwMode="auto">
          <a:xfrm>
            <a:off x="5184783" y="2587989"/>
            <a:ext cx="2018657" cy="83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True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47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3NF – </a:t>
            </a:r>
            <a:r>
              <a:rPr lang="sv-SE" dirty="0" smtClean="0"/>
              <a:t>No transitive </a:t>
            </a:r>
            <a:r>
              <a:rPr lang="sv-SE" dirty="0" err="1" smtClean="0"/>
              <a:t>dependencies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31071" y="1766659"/>
            <a:ext cx="7587440" cy="330432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The relation must be in 2NF and no non-primary attributes are allowed to determine other non primary attributes – i.e. no non-primary attributes are allowed to be transitively determined by a candidate key.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Violation of 3NF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R(A,B,C,D)</a:t>
            </a:r>
          </a:p>
          <a:p>
            <a:r>
              <a:rPr lang="en-US" sz="1800" dirty="0">
                <a:latin typeface="+mj-lt"/>
              </a:rPr>
              <a:t>A 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 {B, C}</a:t>
            </a:r>
          </a:p>
          <a:p>
            <a:r>
              <a:rPr lang="en-US" sz="1800" dirty="0">
                <a:latin typeface="+mj-lt"/>
                <a:sym typeface="Wingdings" panose="05000000000000000000" pitchFamily="2" charset="2"/>
              </a:rPr>
              <a:t>C  D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sv-SE" sz="1800" dirty="0">
              <a:latin typeface="+mj-lt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302611" y="4490714"/>
            <a:ext cx="213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CK:  	A</a:t>
            </a:r>
          </a:p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P:	A</a:t>
            </a:r>
          </a:p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NP: 	B, C, D</a:t>
            </a:r>
          </a:p>
        </p:txBody>
      </p:sp>
      <p:pic>
        <p:nvPicPr>
          <p:cNvPr id="6" name="Picture 5" descr="C:\Users\Björn Svensson\Desktop\Untitled drawing (3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54" y="5070981"/>
            <a:ext cx="2043628" cy="10745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84533" y="5545983"/>
            <a:ext cx="384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b="0" dirty="0" smtClean="0">
                <a:solidFill>
                  <a:srgbClr val="FF0000"/>
                </a:solidFill>
                <a:latin typeface="+mj-lt"/>
              </a:rPr>
              <a:t>D is determined by C, both of which are non-primary attributes!</a:t>
            </a:r>
          </a:p>
        </p:txBody>
      </p:sp>
    </p:spTree>
    <p:extLst>
      <p:ext uri="{BB962C8B-B14F-4D97-AF65-F5344CB8AC3E}">
        <p14:creationId xmlns:p14="http://schemas.microsoft.com/office/powerpoint/2010/main" val="11749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6 - 4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999831"/>
            <a:ext cx="7334250" cy="1209675"/>
          </a:xfrm>
          <a:prstGeom prst="rect">
            <a:avLst/>
          </a:prstGeom>
        </p:spPr>
      </p:pic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643263" y="1996623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R1attr}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Cid, R2attr}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Cid 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Cattr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4" y="3602948"/>
            <a:ext cx="4981918" cy="464979"/>
          </a:xfrm>
          <a:prstGeom prst="rect">
            <a:avLst/>
          </a:prstGeom>
        </p:spPr>
      </p:pic>
      <p:sp>
        <p:nvSpPr>
          <p:cNvPr id="8" name="Platshållare för innehåll 2"/>
          <p:cNvSpPr txBox="1">
            <a:spLocks/>
          </p:cNvSpPr>
          <p:nvPr/>
        </p:nvSpPr>
        <p:spPr bwMode="auto">
          <a:xfrm>
            <a:off x="5184783" y="2587989"/>
            <a:ext cx="2018657" cy="83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False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46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6 - 5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999831"/>
            <a:ext cx="7334250" cy="1209675"/>
          </a:xfrm>
          <a:prstGeom prst="rect">
            <a:avLst/>
          </a:prstGeom>
        </p:spPr>
      </p:pic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643263" y="1996623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R1attr}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Cid, R2attr}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Cid 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Cattr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3790368"/>
            <a:ext cx="7940013" cy="602895"/>
          </a:xfrm>
          <a:prstGeom prst="rect">
            <a:avLst/>
          </a:prstGeom>
        </p:spPr>
      </p:pic>
      <p:sp>
        <p:nvSpPr>
          <p:cNvPr id="8" name="Platshållare för innehåll 2"/>
          <p:cNvSpPr txBox="1">
            <a:spLocks/>
          </p:cNvSpPr>
          <p:nvPr/>
        </p:nvSpPr>
        <p:spPr bwMode="auto">
          <a:xfrm>
            <a:off x="5184783" y="2587989"/>
            <a:ext cx="2018657" cy="83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False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014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6 - 6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999831"/>
            <a:ext cx="7334250" cy="1209675"/>
          </a:xfrm>
          <a:prstGeom prst="rect">
            <a:avLst/>
          </a:prstGeom>
        </p:spPr>
      </p:pic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643263" y="1996623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R1attr}</a:t>
            </a:r>
          </a:p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Bid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 {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Battr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Cid, R2attr}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Cid 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Cattr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65" y="3420862"/>
            <a:ext cx="5685607" cy="829151"/>
          </a:xfrm>
          <a:prstGeom prst="rect">
            <a:avLst/>
          </a:prstGeom>
        </p:spPr>
      </p:pic>
      <p:sp>
        <p:nvSpPr>
          <p:cNvPr id="8" name="Platshållare för innehåll 2"/>
          <p:cNvSpPr txBox="1">
            <a:spLocks/>
          </p:cNvSpPr>
          <p:nvPr/>
        </p:nvSpPr>
        <p:spPr bwMode="auto">
          <a:xfrm>
            <a:off x="5184783" y="2587989"/>
            <a:ext cx="2018657" cy="83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False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932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r>
              <a:rPr lang="sv-SE" dirty="0"/>
              <a:t>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4" y="111919"/>
            <a:ext cx="45243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7-A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29" y="2000726"/>
            <a:ext cx="49244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32" y="3654498"/>
            <a:ext cx="2897044" cy="11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7-B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83" y="1926431"/>
            <a:ext cx="4312332" cy="2056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84" y="2282031"/>
            <a:ext cx="2764431" cy="1121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684" y="3783879"/>
            <a:ext cx="2621916" cy="1609493"/>
          </a:xfrm>
          <a:prstGeom prst="rect">
            <a:avLst/>
          </a:prstGeom>
        </p:spPr>
      </p:pic>
      <p:sp>
        <p:nvSpPr>
          <p:cNvPr id="6" name="Platshållare för innehåll 2"/>
          <p:cNvSpPr txBox="1">
            <a:spLocks/>
          </p:cNvSpPr>
          <p:nvPr/>
        </p:nvSpPr>
        <p:spPr bwMode="auto">
          <a:xfrm>
            <a:off x="643263" y="3982720"/>
            <a:ext cx="3802555" cy="183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Error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there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is no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column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called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”betyg”,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we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have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however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assumed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that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this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is a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typo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The 5 is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if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you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include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the last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statement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in the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result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2093784" y="3561529"/>
            <a:ext cx="2729731" cy="30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From kurs</a:t>
            </a:r>
          </a:p>
        </p:txBody>
      </p:sp>
    </p:spTree>
    <p:extLst>
      <p:ext uri="{BB962C8B-B14F-4D97-AF65-F5344CB8AC3E}">
        <p14:creationId xmlns:p14="http://schemas.microsoft.com/office/powerpoint/2010/main" val="20163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Task 7-C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7" y="1622070"/>
            <a:ext cx="7219950" cy="2162175"/>
          </a:xfrm>
          <a:prstGeom prst="rect">
            <a:avLst/>
          </a:prstGeom>
        </p:spPr>
      </p:pic>
      <p:sp>
        <p:nvSpPr>
          <p:cNvPr id="4" name="Platshållare för innehåll 2"/>
          <p:cNvSpPr txBox="1">
            <a:spLocks/>
          </p:cNvSpPr>
          <p:nvPr/>
        </p:nvSpPr>
        <p:spPr bwMode="auto">
          <a:xfrm>
            <a:off x="937903" y="3982719"/>
            <a:ext cx="6936097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Assumption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: If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kname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is the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primary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key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of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the relation, no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indexes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are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needed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If not, an index on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kname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is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useful</a:t>
            </a:r>
            <a:endParaRPr lang="sv-SE" sz="18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This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will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cause faster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selects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yet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slower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update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insert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,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delete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584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8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79" y="1783874"/>
            <a:ext cx="4657725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4" y="4563502"/>
            <a:ext cx="70008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8 - 1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64" y="353620"/>
            <a:ext cx="4105275" cy="100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63" y="1493445"/>
            <a:ext cx="7251057" cy="4621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972" y="2147340"/>
            <a:ext cx="1023877" cy="1088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117" y="2243937"/>
            <a:ext cx="8667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8 – 2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64" y="353620"/>
            <a:ext cx="4105275" cy="100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63" y="1493445"/>
            <a:ext cx="7251057" cy="4621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972" y="2147340"/>
            <a:ext cx="1023877" cy="1088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117" y="2243937"/>
            <a:ext cx="8667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BCNF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31071" y="1766659"/>
            <a:ext cx="7587440" cy="252594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The relation is in 1NF and for every non-trivial, fully functional dependency: all determinants must be candidate keys.</a:t>
            </a:r>
          </a:p>
          <a:p>
            <a:pPr marL="0" indent="0"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Violation of BCNF</a:t>
            </a:r>
          </a:p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R(A,B,C,D)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302611" y="4490714"/>
            <a:ext cx="3232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CK:  	AC, BC, DC</a:t>
            </a:r>
          </a:p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P:	ABCD</a:t>
            </a:r>
          </a:p>
          <a:p>
            <a:r>
              <a:rPr lang="en-US" b="0" dirty="0" smtClean="0">
                <a:solidFill>
                  <a:schemeClr val="tx2"/>
                </a:solidFill>
                <a:latin typeface="+mj-lt"/>
              </a:rPr>
              <a:t>NP: 	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4533" y="5545983"/>
            <a:ext cx="384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b="0" dirty="0" smtClean="0">
                <a:solidFill>
                  <a:srgbClr val="FF0000"/>
                </a:solidFill>
                <a:latin typeface="+mj-lt"/>
              </a:rPr>
              <a:t>A, B, and D are BY THEMSELVES not candidate keys!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78" y="4610015"/>
            <a:ext cx="1112309" cy="15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8 – 3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64" y="353620"/>
            <a:ext cx="4105275" cy="100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63" y="1493445"/>
            <a:ext cx="7251057" cy="4621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117" y="2243937"/>
            <a:ext cx="86677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12" y="2320137"/>
            <a:ext cx="10287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9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4" y="1824831"/>
            <a:ext cx="7896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9 – Fragments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05" y="1567543"/>
            <a:ext cx="5061110" cy="47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9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2" y="1943213"/>
            <a:ext cx="7129137" cy="4114591"/>
          </a:xfrm>
          <a:prstGeom prst="rect">
            <a:avLst/>
          </a:prstGeom>
        </p:spPr>
      </p:pic>
      <p:sp>
        <p:nvSpPr>
          <p:cNvPr id="4" name="Platshållare för innehåll 2"/>
          <p:cNvSpPr txBox="1">
            <a:spLocks/>
          </p:cNvSpPr>
          <p:nvPr/>
        </p:nvSpPr>
        <p:spPr bwMode="auto">
          <a:xfrm>
            <a:off x="2725602" y="4231812"/>
            <a:ext cx="3609884" cy="67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(Or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replication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transparency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)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 bwMode="auto">
          <a:xfrm>
            <a:off x="2788195" y="1853405"/>
            <a:ext cx="3609884" cy="67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(Or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complete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transparency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)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 bwMode="auto">
          <a:xfrm>
            <a:off x="4812938" y="5473239"/>
            <a:ext cx="3609884" cy="100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See </a:t>
            </a:r>
            <a:r>
              <a:rPr lang="en-US" sz="1800" dirty="0"/>
              <a:t>also </a:t>
            </a:r>
            <a:r>
              <a:rPr lang="en-US" sz="1800" dirty="0" err="1"/>
              <a:t>Erdogans</a:t>
            </a:r>
            <a:r>
              <a:rPr lang="en-US" sz="1800" dirty="0"/>
              <a:t> lecture about Distributed databases (F12-F13), slide 9-18)</a:t>
            </a:r>
            <a:endParaRPr lang="sv-SE" sz="1800" kern="0" dirty="0" smtClean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53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9 – Full </a:t>
            </a:r>
            <a:r>
              <a:rPr lang="sv-SE" dirty="0" err="1" smtClean="0"/>
              <a:t>transparency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171315" y="1720136"/>
            <a:ext cx="449897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sname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kname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betyg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laser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l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kurs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l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kkod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kkod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l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l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kkod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'k1'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87" y="3751461"/>
            <a:ext cx="73644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subquery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sname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kname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subquery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betyg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rom	</a:t>
            </a:r>
            <a:r>
              <a:rPr lang="sv-SE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l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kkod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sname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l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betyg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laser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l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on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l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spnr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)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subquery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8080"/>
                </a:solidFill>
                <a:latin typeface="Consolas" panose="020B0609020204030204" pitchFamily="49" charset="0"/>
              </a:rPr>
              <a:t>kurs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kkod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subquery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kkod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sv-S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sv-S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8080"/>
                </a:solidFill>
                <a:latin typeface="Consolas" panose="020B0609020204030204" pitchFamily="49" charset="0"/>
              </a:rPr>
              <a:t>kkod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'k1'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latshållare för innehåll 2"/>
          <p:cNvSpPr txBox="1">
            <a:spLocks/>
          </p:cNvSpPr>
          <p:nvPr/>
        </p:nvSpPr>
        <p:spPr bwMode="auto">
          <a:xfrm>
            <a:off x="2856230" y="1913156"/>
            <a:ext cx="1315085" cy="67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Where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8" name="Platshållare för innehåll 2"/>
          <p:cNvSpPr txBox="1">
            <a:spLocks/>
          </p:cNvSpPr>
          <p:nvPr/>
        </p:nvSpPr>
        <p:spPr bwMode="auto">
          <a:xfrm>
            <a:off x="1102995" y="3117735"/>
            <a:ext cx="2077085" cy="67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800" kern="0" dirty="0" err="1" smtClean="0">
                <a:latin typeface="+mj-lt"/>
                <a:sym typeface="Wingdings" panose="05000000000000000000" pitchFamily="2" charset="2"/>
              </a:rPr>
              <a:t>Virtual</a:t>
            </a:r>
            <a:r>
              <a:rPr lang="sv-SE" sz="1800" kern="0" dirty="0" smtClean="0">
                <a:latin typeface="+mj-lt"/>
                <a:sym typeface="Wingdings" panose="05000000000000000000" pitchFamily="2" charset="2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5800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Tips och Tricks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8" y="1848670"/>
            <a:ext cx="7587440" cy="4681603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 smtClean="0">
                <a:latin typeface="+mj-lt"/>
                <a:sym typeface="Wingdings" panose="05000000000000000000" pitchFamily="2" charset="2"/>
              </a:rPr>
              <a:t>Relations with no composite keys are always automatically in AT LEAST 2NF</a:t>
            </a:r>
          </a:p>
          <a:p>
            <a:pPr marL="0" indent="0">
              <a:buNone/>
            </a:pPr>
            <a:endParaRPr lang="en-US" sz="1700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700" dirty="0" smtClean="0">
                <a:latin typeface="+mj-lt"/>
                <a:sym typeface="Wingdings" panose="05000000000000000000" pitchFamily="2" charset="2"/>
              </a:rPr>
              <a:t>Relations with no non-primary attributes are always AT LEAST in 3NF</a:t>
            </a:r>
          </a:p>
          <a:p>
            <a:pPr marL="0" indent="0">
              <a:buNone/>
            </a:pPr>
            <a:endParaRPr lang="en-US" sz="1700" dirty="0" smtClean="0">
              <a:latin typeface="+mj-lt"/>
            </a:endParaRPr>
          </a:p>
          <a:p>
            <a:pPr marL="0" indent="0">
              <a:buNone/>
            </a:pPr>
            <a:r>
              <a:rPr lang="en-US" sz="1700" dirty="0" smtClean="0">
                <a:latin typeface="+mj-lt"/>
              </a:rPr>
              <a:t>Trivial dependencies cannot cause violations against normal forms.</a:t>
            </a:r>
          </a:p>
          <a:p>
            <a:pPr marL="0" indent="0">
              <a:buNone/>
            </a:pPr>
            <a:endParaRPr lang="en-US" sz="1700" dirty="0" smtClean="0">
              <a:latin typeface="+mj-lt"/>
            </a:endParaRPr>
          </a:p>
          <a:p>
            <a:pPr marL="0" indent="0">
              <a:buNone/>
            </a:pPr>
            <a:r>
              <a:rPr lang="en-US" sz="1700" dirty="0" smtClean="0">
                <a:latin typeface="+mj-lt"/>
              </a:rPr>
              <a:t>Example:</a:t>
            </a:r>
          </a:p>
          <a:p>
            <a:pPr marL="0" indent="0">
              <a:buNone/>
            </a:pPr>
            <a:r>
              <a:rPr lang="en-US" sz="1700" dirty="0" smtClean="0">
                <a:latin typeface="+mj-lt"/>
              </a:rPr>
              <a:t>A 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 A </a:t>
            </a:r>
            <a:endParaRPr lang="en-US" sz="1700" dirty="0" smtClean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700" dirty="0" smtClean="0">
                <a:latin typeface="+mj-lt"/>
                <a:sym typeface="Wingdings" panose="05000000000000000000" pitchFamily="2" charset="2"/>
              </a:rPr>
              <a:t>{</a:t>
            </a:r>
            <a:r>
              <a:rPr lang="en-US" sz="1700" dirty="0">
                <a:latin typeface="+mj-lt"/>
                <a:sym typeface="Wingdings" panose="05000000000000000000" pitchFamily="2" charset="2"/>
              </a:rPr>
              <a:t>A, B}  </a:t>
            </a:r>
            <a:r>
              <a:rPr lang="en-US" sz="1700" dirty="0" smtClean="0">
                <a:latin typeface="+mj-lt"/>
                <a:sym typeface="Wingdings" panose="05000000000000000000" pitchFamily="2" charset="2"/>
              </a:rPr>
              <a:t>B</a:t>
            </a:r>
            <a:endParaRPr 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40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</a:t>
            </a:r>
            <a:r>
              <a:rPr lang="sv-SE" dirty="0"/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8" y="1921669"/>
            <a:ext cx="831532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0" y="3029342"/>
            <a:ext cx="8410983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1 - 1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971265" y="2013555"/>
            <a:ext cx="3921507" cy="3472845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/>
              <a:t>CK: A, {B,C}</a:t>
            </a:r>
          </a:p>
          <a:p>
            <a:pPr marL="0" indent="0">
              <a:buNone/>
            </a:pPr>
            <a:r>
              <a:rPr lang="sv-SE" sz="1800" dirty="0"/>
              <a:t>P: A,B,C</a:t>
            </a:r>
          </a:p>
          <a:p>
            <a:pPr marL="0" indent="0">
              <a:buNone/>
            </a:pPr>
            <a:r>
              <a:rPr lang="sv-SE" sz="1800" dirty="0"/>
              <a:t>NP: D</a:t>
            </a:r>
          </a:p>
          <a:p>
            <a:pPr marL="0" indent="0">
              <a:buNone/>
            </a:pPr>
            <a:endParaRPr lang="sv-SE" sz="1800" dirty="0"/>
          </a:p>
          <a:p>
            <a:pPr marL="0" indent="0">
              <a:buNone/>
            </a:pPr>
            <a:r>
              <a:rPr lang="sv-SE" sz="1800" dirty="0"/>
              <a:t>D is </a:t>
            </a:r>
            <a:r>
              <a:rPr lang="sv-SE" sz="1800" dirty="0" err="1"/>
              <a:t>determined</a:t>
            </a:r>
            <a:r>
              <a:rPr lang="sv-SE" sz="1800" dirty="0"/>
              <a:t> by a </a:t>
            </a:r>
            <a:r>
              <a:rPr lang="sv-SE" sz="1800" dirty="0" err="1"/>
              <a:t>subset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CK {B,C}, </a:t>
            </a:r>
            <a:r>
              <a:rPr lang="sv-SE" sz="1800" dirty="0" err="1"/>
              <a:t>therefore</a:t>
            </a:r>
            <a:r>
              <a:rPr lang="sv-SE" sz="1800" dirty="0"/>
              <a:t> the relation is in 1NF!</a:t>
            </a:r>
          </a:p>
          <a:p>
            <a:pPr marL="0" indent="0">
              <a:buNone/>
            </a:pPr>
            <a:endParaRPr lang="sv-SE" sz="1800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8" y="1770679"/>
            <a:ext cx="3324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Task 1 - 1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971265" y="2013555"/>
            <a:ext cx="3921507" cy="3472845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/>
              <a:t>CK: A, {B,C}</a:t>
            </a:r>
          </a:p>
          <a:p>
            <a:pPr marL="0" indent="0">
              <a:buNone/>
            </a:pPr>
            <a:r>
              <a:rPr lang="sv-SE" sz="1800" dirty="0" smtClean="0"/>
              <a:t>P: A,B,C</a:t>
            </a:r>
          </a:p>
          <a:p>
            <a:pPr marL="0" indent="0">
              <a:buNone/>
            </a:pPr>
            <a:r>
              <a:rPr lang="sv-SE" sz="1800" dirty="0" smtClean="0"/>
              <a:t>NP: D</a:t>
            </a:r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R1 ( A,</a:t>
            </a:r>
            <a:r>
              <a:rPr lang="sv-SE" sz="1800" u="sng" dirty="0" smtClean="0">
                <a:latin typeface="+mj-lt"/>
              </a:rPr>
              <a:t>B,C</a:t>
            </a:r>
            <a:r>
              <a:rPr lang="sv-SE" sz="1800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R2( </a:t>
            </a:r>
            <a:r>
              <a:rPr lang="sv-SE" sz="1800" u="sng" dirty="0" smtClean="0">
                <a:latin typeface="+mj-lt"/>
              </a:rPr>
              <a:t>B</a:t>
            </a:r>
            <a:r>
              <a:rPr lang="sv-SE" sz="1800" dirty="0" smtClean="0">
                <a:latin typeface="+mj-lt"/>
              </a:rPr>
              <a:t>, 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8" y="1770679"/>
            <a:ext cx="3324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U mall 2012 sltg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Tentamenförberedelse_SYSB13_DB1_22okt_0.1</Template>
  <TotalTime>852</TotalTime>
  <Words>1265</Words>
  <Application>Microsoft Office PowerPoint</Application>
  <PresentationFormat>Custom</PresentationFormat>
  <Paragraphs>309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ＭＳ Ｐゴシック</vt:lpstr>
      <vt:lpstr>Arial</vt:lpstr>
      <vt:lpstr>Calibri</vt:lpstr>
      <vt:lpstr>Consolas</vt:lpstr>
      <vt:lpstr>Lucida Grande</vt:lpstr>
      <vt:lpstr>Times New Roman</vt:lpstr>
      <vt:lpstr>Wingdings</vt:lpstr>
      <vt:lpstr>LU mall 2012 sltg</vt:lpstr>
      <vt:lpstr>ADVANCED DATABASE SYSTEMS</vt:lpstr>
      <vt:lpstr>General information</vt:lpstr>
      <vt:lpstr>2NF – No partial dependencies</vt:lpstr>
      <vt:lpstr>3NF – No transitive dependencies</vt:lpstr>
      <vt:lpstr>BCNF</vt:lpstr>
      <vt:lpstr>Tips och Tricks</vt:lpstr>
      <vt:lpstr>Task 1</vt:lpstr>
      <vt:lpstr>Task 1 - 1</vt:lpstr>
      <vt:lpstr>Task 1 - 1</vt:lpstr>
      <vt:lpstr>Task 1 - 2</vt:lpstr>
      <vt:lpstr>Task 1 - 2</vt:lpstr>
      <vt:lpstr>Task 1 - 3</vt:lpstr>
      <vt:lpstr>Task 1 - 3</vt:lpstr>
      <vt:lpstr>Task 1 - 4</vt:lpstr>
      <vt:lpstr>Task 1 - 5</vt:lpstr>
      <vt:lpstr>Task 1 - 5</vt:lpstr>
      <vt:lpstr>Task 2</vt:lpstr>
      <vt:lpstr>Task 2</vt:lpstr>
      <vt:lpstr>Lossless join</vt:lpstr>
      <vt:lpstr>Dependency preservation</vt:lpstr>
      <vt:lpstr>Task 2-1</vt:lpstr>
      <vt:lpstr>Task 2-1</vt:lpstr>
      <vt:lpstr>Task 2-2</vt:lpstr>
      <vt:lpstr>Task 2-2</vt:lpstr>
      <vt:lpstr>Task 2-3</vt:lpstr>
      <vt:lpstr>Task 3</vt:lpstr>
      <vt:lpstr>Task 3</vt:lpstr>
      <vt:lpstr>Task 4 -1</vt:lpstr>
      <vt:lpstr>Task 4 -2</vt:lpstr>
      <vt:lpstr>Task 4 - 3</vt:lpstr>
      <vt:lpstr>Task 4 - 4</vt:lpstr>
      <vt:lpstr>Task 4 - 5</vt:lpstr>
      <vt:lpstr>Task 5</vt:lpstr>
      <vt:lpstr>Task 5 – Solution in seperate file!</vt:lpstr>
      <vt:lpstr>Task 6</vt:lpstr>
      <vt:lpstr>Task 6</vt:lpstr>
      <vt:lpstr>Task 6 - 1</vt:lpstr>
      <vt:lpstr>Task 6 - 2</vt:lpstr>
      <vt:lpstr>Task 6 - 3</vt:lpstr>
      <vt:lpstr>Task 6 - 4</vt:lpstr>
      <vt:lpstr>Task 6 - 5</vt:lpstr>
      <vt:lpstr>Task 6 - 6</vt:lpstr>
      <vt:lpstr>Task 7</vt:lpstr>
      <vt:lpstr>Task 7-A</vt:lpstr>
      <vt:lpstr>Task 7-B</vt:lpstr>
      <vt:lpstr>Task 7-C</vt:lpstr>
      <vt:lpstr>Task 8</vt:lpstr>
      <vt:lpstr>Task 8 - 1</vt:lpstr>
      <vt:lpstr>Task 8 – 2</vt:lpstr>
      <vt:lpstr>Task 8 – 3</vt:lpstr>
      <vt:lpstr>Task 9</vt:lpstr>
      <vt:lpstr>Task 9 – Fragments</vt:lpstr>
      <vt:lpstr>Task 9</vt:lpstr>
      <vt:lpstr>Task 9 – Full transparency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153</cp:revision>
  <cp:lastPrinted>2014-10-22T15:06:05Z</cp:lastPrinted>
  <dcterms:created xsi:type="dcterms:W3CDTF">2014-10-18T09:56:10Z</dcterms:created>
  <dcterms:modified xsi:type="dcterms:W3CDTF">2014-10-24T15:54:55Z</dcterms:modified>
</cp:coreProperties>
</file>