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14" r:id="rId2"/>
    <p:sldId id="329" r:id="rId3"/>
    <p:sldId id="336" r:id="rId4"/>
    <p:sldId id="391" r:id="rId5"/>
    <p:sldId id="392" r:id="rId6"/>
    <p:sldId id="394" r:id="rId7"/>
    <p:sldId id="339" r:id="rId8"/>
    <p:sldId id="337" r:id="rId9"/>
    <p:sldId id="349" r:id="rId10"/>
    <p:sldId id="350" r:id="rId11"/>
    <p:sldId id="348" r:id="rId12"/>
    <p:sldId id="346" r:id="rId13"/>
    <p:sldId id="347" r:id="rId14"/>
    <p:sldId id="389" r:id="rId15"/>
    <p:sldId id="351" r:id="rId16"/>
    <p:sldId id="352" r:id="rId17"/>
    <p:sldId id="353" r:id="rId18"/>
    <p:sldId id="354" r:id="rId19"/>
    <p:sldId id="355" r:id="rId20"/>
    <p:sldId id="340" r:id="rId21"/>
    <p:sldId id="360" r:id="rId22"/>
    <p:sldId id="368" r:id="rId23"/>
    <p:sldId id="361" r:id="rId24"/>
    <p:sldId id="369" r:id="rId25"/>
    <p:sldId id="362" r:id="rId26"/>
    <p:sldId id="370" r:id="rId27"/>
    <p:sldId id="363" r:id="rId28"/>
    <p:sldId id="371" r:id="rId29"/>
    <p:sldId id="364" r:id="rId30"/>
    <p:sldId id="372" r:id="rId31"/>
    <p:sldId id="357" r:id="rId32"/>
    <p:sldId id="373" r:id="rId33"/>
    <p:sldId id="377" r:id="rId34"/>
    <p:sldId id="374" r:id="rId35"/>
    <p:sldId id="378" r:id="rId36"/>
    <p:sldId id="375" r:id="rId37"/>
    <p:sldId id="379" r:id="rId38"/>
    <p:sldId id="376" r:id="rId39"/>
    <p:sldId id="388" r:id="rId40"/>
    <p:sldId id="380" r:id="rId41"/>
    <p:sldId id="384" r:id="rId42"/>
    <p:sldId id="359" r:id="rId43"/>
    <p:sldId id="385" r:id="rId44"/>
    <p:sldId id="383" r:id="rId45"/>
    <p:sldId id="386" r:id="rId46"/>
    <p:sldId id="382" r:id="rId47"/>
    <p:sldId id="387" r:id="rId48"/>
    <p:sldId id="390" r:id="rId49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64" y="9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2014-10-22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2014-10-22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SYSB13 – DB1</a:t>
            </a:r>
            <a:r>
              <a:rPr lang="sv-SE" sz="1000" b="0" baseline="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2014-10-22</a:t>
            </a:r>
            <a:endParaRPr lang="sv-SE" sz="1000" b="0" dirty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smtClean="0"/>
              <a:t>DB1 (Sept2013) </a:t>
            </a:r>
            <a:r>
              <a:rPr lang="en-GB" sz="3200" dirty="0" err="1" smtClean="0"/>
              <a:t>Lösningsförslag</a:t>
            </a:r>
            <a:endParaRPr lang="en-GB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1"/>
            <a:ext cx="3954923" cy="81353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>
                <a:latin typeface="+mj-lt"/>
              </a:rPr>
              <a:t>1b) Vilken normalform är relation? Motivera </a:t>
            </a:r>
            <a:r>
              <a:rPr lang="sv-SE" sz="1800" dirty="0" smtClean="0">
                <a:latin typeface="+mj-lt"/>
              </a:rPr>
              <a:t>svaret. Om </a:t>
            </a:r>
            <a:r>
              <a:rPr lang="sv-SE" sz="1800" dirty="0">
                <a:latin typeface="+mj-lt"/>
              </a:rPr>
              <a:t>relationen inte är 3NF, konvertera till 3NF.</a:t>
            </a:r>
            <a:endParaRPr lang="sv-SE" sz="1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81" y="1848670"/>
            <a:ext cx="3514286" cy="1885714"/>
          </a:xfrm>
          <a:prstGeom prst="rect">
            <a:avLst/>
          </a:prstGeom>
        </p:spPr>
      </p:pic>
      <p:sp>
        <p:nvSpPr>
          <p:cNvPr id="14" name="Platshållare för innehåll 2"/>
          <p:cNvSpPr txBox="1">
            <a:spLocks/>
          </p:cNvSpPr>
          <p:nvPr/>
        </p:nvSpPr>
        <p:spPr bwMode="auto">
          <a:xfrm>
            <a:off x="4345423" y="4159458"/>
            <a:ext cx="4404629" cy="17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Antaganden:</a:t>
            </a:r>
          </a:p>
          <a:p>
            <a:r>
              <a:rPr lang="sv-SE" sz="1800" kern="0" dirty="0" smtClean="0">
                <a:latin typeface="+mj-lt"/>
              </a:rPr>
              <a:t>Varje kund har ett unikt </a:t>
            </a:r>
            <a:r>
              <a:rPr lang="sv-SE" sz="1800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 och varje vara har ett unikt </a:t>
            </a:r>
            <a:r>
              <a:rPr lang="sv-SE" sz="1800" kern="0" dirty="0" err="1" smtClean="0">
                <a:latin typeface="+mj-lt"/>
              </a:rPr>
              <a:t>varunr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r>
              <a:rPr lang="sv-SE" sz="1800" kern="0" dirty="0" smtClean="0">
                <a:latin typeface="+mj-lt"/>
              </a:rPr>
              <a:t>En kund har ett namn och en vara har ett varunamn.</a:t>
            </a:r>
          </a:p>
          <a:p>
            <a:endParaRPr lang="sv-SE" sz="18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1NF – Atomiska värden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+mj-lt"/>
              </a:rPr>
              <a:t>Kravet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1NF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samtliga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värden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relationen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atomiska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odelbara</a:t>
            </a:r>
            <a:r>
              <a:rPr lang="en-US" sz="1800" dirty="0">
                <a:latin typeface="+mj-lt"/>
              </a:rPr>
              <a:t>)</a:t>
            </a:r>
          </a:p>
          <a:p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0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2NF – Inga partiella beroenden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23760" y="1694841"/>
            <a:ext cx="7587440" cy="38724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j-lt"/>
              </a:rPr>
              <a:t>Kravet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2NF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1NF </a:t>
            </a:r>
            <a:r>
              <a:rPr lang="en-US" sz="1800" dirty="0" err="1">
                <a:latin typeface="+mj-lt"/>
              </a:rPr>
              <a:t>uppfylls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samt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inga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icke-primära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beroende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av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delmängd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av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kandidatnyckel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pPr marL="285750" indent="-285750"/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icke-primär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kandidatnyckel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/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kandidatnyckel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potentiell</a:t>
            </a:r>
            <a:r>
              <a:rPr lang="en-US" sz="1800" dirty="0">
                <a:latin typeface="+mj-lt"/>
              </a:rPr>
              <a:t> primary key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tabell</a:t>
            </a:r>
            <a:r>
              <a:rPr lang="en-US" sz="1800" dirty="0">
                <a:latin typeface="+mj-lt"/>
              </a:rPr>
              <a:t>.</a:t>
            </a:r>
          </a:p>
          <a:p>
            <a:pPr marL="285750" indent="-285750"/>
            <a:r>
              <a:rPr lang="en-US" sz="1800" dirty="0" err="1">
                <a:latin typeface="+mj-lt"/>
              </a:rPr>
              <a:t>Attribut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kandidatnycklar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kallas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primära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b="1" dirty="0" err="1">
                <a:latin typeface="+mj-lt"/>
              </a:rPr>
              <a:t>Exempel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på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brott</a:t>
            </a:r>
            <a:r>
              <a:rPr lang="en-US" sz="1800" b="1" dirty="0">
                <a:latin typeface="+mj-lt"/>
              </a:rPr>
              <a:t> mot 2NF</a:t>
            </a:r>
            <a:r>
              <a:rPr lang="en-US" sz="1800" b="1" dirty="0" smtClean="0">
                <a:latin typeface="+mj-lt"/>
              </a:rPr>
              <a:t>:</a:t>
            </a:r>
            <a:endParaRPr lang="en-US" sz="1800" b="1" dirty="0">
              <a:latin typeface="+mj-lt"/>
            </a:endParaRPr>
          </a:p>
          <a:p>
            <a:r>
              <a:rPr lang="en-US" sz="1800" dirty="0">
                <a:latin typeface="+mj-lt"/>
              </a:rPr>
              <a:t>R(A,B,C,D)</a:t>
            </a:r>
          </a:p>
          <a:p>
            <a:r>
              <a:rPr lang="en-US" sz="1800" dirty="0">
                <a:latin typeface="+mj-lt"/>
              </a:rPr>
              <a:t>{A,B}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C</a:t>
            </a:r>
          </a:p>
          <a:p>
            <a:r>
              <a:rPr lang="en-US" sz="1800" dirty="0">
                <a:latin typeface="+mj-lt"/>
                <a:sym typeface="Wingdings" panose="05000000000000000000" pitchFamily="2" charset="2"/>
              </a:rPr>
              <a:t>B  </a:t>
            </a:r>
            <a:r>
              <a:rPr lang="en-US" sz="1800" dirty="0" smtClean="0">
                <a:latin typeface="+mj-lt"/>
                <a:sym typeface="Wingdings" panose="05000000000000000000" pitchFamily="2" charset="2"/>
              </a:rPr>
              <a:t>D</a:t>
            </a:r>
            <a:endParaRPr lang="en-US" sz="1800" dirty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  <p:pic>
        <p:nvPicPr>
          <p:cNvPr id="5" name="Picture 4" descr="C:\Users\Björn Svensson\Desktop\Untitled drawing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65" y="4475121"/>
            <a:ext cx="138176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075005" y="5515400"/>
            <a:ext cx="44989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+mj-lt"/>
              </a:rPr>
              <a:t>D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är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endast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beroende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av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en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delmängd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{B}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av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kandidatnyckeln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detta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bryter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mot 2NF!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3366" y="4297137"/>
            <a:ext cx="1811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04040"/>
                </a:solidFill>
                <a:latin typeface="+mj-lt"/>
              </a:rPr>
              <a:t>CK: </a:t>
            </a:r>
            <a:r>
              <a:rPr lang="en-US" b="0" dirty="0" smtClean="0">
                <a:solidFill>
                  <a:srgbClr val="404040"/>
                </a:solidFill>
                <a:latin typeface="+mj-lt"/>
              </a:rPr>
              <a:t>	{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A, B}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04040"/>
                </a:solidFill>
                <a:latin typeface="+mj-lt"/>
              </a:rPr>
              <a:t>P: 	A, B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04040"/>
                </a:solidFill>
                <a:latin typeface="+mj-lt"/>
              </a:rPr>
              <a:t>NP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: </a:t>
            </a:r>
            <a:r>
              <a:rPr lang="en-US" b="0" dirty="0" smtClean="0">
                <a:solidFill>
                  <a:srgbClr val="404040"/>
                </a:solidFill>
                <a:latin typeface="+mj-lt"/>
              </a:rPr>
              <a:t>	C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, D</a:t>
            </a:r>
          </a:p>
        </p:txBody>
      </p:sp>
    </p:spTree>
    <p:extLst>
      <p:ext uri="{BB962C8B-B14F-4D97-AF65-F5344CB8AC3E}">
        <p14:creationId xmlns:p14="http://schemas.microsoft.com/office/powerpoint/2010/main" val="10686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3NF – Inga transitiva beroenden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31071" y="1766659"/>
            <a:ext cx="7587440" cy="33043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j-lt"/>
              </a:rPr>
              <a:t>Kravet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för</a:t>
            </a:r>
            <a:r>
              <a:rPr lang="en-US" sz="1800" dirty="0">
                <a:latin typeface="+mj-lt"/>
              </a:rPr>
              <a:t> 3NF </a:t>
            </a:r>
            <a:r>
              <a:rPr lang="en-US" sz="1800" dirty="0" err="1">
                <a:latin typeface="+mj-lt"/>
              </a:rPr>
              <a:t>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2NF </a:t>
            </a:r>
            <a:r>
              <a:rPr lang="en-US" sz="1800" dirty="0" err="1">
                <a:latin typeface="+mj-lt"/>
              </a:rPr>
              <a:t>uppfyllts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samt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inga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icke-primära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ingår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någon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kandidatnyckel</a:t>
            </a:r>
            <a:r>
              <a:rPr lang="en-US" sz="1800" dirty="0" smtClean="0">
                <a:latin typeface="+mj-lt"/>
              </a:rPr>
              <a:t>)</a:t>
            </a:r>
            <a:r>
              <a:rPr lang="en-US" sz="1800" dirty="0" err="1" smtClean="0">
                <a:latin typeface="+mj-lt"/>
              </a:rPr>
              <a:t>bestäms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av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ett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annat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icke-primärt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s.k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 err="1" smtClean="0">
                <a:latin typeface="+mj-lt"/>
              </a:rPr>
              <a:t>transitivt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beroende</a:t>
            </a:r>
            <a:r>
              <a:rPr lang="en-US" sz="1800" dirty="0" smtClean="0">
                <a:latin typeface="+mj-lt"/>
              </a:rPr>
              <a:t>).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transitivt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beroende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uppstår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när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kandidatnyckel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bestämmer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ett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icke-primärt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attribut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indirekt</a:t>
            </a:r>
            <a:r>
              <a:rPr lang="en-US" sz="1800" dirty="0" smtClean="0">
                <a:latin typeface="+mj-lt"/>
              </a:rPr>
              <a:t>:</a:t>
            </a:r>
          </a:p>
          <a:p>
            <a:r>
              <a:rPr lang="en-US" sz="1800" dirty="0" err="1">
                <a:latin typeface="+mj-lt"/>
              </a:rPr>
              <a:t>Exempel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på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brott</a:t>
            </a:r>
            <a:r>
              <a:rPr lang="en-US" sz="1800" dirty="0">
                <a:latin typeface="+mj-lt"/>
              </a:rPr>
              <a:t> mot 3NF: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R(A,B,C,D)</a:t>
            </a:r>
          </a:p>
          <a:p>
            <a:r>
              <a:rPr lang="en-US" sz="1800" dirty="0">
                <a:latin typeface="+mj-lt"/>
              </a:rPr>
              <a:t>A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{B, C}</a:t>
            </a:r>
          </a:p>
          <a:p>
            <a:r>
              <a:rPr lang="en-US" sz="1800" dirty="0">
                <a:latin typeface="+mj-lt"/>
                <a:sym typeface="Wingdings" panose="05000000000000000000" pitchFamily="2" charset="2"/>
              </a:rPr>
              <a:t>C  D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302611" y="4490714"/>
            <a:ext cx="213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CK:  	A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P:	A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NP: 	B, C, D</a:t>
            </a:r>
          </a:p>
        </p:txBody>
      </p:sp>
      <p:pic>
        <p:nvPicPr>
          <p:cNvPr id="6" name="Picture 5" descr="C:\Users\Björn Svensson\Desktop\Untitled drawing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54" y="5070981"/>
            <a:ext cx="2043628" cy="10745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84533" y="5545983"/>
            <a:ext cx="38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FF0000"/>
                </a:solidFill>
                <a:latin typeface="+mj-lt"/>
              </a:rPr>
              <a:t>D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bestäms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transitivt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av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A (via C),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detta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+mj-lt"/>
              </a:rPr>
              <a:t>bryter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mot 3NF</a:t>
            </a:r>
          </a:p>
        </p:txBody>
      </p:sp>
    </p:spTree>
    <p:extLst>
      <p:ext uri="{BB962C8B-B14F-4D97-AF65-F5344CB8AC3E}">
        <p14:creationId xmlns:p14="http://schemas.microsoft.com/office/powerpoint/2010/main" val="11749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och Tricks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848670"/>
            <a:ext cx="7587440" cy="4681603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{A, B} 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 C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betyder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A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B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sammansatt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bestämmer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C</a:t>
            </a:r>
          </a:p>
          <a:p>
            <a:pPr marL="0" indent="0">
              <a:buNone/>
            </a:pPr>
            <a:r>
              <a:rPr lang="en-US" sz="1700" dirty="0">
                <a:latin typeface="+mj-lt"/>
                <a:sym typeface="Wingdings" panose="05000000000000000000" pitchFamily="2" charset="2"/>
              </a:rPr>
              <a:t>C  {D, E}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betyder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C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bestämmer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D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E.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Det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+mj-lt"/>
                <a:sym typeface="Wingdings" panose="05000000000000000000" pitchFamily="2" charset="2"/>
              </a:rPr>
              <a:t>säger</a:t>
            </a: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inte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att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D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smtClean="0">
                <a:latin typeface="+mj-lt"/>
                <a:sym typeface="Wingdings" panose="05000000000000000000" pitchFamily="2" charset="2"/>
              </a:rPr>
              <a:t>E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är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på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något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vis </a:t>
            </a:r>
            <a:r>
              <a:rPr lang="en-US" sz="1700" dirty="0" err="1" smtClean="0">
                <a:latin typeface="+mj-lt"/>
                <a:sym typeface="Wingdings" panose="05000000000000000000" pitchFamily="2" charset="2"/>
              </a:rPr>
              <a:t>sammansatta</a:t>
            </a:r>
            <a:endParaRPr lang="en-US" sz="1700" dirty="0" smtClean="0">
              <a:latin typeface="+mj-lt"/>
              <a:sym typeface="Wingdings" panose="05000000000000000000" pitchFamily="2" charset="2"/>
            </a:endParaRPr>
          </a:p>
          <a:p>
            <a:endParaRPr lang="en-US" sz="17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 err="1">
                <a:latin typeface="+mj-lt"/>
              </a:rPr>
              <a:t>Relationer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som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är</a:t>
            </a:r>
            <a:r>
              <a:rPr lang="en-US" sz="1700" dirty="0">
                <a:latin typeface="+mj-lt"/>
              </a:rPr>
              <a:t> I 1NF </a:t>
            </a:r>
            <a:r>
              <a:rPr lang="en-US" sz="1700" dirty="0" err="1">
                <a:latin typeface="+mj-lt"/>
              </a:rPr>
              <a:t>och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inte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har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sammansatta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primärnycklar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är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automatiskt</a:t>
            </a:r>
            <a:r>
              <a:rPr lang="en-US" sz="1700" dirty="0">
                <a:latin typeface="+mj-lt"/>
              </a:rPr>
              <a:t> I 2NF </a:t>
            </a:r>
            <a:r>
              <a:rPr lang="en-US" sz="1700" dirty="0" err="1">
                <a:latin typeface="+mj-lt"/>
              </a:rPr>
              <a:t>eftersom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att</a:t>
            </a:r>
            <a:r>
              <a:rPr lang="en-US" sz="1700" dirty="0">
                <a:latin typeface="+mj-lt"/>
              </a:rPr>
              <a:t> 2NF </a:t>
            </a:r>
            <a:r>
              <a:rPr lang="en-US" sz="1700" dirty="0" err="1">
                <a:latin typeface="+mj-lt"/>
              </a:rPr>
              <a:t>inte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kan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brytas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utan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att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en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sammansatt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primärnyckel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existerar</a:t>
            </a:r>
            <a:r>
              <a:rPr lang="en-US" sz="1700" dirty="0">
                <a:latin typeface="+mj-lt"/>
              </a:rPr>
              <a:t>! </a:t>
            </a:r>
            <a:r>
              <a:rPr lang="en-US" sz="1700" dirty="0" err="1">
                <a:latin typeface="+mj-lt"/>
              </a:rPr>
              <a:t>En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sammansatt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nyckel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skrivs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som</a:t>
            </a:r>
            <a:r>
              <a:rPr lang="en-US" sz="1700" dirty="0">
                <a:latin typeface="+mj-lt"/>
              </a:rPr>
              <a:t> {A, B</a:t>
            </a:r>
            <a:r>
              <a:rPr lang="en-US" sz="17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 err="1" smtClean="0">
                <a:latin typeface="+mj-lt"/>
              </a:rPr>
              <a:t>Relationer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som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är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</a:t>
            </a:r>
            <a:r>
              <a:rPr lang="en-US" sz="1700" dirty="0" smtClean="0">
                <a:latin typeface="+mj-lt"/>
              </a:rPr>
              <a:t> 1NF </a:t>
            </a:r>
            <a:r>
              <a:rPr lang="en-US" sz="1700" dirty="0" err="1" smtClean="0">
                <a:latin typeface="+mj-lt"/>
              </a:rPr>
              <a:t>och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inte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har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några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icke-primära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attribut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är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automatiskt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i</a:t>
            </a:r>
            <a:r>
              <a:rPr lang="en-US" sz="1700" dirty="0" smtClean="0">
                <a:latin typeface="+mj-lt"/>
              </a:rPr>
              <a:t> 3NF.</a:t>
            </a:r>
          </a:p>
          <a:p>
            <a:pPr marL="0" indent="0">
              <a:buNone/>
            </a:pPr>
            <a:endParaRPr lang="en-US" sz="1700" dirty="0" smtClean="0">
              <a:latin typeface="+mj-lt"/>
            </a:endParaRPr>
          </a:p>
          <a:p>
            <a:pPr marL="0" indent="0">
              <a:buNone/>
            </a:pPr>
            <a:r>
              <a:rPr lang="en-US" sz="1700" dirty="0" err="1">
                <a:latin typeface="+mj-lt"/>
              </a:rPr>
              <a:t>Triviella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beroenden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kan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inte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orsaka</a:t>
            </a:r>
            <a:r>
              <a:rPr lang="en-US" sz="1700" dirty="0">
                <a:latin typeface="+mj-lt"/>
              </a:rPr>
              <a:t> </a:t>
            </a:r>
            <a:r>
              <a:rPr lang="en-US" sz="1700" dirty="0" err="1">
                <a:latin typeface="+mj-lt"/>
              </a:rPr>
              <a:t>normalformsbrott</a:t>
            </a:r>
            <a:r>
              <a:rPr lang="en-US" sz="17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700" dirty="0" smtClean="0">
                <a:latin typeface="+mj-lt"/>
              </a:rPr>
              <a:t>A 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 A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och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{A, B}  B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är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exempel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på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triviella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700" dirty="0" err="1">
                <a:latin typeface="+mj-lt"/>
                <a:sym typeface="Wingdings" panose="05000000000000000000" pitchFamily="2" charset="2"/>
              </a:rPr>
              <a:t>beroenden</a:t>
            </a:r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0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1"/>
            <a:ext cx="3954923" cy="81353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>
                <a:latin typeface="+mj-lt"/>
              </a:rPr>
              <a:t>1b) Vilken normalform är relation? Motivera </a:t>
            </a:r>
            <a:r>
              <a:rPr lang="sv-SE" sz="1800" dirty="0" smtClean="0">
                <a:latin typeface="+mj-lt"/>
              </a:rPr>
              <a:t>svaret. Om </a:t>
            </a:r>
            <a:r>
              <a:rPr lang="sv-SE" sz="1800" dirty="0">
                <a:latin typeface="+mj-lt"/>
              </a:rPr>
              <a:t>relationen inte är 3NF, konvertera till 3NF.</a:t>
            </a:r>
            <a:endParaRPr lang="sv-SE" sz="1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81" y="1848670"/>
            <a:ext cx="3514286" cy="1885714"/>
          </a:xfrm>
          <a:prstGeom prst="rect">
            <a:avLst/>
          </a:prstGeom>
        </p:spPr>
      </p:pic>
      <p:sp>
        <p:nvSpPr>
          <p:cNvPr id="19" name="Platshållare för innehåll 2"/>
          <p:cNvSpPr txBox="1">
            <a:spLocks/>
          </p:cNvSpPr>
          <p:nvPr/>
        </p:nvSpPr>
        <p:spPr bwMode="auto">
          <a:xfrm>
            <a:off x="780068" y="4051168"/>
            <a:ext cx="3209305" cy="206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CK: 	{</a:t>
            </a:r>
            <a:r>
              <a:rPr lang="sv-SE" sz="1600" kern="0" dirty="0" err="1" smtClean="0">
                <a:solidFill>
                  <a:srgbClr val="00B050"/>
                </a:solidFill>
              </a:rPr>
              <a:t>kundnr</a:t>
            </a:r>
            <a:r>
              <a:rPr lang="sv-SE" sz="1600" kern="0" dirty="0" smtClean="0">
                <a:solidFill>
                  <a:srgbClr val="00B050"/>
                </a:solidFill>
              </a:rPr>
              <a:t>, </a:t>
            </a:r>
            <a:r>
              <a:rPr lang="sv-SE" sz="1600" kern="0" dirty="0" err="1" smtClean="0">
                <a:solidFill>
                  <a:srgbClr val="00B050"/>
                </a:solidFill>
              </a:rPr>
              <a:t>varunr</a:t>
            </a:r>
            <a:r>
              <a:rPr lang="sv-SE" sz="1600" kern="0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P: 	</a:t>
            </a:r>
            <a:r>
              <a:rPr lang="sv-SE" sz="1600" kern="0" dirty="0" err="1" smtClean="0">
                <a:solidFill>
                  <a:srgbClr val="00B050"/>
                </a:solidFill>
              </a:rPr>
              <a:t>kundnr</a:t>
            </a:r>
            <a:r>
              <a:rPr lang="sv-SE" sz="1600" kern="0" dirty="0" smtClean="0">
                <a:solidFill>
                  <a:srgbClr val="00B050"/>
                </a:solidFill>
              </a:rPr>
              <a:t>, </a:t>
            </a:r>
            <a:r>
              <a:rPr lang="sv-SE" sz="1600" kern="0" dirty="0" err="1" smtClean="0">
                <a:solidFill>
                  <a:srgbClr val="00B050"/>
                </a:solidFill>
              </a:rPr>
              <a:t>varunur</a:t>
            </a:r>
            <a:endParaRPr lang="sv-SE" sz="1600" kern="0" dirty="0" smtClean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NP: 	kundnamn, varunamn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1NF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48991" y="2790985"/>
            <a:ext cx="1003413" cy="39515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kundnamn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0068" y="2790985"/>
            <a:ext cx="753908" cy="43716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err="1" smtClean="0">
                <a:solidFill>
                  <a:schemeClr val="tx2"/>
                </a:solidFill>
              </a:rPr>
              <a:t>Kundnr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29663" y="3408513"/>
            <a:ext cx="992031" cy="38421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varunamn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0068" y="3408513"/>
            <a:ext cx="750372" cy="38493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err="1" smtClean="0">
                <a:solidFill>
                  <a:schemeClr val="tx2"/>
                </a:solidFill>
              </a:rPr>
              <a:t>varunr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17" idx="3"/>
            <a:endCxn id="14" idx="1"/>
          </p:cNvCxnSpPr>
          <p:nvPr/>
        </p:nvCxnSpPr>
        <p:spPr bwMode="auto">
          <a:xfrm flipV="1">
            <a:off x="1533976" y="2988561"/>
            <a:ext cx="1015015" cy="21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endCxn id="20" idx="1"/>
          </p:cNvCxnSpPr>
          <p:nvPr/>
        </p:nvCxnSpPr>
        <p:spPr bwMode="auto">
          <a:xfrm flipV="1">
            <a:off x="1530439" y="3600618"/>
            <a:ext cx="1099224" cy="36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Platshållare för innehåll 2"/>
          <p:cNvSpPr txBox="1">
            <a:spLocks/>
          </p:cNvSpPr>
          <p:nvPr/>
        </p:nvSpPr>
        <p:spPr bwMode="auto">
          <a:xfrm>
            <a:off x="4345423" y="4159458"/>
            <a:ext cx="4404629" cy="17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Antaganden:</a:t>
            </a:r>
          </a:p>
          <a:p>
            <a:r>
              <a:rPr lang="sv-SE" sz="1800" kern="0" dirty="0" smtClean="0">
                <a:latin typeface="+mj-lt"/>
              </a:rPr>
              <a:t>Varje kund har ett unikt </a:t>
            </a:r>
            <a:r>
              <a:rPr lang="sv-SE" sz="1800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 och varje vara har ett unikt </a:t>
            </a:r>
            <a:r>
              <a:rPr lang="sv-SE" sz="1800" kern="0" dirty="0" err="1" smtClean="0">
                <a:latin typeface="+mj-lt"/>
              </a:rPr>
              <a:t>varunr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r>
              <a:rPr lang="sv-SE" sz="1800" kern="0" dirty="0" smtClean="0">
                <a:latin typeface="+mj-lt"/>
              </a:rPr>
              <a:t>En kund har ett namn och en vara har ett varunamn.</a:t>
            </a:r>
          </a:p>
          <a:p>
            <a:endParaRPr lang="sv-SE" sz="18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4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1"/>
            <a:ext cx="3954923" cy="81353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>
                <a:latin typeface="+mj-lt"/>
              </a:rPr>
              <a:t>1b) Vilken normalform är relation? Motivera </a:t>
            </a:r>
            <a:r>
              <a:rPr lang="sv-SE" sz="1800" dirty="0" smtClean="0">
                <a:latin typeface="+mj-lt"/>
              </a:rPr>
              <a:t>svaret. Om </a:t>
            </a:r>
            <a:r>
              <a:rPr lang="sv-SE" sz="1800" dirty="0">
                <a:latin typeface="+mj-lt"/>
              </a:rPr>
              <a:t>relationen inte är 3NF, konvertera till 3NF.</a:t>
            </a:r>
            <a:endParaRPr lang="sv-SE" sz="1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81" y="1848670"/>
            <a:ext cx="3514286" cy="1885714"/>
          </a:xfrm>
          <a:prstGeom prst="rect">
            <a:avLst/>
          </a:prstGeom>
        </p:spPr>
      </p:pic>
      <p:sp>
        <p:nvSpPr>
          <p:cNvPr id="19" name="Platshållare för innehåll 2"/>
          <p:cNvSpPr txBox="1">
            <a:spLocks/>
          </p:cNvSpPr>
          <p:nvPr/>
        </p:nvSpPr>
        <p:spPr bwMode="auto">
          <a:xfrm>
            <a:off x="780068" y="4051168"/>
            <a:ext cx="3209305" cy="12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Kund (</a:t>
            </a:r>
            <a:r>
              <a:rPr lang="sv-SE" sz="1600" u="sng" kern="0" dirty="0" err="1" smtClean="0">
                <a:solidFill>
                  <a:srgbClr val="00B050"/>
                </a:solidFill>
              </a:rPr>
              <a:t>kundnr</a:t>
            </a:r>
            <a:r>
              <a:rPr lang="sv-SE" sz="1600" kern="0" dirty="0" smtClean="0">
                <a:solidFill>
                  <a:srgbClr val="00B050"/>
                </a:solidFill>
              </a:rPr>
              <a:t>, kundnamn)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Vara (</a:t>
            </a:r>
            <a:r>
              <a:rPr lang="sv-SE" sz="1600" u="sng" kern="0" dirty="0" err="1" smtClean="0">
                <a:solidFill>
                  <a:srgbClr val="00B050"/>
                </a:solidFill>
              </a:rPr>
              <a:t>varunr</a:t>
            </a:r>
            <a:r>
              <a:rPr lang="sv-SE" sz="1600" kern="0" dirty="0" smtClean="0">
                <a:solidFill>
                  <a:srgbClr val="00B050"/>
                </a:solidFill>
              </a:rPr>
              <a:t>, varunamn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Order (</a:t>
            </a:r>
            <a:r>
              <a:rPr lang="sv-SE" sz="1600" i="1" u="sng" kern="0" dirty="0" err="1" smtClean="0">
                <a:solidFill>
                  <a:srgbClr val="00B050"/>
                </a:solidFill>
              </a:rPr>
              <a:t>kundnr</a:t>
            </a:r>
            <a:r>
              <a:rPr lang="sv-SE" sz="1600" kern="0" dirty="0" smtClean="0">
                <a:solidFill>
                  <a:srgbClr val="00B050"/>
                </a:solidFill>
              </a:rPr>
              <a:t>, </a:t>
            </a:r>
            <a:r>
              <a:rPr lang="sv-SE" sz="1600" i="1" u="sng" kern="0" dirty="0" err="1" smtClean="0">
                <a:solidFill>
                  <a:srgbClr val="00B050"/>
                </a:solidFill>
              </a:rPr>
              <a:t>varunr</a:t>
            </a:r>
            <a:r>
              <a:rPr lang="sv-SE" sz="1600" kern="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48991" y="2790985"/>
            <a:ext cx="1003413" cy="39515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kundnamn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0068" y="2790985"/>
            <a:ext cx="753908" cy="43716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err="1" smtClean="0">
                <a:solidFill>
                  <a:schemeClr val="tx2"/>
                </a:solidFill>
              </a:rPr>
              <a:t>Kundnr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29663" y="3408513"/>
            <a:ext cx="992031" cy="38421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varunamn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0068" y="3408513"/>
            <a:ext cx="750372" cy="38493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err="1" smtClean="0">
                <a:solidFill>
                  <a:schemeClr val="tx2"/>
                </a:solidFill>
              </a:rPr>
              <a:t>varunr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17" idx="3"/>
            <a:endCxn id="14" idx="1"/>
          </p:cNvCxnSpPr>
          <p:nvPr/>
        </p:nvCxnSpPr>
        <p:spPr bwMode="auto">
          <a:xfrm flipV="1">
            <a:off x="1533976" y="2988561"/>
            <a:ext cx="1015015" cy="21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endCxn id="20" idx="1"/>
          </p:cNvCxnSpPr>
          <p:nvPr/>
        </p:nvCxnSpPr>
        <p:spPr bwMode="auto">
          <a:xfrm flipV="1">
            <a:off x="1530439" y="3600618"/>
            <a:ext cx="1099224" cy="36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Platshållare för innehåll 2"/>
          <p:cNvSpPr txBox="1">
            <a:spLocks/>
          </p:cNvSpPr>
          <p:nvPr/>
        </p:nvSpPr>
        <p:spPr bwMode="auto">
          <a:xfrm>
            <a:off x="4345423" y="4159458"/>
            <a:ext cx="4404629" cy="17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Antaganden:</a:t>
            </a:r>
          </a:p>
          <a:p>
            <a:r>
              <a:rPr lang="sv-SE" sz="1800" kern="0" dirty="0" smtClean="0">
                <a:latin typeface="+mj-lt"/>
              </a:rPr>
              <a:t>Varje kund har ett unikt </a:t>
            </a:r>
            <a:r>
              <a:rPr lang="sv-SE" sz="1800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 och varje vara har ett unikt </a:t>
            </a:r>
            <a:r>
              <a:rPr lang="sv-SE" sz="1800" kern="0" dirty="0" err="1" smtClean="0">
                <a:latin typeface="+mj-lt"/>
              </a:rPr>
              <a:t>varunr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r>
              <a:rPr lang="sv-SE" sz="1800" kern="0" dirty="0" smtClean="0">
                <a:latin typeface="+mj-lt"/>
              </a:rPr>
              <a:t>En kund har ett namn och en vara har ett varunamn.</a:t>
            </a:r>
          </a:p>
          <a:p>
            <a:endParaRPr lang="sv-SE" sz="18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8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0"/>
            <a:ext cx="7590835" cy="365391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>
                <a:latin typeface="+mj-lt"/>
              </a:rPr>
              <a:t>1c)</a:t>
            </a:r>
          </a:p>
          <a:p>
            <a:pPr marL="0" indent="0">
              <a:buNone/>
            </a:pPr>
            <a:r>
              <a:rPr lang="sv-SE" sz="1800" dirty="0">
                <a:latin typeface="+mj-lt"/>
              </a:rPr>
              <a:t>Givna är följande relation och attributsberoenden (8p)</a:t>
            </a:r>
          </a:p>
          <a:p>
            <a:pPr marL="0" indent="0">
              <a:buNone/>
            </a:pPr>
            <a:r>
              <a:rPr lang="sv-SE" sz="1800" dirty="0">
                <a:latin typeface="+mj-lt"/>
              </a:rPr>
              <a:t>R(</a:t>
            </a:r>
            <a:r>
              <a:rPr lang="sv-SE" sz="1800" dirty="0" err="1">
                <a:latin typeface="+mj-lt"/>
              </a:rPr>
              <a:t>a,b,c,d</a:t>
            </a:r>
            <a:r>
              <a:rPr lang="sv-SE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{A, B} </a:t>
            </a:r>
            <a:r>
              <a:rPr lang="sv-SE" sz="1800" dirty="0">
                <a:latin typeface="+mj-lt"/>
              </a:rPr>
              <a:t>--&gt; </a:t>
            </a:r>
            <a:r>
              <a:rPr lang="sv-SE" sz="1800" dirty="0" smtClean="0">
                <a:latin typeface="+mj-lt"/>
              </a:rPr>
              <a:t>C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{A, B} </a:t>
            </a:r>
            <a:r>
              <a:rPr lang="sv-SE" sz="1800" dirty="0">
                <a:latin typeface="+mj-lt"/>
              </a:rPr>
              <a:t>--&gt; </a:t>
            </a:r>
            <a:r>
              <a:rPr lang="sv-SE" sz="1800" dirty="0" smtClean="0">
                <a:latin typeface="+mj-lt"/>
              </a:rPr>
              <a:t>D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>
                <a:latin typeface="+mj-lt"/>
              </a:rPr>
              <a:t>Vilken normalform är relationen? Om relationen inte är 3NF, </a:t>
            </a:r>
          </a:p>
          <a:p>
            <a:pPr marL="0" indent="0">
              <a:buNone/>
            </a:pPr>
            <a:r>
              <a:rPr lang="sv-SE" sz="1800" dirty="0">
                <a:latin typeface="+mj-lt"/>
              </a:rPr>
              <a:t>konvertera relationen till 3NF. Motivera svaret.</a:t>
            </a:r>
            <a:endParaRPr lang="sv-SE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0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0"/>
            <a:ext cx="7590835" cy="128294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R(A, B, C, D)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{A, B} </a:t>
            </a:r>
            <a:r>
              <a:rPr lang="sv-SE" sz="1800" dirty="0">
                <a:latin typeface="+mj-lt"/>
              </a:rPr>
              <a:t>--&gt; </a:t>
            </a:r>
            <a:r>
              <a:rPr lang="sv-SE" sz="1800" dirty="0" smtClean="0">
                <a:latin typeface="+mj-lt"/>
              </a:rPr>
              <a:t>C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{A, B} </a:t>
            </a:r>
            <a:r>
              <a:rPr lang="sv-SE" sz="1800" dirty="0">
                <a:latin typeface="+mj-lt"/>
              </a:rPr>
              <a:t>--&gt; </a:t>
            </a:r>
            <a:r>
              <a:rPr lang="sv-SE" sz="1800" dirty="0" smtClean="0">
                <a:latin typeface="+mj-lt"/>
              </a:rPr>
              <a:t>D</a:t>
            </a:r>
            <a:endParaRPr lang="sv-SE" sz="1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9014" y="355669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>
                <a:solidFill>
                  <a:schemeClr val="tx2"/>
                </a:solidFill>
              </a:rPr>
              <a:t>A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39014" y="413185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B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34869" y="355669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C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4869" y="413185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D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2375" y="3406605"/>
            <a:ext cx="759848" cy="1286775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 bwMode="auto">
          <a:xfrm flipV="1">
            <a:off x="1602223" y="3706778"/>
            <a:ext cx="43264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endCxn id="7" idx="1"/>
          </p:cNvCxnSpPr>
          <p:nvPr/>
        </p:nvCxnSpPr>
        <p:spPr bwMode="auto">
          <a:xfrm>
            <a:off x="1602223" y="4274241"/>
            <a:ext cx="432646" cy="7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84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0"/>
            <a:ext cx="7590835" cy="128294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R(A, B, C, D)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{A, B} </a:t>
            </a:r>
            <a:r>
              <a:rPr lang="sv-SE" sz="1800" dirty="0">
                <a:latin typeface="+mj-lt"/>
              </a:rPr>
              <a:t>--&gt; </a:t>
            </a:r>
            <a:r>
              <a:rPr lang="sv-SE" sz="1800" dirty="0" smtClean="0">
                <a:latin typeface="+mj-lt"/>
              </a:rPr>
              <a:t>C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{A, B} </a:t>
            </a:r>
            <a:r>
              <a:rPr lang="sv-SE" sz="1800" dirty="0">
                <a:latin typeface="+mj-lt"/>
              </a:rPr>
              <a:t>--&gt; </a:t>
            </a:r>
            <a:r>
              <a:rPr lang="sv-SE" sz="1800" dirty="0" smtClean="0">
                <a:latin typeface="+mj-lt"/>
              </a:rPr>
              <a:t>D</a:t>
            </a:r>
            <a:endParaRPr lang="sv-SE" sz="1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9014" y="355669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>
                <a:solidFill>
                  <a:schemeClr val="tx2"/>
                </a:solidFill>
              </a:rPr>
              <a:t>A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39014" y="413185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B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34869" y="355669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C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4869" y="4131852"/>
            <a:ext cx="393277" cy="30017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D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2375" y="3406605"/>
            <a:ext cx="759848" cy="1286775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 bwMode="auto">
          <a:xfrm flipV="1">
            <a:off x="1602223" y="3706778"/>
            <a:ext cx="43264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endCxn id="7" idx="1"/>
          </p:cNvCxnSpPr>
          <p:nvPr/>
        </p:nvCxnSpPr>
        <p:spPr bwMode="auto">
          <a:xfrm>
            <a:off x="1602223" y="4274241"/>
            <a:ext cx="432646" cy="7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Platshållare för innehåll 2"/>
          <p:cNvSpPr txBox="1">
            <a:spLocks/>
          </p:cNvSpPr>
          <p:nvPr/>
        </p:nvSpPr>
        <p:spPr bwMode="auto">
          <a:xfrm>
            <a:off x="4340564" y="2324408"/>
            <a:ext cx="3209305" cy="306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CK:	{A, B}	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P:	A, B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NP:	B, C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3NF!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Alla icke-primära attribut är fullt funktionellt beroende av hela (och alla) kandidatnycklar.</a:t>
            </a:r>
          </a:p>
        </p:txBody>
      </p:sp>
    </p:spTree>
    <p:extLst>
      <p:ext uri="{BB962C8B-B14F-4D97-AF65-F5344CB8AC3E}">
        <p14:creationId xmlns:p14="http://schemas.microsoft.com/office/powerpoint/2010/main" val="1634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- </a:t>
            </a:r>
            <a:r>
              <a:rPr lang="sv-SE" dirty="0" err="1" smtClean="0"/>
              <a:t>Multivalue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538" y="1848670"/>
            <a:ext cx="3412756" cy="3563159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Ritas som </a:t>
            </a:r>
            <a:r>
              <a:rPr lang="sv-SE" sz="1800" dirty="0" err="1" smtClean="0">
                <a:latin typeface="+mj-lt"/>
              </a:rPr>
              <a:t>multivalue</a:t>
            </a:r>
            <a:r>
              <a:rPr lang="sv-SE" sz="1800" dirty="0" smtClean="0">
                <a:latin typeface="+mj-lt"/>
              </a:rPr>
              <a:t> i UML</a:t>
            </a:r>
          </a:p>
          <a:p>
            <a:r>
              <a:rPr lang="sv-SE" sz="1800" dirty="0" smtClean="0">
                <a:latin typeface="+mj-lt"/>
              </a:rPr>
              <a:t>Läggs i en separat tabell i databasen</a:t>
            </a:r>
          </a:p>
          <a:p>
            <a:r>
              <a:rPr lang="sv-SE" sz="1800" dirty="0" smtClean="0">
                <a:latin typeface="+mj-lt"/>
              </a:rPr>
              <a:t>Räcker som ID, då den unikt identifierar en kund</a:t>
            </a:r>
            <a:endParaRPr lang="sv-SE" sz="18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01" y="1848670"/>
            <a:ext cx="2798643" cy="1778712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64100" y="4126938"/>
            <a:ext cx="4151021" cy="128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b="1" kern="0" dirty="0" smtClean="0">
                <a:latin typeface="+mj-lt"/>
              </a:rPr>
              <a:t>Kund</a:t>
            </a:r>
            <a:r>
              <a:rPr lang="sv-SE" sz="1800" kern="0" dirty="0" smtClean="0">
                <a:latin typeface="+mj-lt"/>
              </a:rPr>
              <a:t> (</a:t>
            </a:r>
            <a:r>
              <a:rPr lang="sv-SE" sz="1800" u="sng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, </a:t>
            </a:r>
            <a:r>
              <a:rPr lang="sv-SE" sz="1800" kern="0" dirty="0" err="1" smtClean="0">
                <a:latin typeface="+mj-lt"/>
              </a:rPr>
              <a:t>KundNamn</a:t>
            </a:r>
            <a:r>
              <a:rPr lang="sv-SE" sz="1800" kern="0" dirty="0" smtClean="0">
                <a:latin typeface="+mj-lt"/>
              </a:rPr>
              <a:t>, </a:t>
            </a:r>
            <a:r>
              <a:rPr lang="sv-SE" sz="1800" kern="0" dirty="0" err="1" smtClean="0">
                <a:latin typeface="+mj-lt"/>
              </a:rPr>
              <a:t>KundAdress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  <a:p>
            <a:pPr marL="0" indent="0">
              <a:buNone/>
            </a:pP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r>
              <a:rPr lang="sv-SE" sz="1800" b="1" kern="0" dirty="0" smtClean="0">
                <a:latin typeface="+mj-lt"/>
              </a:rPr>
              <a:t>Telefon</a:t>
            </a:r>
            <a:r>
              <a:rPr lang="sv-SE" sz="1800" kern="0" dirty="0" smtClean="0">
                <a:latin typeface="+mj-lt"/>
              </a:rPr>
              <a:t> (</a:t>
            </a:r>
            <a:r>
              <a:rPr lang="sv-SE" sz="1800" u="sng" kern="0" dirty="0" smtClean="0">
                <a:latin typeface="+mj-lt"/>
              </a:rPr>
              <a:t>KundTelnr</a:t>
            </a:r>
            <a:r>
              <a:rPr lang="sv-SE" sz="1800" kern="0" dirty="0" smtClean="0">
                <a:latin typeface="+mj-lt"/>
              </a:rPr>
              <a:t>, </a:t>
            </a:r>
            <a:r>
              <a:rPr lang="sv-SE" sz="1800" i="1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026421" y="3366287"/>
            <a:ext cx="1707420" cy="149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77" y="5358636"/>
            <a:ext cx="6326377" cy="763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51" y="5358636"/>
            <a:ext cx="6266667" cy="5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651" y="5358636"/>
            <a:ext cx="6266667" cy="514286"/>
          </a:xfrm>
          <a:prstGeom prst="rect">
            <a:avLst/>
          </a:prstGeom>
        </p:spPr>
      </p:pic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396198" y="3787135"/>
            <a:ext cx="3775748" cy="104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Lägger till en student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*Antagande: det finns inte redan en student med PK = ’P1’</a:t>
            </a:r>
          </a:p>
        </p:txBody>
      </p:sp>
    </p:spTree>
    <p:extLst>
      <p:ext uri="{BB962C8B-B14F-4D97-AF65-F5344CB8AC3E}">
        <p14:creationId xmlns:p14="http://schemas.microsoft.com/office/powerpoint/2010/main" val="10814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95" y="5358636"/>
            <a:ext cx="5323809" cy="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95" y="5358636"/>
            <a:ext cx="5323809" cy="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396198" y="3787135"/>
            <a:ext cx="3775748" cy="13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FEL!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Vi försöker lägga till en kund med 10 poäng, trots att det finns en </a:t>
            </a:r>
            <a:r>
              <a:rPr lang="sv-SE" sz="1600" kern="0" dirty="0" err="1" smtClean="0">
                <a:solidFill>
                  <a:srgbClr val="FF0000"/>
                </a:solidFill>
                <a:latin typeface="+mj-lt"/>
              </a:rPr>
              <a:t>constraint</a:t>
            </a: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 som säger att de måste vara under 9p.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48835" y="2767476"/>
            <a:ext cx="2899537" cy="2561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072" y="5337015"/>
            <a:ext cx="4123809" cy="7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072" y="5337015"/>
            <a:ext cx="4123809" cy="7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396198" y="3787135"/>
            <a:ext cx="3775748" cy="152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Fungerar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*Antagande: det finns en student med P1 och en Kurs med K1, annars blir det </a:t>
            </a: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error</a:t>
            </a:r>
            <a:r>
              <a:rPr lang="sv-SE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då en FK måste referera till en existerande </a:t>
            </a: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tupel</a:t>
            </a: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28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50" y="5451740"/>
            <a:ext cx="1390476" cy="5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50" y="5451740"/>
            <a:ext cx="1390476" cy="5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221942" y="3940883"/>
            <a:ext cx="3775748" cy="161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FEL!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*Antagande det finns data i tabellerna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Det finns </a:t>
            </a:r>
            <a:r>
              <a:rPr lang="sv-SE" sz="1600" kern="0" dirty="0" err="1" smtClean="0">
                <a:solidFill>
                  <a:srgbClr val="FF0000"/>
                </a:solidFill>
                <a:latin typeface="+mj-lt"/>
              </a:rPr>
              <a:t>foreign</a:t>
            </a: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sv-SE" sz="1600" kern="0" dirty="0" err="1" smtClean="0">
                <a:solidFill>
                  <a:srgbClr val="FF0000"/>
                </a:solidFill>
                <a:latin typeface="+mj-lt"/>
              </a:rPr>
              <a:t>keys</a:t>
            </a: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 som </a:t>
            </a:r>
            <a:r>
              <a:rPr lang="sv-SE" sz="1600" kern="0" dirty="0" err="1" smtClean="0">
                <a:solidFill>
                  <a:srgbClr val="FF0000"/>
                </a:solidFill>
                <a:latin typeface="+mj-lt"/>
              </a:rPr>
              <a:t>referear</a:t>
            </a:r>
            <a:r>
              <a:rPr lang="sv-SE" sz="1600" kern="0" dirty="0" smtClean="0">
                <a:solidFill>
                  <a:srgbClr val="FF0000"/>
                </a:solidFill>
                <a:latin typeface="+mj-lt"/>
              </a:rPr>
              <a:t> till Kurs i andra (laser) tabeller.</a:t>
            </a:r>
          </a:p>
        </p:txBody>
      </p:sp>
    </p:spTree>
    <p:extLst>
      <p:ext uri="{BB962C8B-B14F-4D97-AF65-F5344CB8AC3E}">
        <p14:creationId xmlns:p14="http://schemas.microsoft.com/office/powerpoint/2010/main" val="32576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388" y="5466487"/>
            <a:ext cx="1514286" cy="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Cirkulära </a:t>
            </a:r>
            <a:r>
              <a:rPr lang="sv-SE" dirty="0" err="1" smtClean="0"/>
              <a:t>foreign</a:t>
            </a:r>
            <a:r>
              <a:rPr lang="sv-SE" dirty="0" smtClean="0"/>
              <a:t> </a:t>
            </a:r>
            <a:r>
              <a:rPr lang="sv-SE" dirty="0" err="1" smtClean="0"/>
              <a:t>keys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696144"/>
            <a:ext cx="3070981" cy="53905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S.K. </a:t>
            </a:r>
            <a:r>
              <a:rPr lang="sv-SE" sz="1800" dirty="0" err="1" smtClean="0">
                <a:latin typeface="+mj-lt"/>
              </a:rPr>
              <a:t>Deadlock</a:t>
            </a:r>
            <a:r>
              <a:rPr lang="sv-SE" sz="1800" dirty="0" smtClean="0">
                <a:latin typeface="+mj-lt"/>
              </a:rPr>
              <a:t> - ÖVERKURS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04" y="2315240"/>
            <a:ext cx="1707441" cy="3205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45" y="2869348"/>
            <a:ext cx="3647822" cy="20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2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926" y="1903542"/>
            <a:ext cx="3674446" cy="138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8" y="1903542"/>
            <a:ext cx="3718588" cy="1169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38" y="5090622"/>
            <a:ext cx="1514286" cy="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33" y="3553275"/>
            <a:ext cx="4891689" cy="1275739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396198" y="3787135"/>
            <a:ext cx="3775748" cy="152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Fungerar!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Tar bort innehållet i läser, dock är tabellstrukturen kvar. (</a:t>
            </a: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Drop</a:t>
            </a: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 table tar bort även denna).</a:t>
            </a:r>
          </a:p>
        </p:txBody>
      </p:sp>
    </p:spTree>
    <p:extLst>
      <p:ext uri="{BB962C8B-B14F-4D97-AF65-F5344CB8AC3E}">
        <p14:creationId xmlns:p14="http://schemas.microsoft.com/office/powerpoint/2010/main" val="1944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99" y="1823038"/>
            <a:ext cx="4972473" cy="9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406" y="1705590"/>
            <a:ext cx="2616678" cy="15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406" y="1705590"/>
            <a:ext cx="2616678" cy="1530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406" y="4201258"/>
            <a:ext cx="2890347" cy="8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863" y="1627785"/>
            <a:ext cx="2045962" cy="16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863" y="1627785"/>
            <a:ext cx="2045962" cy="1649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938" y="3828117"/>
            <a:ext cx="3183856" cy="8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48" y="1656675"/>
            <a:ext cx="2281954" cy="15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48" y="1656675"/>
            <a:ext cx="2281954" cy="1539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181" y="3480840"/>
            <a:ext cx="1675896" cy="23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3b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932" y="1789459"/>
            <a:ext cx="5083440" cy="8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3b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" y="1627785"/>
            <a:ext cx="2756603" cy="119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974391"/>
            <a:ext cx="2270175" cy="142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" y="4640107"/>
            <a:ext cx="1930005" cy="142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932" y="1789459"/>
            <a:ext cx="5083440" cy="8718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75868" y="2693909"/>
            <a:ext cx="449897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Temp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'K1'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SELECT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grade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FROM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studies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ccode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'k1'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)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)</a:t>
            </a:r>
            <a:endParaRPr lang="sv-SE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max 3 Lärare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696143"/>
            <a:ext cx="7406723" cy="1577736"/>
          </a:xfrm>
        </p:spPr>
        <p:txBody>
          <a:bodyPr/>
          <a:lstStyle/>
          <a:p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Lärare </a:t>
            </a:r>
            <a:r>
              <a:rPr lang="sv-SE" sz="1800" b="1" dirty="0" smtClean="0">
                <a:latin typeface="+mj-lt"/>
              </a:rPr>
              <a:t>kan</a:t>
            </a:r>
            <a:r>
              <a:rPr lang="sv-SE" sz="1800" dirty="0" smtClean="0">
                <a:latin typeface="+mj-lt"/>
              </a:rPr>
              <a:t> undervisa i </a:t>
            </a:r>
            <a:r>
              <a:rPr lang="sv-SE" sz="1800" b="1" dirty="0" smtClean="0">
                <a:latin typeface="+mj-lt"/>
              </a:rPr>
              <a:t>många</a:t>
            </a:r>
            <a:r>
              <a:rPr lang="sv-SE" sz="1800" dirty="0" smtClean="0">
                <a:latin typeface="+mj-lt"/>
              </a:rPr>
              <a:t> kurser</a:t>
            </a:r>
          </a:p>
          <a:p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Kurs </a:t>
            </a:r>
            <a:r>
              <a:rPr lang="sv-SE" sz="1800" b="1" dirty="0" smtClean="0">
                <a:latin typeface="+mj-lt"/>
              </a:rPr>
              <a:t>kan</a:t>
            </a:r>
            <a:r>
              <a:rPr lang="sv-SE" sz="1800" dirty="0" smtClean="0">
                <a:latin typeface="+mj-lt"/>
              </a:rPr>
              <a:t> endast undervisas av </a:t>
            </a:r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lärare</a:t>
            </a:r>
          </a:p>
          <a:p>
            <a:r>
              <a:rPr lang="sv-SE" sz="1800" b="1" dirty="0" smtClean="0">
                <a:latin typeface="+mj-lt"/>
              </a:rPr>
              <a:t>En</a:t>
            </a:r>
            <a:r>
              <a:rPr lang="sv-SE" sz="1800" dirty="0" smtClean="0">
                <a:latin typeface="+mj-lt"/>
              </a:rPr>
              <a:t> Lärare </a:t>
            </a:r>
            <a:r>
              <a:rPr lang="sv-SE" sz="1800" b="1" dirty="0" smtClean="0">
                <a:latin typeface="+mj-lt"/>
              </a:rPr>
              <a:t>kan</a:t>
            </a:r>
            <a:r>
              <a:rPr lang="sv-SE" sz="1800" dirty="0" smtClean="0">
                <a:latin typeface="+mj-lt"/>
              </a:rPr>
              <a:t> max undervisa i </a:t>
            </a:r>
            <a:r>
              <a:rPr lang="sv-SE" sz="1800" b="1" dirty="0" smtClean="0">
                <a:latin typeface="+mj-lt"/>
              </a:rPr>
              <a:t>tre</a:t>
            </a:r>
            <a:r>
              <a:rPr lang="sv-SE" sz="1800" dirty="0" smtClean="0">
                <a:latin typeface="+mj-lt"/>
              </a:rPr>
              <a:t> kurser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6664" y="3608613"/>
            <a:ext cx="6830422" cy="1621197"/>
            <a:chOff x="892992" y="4784271"/>
            <a:chExt cx="6830422" cy="1621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92" y="4784271"/>
              <a:ext cx="6830422" cy="162119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085850" y="5208814"/>
              <a:ext cx="1918607" cy="840921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1086" y="5282292"/>
              <a:ext cx="1902279" cy="71029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0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7" y="1577188"/>
            <a:ext cx="7178756" cy="2614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0" y="4256121"/>
            <a:ext cx="3588872" cy="19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7" y="1577188"/>
            <a:ext cx="7178756" cy="2614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0" y="4256121"/>
            <a:ext cx="3588872" cy="1908570"/>
          </a:xfrm>
          <a:prstGeom prst="rect">
            <a:avLst/>
          </a:prstGeom>
        </p:spPr>
      </p:pic>
      <p:sp>
        <p:nvSpPr>
          <p:cNvPr id="5" name="Minus 4"/>
          <p:cNvSpPr/>
          <p:nvPr/>
        </p:nvSpPr>
        <p:spPr bwMode="auto">
          <a:xfrm>
            <a:off x="4207102" y="3172077"/>
            <a:ext cx="477430" cy="242762"/>
          </a:xfrm>
          <a:prstGeom prst="mathMin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3852005" y="3640917"/>
            <a:ext cx="477430" cy="193841"/>
          </a:xfrm>
          <a:prstGeom prst="mathMin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7" y="1804011"/>
            <a:ext cx="81153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4a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7" y="1804011"/>
            <a:ext cx="811530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9" y="2597037"/>
            <a:ext cx="6931796" cy="3123540"/>
          </a:xfrm>
          <a:prstGeom prst="rect">
            <a:avLst/>
          </a:prstGeom>
        </p:spPr>
      </p:pic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1669975" y="5599514"/>
            <a:ext cx="5000246" cy="12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sv-SE" sz="1600" kern="0" dirty="0" smtClean="0">
                <a:solidFill>
                  <a:srgbClr val="00B050"/>
                </a:solidFill>
              </a:rPr>
              <a:t>Antagande: en kurs måste inte ha en lärare</a:t>
            </a:r>
          </a:p>
          <a:p>
            <a:r>
              <a:rPr lang="sv-SE" sz="1600" kern="0" dirty="0" smtClean="0">
                <a:solidFill>
                  <a:srgbClr val="00B050"/>
                </a:solidFill>
              </a:rPr>
              <a:t>Antagande: ingen är hemlös</a:t>
            </a:r>
          </a:p>
        </p:txBody>
      </p:sp>
    </p:spTree>
    <p:extLst>
      <p:ext uri="{BB962C8B-B14F-4D97-AF65-F5344CB8AC3E}">
        <p14:creationId xmlns:p14="http://schemas.microsoft.com/office/powerpoint/2010/main" val="1790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3" y="1864490"/>
            <a:ext cx="8543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3" y="1864490"/>
            <a:ext cx="8543925" cy="781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9235" y="3232091"/>
            <a:ext cx="44989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Lärare (</a:t>
            </a:r>
            <a:r>
              <a:rPr lang="sv-SE" u="sng" dirty="0" err="1"/>
              <a:t>pnr</a:t>
            </a:r>
            <a:r>
              <a:rPr lang="sv-SE" dirty="0"/>
              <a:t>, namn, lön)</a:t>
            </a:r>
          </a:p>
          <a:p>
            <a:r>
              <a:rPr lang="sv-SE" dirty="0"/>
              <a:t>Kurs (</a:t>
            </a:r>
            <a:r>
              <a:rPr lang="sv-SE" u="sng" dirty="0" err="1"/>
              <a:t>kkod</a:t>
            </a:r>
            <a:r>
              <a:rPr lang="sv-SE" dirty="0"/>
              <a:t>, </a:t>
            </a:r>
            <a:r>
              <a:rPr lang="sv-SE" dirty="0" err="1"/>
              <a:t>knamn</a:t>
            </a:r>
            <a:r>
              <a:rPr lang="sv-SE" dirty="0"/>
              <a:t>, </a:t>
            </a:r>
            <a:r>
              <a:rPr lang="sv-SE" dirty="0" smtClean="0"/>
              <a:t>timmar, </a:t>
            </a:r>
            <a:r>
              <a:rPr lang="sv-SE" i="1" dirty="0" err="1" smtClean="0"/>
              <a:t>pnr</a:t>
            </a:r>
            <a:r>
              <a:rPr lang="sv-SE" dirty="0" smtClean="0"/>
              <a:t>)</a:t>
            </a:r>
            <a:endParaRPr lang="sv-SE" dirty="0"/>
          </a:p>
          <a:p>
            <a:r>
              <a:rPr lang="sv-SE" dirty="0" smtClean="0"/>
              <a:t>Adress (</a:t>
            </a:r>
            <a:r>
              <a:rPr lang="sv-SE" u="sng" dirty="0" smtClean="0"/>
              <a:t>adress</a:t>
            </a:r>
            <a:r>
              <a:rPr lang="sv-SE" dirty="0"/>
              <a:t>, </a:t>
            </a:r>
            <a:r>
              <a:rPr lang="sv-SE" i="1" u="sng" dirty="0" err="1"/>
              <a:t>pnr</a:t>
            </a:r>
            <a:r>
              <a:rPr lang="sv-SE" dirty="0"/>
              <a:t>)</a:t>
            </a:r>
          </a:p>
          <a:p>
            <a:r>
              <a:rPr lang="sv-SE" dirty="0"/>
              <a:t>Dator (</a:t>
            </a:r>
            <a:r>
              <a:rPr lang="sv-SE" u="sng" dirty="0" err="1"/>
              <a:t>dname</a:t>
            </a:r>
            <a:r>
              <a:rPr lang="sv-SE" dirty="0"/>
              <a:t>, årsmodell)</a:t>
            </a:r>
          </a:p>
          <a:p>
            <a:r>
              <a:rPr lang="sv-SE" dirty="0"/>
              <a:t>Konto (</a:t>
            </a:r>
            <a:r>
              <a:rPr lang="sv-SE" u="sng" dirty="0"/>
              <a:t>kontonamn</a:t>
            </a:r>
            <a:r>
              <a:rPr lang="sv-SE" dirty="0"/>
              <a:t>, </a:t>
            </a:r>
            <a:r>
              <a:rPr lang="sv-SE" i="1" u="sng" dirty="0" err="1"/>
              <a:t>dname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1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4c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5" y="1832039"/>
            <a:ext cx="8658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4c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5" y="1832039"/>
            <a:ext cx="8658225" cy="110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185" y="2629173"/>
            <a:ext cx="4498975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CREATE TABLE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Larare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(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namn VARCHAR(255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),	</a:t>
            </a:r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lon INT,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PK_Larare_pnr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PRIMARY KEY(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CH_Larare_lon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CHECK(lon &lt;=50000)</a:t>
            </a:r>
          </a:p>
          <a:p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CREATE TABLE Kurs(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kkod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knamn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timmar INT,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PK_Kurs_kkod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PRIMARY KEY(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kkod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FK_Kurs_pnr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FOREIGN KEY(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 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	REFERENCES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Larare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sv-SE" sz="10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5435" y="2555874"/>
            <a:ext cx="449897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CREATE 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TABLE Adress (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adress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PK_Adress_adress_pnr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PRIMARY 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	KEY(adress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,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FK_Adress_pnr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FOREIGN KEY(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 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	REFERENCES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Larare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pnr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CREATE TABLE Dator(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arsmodell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INT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PK_Dator_dnamn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PRIMARY KEY(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CH_Dator_arsmodell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CHECK(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arsmodell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&gt;= 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	1995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endParaRPr lang="sv-SE" sz="1000" dirty="0">
              <a:solidFill>
                <a:srgbClr val="0000FF"/>
              </a:solidFill>
              <a:latin typeface="+mj-lt"/>
            </a:endParaRP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CREATE TABLE Konto(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kontonamn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VARCHAR(255) NOT NULL,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PK_Konto_kontonamn_dnamn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PRIMARY 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	KEY(kontonamn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,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),</a:t>
            </a:r>
          </a:p>
          <a:p>
            <a:r>
              <a:rPr lang="sv-SE" sz="1000" dirty="0">
                <a:solidFill>
                  <a:srgbClr val="0000FF"/>
                </a:solidFill>
                <a:latin typeface="+mj-lt"/>
              </a:rPr>
              <a:t>	CONSTRAINT 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FK_Kontonamn_dnamn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 FOREIGN </a:t>
            </a:r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	KEY(</a:t>
            </a:r>
            <a:r>
              <a:rPr lang="sv-SE" sz="1000" dirty="0" err="1" smtClean="0">
                <a:solidFill>
                  <a:srgbClr val="0000FF"/>
                </a:solidFill>
                <a:latin typeface="+mj-lt"/>
              </a:rPr>
              <a:t>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 REFERENCES Dator(</a:t>
            </a:r>
            <a:r>
              <a:rPr lang="sv-SE" sz="1000" dirty="0" err="1">
                <a:solidFill>
                  <a:srgbClr val="0000FF"/>
                </a:solidFill>
                <a:latin typeface="+mj-lt"/>
              </a:rPr>
              <a:t>dnamn</a:t>
            </a:r>
            <a:r>
              <a:rPr lang="sv-SE" sz="10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r>
              <a:rPr lang="sv-SE" sz="1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sv-SE" sz="10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les.sharenator.com/952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001126" cy="68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2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Bestäm Normalformen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704306"/>
            <a:ext cx="8010880" cy="4010693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Dessa frågor analyseras efter förekommen data – INTE ETT GENERELL SCENARIO – Inga extra antaganden!!!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Enda korrekta svaret är </a:t>
            </a:r>
            <a:r>
              <a:rPr lang="sv-SE" sz="1800" dirty="0" err="1" smtClean="0">
                <a:latin typeface="+mj-lt"/>
              </a:rPr>
              <a:t>kundnr</a:t>
            </a:r>
            <a:r>
              <a:rPr lang="sv-SE" sz="1800" dirty="0" smtClean="0">
                <a:latin typeface="+mj-lt"/>
              </a:rPr>
              <a:t> som PK, relationen är 1.M</a:t>
            </a:r>
            <a:endParaRPr lang="sv-SE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6" y="3427419"/>
            <a:ext cx="4000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Klargöranden – Associationsklasser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10803" y="4645479"/>
            <a:ext cx="3300089" cy="796407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Nej</a:t>
            </a:r>
            <a:endParaRPr lang="sv-SE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67" y="1643464"/>
            <a:ext cx="5333999" cy="24979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110343" y="1510393"/>
            <a:ext cx="6106886" cy="289832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110343" y="1643464"/>
            <a:ext cx="6588578" cy="327143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514850" y="1660361"/>
            <a:ext cx="759279" cy="59599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och Tricks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848670"/>
            <a:ext cx="7587440" cy="3864307"/>
          </a:xfrm>
        </p:spPr>
        <p:txBody>
          <a:bodyPr/>
          <a:lstStyle/>
          <a:p>
            <a:r>
              <a:rPr lang="en-US" sz="1800" dirty="0" err="1" smtClean="0">
                <a:latin typeface="+mj-lt"/>
              </a:rPr>
              <a:t>Läs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uppgiften</a:t>
            </a:r>
            <a:r>
              <a:rPr lang="en-US" sz="1800" dirty="0" smtClean="0">
                <a:latin typeface="+mj-lt"/>
              </a:rPr>
              <a:t> – </a:t>
            </a:r>
            <a:r>
              <a:rPr lang="en-US" sz="1800" dirty="0" err="1" smtClean="0">
                <a:latin typeface="+mj-lt"/>
              </a:rPr>
              <a:t>utnyttja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tiden</a:t>
            </a:r>
            <a:r>
              <a:rPr lang="en-US" sz="1800" dirty="0" smtClean="0">
                <a:latin typeface="+mj-lt"/>
              </a:rPr>
              <a:t>!</a:t>
            </a:r>
          </a:p>
          <a:p>
            <a:r>
              <a:rPr lang="en-US" sz="1800" dirty="0" err="1" smtClean="0">
                <a:latin typeface="+mj-lt"/>
              </a:rPr>
              <a:t>Var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strukturerad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ditt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angreppssätt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rita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lådor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osv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2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0"/>
            <a:ext cx="3954923" cy="427700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1a) Bestäm </a:t>
            </a:r>
            <a:r>
              <a:rPr lang="sv-SE" sz="1800" dirty="0">
                <a:latin typeface="+mj-lt"/>
              </a:rPr>
              <a:t>följande relations primärnyckel (3p). Motivera svaret.</a:t>
            </a:r>
          </a:p>
          <a:p>
            <a:endParaRPr lang="sv-SE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81" y="1848670"/>
            <a:ext cx="3514286" cy="1885714"/>
          </a:xfrm>
          <a:prstGeom prst="rect">
            <a:avLst/>
          </a:prstGeom>
        </p:spPr>
      </p:pic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4345423" y="4159458"/>
            <a:ext cx="4404629" cy="17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Antaganden:</a:t>
            </a:r>
          </a:p>
          <a:p>
            <a:r>
              <a:rPr lang="sv-SE" sz="1800" kern="0" dirty="0" smtClean="0">
                <a:latin typeface="+mj-lt"/>
              </a:rPr>
              <a:t>Varje kund har ett unikt </a:t>
            </a:r>
            <a:r>
              <a:rPr lang="sv-SE" sz="1800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 och varje vara har ett unikt </a:t>
            </a:r>
            <a:r>
              <a:rPr lang="sv-SE" sz="1800" kern="0" dirty="0" err="1" smtClean="0">
                <a:latin typeface="+mj-lt"/>
              </a:rPr>
              <a:t>varunr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r>
              <a:rPr lang="sv-SE" sz="1800" kern="0" dirty="0" smtClean="0">
                <a:latin typeface="+mj-lt"/>
              </a:rPr>
              <a:t>En kund har ett namn och en vara har ett varunamn.</a:t>
            </a:r>
          </a:p>
          <a:p>
            <a:endParaRPr lang="sv-SE" sz="18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1a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7" y="1848671"/>
            <a:ext cx="3954923" cy="81353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1a) Bestäm </a:t>
            </a:r>
            <a:r>
              <a:rPr lang="sv-SE" sz="1800" dirty="0">
                <a:latin typeface="+mj-lt"/>
              </a:rPr>
              <a:t>följande relations primärnyckel (3p). Motivera svaret</a:t>
            </a:r>
            <a:r>
              <a:rPr lang="sv-SE" sz="1800" dirty="0" smtClean="0">
                <a:latin typeface="+mj-l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81" y="1848670"/>
            <a:ext cx="3514286" cy="18857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638004" y="2827660"/>
            <a:ext cx="1003413" cy="469338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kundnamn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9081" y="2827660"/>
            <a:ext cx="753908" cy="51923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err="1" smtClean="0">
                <a:solidFill>
                  <a:schemeClr val="tx2"/>
                </a:solidFill>
              </a:rPr>
              <a:t>Kundnr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22213" y="3831740"/>
            <a:ext cx="992031" cy="45634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smtClean="0">
                <a:solidFill>
                  <a:schemeClr val="tx2"/>
                </a:solidFill>
              </a:rPr>
              <a:t>varunamn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2618" y="3831740"/>
            <a:ext cx="750372" cy="4572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 err="1" smtClean="0">
                <a:solidFill>
                  <a:schemeClr val="tx2"/>
                </a:solidFill>
              </a:rPr>
              <a:t>varunr</a:t>
            </a:r>
            <a:endParaRPr kumimoji="0" lang="sv-S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 bwMode="auto">
          <a:xfrm flipV="1">
            <a:off x="1622989" y="3062329"/>
            <a:ext cx="1015015" cy="249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12" idx="1"/>
          </p:cNvCxnSpPr>
          <p:nvPr/>
        </p:nvCxnSpPr>
        <p:spPr bwMode="auto">
          <a:xfrm flipV="1">
            <a:off x="1622989" y="4059911"/>
            <a:ext cx="109922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534074" y="2577383"/>
            <a:ext cx="1497027" cy="216471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Platshållare för innehåll 2"/>
          <p:cNvSpPr txBox="1">
            <a:spLocks/>
          </p:cNvSpPr>
          <p:nvPr/>
        </p:nvSpPr>
        <p:spPr bwMode="auto">
          <a:xfrm>
            <a:off x="657537" y="5050995"/>
            <a:ext cx="3954923" cy="58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</a:rPr>
              <a:t>PK {</a:t>
            </a:r>
            <a:r>
              <a:rPr lang="sv-SE" sz="1600" kern="0" dirty="0" err="1" smtClean="0">
                <a:solidFill>
                  <a:srgbClr val="00B050"/>
                </a:solidFill>
              </a:rPr>
              <a:t>kundnr</a:t>
            </a:r>
            <a:r>
              <a:rPr lang="sv-SE" sz="1600" kern="0" dirty="0" smtClean="0">
                <a:solidFill>
                  <a:srgbClr val="00B050"/>
                </a:solidFill>
              </a:rPr>
              <a:t>, </a:t>
            </a:r>
            <a:r>
              <a:rPr lang="sv-SE" sz="1600" kern="0" dirty="0" err="1" smtClean="0">
                <a:solidFill>
                  <a:srgbClr val="00B050"/>
                </a:solidFill>
              </a:rPr>
              <a:t>varunr</a:t>
            </a:r>
            <a:r>
              <a:rPr lang="sv-SE" sz="1600" kern="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28" name="Platshållare för innehåll 2"/>
          <p:cNvSpPr txBox="1">
            <a:spLocks/>
          </p:cNvSpPr>
          <p:nvPr/>
        </p:nvSpPr>
        <p:spPr bwMode="auto">
          <a:xfrm>
            <a:off x="4345423" y="4159458"/>
            <a:ext cx="4404629" cy="17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Antaganden:</a:t>
            </a:r>
          </a:p>
          <a:p>
            <a:r>
              <a:rPr lang="sv-SE" sz="1800" kern="0" dirty="0" smtClean="0">
                <a:latin typeface="+mj-lt"/>
              </a:rPr>
              <a:t>Varje kund har ett unikt </a:t>
            </a:r>
            <a:r>
              <a:rPr lang="sv-SE" sz="1800" kern="0" dirty="0" err="1" smtClean="0">
                <a:latin typeface="+mj-lt"/>
              </a:rPr>
              <a:t>kundnr</a:t>
            </a:r>
            <a:r>
              <a:rPr lang="sv-SE" sz="1800" kern="0" dirty="0" smtClean="0">
                <a:latin typeface="+mj-lt"/>
              </a:rPr>
              <a:t> och varje vara har ett unikt </a:t>
            </a:r>
            <a:r>
              <a:rPr lang="sv-SE" sz="1800" kern="0" dirty="0" err="1" smtClean="0">
                <a:latin typeface="+mj-lt"/>
              </a:rPr>
              <a:t>varunr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r>
              <a:rPr lang="sv-SE" sz="1800" kern="0" dirty="0" smtClean="0">
                <a:latin typeface="+mj-lt"/>
              </a:rPr>
              <a:t>En kund har ett namn och en vara har ett varunamn.</a:t>
            </a:r>
          </a:p>
          <a:p>
            <a:endParaRPr lang="sv-SE" sz="18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76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397</TotalTime>
  <Words>1081</Words>
  <Application>Microsoft Office PowerPoint</Application>
  <PresentationFormat>Custom</PresentationFormat>
  <Paragraphs>234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ＭＳ Ｐゴシック</vt:lpstr>
      <vt:lpstr>Arial</vt:lpstr>
      <vt:lpstr>Calibri</vt:lpstr>
      <vt:lpstr>Consolas</vt:lpstr>
      <vt:lpstr>Lucida Grande</vt:lpstr>
      <vt:lpstr>Times New Roman</vt:lpstr>
      <vt:lpstr>Wingdings</vt:lpstr>
      <vt:lpstr>LU mall 2012 sltg</vt:lpstr>
      <vt:lpstr>DB1 (Sept2013) Lösningsförslag</vt:lpstr>
      <vt:lpstr>Klargöranden - Multivalue</vt:lpstr>
      <vt:lpstr>Klargöranden – Cirkulära foreign keys </vt:lpstr>
      <vt:lpstr>Klargöranden – max 3 Lärare</vt:lpstr>
      <vt:lpstr>Klargöranden – Bestäm Normalformen</vt:lpstr>
      <vt:lpstr>Klargöranden – Associationsklasser</vt:lpstr>
      <vt:lpstr>Tips och Tricks</vt:lpstr>
      <vt:lpstr>Uppgift 1a</vt:lpstr>
      <vt:lpstr>Uppgift 1a</vt:lpstr>
      <vt:lpstr>Uppgift 1b</vt:lpstr>
      <vt:lpstr>1NF – Atomiska värden</vt:lpstr>
      <vt:lpstr>2NF – Inga partiella beroenden</vt:lpstr>
      <vt:lpstr>3NF – Inga transitiva beroenden</vt:lpstr>
      <vt:lpstr>Tips och Tricks</vt:lpstr>
      <vt:lpstr>Uppgift 1b</vt:lpstr>
      <vt:lpstr>Uppgift 1b</vt:lpstr>
      <vt:lpstr>Uppgift 1c</vt:lpstr>
      <vt:lpstr>Uppgift 1c</vt:lpstr>
      <vt:lpstr>Uppgift 1c</vt:lpstr>
      <vt:lpstr>Uppgift 2</vt:lpstr>
      <vt:lpstr>Uppgift 2</vt:lpstr>
      <vt:lpstr>Uppgift 2</vt:lpstr>
      <vt:lpstr>Uppgift 2</vt:lpstr>
      <vt:lpstr>Uppgift 2</vt:lpstr>
      <vt:lpstr>Uppgift 2</vt:lpstr>
      <vt:lpstr>Uppgift 2</vt:lpstr>
      <vt:lpstr>Uppgift 2</vt:lpstr>
      <vt:lpstr>Uppgift 2</vt:lpstr>
      <vt:lpstr>Uppgift 2</vt:lpstr>
      <vt:lpstr>Uppgift 2</vt:lpstr>
      <vt:lpstr>Uppgift 3a</vt:lpstr>
      <vt:lpstr>Uppgift 3a</vt:lpstr>
      <vt:lpstr>Uppgift 3a</vt:lpstr>
      <vt:lpstr>Uppgift 3a</vt:lpstr>
      <vt:lpstr>Uppgift 3a</vt:lpstr>
      <vt:lpstr>Uppgift 3a</vt:lpstr>
      <vt:lpstr>Uppgift 3a</vt:lpstr>
      <vt:lpstr>Uppgift 3b</vt:lpstr>
      <vt:lpstr>Uppgift 3b</vt:lpstr>
      <vt:lpstr>Uppgift 4</vt:lpstr>
      <vt:lpstr>Uppgift 4</vt:lpstr>
      <vt:lpstr>Uppgift 4a</vt:lpstr>
      <vt:lpstr>Uppgift 4a</vt:lpstr>
      <vt:lpstr>Uppgift 4b</vt:lpstr>
      <vt:lpstr>Uppgift 4b</vt:lpstr>
      <vt:lpstr>Uppgift 4c</vt:lpstr>
      <vt:lpstr>Uppgift 4c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77</cp:revision>
  <cp:lastPrinted>2014-10-22T15:06:05Z</cp:lastPrinted>
  <dcterms:created xsi:type="dcterms:W3CDTF">2014-10-18T09:56:10Z</dcterms:created>
  <dcterms:modified xsi:type="dcterms:W3CDTF">2014-10-22T16:53:57Z</dcterms:modified>
</cp:coreProperties>
</file>