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314" r:id="rId2"/>
    <p:sldId id="329" r:id="rId3"/>
    <p:sldId id="377" r:id="rId4"/>
    <p:sldId id="379" r:id="rId5"/>
    <p:sldId id="338" r:id="rId6"/>
    <p:sldId id="339" r:id="rId7"/>
    <p:sldId id="340" r:id="rId8"/>
    <p:sldId id="341" r:id="rId9"/>
    <p:sldId id="342" r:id="rId10"/>
    <p:sldId id="344" r:id="rId11"/>
    <p:sldId id="348" r:id="rId12"/>
    <p:sldId id="350" r:id="rId13"/>
    <p:sldId id="349" r:id="rId14"/>
    <p:sldId id="351" r:id="rId15"/>
    <p:sldId id="345" r:id="rId16"/>
    <p:sldId id="343" r:id="rId17"/>
    <p:sldId id="346" r:id="rId18"/>
    <p:sldId id="347" r:id="rId19"/>
    <p:sldId id="352" r:id="rId20"/>
    <p:sldId id="353" r:id="rId21"/>
    <p:sldId id="354" r:id="rId22"/>
    <p:sldId id="355" r:id="rId23"/>
    <p:sldId id="358" r:id="rId24"/>
    <p:sldId id="378" r:id="rId25"/>
    <p:sldId id="357" r:id="rId26"/>
    <p:sldId id="356" r:id="rId27"/>
    <p:sldId id="359" r:id="rId28"/>
    <p:sldId id="360" r:id="rId29"/>
    <p:sldId id="361" r:id="rId30"/>
    <p:sldId id="362" r:id="rId31"/>
    <p:sldId id="330" r:id="rId32"/>
    <p:sldId id="331" r:id="rId33"/>
    <p:sldId id="333" r:id="rId34"/>
    <p:sldId id="334" r:id="rId35"/>
    <p:sldId id="335" r:id="rId36"/>
    <p:sldId id="336" r:id="rId37"/>
    <p:sldId id="337" r:id="rId38"/>
    <p:sldId id="364" r:id="rId39"/>
    <p:sldId id="365" r:id="rId40"/>
    <p:sldId id="363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4" r:id="rId49"/>
    <p:sldId id="373" r:id="rId50"/>
    <p:sldId id="375" r:id="rId51"/>
    <p:sldId id="376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90" r:id="rId60"/>
    <p:sldId id="391" r:id="rId61"/>
    <p:sldId id="393" r:id="rId62"/>
    <p:sldId id="394" r:id="rId63"/>
    <p:sldId id="395" r:id="rId64"/>
    <p:sldId id="396" r:id="rId65"/>
    <p:sldId id="397" r:id="rId66"/>
    <p:sldId id="388" r:id="rId67"/>
    <p:sldId id="389" r:id="rId68"/>
    <p:sldId id="398" r:id="rId69"/>
    <p:sldId id="399" r:id="rId70"/>
    <p:sldId id="400" r:id="rId71"/>
    <p:sldId id="401" r:id="rId72"/>
    <p:sldId id="402" r:id="rId73"/>
    <p:sldId id="403" r:id="rId74"/>
    <p:sldId id="404" r:id="rId75"/>
    <p:sldId id="405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14" r:id="rId84"/>
    <p:sldId id="415" r:id="rId85"/>
    <p:sldId id="416" r:id="rId86"/>
    <p:sldId id="418" r:id="rId87"/>
    <p:sldId id="417" r:id="rId88"/>
    <p:sldId id="419" r:id="rId89"/>
    <p:sldId id="420" r:id="rId90"/>
  </p:sldIdLst>
  <p:sldSz cx="9001125" cy="6840538"/>
  <p:notesSz cx="6794500" cy="99314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12">
          <p15:clr>
            <a:srgbClr val="A4A3A4"/>
          </p15:clr>
        </p15:guide>
        <p15:guide id="2" orient="horz" pos="802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1122">
          <p15:clr>
            <a:srgbClr val="A4A3A4"/>
          </p15:clr>
        </p15:guide>
        <p15:guide id="5" pos="492">
          <p15:clr>
            <a:srgbClr val="A4A3A4"/>
          </p15:clr>
        </p15:guide>
        <p15:guide id="6" pos="115">
          <p15:clr>
            <a:srgbClr val="A4A3A4"/>
          </p15:clr>
        </p15:guide>
        <p15:guide id="7" pos="2617">
          <p15:clr>
            <a:srgbClr val="A4A3A4"/>
          </p15:clr>
        </p15:guide>
        <p15:guide id="8" pos="55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ADCAB8"/>
    <a:srgbClr val="BFB8AF"/>
    <a:srgbClr val="D2BA81"/>
    <a:srgbClr val="BED9C7"/>
    <a:srgbClr val="E9C4C7"/>
    <a:srgbClr val="333333"/>
    <a:srgbClr val="262626"/>
    <a:srgbClr val="FF689D"/>
    <a:srgbClr val="F3EB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99866" autoAdjust="0"/>
  </p:normalViewPr>
  <p:slideViewPr>
    <p:cSldViewPr snapToGrid="0" showGuides="1">
      <p:cViewPr varScale="1">
        <p:scale>
          <a:sx n="78" d="100"/>
          <a:sy n="78" d="100"/>
        </p:scale>
        <p:origin x="330" y="84"/>
      </p:cViewPr>
      <p:guideLst>
        <p:guide orient="horz" pos="4212"/>
        <p:guide orient="horz" pos="802"/>
        <p:guide orient="horz" pos="119"/>
        <p:guide orient="horz" pos="1122"/>
        <p:guide pos="492"/>
        <p:guide pos="115"/>
        <p:guide pos="2617"/>
        <p:guide pos="5565"/>
      </p:guideLst>
    </p:cSldViewPr>
  </p:slideViewPr>
  <p:outlineViewPr>
    <p:cViewPr>
      <p:scale>
        <a:sx n="33" d="100"/>
        <a:sy n="33" d="100"/>
      </p:scale>
      <p:origin x="0" y="537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50" d="100"/>
          <a:sy n="150" d="100"/>
        </p:scale>
        <p:origin x="-2364" y="3498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FA3B-A911-4294-9666-9D8A5388C07E}" type="datetimeFigureOut">
              <a:rPr lang="sv-SE" smtClean="0"/>
              <a:pPr/>
              <a:t>2015-02-11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F35AB-58F5-4C8C-9928-1BF893383042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0530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E47-94AA-AA43-B08E-C5A5421011EB}" type="datetimeFigureOut">
              <a:rPr lang="sv-SE" smtClean="0"/>
              <a:pPr/>
              <a:t>2015-02-11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8990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D4B-1391-7946-A8ED-18550D8B130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1210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8" name="Grupp 17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2" name="Bildobjekt 11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 bred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1349" y="1666308"/>
            <a:ext cx="4371974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346700" y="1666308"/>
            <a:ext cx="29178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abell 4"/>
          <p:cNvSpPr>
            <a:spLocks noGrp="1"/>
          </p:cNvSpPr>
          <p:nvPr>
            <p:ph type="tbl" sz="quarter" idx="10"/>
          </p:nvPr>
        </p:nvSpPr>
        <p:spPr>
          <a:xfrm>
            <a:off x="781050" y="1781175"/>
            <a:ext cx="7464452" cy="358933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table</a:t>
            </a:r>
            <a:endParaRPr lang="en-GB" dirty="0"/>
          </a:p>
        </p:txBody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643262" y="283771"/>
            <a:ext cx="7589459" cy="1139825"/>
          </a:xfrm>
        </p:spPr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ktangel 6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74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49848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82563" y="182563"/>
            <a:ext cx="8647200" cy="64944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8490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6" name="Rak 5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" name="Bildobjekt 6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81303" y="181372"/>
            <a:ext cx="8647388" cy="6495393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bei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6835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bild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ktangel 3"/>
          <p:cNvSpPr/>
          <p:nvPr userDrawn="1"/>
        </p:nvSpPr>
        <p:spPr bwMode="auto">
          <a:xfrm>
            <a:off x="179099" y="182563"/>
            <a:ext cx="8647388" cy="6495393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8114" y="2225288"/>
            <a:ext cx="6176962" cy="821419"/>
          </a:xfrm>
        </p:spPr>
        <p:txBody>
          <a:bodyPr lIns="0" tIns="97200" rIns="0" bIns="86400"/>
          <a:lstStyle>
            <a:lvl1pPr>
              <a:defRPr sz="5400" baseline="0"/>
            </a:lvl1pPr>
          </a:lstStyle>
          <a:p>
            <a:r>
              <a:rPr lang="en-GB" dirty="0" err="1" smtClean="0"/>
              <a:t>Avsnittsrubrik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1402658" y="3052397"/>
            <a:ext cx="6177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ning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ktangel 8"/>
          <p:cNvSpPr/>
          <p:nvPr userDrawn="1"/>
        </p:nvSpPr>
        <p:spPr bwMode="auto">
          <a:xfrm>
            <a:off x="179099" y="183473"/>
            <a:ext cx="8647388" cy="6495393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objekt 10" descr="Ekonomihsk_C RGB Nivå2 150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0038" y="1281279"/>
            <a:ext cx="6233552" cy="40468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rosa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88913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1 rad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8" name="Bildobjekt 7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" name="Bildobjekt 12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2" name="Grupp 11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4" name="Bildobjekt 13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5" name="Bildobjekt 14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6" name="Rak 15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alsida 2 rader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ktangel 18"/>
          <p:cNvSpPr/>
          <p:nvPr userDrawn="1"/>
        </p:nvSpPr>
        <p:spPr bwMode="auto">
          <a:xfrm>
            <a:off x="0" y="0"/>
            <a:ext cx="9001125" cy="68405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pic>
        <p:nvPicPr>
          <p:cNvPr id="10" name="Bildobjekt 9" descr="framsidor150 ny grön.jpg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401" y="190051"/>
            <a:ext cx="8647200" cy="6494400"/>
          </a:xfrm>
          <a:prstGeom prst="rect">
            <a:avLst/>
          </a:prstGeom>
        </p:spPr>
      </p:pic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 baseline="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Bildobjekt 13" descr="Lunds sigill RGB 150.png"/>
          <p:cNvPicPr>
            <a:picLocks noChangeAspect="1"/>
          </p:cNvPicPr>
          <p:nvPr userDrawn="1"/>
        </p:nvPicPr>
        <p:blipFill>
          <a:blip r:embed="rId3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  <p:grpSp>
        <p:nvGrpSpPr>
          <p:cNvPr id="13" name="Grupp 12"/>
          <p:cNvGrpSpPr/>
          <p:nvPr userDrawn="1"/>
        </p:nvGrpSpPr>
        <p:grpSpPr>
          <a:xfrm>
            <a:off x="367531" y="369638"/>
            <a:ext cx="3739251" cy="636781"/>
            <a:chOff x="367531" y="369638"/>
            <a:chExt cx="3739251" cy="636781"/>
          </a:xfrm>
        </p:grpSpPr>
        <p:pic>
          <p:nvPicPr>
            <p:cNvPr id="15" name="Bildobjekt 14" descr="Ekonomihsk_L RGB Nivå1 150.png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7531" y="379501"/>
              <a:ext cx="3024336" cy="617669"/>
            </a:xfrm>
            <a:prstGeom prst="rect">
              <a:avLst/>
            </a:prstGeom>
          </p:spPr>
        </p:pic>
        <p:pic>
          <p:nvPicPr>
            <p:cNvPr id="16" name="Bildobjekt 15" descr="equis 150.png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3625100" y="515828"/>
              <a:ext cx="481682" cy="337567"/>
            </a:xfrm>
            <a:prstGeom prst="rect">
              <a:avLst/>
            </a:prstGeom>
          </p:spPr>
        </p:pic>
        <p:cxnSp>
          <p:nvCxnSpPr>
            <p:cNvPr id="18" name="Rak 17"/>
            <p:cNvCxnSpPr/>
            <p:nvPr userDrawn="1"/>
          </p:nvCxnSpPr>
          <p:spPr bwMode="auto">
            <a:xfrm>
              <a:off x="3534604" y="369638"/>
              <a:ext cx="0" cy="6367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657538" y="1848670"/>
            <a:ext cx="7587440" cy="3563159"/>
          </a:xfrm>
        </p:spPr>
        <p:txBody>
          <a:bodyPr/>
          <a:lstStyle>
            <a:lvl1pPr>
              <a:spcAft>
                <a:spcPts val="0"/>
              </a:spcAft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/>
            </a:lvl3pPr>
            <a:lvl4pPr>
              <a:spcAft>
                <a:spcPts val="0"/>
              </a:spcAft>
              <a:buClr>
                <a:schemeClr val="tx2"/>
              </a:buClr>
              <a:defRPr/>
            </a:lvl4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1" name="Rak 10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kt och punk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sv-SE" dirty="0" smtClean="0"/>
              <a:t>Rubrik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40244" y="1666308"/>
            <a:ext cx="3131642" cy="37201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051300" y="1666307"/>
            <a:ext cx="4213225" cy="3720107"/>
          </a:xfrm>
        </p:spPr>
        <p:txBody>
          <a:bodyPr/>
          <a:lstStyle>
            <a:lvl1pPr>
              <a:spcAft>
                <a:spcPts val="0"/>
              </a:spcAft>
              <a:buClr>
                <a:schemeClr val="tx2"/>
              </a:buClr>
              <a:defRPr sz="2200"/>
            </a:lvl1pPr>
            <a:lvl2pPr>
              <a:spcAft>
                <a:spcPts val="0"/>
              </a:spcAft>
              <a:buClr>
                <a:schemeClr val="tx2"/>
              </a:buClr>
              <a:defRPr sz="2200"/>
            </a:lvl2pPr>
            <a:lvl3pPr>
              <a:spcAft>
                <a:spcPts val="0"/>
              </a:spcAft>
              <a:buClr>
                <a:schemeClr val="tx2"/>
              </a:buClr>
              <a:defRPr sz="2000"/>
            </a:lvl3pPr>
            <a:lvl4pPr>
              <a:spcAft>
                <a:spcPts val="0"/>
              </a:spcAft>
              <a:buClr>
                <a:schemeClr val="tx2"/>
              </a:buCl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sida för större illustratio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 bwMode="auto">
          <a:xfrm>
            <a:off x="652007" y="1273175"/>
            <a:ext cx="7975158" cy="50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296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 1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ktangel 27"/>
          <p:cNvSpPr/>
          <p:nvPr userDrawn="1"/>
        </p:nvSpPr>
        <p:spPr bwMode="auto">
          <a:xfrm>
            <a:off x="2655888" y="1516103"/>
            <a:ext cx="6178550" cy="128007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23248"/>
            <a:ext cx="5734178" cy="714380"/>
          </a:xfrm>
        </p:spPr>
        <p:txBody>
          <a:bodyPr lIns="0" tIns="97200" rIns="0" bIns="82800"/>
          <a:lstStyle>
            <a:lvl1pPr>
              <a:defRPr sz="3600"/>
            </a:lvl1pPr>
          </a:lstStyle>
          <a:p>
            <a:r>
              <a:rPr lang="sv-SE" dirty="0" smtClean="0"/>
              <a:t>Enradig titelrubrik</a:t>
            </a:r>
            <a:endParaRPr lang="sv-SE" dirty="0"/>
          </a:p>
        </p:txBody>
      </p:sp>
      <p:sp>
        <p:nvSpPr>
          <p:cNvPr id="30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220953"/>
            <a:ext cx="5734178" cy="321507"/>
          </a:xfrm>
        </p:spPr>
        <p:txBody>
          <a:bodyPr lIns="0" tIns="108000" rIns="0"/>
          <a:lstStyle>
            <a:lvl1pPr marL="0" marR="0" indent="0" algn="l" defTabSz="904875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</a:p>
        </p:txBody>
      </p:sp>
      <p:cxnSp>
        <p:nvCxnSpPr>
          <p:cNvPr id="31" name="Rak 30"/>
          <p:cNvCxnSpPr/>
          <p:nvPr userDrawn="1"/>
        </p:nvCxnSpPr>
        <p:spPr bwMode="auto">
          <a:xfrm>
            <a:off x="2939428" y="221203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" name="Bildobjekt 7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VÄND EJ 2. Se exempel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 bwMode="auto">
          <a:xfrm>
            <a:off x="182563" y="182562"/>
            <a:ext cx="8647200" cy="66579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ktangel 10"/>
          <p:cNvSpPr/>
          <p:nvPr userDrawn="1"/>
        </p:nvSpPr>
        <p:spPr bwMode="auto">
          <a:xfrm>
            <a:off x="2655888" y="1516104"/>
            <a:ext cx="6178550" cy="18472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2942848" y="1510712"/>
            <a:ext cx="5734178" cy="1189477"/>
          </a:xfrm>
        </p:spPr>
        <p:txBody>
          <a:bodyPr lIns="0" tIns="97200" rIns="0" bIns="82800" anchor="t" anchorCtr="0"/>
          <a:lstStyle>
            <a:lvl1pPr>
              <a:defRPr sz="3600"/>
            </a:lvl1pPr>
          </a:lstStyle>
          <a:p>
            <a:r>
              <a:rPr lang="sv-SE" dirty="0" smtClean="0"/>
              <a:t>Tvåradig </a:t>
            </a:r>
            <a:br>
              <a:rPr lang="sv-SE" dirty="0" smtClean="0"/>
            </a:br>
            <a:r>
              <a:rPr lang="sv-SE" dirty="0" smtClean="0"/>
              <a:t>titelrubrik</a:t>
            </a:r>
            <a:endParaRPr lang="sv-SE" dirty="0"/>
          </a:p>
        </p:txBody>
      </p:sp>
      <p:sp>
        <p:nvSpPr>
          <p:cNvPr id="1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2942848" y="2777523"/>
            <a:ext cx="5734178" cy="321507"/>
          </a:xfrm>
        </p:spPr>
        <p:txBody>
          <a:bodyPr lIns="0" tIns="108000" rIns="0"/>
          <a:lstStyle>
            <a:lvl1pPr marL="0" indent="0" algn="l">
              <a:buNone/>
              <a:defRPr sz="12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Underrubrik eller namn</a:t>
            </a:r>
            <a:endParaRPr lang="sv-SE" dirty="0"/>
          </a:p>
        </p:txBody>
      </p:sp>
      <p:cxnSp>
        <p:nvCxnSpPr>
          <p:cNvPr id="9" name="Rak 8"/>
          <p:cNvCxnSpPr/>
          <p:nvPr userDrawn="1"/>
        </p:nvCxnSpPr>
        <p:spPr bwMode="auto">
          <a:xfrm>
            <a:off x="2939428" y="2768605"/>
            <a:ext cx="588161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Bildobjekt 9" descr="Lunds sigill RGB 150.png"/>
          <p:cNvPicPr>
            <a:picLocks noChangeAspect="1"/>
          </p:cNvPicPr>
          <p:nvPr userDrawn="1"/>
        </p:nvPicPr>
        <p:blipFill>
          <a:blip r:embed="rId2"/>
          <a:srcRect r="17691" b="21541"/>
          <a:stretch>
            <a:fillRect/>
          </a:stretch>
        </p:blipFill>
        <p:spPr>
          <a:xfrm>
            <a:off x="6329104" y="4279056"/>
            <a:ext cx="2672021" cy="2561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 30"/>
          <p:cNvGrpSpPr/>
          <p:nvPr userDrawn="1"/>
        </p:nvGrpSpPr>
        <p:grpSpPr>
          <a:xfrm>
            <a:off x="-119270" y="-59968"/>
            <a:ext cx="9228344" cy="6984776"/>
            <a:chOff x="-119270" y="-59968"/>
            <a:chExt cx="9228344" cy="6984776"/>
          </a:xfrm>
        </p:grpSpPr>
        <p:cxnSp>
          <p:nvCxnSpPr>
            <p:cNvPr id="25" name="Rak 24"/>
            <p:cNvCxnSpPr/>
            <p:nvPr userDrawn="1"/>
          </p:nvCxnSpPr>
          <p:spPr bwMode="auto">
            <a:xfrm>
              <a:off x="-119270" y="1772485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Rak 12"/>
            <p:cNvCxnSpPr/>
            <p:nvPr/>
          </p:nvCxnSpPr>
          <p:spPr bwMode="auto">
            <a:xfrm>
              <a:off x="-119270" y="176199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Rak 13"/>
            <p:cNvCxnSpPr/>
            <p:nvPr/>
          </p:nvCxnSpPr>
          <p:spPr bwMode="auto">
            <a:xfrm>
              <a:off x="-119270" y="1266406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Rak 14"/>
            <p:cNvCxnSpPr/>
            <p:nvPr/>
          </p:nvCxnSpPr>
          <p:spPr bwMode="auto">
            <a:xfrm>
              <a:off x="-119270" y="6676531"/>
              <a:ext cx="9228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Rak 15"/>
            <p:cNvCxnSpPr/>
            <p:nvPr/>
          </p:nvCxnSpPr>
          <p:spPr bwMode="auto">
            <a:xfrm>
              <a:off x="18008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Rak 16"/>
            <p:cNvCxnSpPr/>
            <p:nvPr/>
          </p:nvCxnSpPr>
          <p:spPr bwMode="auto">
            <a:xfrm>
              <a:off x="8821042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Rak 19"/>
            <p:cNvCxnSpPr/>
            <p:nvPr/>
          </p:nvCxnSpPr>
          <p:spPr bwMode="auto">
            <a:xfrm>
              <a:off x="4138857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Rak 22"/>
            <p:cNvCxnSpPr/>
            <p:nvPr/>
          </p:nvCxnSpPr>
          <p:spPr bwMode="auto">
            <a:xfrm>
              <a:off x="770383" y="-59968"/>
              <a:ext cx="0" cy="69847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ktangel 11"/>
            <p:cNvSpPr/>
            <p:nvPr userDrawn="1"/>
          </p:nvSpPr>
          <p:spPr bwMode="auto">
            <a:xfrm>
              <a:off x="0" y="0"/>
              <a:ext cx="9001125" cy="684053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3263" y="283771"/>
            <a:ext cx="7605109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Rubrik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57538" y="1843907"/>
            <a:ext cx="7590053" cy="3563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Skriv 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</p:txBody>
      </p:sp>
      <p:cxnSp>
        <p:nvCxnSpPr>
          <p:cNvPr id="10" name="Rak 9"/>
          <p:cNvCxnSpPr/>
          <p:nvPr userDrawn="1"/>
        </p:nvCxnSpPr>
        <p:spPr bwMode="auto">
          <a:xfrm>
            <a:off x="745259" y="1499383"/>
            <a:ext cx="750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8"/>
          <p:cNvSpPr>
            <a:spLocks noChangeArrowheads="1"/>
          </p:cNvSpPr>
          <p:nvPr userDrawn="1"/>
        </p:nvSpPr>
        <p:spPr bwMode="auto">
          <a:xfrm>
            <a:off x="81991" y="6503504"/>
            <a:ext cx="61759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04875">
              <a:defRPr/>
            </a:pPr>
            <a:r>
              <a:rPr lang="sv-SE" sz="1000" dirty="0" smtClean="0">
                <a:solidFill>
                  <a:srgbClr val="808080"/>
                </a:solidFill>
                <a:ea typeface="+mn-ea"/>
              </a:rPr>
              <a:t>Ekonomihögskolan</a:t>
            </a:r>
            <a:r>
              <a:rPr lang="sv-SE" sz="1000" dirty="0" smtClean="0">
                <a:solidFill>
                  <a:srgbClr val="808080"/>
                </a:solidFill>
                <a:ea typeface="+mn-ea"/>
                <a:cs typeface="+mn-cs"/>
              </a:rPr>
              <a:t> </a:t>
            </a:r>
            <a:r>
              <a:rPr lang="sv-SE" sz="1000" b="0" dirty="0" smtClean="0">
                <a:solidFill>
                  <a:srgbClr val="808080"/>
                </a:solidFill>
                <a:ea typeface="+mn-ea"/>
                <a:cs typeface="+mn-cs"/>
              </a:rPr>
              <a:t>| Tentamenförberedelse | Programkonstruktion | Februari</a:t>
            </a:r>
            <a:endParaRPr lang="sv-SE" sz="1000" b="0" dirty="0">
              <a:solidFill>
                <a:srgbClr val="808080"/>
              </a:solidFill>
              <a:ea typeface="+mn-ea"/>
              <a:cs typeface="+mn-cs"/>
            </a:endParaRPr>
          </a:p>
        </p:txBody>
      </p:sp>
      <p:pic>
        <p:nvPicPr>
          <p:cNvPr id="24" name="Bildobjekt 11" descr="Ekonomihsk_L RGB Nivå1 150.png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249400" y="6434117"/>
            <a:ext cx="1576913" cy="322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2" r:id="rId2"/>
    <p:sldLayoutId id="2147483694" r:id="rId3"/>
    <p:sldLayoutId id="2147483695" r:id="rId4"/>
    <p:sldLayoutId id="2147483684" r:id="rId5"/>
    <p:sldLayoutId id="2147483691" r:id="rId6"/>
    <p:sldLayoutId id="2147483707" r:id="rId7"/>
    <p:sldLayoutId id="2147483683" r:id="rId8"/>
    <p:sldLayoutId id="2147483705" r:id="rId9"/>
    <p:sldLayoutId id="2147483682" r:id="rId10"/>
    <p:sldLayoutId id="2147483703" r:id="rId11"/>
    <p:sldLayoutId id="2147483667" r:id="rId12"/>
    <p:sldLayoutId id="2147483666" r:id="rId13"/>
    <p:sldLayoutId id="2147483668" r:id="rId14"/>
    <p:sldLayoutId id="2147483680" r:id="rId15"/>
    <p:sldLayoutId id="2147483679" r:id="rId16"/>
    <p:sldLayoutId id="2147483689" r:id="rId17"/>
  </p:sldLayoutIdLst>
  <p:timing>
    <p:tnLst>
      <p:par>
        <p:cTn id="1" dur="indefinite" restart="never" nodeType="tmRoot"/>
      </p:par>
    </p:tnLst>
  </p:timing>
  <p:txStyles>
    <p:titleStyle>
      <a:lvl1pPr algn="l" defTabSz="904875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+mj-lt"/>
          <a:ea typeface="ＭＳ Ｐゴシック" charset="-128"/>
          <a:cs typeface="+mj-cs"/>
        </a:defRPr>
      </a:lvl1pPr>
      <a:lvl2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6pPr>
      <a:lvl7pPr marL="9144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7pPr>
      <a:lvl8pPr marL="13716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8pPr>
      <a:lvl9pPr marL="1828800" algn="l" defTabSz="904875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</a:defRPr>
      </a:lvl9pPr>
    </p:titleStyle>
    <p:bodyStyle>
      <a:lvl1pPr marL="230188" indent="-230188" algn="l" defTabSz="904875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2200" b="0">
          <a:solidFill>
            <a:schemeClr val="tx2"/>
          </a:solidFill>
          <a:latin typeface="+mn-lt"/>
          <a:ea typeface="ＭＳ Ｐゴシック" charset="-128"/>
          <a:cs typeface="+mn-cs"/>
        </a:defRPr>
      </a:lvl1pPr>
      <a:lvl2pPr marL="700088" indent="-247650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200" b="0">
          <a:solidFill>
            <a:schemeClr val="tx2"/>
          </a:solidFill>
          <a:latin typeface="+mn-lt"/>
          <a:ea typeface="ＭＳ Ｐゴシック" charset="-128"/>
        </a:defRPr>
      </a:lvl2pPr>
      <a:lvl3pPr marL="1089025" indent="-179388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Font typeface="Lucida Grande"/>
        <a:buChar char="»"/>
        <a:defRPr sz="2000" b="0">
          <a:solidFill>
            <a:schemeClr val="tx2"/>
          </a:solidFill>
          <a:latin typeface="+mn-lt"/>
          <a:ea typeface="ＭＳ Ｐゴシック" charset="-128"/>
        </a:defRPr>
      </a:lvl3pPr>
      <a:lvl4pPr marL="1550988" indent="-193675" algn="l" defTabSz="904875" rtl="0" eaLnBrk="1" fontAlgn="base" hangingPunct="1">
        <a:spcBef>
          <a:spcPts val="1000"/>
        </a:spcBef>
        <a:spcAft>
          <a:spcPts val="0"/>
        </a:spcAft>
        <a:buClr>
          <a:schemeClr val="tx1"/>
        </a:buClr>
        <a:buChar char="–"/>
        <a:defRPr sz="2000" b="0">
          <a:solidFill>
            <a:schemeClr val="tx2"/>
          </a:solidFill>
          <a:latin typeface="+mn-lt"/>
          <a:ea typeface="ＭＳ Ｐゴシック" charset="-128"/>
        </a:defRPr>
      </a:lvl4pPr>
      <a:lvl5pPr marL="20367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4939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511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083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65563" indent="-227013" algn="l" defTabSz="904875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gi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gi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6.png"/><Relationship Id="rId4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 err="1" smtClean="0"/>
              <a:t>Programkonstruktion</a:t>
            </a:r>
            <a:r>
              <a:rPr lang="en-GB" sz="3200" dirty="0" smtClean="0"/>
              <a:t> – 11/2</a:t>
            </a:r>
            <a:endParaRPr lang="en-GB" sz="320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Dj</a:t>
            </a:r>
            <a:r>
              <a:rPr lang="en-GB" dirty="0" smtClean="0"/>
              <a:t> </a:t>
            </a:r>
            <a:r>
              <a:rPr lang="en-GB" dirty="0" err="1" smtClean="0"/>
              <a:t>Lindén</a:t>
            </a:r>
            <a:r>
              <a:rPr lang="en-GB" dirty="0" smtClean="0"/>
              <a:t> feat (special guest appearance) LL </a:t>
            </a:r>
            <a:r>
              <a:rPr lang="en-GB" dirty="0" err="1" smtClean="0"/>
              <a:t>CoolSörensen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Override</a:t>
            </a:r>
            <a:endParaRPr lang="sv-SE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43263" y="4629433"/>
            <a:ext cx="6762494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Om vi </a:t>
            </a:r>
            <a:r>
              <a:rPr lang="sv-SE" sz="1800" kern="0" dirty="0" err="1" smtClean="0">
                <a:latin typeface="+mj-lt"/>
              </a:rPr>
              <a:t>overridar</a:t>
            </a:r>
            <a:r>
              <a:rPr lang="sv-SE" sz="1800" kern="0" dirty="0" smtClean="0">
                <a:latin typeface="+mj-lt"/>
              </a:rPr>
              <a:t> ”</a:t>
            </a:r>
            <a:r>
              <a:rPr lang="sv-SE" sz="1800" kern="0" dirty="0" err="1" smtClean="0">
                <a:latin typeface="+mj-lt"/>
              </a:rPr>
              <a:t>Equals</a:t>
            </a:r>
            <a:r>
              <a:rPr lang="sv-SE" sz="1800" kern="0" dirty="0" smtClean="0">
                <a:latin typeface="+mj-lt"/>
              </a:rPr>
              <a:t>”, kan vi själva definiera hur jämförelsen sker och på så vis kan p1.Equals(p2) vara </a:t>
            </a:r>
            <a:r>
              <a:rPr lang="sv-SE" sz="1800" kern="0" dirty="0" err="1" smtClean="0">
                <a:latin typeface="+mj-lt"/>
              </a:rPr>
              <a:t>true</a:t>
            </a:r>
            <a:r>
              <a:rPr lang="sv-SE" sz="1800" kern="0" dirty="0" smtClean="0">
                <a:latin typeface="+mj-lt"/>
              </a:rPr>
              <a:t>! 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Detta är en vanlig fälla på tentorna.</a:t>
            </a:r>
            <a:endParaRPr lang="sv-SE" sz="1800" kern="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976179"/>
            <a:ext cx="4368124" cy="2371613"/>
          </a:xfrm>
          <a:prstGeom prst="rect">
            <a:avLst/>
          </a:prstGeom>
        </p:spPr>
      </p:pic>
      <p:pic>
        <p:nvPicPr>
          <p:cNvPr id="5" name="Picture 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437" y="5380083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Overriding</a:t>
            </a:r>
            <a:r>
              <a:rPr lang="sv-SE" dirty="0" smtClean="0"/>
              <a:t> vs </a:t>
            </a:r>
            <a:r>
              <a:rPr lang="sv-SE" dirty="0" err="1" smtClean="0"/>
              <a:t>hiding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89" y="1549006"/>
            <a:ext cx="2867806" cy="252423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43537" y="4365694"/>
            <a:ext cx="4073019" cy="1626994"/>
            <a:chOff x="643262" y="4459904"/>
            <a:chExt cx="4073019" cy="162699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262" y="4459904"/>
              <a:ext cx="4073019" cy="162699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1638795" y="4975761"/>
              <a:ext cx="724395" cy="36813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46168" y="4285139"/>
            <a:ext cx="3198269" cy="1626994"/>
            <a:chOff x="5230584" y="4459904"/>
            <a:chExt cx="3198269" cy="162699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0584" y="4459904"/>
              <a:ext cx="3198269" cy="1626994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 bwMode="auto">
            <a:xfrm>
              <a:off x="6020790" y="4985821"/>
              <a:ext cx="415419" cy="36813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14946" y="1749072"/>
            <a:ext cx="2857500" cy="1466850"/>
            <a:chOff x="5230584" y="1844958"/>
            <a:chExt cx="2857500" cy="14668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0584" y="1844958"/>
              <a:ext cx="2857500" cy="146685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 bwMode="auto">
            <a:xfrm>
              <a:off x="5944836" y="2235978"/>
              <a:ext cx="574717" cy="342405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978855" y="2093333"/>
            <a:ext cx="3022270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I detta exempel, ärver Bear och </a:t>
            </a:r>
            <a:r>
              <a:rPr lang="sv-SE" sz="1800" kern="0" dirty="0" err="1" smtClean="0">
                <a:latin typeface="+mj-lt"/>
              </a:rPr>
              <a:t>Fish</a:t>
            </a:r>
            <a:r>
              <a:rPr lang="sv-SE" sz="1800" kern="0" dirty="0" smtClean="0">
                <a:latin typeface="+mj-lt"/>
              </a:rPr>
              <a:t> från animal.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Bear </a:t>
            </a:r>
            <a:r>
              <a:rPr lang="sv-SE" sz="1800" kern="0" dirty="0" err="1" smtClean="0">
                <a:latin typeface="+mj-lt"/>
              </a:rPr>
              <a:t>overridar</a:t>
            </a:r>
            <a:r>
              <a:rPr lang="sv-SE" sz="1800" kern="0" dirty="0" smtClean="0">
                <a:latin typeface="+mj-lt"/>
              </a:rPr>
              <a:t> metoden </a:t>
            </a:r>
            <a:r>
              <a:rPr lang="sv-SE" sz="1800" kern="0" dirty="0" err="1" smtClean="0">
                <a:latin typeface="+mj-lt"/>
              </a:rPr>
              <a:t>Eat</a:t>
            </a:r>
            <a:r>
              <a:rPr lang="sv-SE" sz="1800" kern="0" dirty="0" smtClean="0">
                <a:latin typeface="+mj-lt"/>
              </a:rPr>
              <a:t>, medans </a:t>
            </a:r>
            <a:r>
              <a:rPr lang="sv-SE" sz="1800" kern="0" dirty="0" err="1" smtClean="0">
                <a:latin typeface="+mj-lt"/>
              </a:rPr>
              <a:t>Fish</a:t>
            </a:r>
            <a:r>
              <a:rPr lang="sv-SE" sz="1800" kern="0" dirty="0" smtClean="0">
                <a:latin typeface="+mj-lt"/>
              </a:rPr>
              <a:t> döljer den (new)</a:t>
            </a:r>
            <a:endParaRPr lang="sv-SE" sz="1800" kern="0" dirty="0">
              <a:latin typeface="+mj-lt"/>
            </a:endParaRPr>
          </a:p>
        </p:txBody>
      </p:sp>
      <p:pic>
        <p:nvPicPr>
          <p:cNvPr id="15" name="Picture 1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11" y="4500551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9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Overriding</a:t>
            </a:r>
            <a:r>
              <a:rPr lang="sv-SE" dirty="0" smtClean="0"/>
              <a:t> vs </a:t>
            </a:r>
            <a:r>
              <a:rPr lang="sv-SE" dirty="0" err="1" smtClean="0"/>
              <a:t>hiding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2" y="1673755"/>
            <a:ext cx="28575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4" y="3252702"/>
            <a:ext cx="3734681" cy="1491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3" y="4863664"/>
            <a:ext cx="2786479" cy="1417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562" y="1909677"/>
            <a:ext cx="3590925" cy="2686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436" y="4678008"/>
            <a:ext cx="1931906" cy="807600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807468" y="3612895"/>
            <a:ext cx="3022270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Endast Björnens ”egna” metod körs, då det krävs en </a:t>
            </a:r>
            <a:r>
              <a:rPr lang="sv-SE" sz="1800" kern="0" dirty="0" err="1" smtClean="0">
                <a:latin typeface="+mj-lt"/>
              </a:rPr>
              <a:t>override</a:t>
            </a:r>
            <a:r>
              <a:rPr lang="sv-SE" sz="1800" kern="0" dirty="0" smtClean="0">
                <a:latin typeface="+mj-lt"/>
              </a:rPr>
              <a:t> när båda ”behandlas” som Animal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64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Overriding</a:t>
            </a:r>
            <a:r>
              <a:rPr lang="sv-SE" dirty="0" smtClean="0"/>
              <a:t> vs </a:t>
            </a:r>
            <a:r>
              <a:rPr lang="sv-SE" dirty="0" err="1" smtClean="0"/>
              <a:t>hiding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42" y="1673755"/>
            <a:ext cx="28575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4" y="3252702"/>
            <a:ext cx="3734681" cy="1491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83" y="4863664"/>
            <a:ext cx="2786479" cy="1417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242" y="2445280"/>
            <a:ext cx="1914525" cy="695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810" y="3140605"/>
            <a:ext cx="1612711" cy="647624"/>
          </a:xfrm>
          <a:prstGeom prst="rect">
            <a:avLst/>
          </a:prstGeom>
        </p:spPr>
      </p:pic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4445817" y="4291789"/>
            <a:ext cx="4089800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Kör vi däremot </a:t>
            </a:r>
            <a:r>
              <a:rPr lang="sv-SE" sz="1800" kern="0" dirty="0" err="1" smtClean="0">
                <a:latin typeface="+mj-lt"/>
              </a:rPr>
              <a:t>Eat</a:t>
            </a:r>
            <a:r>
              <a:rPr lang="sv-SE" sz="1800" kern="0" dirty="0" smtClean="0">
                <a:latin typeface="+mj-lt"/>
              </a:rPr>
              <a:t>-metoderna på objektens subklasser, kommer även döljandet (new) att fungera!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09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Overriding</a:t>
            </a:r>
            <a:r>
              <a:rPr lang="sv-SE" dirty="0" smtClean="0"/>
              <a:t> vs </a:t>
            </a:r>
            <a:r>
              <a:rPr lang="sv-SE" dirty="0" err="1" smtClean="0"/>
              <a:t>hiding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19" y="2095799"/>
            <a:ext cx="2400300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19" y="3827184"/>
            <a:ext cx="2571750" cy="1228725"/>
          </a:xfrm>
          <a:prstGeom prst="rect">
            <a:avLst/>
          </a:prstGeom>
        </p:spPr>
      </p:pic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4422067" y="2433847"/>
            <a:ext cx="3023761" cy="86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latin typeface="+mj-lt"/>
              </a:rPr>
              <a:t>Override</a:t>
            </a:r>
            <a:r>
              <a:rPr lang="sv-SE" sz="1800" kern="0" dirty="0" smtClean="0">
                <a:latin typeface="+mj-lt"/>
              </a:rPr>
              <a:t> är alltid aktiv</a:t>
            </a:r>
            <a:endParaRPr lang="sv-SE" sz="1800" kern="0" dirty="0">
              <a:latin typeface="+mj-lt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4422067" y="4193807"/>
            <a:ext cx="3023761" cy="86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New döljer bara när subklassen anropas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48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Interfaces – Lite som arv</a:t>
            </a:r>
            <a:endParaRPr lang="sv-SE" dirty="0"/>
          </a:p>
        </p:txBody>
      </p:sp>
      <p:grpSp>
        <p:nvGrpSpPr>
          <p:cNvPr id="6" name="Group 5"/>
          <p:cNvGrpSpPr/>
          <p:nvPr/>
        </p:nvGrpSpPr>
        <p:grpSpPr>
          <a:xfrm>
            <a:off x="4941100" y="1683430"/>
            <a:ext cx="3752125" cy="3877617"/>
            <a:chOff x="4893112" y="1781299"/>
            <a:chExt cx="3752125" cy="3877617"/>
          </a:xfrm>
        </p:grpSpPr>
        <p:sp>
          <p:nvSpPr>
            <p:cNvPr id="11" name="Content Placeholder 4"/>
            <p:cNvSpPr txBox="1">
              <a:spLocks/>
            </p:cNvSpPr>
            <p:nvPr/>
          </p:nvSpPr>
          <p:spPr bwMode="auto">
            <a:xfrm>
              <a:off x="6798772" y="1920378"/>
              <a:ext cx="1846465" cy="113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0516" tIns="45258" rIns="90516" bIns="45258" numCol="1" anchor="t" anchorCtr="0" compatLnSpc="1">
              <a:prstTxWarp prst="textNoShape">
                <a:avLst/>
              </a:prstTxWarp>
            </a:bodyPr>
            <a:lstStyle>
              <a:lvl1pPr marL="230188" indent="-2301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Arial" pitchFamily="34" charset="0"/>
                <a:buChar char="•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  <a:cs typeface="+mn-cs"/>
                </a:defRPr>
              </a:lvl1pPr>
              <a:lvl2pPr marL="700088" indent="-247650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2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2pPr>
              <a:lvl3pPr marL="1089025" indent="-179388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Font typeface="Lucida Grande"/>
                <a:buChar char="»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3pPr>
              <a:lvl4pPr marL="1550988" indent="-193675" algn="l" defTabSz="904875" rtl="0" eaLnBrk="1" fontAlgn="base" hangingPunct="1">
                <a:spcBef>
                  <a:spcPts val="1000"/>
                </a:spcBef>
                <a:spcAft>
                  <a:spcPts val="0"/>
                </a:spcAft>
                <a:buClr>
                  <a:schemeClr val="tx2"/>
                </a:buClr>
                <a:buChar char="–"/>
                <a:defRPr sz="2000" b="0">
                  <a:solidFill>
                    <a:schemeClr val="tx2"/>
                  </a:solidFill>
                  <a:latin typeface="+mn-lt"/>
                  <a:ea typeface="ＭＳ Ｐゴシック" charset="-128"/>
                </a:defRPr>
              </a:lvl4pPr>
              <a:lvl5pPr marL="20367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4939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9511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34083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865563" indent="-227013" algn="l" defTabSz="904875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None/>
              </a:pPr>
              <a:r>
                <a:rPr lang="sv-SE" sz="1800" kern="0" dirty="0" smtClean="0">
                  <a:latin typeface="+mj-lt"/>
                </a:rPr>
                <a:t>Interfaces – </a:t>
              </a:r>
              <a:r>
                <a:rPr lang="sv-SE" sz="1800" kern="0" dirty="0" err="1" smtClean="0">
                  <a:latin typeface="+mj-lt"/>
                </a:rPr>
                <a:t>why’d</a:t>
              </a:r>
              <a:r>
                <a:rPr lang="sv-SE" sz="1800" kern="0" dirty="0" smtClean="0">
                  <a:latin typeface="+mj-lt"/>
                </a:rPr>
                <a:t> it </a:t>
              </a:r>
              <a:r>
                <a:rPr lang="sv-SE" sz="1800" kern="0" dirty="0" err="1" smtClean="0">
                  <a:latin typeface="+mj-lt"/>
                </a:rPr>
                <a:t>have</a:t>
              </a:r>
              <a:r>
                <a:rPr lang="sv-SE" sz="1800" kern="0" dirty="0" smtClean="0">
                  <a:latin typeface="+mj-lt"/>
                </a:rPr>
                <a:t> to be interfaces?</a:t>
              </a:r>
              <a:endParaRPr lang="sv-SE" sz="1800" kern="0" dirty="0">
                <a:latin typeface="+mj-lt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3112" y="3506266"/>
              <a:ext cx="2133600" cy="215265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 bwMode="auto">
            <a:xfrm>
              <a:off x="6531429" y="1781299"/>
              <a:ext cx="2113808" cy="1270729"/>
            </a:xfrm>
            <a:prstGeom prst="ellipse">
              <a:avLst/>
            </a:prstGeom>
            <a:noFill/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048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 flipV="1">
              <a:off x="6038842" y="3052028"/>
              <a:ext cx="1460665" cy="16862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2" y="1568286"/>
            <a:ext cx="3673278" cy="3132585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23799" y="4240233"/>
            <a:ext cx="3914751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Interfaces är i princip multipelt arv – då det tillåter dig att behandla subklasser som en gemensam </a:t>
            </a:r>
            <a:r>
              <a:rPr lang="sv-SE" sz="1500" kern="0" dirty="0" err="1" smtClean="0">
                <a:latin typeface="+mj-lt"/>
              </a:rPr>
              <a:t>basklass</a:t>
            </a:r>
            <a:r>
              <a:rPr lang="sv-SE" sz="1500" kern="0" dirty="0" smtClean="0">
                <a:latin typeface="+mj-lt"/>
              </a:rPr>
              <a:t> (i exempelvis Listor (List&lt;</a:t>
            </a:r>
            <a:r>
              <a:rPr lang="sv-SE" sz="1500" kern="0" dirty="0" err="1" smtClean="0">
                <a:latin typeface="+mj-lt"/>
              </a:rPr>
              <a:t>IDrivable</a:t>
            </a:r>
            <a:r>
              <a:rPr lang="sv-SE" sz="1500" kern="0" dirty="0" smtClean="0">
                <a:latin typeface="+mj-lt"/>
              </a:rPr>
              <a:t>&gt;)</a:t>
            </a:r>
          </a:p>
          <a:p>
            <a:pPr marL="0" indent="0">
              <a:buNone/>
            </a:pPr>
            <a:endParaRPr lang="sv-SE" sz="1500" kern="0" dirty="0">
              <a:latin typeface="+mj-lt"/>
            </a:endParaRPr>
          </a:p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Notera att en klass som implementerar ett interface också måste implementera alla dess metoder!</a:t>
            </a:r>
            <a:endParaRPr lang="sv-SE" sz="1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Interfaces - </a:t>
            </a:r>
            <a:r>
              <a:rPr lang="sv-SE" dirty="0" err="1"/>
              <a:t>Polymorphism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5" y="1527436"/>
            <a:ext cx="4076700" cy="3476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47" y="2957054"/>
            <a:ext cx="3362325" cy="1533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626" y="4640288"/>
            <a:ext cx="34290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9881" y="1704550"/>
            <a:ext cx="2105025" cy="971550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419742" y="4738255"/>
            <a:ext cx="4603520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I detta exempel, har vi både Boat och Car som båda implementerar interfacet </a:t>
            </a:r>
            <a:r>
              <a:rPr lang="sv-SE" sz="1800" kern="0" dirty="0" err="1" smtClean="0">
                <a:latin typeface="+mj-lt"/>
              </a:rPr>
              <a:t>IDrivable</a:t>
            </a:r>
            <a:r>
              <a:rPr lang="sv-SE" sz="1800" kern="0" dirty="0" smtClean="0">
                <a:latin typeface="+mj-lt"/>
              </a:rPr>
              <a:t> och definierar hur de vill att metoden Start() ska fungera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832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Interfaces - </a:t>
            </a:r>
            <a:r>
              <a:rPr lang="sv-SE" dirty="0" err="1"/>
              <a:t>Polymorphism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6" y="1681843"/>
            <a:ext cx="3821623" cy="32590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071" y="1934492"/>
            <a:ext cx="4238625" cy="2876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150" y="4879182"/>
            <a:ext cx="2315814" cy="990723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293320" y="4728172"/>
            <a:ext cx="4397433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Därefter kan båda behandlas som </a:t>
            </a:r>
            <a:r>
              <a:rPr lang="sv-SE" sz="1800" kern="0" dirty="0" err="1" smtClean="0">
                <a:latin typeface="+mj-lt"/>
              </a:rPr>
              <a:t>IDrivable</a:t>
            </a:r>
            <a:r>
              <a:rPr lang="sv-SE" sz="1800" kern="0" dirty="0" smtClean="0">
                <a:latin typeface="+mj-lt"/>
              </a:rPr>
              <a:t>, men metoden gör olika saker beroende på vilken subklass vi är i – jfr </a:t>
            </a:r>
            <a:r>
              <a:rPr lang="sv-SE" sz="1800" kern="0" dirty="0" err="1" smtClean="0">
                <a:latin typeface="+mj-lt"/>
              </a:rPr>
              <a:t>override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47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Interfaces vs Abstract Class?</a:t>
            </a:r>
            <a:endParaRPr lang="sv-SE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552351" y="1981236"/>
            <a:ext cx="7130984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Du kan implementera flera interfaces, men endast ärva från en (1) klass.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Abstrakta klasser kan ha baslogik (dvs konkreta metoder)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endParaRPr lang="sv-SE" sz="1800" kern="0" dirty="0" smtClean="0">
              <a:latin typeface="+mj-lt"/>
            </a:endParaRP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endParaRPr lang="sv-SE" sz="1800" kern="0" dirty="0" smtClean="0">
              <a:latin typeface="+mj-lt"/>
            </a:endParaRP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För val, är ett trick att tänka </a:t>
            </a:r>
            <a:r>
              <a:rPr lang="sv-SE" sz="1800" b="1" kern="0" dirty="0" smtClean="0">
                <a:latin typeface="+mj-lt"/>
              </a:rPr>
              <a:t>verb</a:t>
            </a:r>
            <a:r>
              <a:rPr lang="sv-SE" sz="1800" kern="0" dirty="0" smtClean="0">
                <a:latin typeface="+mj-lt"/>
              </a:rPr>
              <a:t>, dvs vad någonting </a:t>
            </a:r>
            <a:r>
              <a:rPr lang="sv-SE" sz="1800" b="1" kern="0" dirty="0" smtClean="0">
                <a:latin typeface="+mj-lt"/>
              </a:rPr>
              <a:t>kan göra </a:t>
            </a:r>
            <a:r>
              <a:rPr lang="sv-SE" sz="1800" kern="0" dirty="0" smtClean="0">
                <a:latin typeface="+mj-lt"/>
              </a:rPr>
              <a:t>(interface) </a:t>
            </a: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vs </a:t>
            </a:r>
            <a:r>
              <a:rPr lang="sv-SE" sz="1800" b="1" kern="0" dirty="0" smtClean="0">
                <a:latin typeface="+mj-lt"/>
              </a:rPr>
              <a:t>substantiv</a:t>
            </a:r>
            <a:r>
              <a:rPr lang="sv-SE" sz="1800" kern="0" dirty="0" smtClean="0">
                <a:latin typeface="+mj-lt"/>
              </a:rPr>
              <a:t>, dvs vad någonting </a:t>
            </a:r>
            <a:r>
              <a:rPr lang="sv-SE" sz="1800" b="1" kern="0" dirty="0" smtClean="0">
                <a:latin typeface="+mj-lt"/>
              </a:rPr>
              <a:t>är</a:t>
            </a:r>
            <a:r>
              <a:rPr lang="sv-SE" sz="1800" kern="0" dirty="0" smtClean="0">
                <a:latin typeface="+mj-lt"/>
              </a:rPr>
              <a:t> (abstract </a:t>
            </a:r>
            <a:r>
              <a:rPr lang="sv-SE" sz="1800" kern="0" dirty="0" err="1" smtClean="0">
                <a:latin typeface="+mj-lt"/>
              </a:rPr>
              <a:t>class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31" y="3283084"/>
            <a:ext cx="4481442" cy="17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Is och </a:t>
            </a:r>
            <a:r>
              <a:rPr lang="sv-SE" dirty="0" err="1" smtClean="0"/>
              <a:t>GetType</a:t>
            </a:r>
            <a:r>
              <a:rPr lang="sv-SE" dirty="0" smtClean="0"/>
              <a:t>()</a:t>
            </a:r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3" y="3192077"/>
            <a:ext cx="3362325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1" y="1913773"/>
            <a:ext cx="2105025" cy="971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299" y="1947538"/>
            <a:ext cx="3993558" cy="1875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092" y="4107168"/>
            <a:ext cx="1319461" cy="1055569"/>
          </a:xfrm>
          <a:prstGeom prst="rect">
            <a:avLst/>
          </a:prstGeom>
        </p:spPr>
      </p:pic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3243513" y="5591588"/>
            <a:ext cx="5355127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Jämförelser sker mot objektet som faktiskt var skapat (Car), inte pekarna (c, i, o)! Is fungerar lika dant.</a:t>
            </a:r>
            <a:endParaRPr lang="sv-SE" sz="1800" kern="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832" y="3639348"/>
            <a:ext cx="2435540" cy="1861507"/>
          </a:xfrm>
          <a:prstGeom prst="rect">
            <a:avLst/>
          </a:prstGeom>
        </p:spPr>
      </p:pic>
      <p:pic>
        <p:nvPicPr>
          <p:cNvPr id="11" name="Picture 10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97" y="5369972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92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Allmänt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0372" y="2266858"/>
            <a:ext cx="6801715" cy="2129786"/>
          </a:xfrm>
        </p:spPr>
        <p:txBody>
          <a:bodyPr/>
          <a:lstStyle/>
          <a:p>
            <a:r>
              <a:rPr lang="sv-SE" sz="1800" dirty="0" smtClean="0">
                <a:latin typeface="+mj-lt"/>
              </a:rPr>
              <a:t>Du får ha med dig en (1) valfri C# bok, samt alla föreläsningsanteckningar</a:t>
            </a:r>
          </a:p>
          <a:p>
            <a:r>
              <a:rPr lang="sv-SE" sz="1800" dirty="0" smtClean="0">
                <a:latin typeface="+mj-lt"/>
              </a:rPr>
              <a:t>…dock inte denna presentation.</a:t>
            </a:r>
          </a:p>
          <a:p>
            <a:r>
              <a:rPr lang="sv-SE" sz="1800" dirty="0" smtClean="0">
                <a:latin typeface="+mj-lt"/>
              </a:rPr>
              <a:t>Uppgiften är att lista programmets utskrift, samt eventuella felmeddelanden. Kod ska dock inte repareras.</a:t>
            </a:r>
          </a:p>
          <a:p>
            <a:r>
              <a:rPr lang="sv-SE" sz="1800" dirty="0" smtClean="0">
                <a:latin typeface="+mj-lt"/>
              </a:rPr>
              <a:t>Tentan är konstruerad på ett ologiskt sätt</a:t>
            </a:r>
          </a:p>
          <a:p>
            <a:r>
              <a:rPr lang="sv-SE" sz="1800" dirty="0"/>
              <a:t>FÅ INTE PANIK</a:t>
            </a:r>
          </a:p>
          <a:p>
            <a:endParaRPr lang="sv-SE" sz="1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658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Metodöverlagring och Casting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537924" y="3421233"/>
            <a:ext cx="4202315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Vid metodöverlagring, kallar man på metoden med samma </a:t>
            </a:r>
            <a:r>
              <a:rPr lang="sv-SE" sz="1800" kern="0" dirty="0" err="1" smtClean="0">
                <a:latin typeface="+mj-lt"/>
              </a:rPr>
              <a:t>inparameter</a:t>
            </a:r>
            <a:r>
              <a:rPr lang="sv-SE" sz="1800" kern="0" dirty="0" smtClean="0">
                <a:latin typeface="+mj-lt"/>
              </a:rPr>
              <a:t>, dvs först Car och sen </a:t>
            </a:r>
            <a:r>
              <a:rPr lang="sv-SE" sz="1800" kern="0" dirty="0" err="1" smtClean="0">
                <a:latin typeface="+mj-lt"/>
              </a:rPr>
              <a:t>IDrivable</a:t>
            </a:r>
            <a:endParaRPr lang="sv-SE" sz="1800" kern="0" dirty="0" smtClean="0">
              <a:latin typeface="+mj-lt"/>
            </a:endParaRP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Notera att </a:t>
            </a:r>
            <a:r>
              <a:rPr lang="sv-SE" sz="1800" kern="0" dirty="0" err="1" smtClean="0">
                <a:latin typeface="+mj-lt"/>
              </a:rPr>
              <a:t>GetType</a:t>
            </a:r>
            <a:r>
              <a:rPr lang="sv-SE" sz="1800" kern="0" dirty="0" smtClean="0">
                <a:latin typeface="+mj-lt"/>
              </a:rPr>
              <a:t>() fortfarande hade returnerat Car i båda fallen!</a:t>
            </a:r>
            <a:endParaRPr lang="sv-SE" sz="1800" kern="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1793092"/>
            <a:ext cx="3352800" cy="3429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17" y="2194397"/>
            <a:ext cx="13239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Mer casting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2660073" y="4591479"/>
            <a:ext cx="5588299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Vi kan </a:t>
            </a:r>
            <a:r>
              <a:rPr lang="sv-SE" sz="1800" kern="0" dirty="0" err="1" smtClean="0">
                <a:latin typeface="+mj-lt"/>
              </a:rPr>
              <a:t>casta</a:t>
            </a:r>
            <a:r>
              <a:rPr lang="sv-SE" sz="1800" kern="0" dirty="0" smtClean="0">
                <a:latin typeface="+mj-lt"/>
              </a:rPr>
              <a:t> ”uppåt”, men aldrig ner.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>
                <a:latin typeface="+mj-lt"/>
              </a:rPr>
              <a:t>(</a:t>
            </a:r>
            <a:r>
              <a:rPr lang="sv-SE" sz="1800" kern="0" dirty="0" smtClean="0">
                <a:latin typeface="+mj-lt"/>
              </a:rPr>
              <a:t>I exempel 1, kan vi göra det för att </a:t>
            </a:r>
            <a:r>
              <a:rPr lang="sv-SE" sz="1800" b="1" kern="0" dirty="0" smtClean="0">
                <a:latin typeface="+mj-lt"/>
              </a:rPr>
              <a:t>o</a:t>
            </a:r>
            <a:r>
              <a:rPr lang="sv-SE" sz="1800" kern="0" dirty="0" smtClean="0">
                <a:latin typeface="+mj-lt"/>
              </a:rPr>
              <a:t> pekar på </a:t>
            </a:r>
            <a:r>
              <a:rPr lang="sv-SE" sz="1800" b="1" kern="0" dirty="0" smtClean="0">
                <a:latin typeface="+mj-lt"/>
              </a:rPr>
              <a:t>c</a:t>
            </a:r>
            <a:r>
              <a:rPr lang="sv-SE" sz="1800" kern="0" dirty="0" smtClean="0">
                <a:latin typeface="+mj-lt"/>
              </a:rPr>
              <a:t> som ursprungligen </a:t>
            </a:r>
            <a:r>
              <a:rPr lang="sv-SE" sz="1800" kern="0" dirty="0" err="1" smtClean="0">
                <a:latin typeface="+mj-lt"/>
              </a:rPr>
              <a:t>instansierades</a:t>
            </a:r>
            <a:r>
              <a:rPr lang="sv-SE" sz="1800" kern="0" dirty="0" smtClean="0">
                <a:latin typeface="+mj-lt"/>
              </a:rPr>
              <a:t> som en </a:t>
            </a:r>
            <a:r>
              <a:rPr lang="sv-SE" sz="1800" b="1" kern="0" dirty="0" err="1" smtClean="0">
                <a:latin typeface="+mj-lt"/>
              </a:rPr>
              <a:t>car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70" y="2383008"/>
            <a:ext cx="3327576" cy="15239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2" y="1955088"/>
            <a:ext cx="2266950" cy="3476625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083818" y="2602009"/>
            <a:ext cx="556961" cy="66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</a:rPr>
              <a:t>Ok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725860" y="3315185"/>
            <a:ext cx="1256831" cy="66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solidFill>
                  <a:srgbClr val="FF0000"/>
                </a:solidFill>
                <a:latin typeface="+mj-lt"/>
              </a:rPr>
              <a:t>Inte ok</a:t>
            </a:r>
            <a:endParaRPr lang="sv-SE" sz="1800" kern="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1" name="Picture 10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86" y="4282388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8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Delegates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43263" y="1836403"/>
            <a:ext cx="5588299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C# variant av funktionspekare, dock typsäkra!</a:t>
            </a: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Används för callbacks, events och märkliga tentafrågor.</a:t>
            </a: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Kan läggas i ”köer” med +=</a:t>
            </a:r>
            <a:endParaRPr lang="sv-SE" sz="1800" kern="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07" y="3200576"/>
            <a:ext cx="3463954" cy="30695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>
            <a:off x="3633851" y="3200575"/>
            <a:ext cx="2308420" cy="10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6025398" y="3743227"/>
            <a:ext cx="2818736" cy="68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En vanlig metod med en string som </a:t>
            </a:r>
            <a:r>
              <a:rPr lang="sv-SE" sz="1500" kern="0" dirty="0" err="1" smtClean="0">
                <a:latin typeface="+mj-lt"/>
              </a:rPr>
              <a:t>inparameter</a:t>
            </a:r>
            <a:r>
              <a:rPr lang="sv-SE" sz="1500" kern="0" dirty="0" smtClean="0">
                <a:latin typeface="+mj-lt"/>
              </a:rPr>
              <a:t>.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291607" y="3745768"/>
            <a:ext cx="2650664" cy="351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3437412" y="5138804"/>
            <a:ext cx="2308420" cy="107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H="1" flipV="1">
            <a:off x="1765709" y="5479112"/>
            <a:ext cx="4176562" cy="506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942271" y="2880189"/>
            <a:ext cx="2818736" cy="52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err="1" smtClean="0">
                <a:latin typeface="+mj-lt"/>
              </a:rPr>
              <a:t>Delegate</a:t>
            </a:r>
            <a:r>
              <a:rPr lang="sv-SE" sz="1500" kern="0" dirty="0" smtClean="0">
                <a:latin typeface="+mj-lt"/>
              </a:rPr>
              <a:t> av typen </a:t>
            </a:r>
            <a:r>
              <a:rPr lang="sv-SE" sz="1500" kern="0" dirty="0" err="1" smtClean="0">
                <a:latin typeface="+mj-lt"/>
              </a:rPr>
              <a:t>void</a:t>
            </a:r>
            <a:r>
              <a:rPr lang="sv-SE" sz="1500" kern="0" dirty="0" smtClean="0">
                <a:latin typeface="+mj-lt"/>
              </a:rPr>
              <a:t> med en string som </a:t>
            </a:r>
            <a:r>
              <a:rPr lang="sv-SE" sz="1500" kern="0" dirty="0" err="1" smtClean="0">
                <a:latin typeface="+mj-lt"/>
              </a:rPr>
              <a:t>inparameter</a:t>
            </a:r>
            <a:r>
              <a:rPr lang="sv-SE" sz="1500" kern="0" dirty="0" smtClean="0">
                <a:latin typeface="+mj-lt"/>
              </a:rPr>
              <a:t>.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893701" y="4811979"/>
            <a:ext cx="2818736" cy="774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Vi skapar en </a:t>
            </a:r>
            <a:r>
              <a:rPr lang="sv-SE" sz="1500" kern="0" dirty="0" err="1" smtClean="0">
                <a:latin typeface="+mj-lt"/>
              </a:rPr>
              <a:t>delegate</a:t>
            </a:r>
            <a:r>
              <a:rPr lang="sv-SE" sz="1500" kern="0" dirty="0" smtClean="0">
                <a:latin typeface="+mj-lt"/>
              </a:rPr>
              <a:t> och skickar med ”Print” som argument.</a:t>
            </a:r>
            <a:endParaRPr lang="sv-SE" sz="1500" kern="0" dirty="0">
              <a:latin typeface="+mj-lt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6138916" y="5738256"/>
            <a:ext cx="2818736" cy="79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Sen kör vi metoden via vår </a:t>
            </a:r>
            <a:r>
              <a:rPr lang="sv-SE" sz="1500" kern="0" dirty="0" err="1" smtClean="0">
                <a:latin typeface="+mj-lt"/>
              </a:rPr>
              <a:t>delegate</a:t>
            </a:r>
            <a:r>
              <a:rPr lang="sv-SE" sz="1500" kern="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4680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Delegates</a:t>
            </a:r>
            <a:endParaRPr lang="sv-SE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5194126" y="2196156"/>
            <a:ext cx="2818736" cy="330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Notera att delegaten måste ha samma returtyp (</a:t>
            </a:r>
            <a:r>
              <a:rPr lang="sv-SE" sz="1500" kern="0" dirty="0" err="1" smtClean="0">
                <a:latin typeface="+mj-lt"/>
              </a:rPr>
              <a:t>void</a:t>
            </a:r>
            <a:r>
              <a:rPr lang="sv-SE" sz="1500" kern="0" dirty="0" smtClean="0">
                <a:latin typeface="+mj-lt"/>
              </a:rPr>
              <a:t> i detta fallet) och samma </a:t>
            </a:r>
            <a:r>
              <a:rPr lang="sv-SE" sz="1500" kern="0" dirty="0" err="1" smtClean="0">
                <a:latin typeface="+mj-lt"/>
              </a:rPr>
              <a:t>inparametrar</a:t>
            </a:r>
            <a:r>
              <a:rPr lang="sv-SE" sz="1500" kern="0" dirty="0" smtClean="0">
                <a:latin typeface="+mj-lt"/>
              </a:rPr>
              <a:t> (eller ”lägre”) än metoden vi skickar med.</a:t>
            </a:r>
          </a:p>
          <a:p>
            <a:pPr marL="0" indent="0">
              <a:buNone/>
            </a:pPr>
            <a:endParaRPr lang="sv-SE" sz="1500" kern="0" dirty="0">
              <a:latin typeface="+mj-lt"/>
            </a:endParaRPr>
          </a:p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Hierarkin kan verka kontraintuitivt, tänk att objektet först skickas till delegaten, som sen skickar till metoden.</a:t>
            </a:r>
            <a:endParaRPr lang="sv-SE" sz="1500" kern="0" dirty="0">
              <a:latin typeface="+mj-lt"/>
            </a:endParaRPr>
          </a:p>
          <a:p>
            <a:pPr marL="0" indent="0">
              <a:buNone/>
            </a:pPr>
            <a:r>
              <a:rPr lang="sv-SE" sz="1500" kern="0" dirty="0" err="1" smtClean="0">
                <a:latin typeface="+mj-lt"/>
              </a:rPr>
              <a:t>Fish</a:t>
            </a:r>
            <a:r>
              <a:rPr lang="sv-SE" sz="1500" kern="0" dirty="0" smtClean="0">
                <a:latin typeface="+mj-lt"/>
              </a:rPr>
              <a:t> </a:t>
            </a:r>
            <a:r>
              <a:rPr lang="sv-SE" sz="1500" kern="0" dirty="0" smtClean="0">
                <a:latin typeface="+mj-lt"/>
                <a:sym typeface="Wingdings" panose="05000000000000000000" pitchFamily="2" charset="2"/>
              </a:rPr>
              <a:t> </a:t>
            </a:r>
            <a:r>
              <a:rPr lang="sv-SE" sz="1500" kern="0" dirty="0" err="1" smtClean="0">
                <a:latin typeface="+mj-lt"/>
                <a:sym typeface="Wingdings" panose="05000000000000000000" pitchFamily="2" charset="2"/>
              </a:rPr>
              <a:t>Delegate</a:t>
            </a:r>
            <a:r>
              <a:rPr lang="sv-SE" sz="1500" kern="0" dirty="0" smtClean="0">
                <a:latin typeface="+mj-lt"/>
                <a:sym typeface="Wingdings" panose="05000000000000000000" pitchFamily="2" charset="2"/>
              </a:rPr>
              <a:t>   Print = OK (tas emot som Animal).</a:t>
            </a:r>
          </a:p>
          <a:p>
            <a:pPr marL="0" indent="0">
              <a:buNone/>
            </a:pPr>
            <a:endParaRPr lang="sv-SE" sz="1500" kern="0" dirty="0">
              <a:latin typeface="+mj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sz="1500" kern="0" dirty="0" smtClean="0">
                <a:latin typeface="+mj-lt"/>
                <a:sym typeface="Wingdings" panose="05000000000000000000" pitchFamily="2" charset="2"/>
              </a:rPr>
              <a:t>Animal  </a:t>
            </a:r>
            <a:r>
              <a:rPr lang="sv-SE" sz="1500" kern="0" dirty="0" err="1" smtClean="0">
                <a:latin typeface="+mj-lt"/>
                <a:sym typeface="Wingdings" panose="05000000000000000000" pitchFamily="2" charset="2"/>
              </a:rPr>
              <a:t>Delegate</a:t>
            </a:r>
            <a:r>
              <a:rPr lang="sv-SE" sz="1500" kern="0" dirty="0" smtClean="0">
                <a:latin typeface="+mj-lt"/>
                <a:sym typeface="Wingdings" panose="05000000000000000000" pitchFamily="2" charset="2"/>
              </a:rPr>
              <a:t> = inte ok, måste ha en </a:t>
            </a:r>
            <a:r>
              <a:rPr lang="sv-SE" sz="1500" kern="0" dirty="0" err="1" smtClean="0">
                <a:latin typeface="+mj-lt"/>
                <a:sym typeface="Wingdings" panose="05000000000000000000" pitchFamily="2" charset="2"/>
              </a:rPr>
              <a:t>fish</a:t>
            </a:r>
            <a:endParaRPr lang="sv-SE" sz="1500" kern="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2086027"/>
            <a:ext cx="3228975" cy="140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88" y="4158158"/>
            <a:ext cx="3257550" cy="1571625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3872238" y="2295662"/>
            <a:ext cx="556961" cy="48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solidFill>
                  <a:srgbClr val="00B050"/>
                </a:solidFill>
                <a:latin typeface="+mj-lt"/>
              </a:rPr>
              <a:t>Ok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3694883" y="4700525"/>
            <a:ext cx="1256831" cy="48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solidFill>
                  <a:srgbClr val="FF0000"/>
                </a:solidFill>
                <a:latin typeface="+mj-lt"/>
              </a:rPr>
              <a:t>Inte ok</a:t>
            </a:r>
            <a:endParaRPr lang="sv-SE" sz="1800" kern="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8" name="Picture 7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65" y="3225349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1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Köer?</a:t>
            </a:r>
            <a:endParaRPr lang="sv-SE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5429636" y="4115893"/>
            <a:ext cx="2818736" cy="184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Vi har skapat en kö, eller kedja, av </a:t>
            </a:r>
            <a:r>
              <a:rPr lang="sv-SE" sz="1500" kern="0" dirty="0" err="1" smtClean="0">
                <a:latin typeface="+mj-lt"/>
              </a:rPr>
              <a:t>delegates</a:t>
            </a:r>
            <a:r>
              <a:rPr lang="sv-SE" sz="1500" kern="0" dirty="0" smtClean="0">
                <a:latin typeface="+mj-lt"/>
              </a:rPr>
              <a:t>, där </a:t>
            </a:r>
            <a:r>
              <a:rPr lang="sv-SE" sz="1500" b="1" kern="0" dirty="0" smtClean="0">
                <a:latin typeface="+mj-lt"/>
              </a:rPr>
              <a:t>d1</a:t>
            </a:r>
            <a:r>
              <a:rPr lang="sv-SE" sz="1500" kern="0" dirty="0" smtClean="0">
                <a:latin typeface="+mj-lt"/>
              </a:rPr>
              <a:t> nu även kör </a:t>
            </a:r>
            <a:r>
              <a:rPr lang="sv-SE" sz="1500" b="1" kern="0" dirty="0" smtClean="0">
                <a:latin typeface="+mj-lt"/>
              </a:rPr>
              <a:t>d2</a:t>
            </a:r>
            <a:r>
              <a:rPr lang="sv-SE" sz="1500" kern="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sv-SE" sz="1500" kern="0" dirty="0">
              <a:latin typeface="+mj-lt"/>
            </a:endParaRPr>
          </a:p>
          <a:p>
            <a:pPr marL="0" indent="0">
              <a:buNone/>
            </a:pPr>
            <a:r>
              <a:rPr lang="sv-SE" sz="1500" kern="0" dirty="0" smtClean="0">
                <a:latin typeface="+mj-lt"/>
              </a:rPr>
              <a:t>Print() körs alltså totalt 2 ggr!</a:t>
            </a:r>
            <a:endParaRPr lang="sv-SE" sz="1500" kern="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04" y="2056771"/>
            <a:ext cx="3714750" cy="4106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225" y="2673473"/>
            <a:ext cx="742950" cy="44767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H="1">
            <a:off x="1597152" y="4693920"/>
            <a:ext cx="3832484" cy="1828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264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Operatoröverlagring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46" y="1707001"/>
            <a:ext cx="3905250" cy="147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59" y="3990847"/>
            <a:ext cx="2466975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518" y="5346624"/>
            <a:ext cx="2419350" cy="304800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189517" y="1817848"/>
            <a:ext cx="3058855" cy="86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+ tar emot två personer som </a:t>
            </a:r>
            <a:r>
              <a:rPr lang="sv-SE" sz="1800" kern="0" dirty="0" err="1" smtClean="0">
                <a:latin typeface="+mj-lt"/>
              </a:rPr>
              <a:t>inparameter</a:t>
            </a:r>
            <a:r>
              <a:rPr lang="sv-SE" sz="1800" kern="0" dirty="0" smtClean="0">
                <a:latin typeface="+mj-lt"/>
              </a:rPr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013860" y="1947553"/>
            <a:ext cx="1045028" cy="1068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2042556" y="2553195"/>
            <a:ext cx="3016332" cy="748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493818" y="5346624"/>
            <a:ext cx="2232562" cy="304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337270" y="3078075"/>
            <a:ext cx="3058855" cy="1373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Det skapas en ny person med en kombination av deras namn, vilken sen returneras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514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Threading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486889" y="1997596"/>
            <a:ext cx="5588299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Alla program kör som en ”process”, varje process kan ha flera ”trådar”. När man kör programmet (via </a:t>
            </a:r>
            <a:r>
              <a:rPr lang="sv-SE" sz="1800" kern="0" dirty="0" err="1" smtClean="0">
                <a:latin typeface="+mj-lt"/>
              </a:rPr>
              <a:t>main</a:t>
            </a:r>
            <a:r>
              <a:rPr lang="sv-SE" sz="1800" kern="0" dirty="0" smtClean="0">
                <a:latin typeface="+mj-lt"/>
              </a:rPr>
              <a:t>-metoden), startas en ”</a:t>
            </a:r>
            <a:r>
              <a:rPr lang="sv-SE" sz="1800" kern="0" dirty="0" err="1" smtClean="0">
                <a:latin typeface="+mj-lt"/>
              </a:rPr>
              <a:t>huvudtråd</a:t>
            </a:r>
            <a:r>
              <a:rPr lang="sv-SE" sz="1800" kern="0" dirty="0" smtClean="0">
                <a:latin typeface="+mj-lt"/>
              </a:rPr>
              <a:t>”, därefter är man fri att starta nya trådar!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Vi kan exempelvis printa ”MATS” och ”ERDOGAN” i två separata trådar, 20 ggr!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Det finns inget logiskt sätt för er at beräkna i vilken ordning saker görs då flera trådar körs, bry er således inte om detta.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04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Threading</a:t>
            </a:r>
            <a:endParaRPr lang="sv-S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12" y="1542349"/>
            <a:ext cx="4067175" cy="4800600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750130" y="1795715"/>
            <a:ext cx="2510301" cy="80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Metoder som printar Mats / </a:t>
            </a:r>
            <a:r>
              <a:rPr lang="sv-SE" sz="1800" kern="0" dirty="0" err="1" smtClean="0">
                <a:latin typeface="+mj-lt"/>
              </a:rPr>
              <a:t>Erdogan</a:t>
            </a:r>
            <a:r>
              <a:rPr lang="sv-SE" sz="1800" kern="0" dirty="0" smtClean="0">
                <a:latin typeface="+mj-lt"/>
              </a:rPr>
              <a:t> 20ggr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2446317" y="1795715"/>
            <a:ext cx="2303813" cy="193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446317" y="2242658"/>
            <a:ext cx="2303813" cy="6737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3800105" y="4431488"/>
            <a:ext cx="819396" cy="6511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1433670" y="5693234"/>
            <a:ext cx="3185831" cy="1969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874" y="1542349"/>
            <a:ext cx="1314450" cy="4552950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750129" y="5624447"/>
            <a:ext cx="2510301" cy="48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Starta trådarna!</a:t>
            </a:r>
            <a:endParaRPr lang="sv-SE" sz="1800" kern="0" dirty="0">
              <a:latin typeface="+mj-lt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4813851" y="3468080"/>
            <a:ext cx="2510301" cy="128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Skapa 2 trådar och skicka med olika metoder som </a:t>
            </a:r>
            <a:r>
              <a:rPr lang="sv-SE" sz="1800" kern="0" dirty="0" err="1" smtClean="0">
                <a:latin typeface="+mj-lt"/>
              </a:rPr>
              <a:t>inparametrar</a:t>
            </a:r>
            <a:r>
              <a:rPr lang="sv-SE" sz="1800" kern="0" dirty="0" smtClean="0">
                <a:latin typeface="+mj-lt"/>
              </a:rPr>
              <a:t>.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28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9" y="2242658"/>
            <a:ext cx="5564928" cy="1818604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Reflection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155065" y="3844779"/>
            <a:ext cx="3035104" cy="1315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latin typeface="+mj-lt"/>
              </a:rPr>
              <a:t>GetMethods</a:t>
            </a:r>
            <a:r>
              <a:rPr lang="sv-SE" sz="1800" kern="0" dirty="0" smtClean="0">
                <a:latin typeface="+mj-lt"/>
              </a:rPr>
              <a:t>() på klassen Person (i </a:t>
            </a:r>
            <a:r>
              <a:rPr lang="sv-SE" sz="1800" kern="0" dirty="0" err="1" smtClean="0">
                <a:latin typeface="+mj-lt"/>
              </a:rPr>
              <a:t>namespace</a:t>
            </a:r>
            <a:r>
              <a:rPr lang="sv-SE" sz="1800" kern="0" dirty="0" smtClean="0">
                <a:latin typeface="+mj-lt"/>
              </a:rPr>
              <a:t> PK).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498275" y="2968833"/>
            <a:ext cx="902525" cy="8312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 flipV="1">
            <a:off x="3800104" y="3151960"/>
            <a:ext cx="1885574" cy="19823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2992582" y="2033956"/>
            <a:ext cx="2693096" cy="462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849952" y="1870036"/>
            <a:ext cx="3035104" cy="920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Dynamiska </a:t>
            </a:r>
            <a:r>
              <a:rPr lang="sv-SE" sz="1800" kern="0" dirty="0" err="1" smtClean="0">
                <a:latin typeface="+mj-lt"/>
              </a:rPr>
              <a:t>invokeringar</a:t>
            </a:r>
            <a:r>
              <a:rPr lang="sv-SE" sz="1800" kern="0" dirty="0" smtClean="0">
                <a:latin typeface="+mj-lt"/>
              </a:rPr>
              <a:t> (eller som här, </a:t>
            </a:r>
            <a:r>
              <a:rPr lang="sv-SE" sz="1800" kern="0" dirty="0" err="1" smtClean="0">
                <a:latin typeface="+mj-lt"/>
              </a:rPr>
              <a:t>lookups</a:t>
            </a:r>
            <a:r>
              <a:rPr lang="sv-SE" sz="1800" kern="0" dirty="0" smtClean="0">
                <a:latin typeface="+mj-lt"/>
              </a:rPr>
              <a:t>) av metoder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990477" y="4987635"/>
            <a:ext cx="3035104" cy="125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err="1" smtClean="0">
                <a:latin typeface="+mj-lt"/>
              </a:rPr>
              <a:t>Loopa</a:t>
            </a:r>
            <a:r>
              <a:rPr lang="sv-SE" sz="1800" kern="0" dirty="0" smtClean="0">
                <a:latin typeface="+mj-lt"/>
              </a:rPr>
              <a:t> igenom listan och printa metodnamnen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547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Reflection</a:t>
            </a:r>
            <a:endParaRPr lang="sv-SE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486512" y="3567627"/>
            <a:ext cx="3035104" cy="58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Ärvda från </a:t>
            </a:r>
            <a:r>
              <a:rPr lang="sv-SE" sz="1800" kern="0" dirty="0" err="1" smtClean="0">
                <a:latin typeface="+mj-lt"/>
              </a:rPr>
              <a:t>object</a:t>
            </a:r>
            <a:endParaRPr lang="sv-SE" sz="1800" kern="0" dirty="0" smtClean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2235956"/>
            <a:ext cx="2011074" cy="17282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1951999" y="2137558"/>
            <a:ext cx="3427524" cy="2496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299454" y="2906847"/>
            <a:ext cx="3080069" cy="273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648800" y="2757399"/>
            <a:ext cx="3730723" cy="989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2299454" y="3333265"/>
            <a:ext cx="3080069" cy="413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1755789" y="3157413"/>
            <a:ext cx="3623734" cy="5891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1680167" y="3509182"/>
            <a:ext cx="3699356" cy="221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2251419" y="5466660"/>
            <a:ext cx="4808030" cy="594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b="1" kern="0" dirty="0" smtClean="0">
                <a:latin typeface="+mj-lt"/>
              </a:rPr>
              <a:t>Nu när ingen är förvirrad, kör vi en tenta!!</a:t>
            </a:r>
            <a:endParaRPr lang="sv-SE" sz="1800" b="1" kern="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926322" y="1141133"/>
            <a:ext cx="2453201" cy="165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 flipV="1">
            <a:off x="922564" y="3574674"/>
            <a:ext cx="3071610" cy="9985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4039686" y="4498357"/>
            <a:ext cx="2000201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Bokstaven G</a:t>
            </a:r>
            <a:endParaRPr lang="sv-SE" sz="1800" kern="0" dirty="0">
              <a:latin typeface="+mj-lt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5472588" y="1089907"/>
            <a:ext cx="2000201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Rubrik 1</a:t>
            </a:r>
            <a:endParaRPr lang="sv-SE" sz="1800" kern="0" dirty="0">
              <a:latin typeface="+mj-lt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 bwMode="auto">
          <a:xfrm>
            <a:off x="4222227" y="4012885"/>
            <a:ext cx="2000201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Svart bakgrund</a:t>
            </a:r>
            <a:endParaRPr lang="sv-SE" sz="1800" kern="0" dirty="0">
              <a:latin typeface="+mj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 flipV="1">
            <a:off x="2347479" y="3745445"/>
            <a:ext cx="1962052" cy="3945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5661097" y="2676490"/>
            <a:ext cx="3035104" cy="47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Operatoröverlagringen</a:t>
            </a:r>
          </a:p>
        </p:txBody>
      </p:sp>
      <p:sp>
        <p:nvSpPr>
          <p:cNvPr id="23" name="Content Placeholder 4"/>
          <p:cNvSpPr txBox="1">
            <a:spLocks/>
          </p:cNvSpPr>
          <p:nvPr/>
        </p:nvSpPr>
        <p:spPr bwMode="auto">
          <a:xfrm>
            <a:off x="5541897" y="2004156"/>
            <a:ext cx="3035104" cy="6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Get/Set (</a:t>
            </a:r>
            <a:r>
              <a:rPr lang="sv-SE" sz="1800" kern="0" dirty="0" err="1" smtClean="0">
                <a:latin typeface="+mj-lt"/>
              </a:rPr>
              <a:t>properties</a:t>
            </a:r>
            <a:r>
              <a:rPr lang="sv-SE" sz="1800" kern="0" dirty="0" smtClean="0">
                <a:latin typeface="+mj-lt"/>
              </a:rPr>
              <a:t>)</a:t>
            </a:r>
          </a:p>
        </p:txBody>
      </p:sp>
      <p:pic>
        <p:nvPicPr>
          <p:cNvPr id="24" name="Picture 23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97" y="5466660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412" y="5383130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3" y="131988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49" y="216824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/>
          <p:cNvCxnSpPr/>
          <p:nvPr/>
        </p:nvCxnSpPr>
        <p:spPr bwMode="auto">
          <a:xfrm flipV="1">
            <a:off x="2251419" y="4260914"/>
            <a:ext cx="365698" cy="4801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Content Placeholder 4"/>
          <p:cNvSpPr txBox="1">
            <a:spLocks/>
          </p:cNvSpPr>
          <p:nvPr/>
        </p:nvSpPr>
        <p:spPr bwMode="auto">
          <a:xfrm>
            <a:off x="1932674" y="4776583"/>
            <a:ext cx="930485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Pil</a:t>
            </a:r>
            <a:endParaRPr lang="sv-SE" sz="1800" kern="0" dirty="0">
              <a:latin typeface="+mj-lt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>
            <a:off x="7472789" y="4983829"/>
            <a:ext cx="506716" cy="383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Content Placeholder 4"/>
          <p:cNvSpPr txBox="1">
            <a:spLocks/>
          </p:cNvSpPr>
          <p:nvPr/>
        </p:nvSpPr>
        <p:spPr bwMode="auto">
          <a:xfrm>
            <a:off x="6997213" y="4631110"/>
            <a:ext cx="930485" cy="4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Siren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9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2" grpId="0"/>
      <p:bldP spid="23" grpId="0"/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Sammanfattning: fällor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9140" y="1752507"/>
            <a:ext cx="6801715" cy="4035971"/>
          </a:xfrm>
        </p:spPr>
        <p:txBody>
          <a:bodyPr/>
          <a:lstStyle/>
          <a:p>
            <a:r>
              <a:rPr lang="sv-SE" sz="1800" dirty="0" err="1" smtClean="0">
                <a:latin typeface="+mj-lt"/>
              </a:rPr>
              <a:t>Override</a:t>
            </a:r>
            <a:r>
              <a:rPr lang="sv-SE" sz="1800" dirty="0" smtClean="0">
                <a:latin typeface="+mj-lt"/>
              </a:rPr>
              <a:t> på </a:t>
            </a:r>
            <a:r>
              <a:rPr lang="sv-SE" sz="1800" dirty="0" err="1" smtClean="0">
                <a:latin typeface="+mj-lt"/>
              </a:rPr>
              <a:t>ToString</a:t>
            </a:r>
            <a:r>
              <a:rPr lang="sv-SE" sz="1800" dirty="0" smtClean="0">
                <a:latin typeface="+mj-lt"/>
              </a:rPr>
              <a:t>() eller </a:t>
            </a:r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()</a:t>
            </a:r>
          </a:p>
          <a:p>
            <a:r>
              <a:rPr lang="sv-SE" sz="1800" dirty="0" smtClean="0">
                <a:latin typeface="+mj-lt"/>
              </a:rPr>
              <a:t>Överlagring av metoder</a:t>
            </a:r>
          </a:p>
          <a:p>
            <a:r>
              <a:rPr lang="sv-SE" sz="1800" dirty="0" smtClean="0">
                <a:latin typeface="+mj-lt"/>
              </a:rPr>
              <a:t>Inkompatibla </a:t>
            </a:r>
            <a:r>
              <a:rPr lang="sv-SE" sz="1800" dirty="0" err="1" smtClean="0">
                <a:latin typeface="+mj-lt"/>
              </a:rPr>
              <a:t>inparametrar</a:t>
            </a:r>
            <a:r>
              <a:rPr lang="sv-SE" sz="1800" dirty="0" smtClean="0">
                <a:latin typeface="+mj-lt"/>
              </a:rPr>
              <a:t> till </a:t>
            </a:r>
            <a:r>
              <a:rPr lang="sv-SE" sz="1800" dirty="0" err="1" smtClean="0">
                <a:latin typeface="+mj-lt"/>
              </a:rPr>
              <a:t>delegates</a:t>
            </a:r>
            <a:endParaRPr lang="sv-SE" sz="1800" dirty="0" smtClean="0">
              <a:latin typeface="+mj-lt"/>
            </a:endParaRPr>
          </a:p>
          <a:p>
            <a:r>
              <a:rPr lang="sv-SE" sz="1800" dirty="0" err="1" smtClean="0">
                <a:latin typeface="+mj-lt"/>
              </a:rPr>
              <a:t>Override</a:t>
            </a:r>
            <a:r>
              <a:rPr lang="sv-SE" sz="1800" dirty="0" smtClean="0">
                <a:latin typeface="+mj-lt"/>
              </a:rPr>
              <a:t> vs new</a:t>
            </a:r>
          </a:p>
          <a:p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 vs ==</a:t>
            </a:r>
          </a:p>
          <a:p>
            <a:r>
              <a:rPr lang="sv-SE" sz="1800" dirty="0" err="1" smtClean="0">
                <a:latin typeface="+mj-lt"/>
              </a:rPr>
              <a:t>Instansiering</a:t>
            </a:r>
            <a:r>
              <a:rPr lang="sv-SE" sz="1800" dirty="0" smtClean="0">
                <a:latin typeface="+mj-lt"/>
              </a:rPr>
              <a:t> av abstrakta klasser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pic>
        <p:nvPicPr>
          <p:cNvPr id="7" name="Picture 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905" y="472683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7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8758" y="570017"/>
            <a:ext cx="8129619" cy="267194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sv-SE" dirty="0" smtClean="0"/>
              <a:t>Feb 2012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2188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21137" y="1950956"/>
            <a:ext cx="2427236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Virtual</a:t>
            </a:r>
            <a:r>
              <a:rPr lang="sv-SE" sz="1800" dirty="0" smtClean="0">
                <a:latin typeface="+mj-lt"/>
              </a:rPr>
              <a:t> (</a:t>
            </a:r>
            <a:r>
              <a:rPr lang="sv-SE" sz="1800" dirty="0" err="1" smtClean="0">
                <a:latin typeface="+mj-lt"/>
              </a:rPr>
              <a:t>override</a:t>
            </a:r>
            <a:r>
              <a:rPr lang="sv-SE" sz="1800" dirty="0" smtClean="0">
                <a:latin typeface="+mj-lt"/>
              </a:rPr>
              <a:t>)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endParaRPr lang="sv-SE" sz="1800" dirty="0" smtClean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Liknande namn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1547247"/>
            <a:ext cx="3885837" cy="460047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3143250" y="2220687"/>
            <a:ext cx="2677887" cy="8245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2471057" y="3842370"/>
            <a:ext cx="3350080" cy="8490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392135" y="3951514"/>
            <a:ext cx="3303677" cy="1468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1183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29251" y="1950956"/>
            <a:ext cx="2819122" cy="3935494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Arv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Vad gör </a:t>
            </a:r>
            <a:r>
              <a:rPr lang="sv-SE" sz="1800" dirty="0" err="1" smtClean="0">
                <a:latin typeface="+mj-lt"/>
              </a:rPr>
              <a:t>konstruktorn</a:t>
            </a:r>
            <a:r>
              <a:rPr lang="sv-SE" sz="18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Overrride</a:t>
            </a:r>
            <a:r>
              <a:rPr lang="sv-SE" sz="1800" dirty="0" smtClean="0">
                <a:latin typeface="+mj-lt"/>
              </a:rPr>
              <a:t> på </a:t>
            </a:r>
            <a:r>
              <a:rPr lang="sv-SE" sz="1800" dirty="0" err="1" smtClean="0">
                <a:latin typeface="+mj-lt"/>
              </a:rPr>
              <a:t>ToString</a:t>
            </a:r>
            <a:r>
              <a:rPr lang="sv-SE" sz="1800" dirty="0" smtClean="0">
                <a:latin typeface="+mj-lt"/>
              </a:rPr>
              <a:t>!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Yterliggare</a:t>
            </a:r>
            <a:r>
              <a:rPr lang="sv-SE" sz="1800" dirty="0" smtClean="0">
                <a:latin typeface="+mj-lt"/>
              </a:rPr>
              <a:t> en ”print()”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Operatoröverlagring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1643963"/>
            <a:ext cx="3597050" cy="3242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3" y="4886587"/>
            <a:ext cx="3597050" cy="14360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>
            <a:off x="3682093" y="1763486"/>
            <a:ext cx="1747158" cy="334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206739" y="2468555"/>
            <a:ext cx="3222512" cy="384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971800" y="2922813"/>
            <a:ext cx="2457451" cy="759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2206739" y="3501686"/>
            <a:ext cx="3222512" cy="10703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005264" y="5340845"/>
            <a:ext cx="1412422" cy="194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704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3" y="1737066"/>
            <a:ext cx="5781675" cy="390525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04737" y="1818709"/>
            <a:ext cx="2794284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Onödig </a:t>
            </a:r>
            <a:r>
              <a:rPr lang="sv-SE" sz="1800" dirty="0" err="1" smtClean="0">
                <a:latin typeface="+mj-lt"/>
              </a:rPr>
              <a:t>cast</a:t>
            </a:r>
            <a:endParaRPr lang="sv-SE" sz="1800" dirty="0" smtClean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Olika klasser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Vad gör </a:t>
            </a:r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 med endast 1 parameter?</a:t>
            </a:r>
            <a:endParaRPr lang="sv-SE" sz="1800" dirty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774731" y="2065566"/>
            <a:ext cx="2930006" cy="11978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722914" y="2885222"/>
            <a:ext cx="2061793" cy="1063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074276" y="3653917"/>
            <a:ext cx="2630461" cy="1406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2637064" y="4381214"/>
            <a:ext cx="3147643" cy="10900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69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15313" y="1877477"/>
            <a:ext cx="2633059" cy="3747715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”as”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ReferenceEquals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3" y="2060235"/>
            <a:ext cx="4972050" cy="29813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3526971" y="2060235"/>
            <a:ext cx="2088342" cy="691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232199" y="2857501"/>
            <a:ext cx="2466474" cy="626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450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1" y="1862251"/>
            <a:ext cx="5372100" cy="363855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00630" y="1787670"/>
            <a:ext cx="2884091" cy="4041629"/>
          </a:xfrm>
        </p:spPr>
        <p:txBody>
          <a:bodyPr/>
          <a:lstStyle/>
          <a:p>
            <a:pPr marL="0" indent="0">
              <a:buNone/>
            </a:pPr>
            <a:endParaRPr lang="sv-SE" sz="1800" dirty="0" smtClean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Wat?</a:t>
            </a:r>
            <a:endParaRPr lang="sv-SE" sz="1800" dirty="0">
              <a:latin typeface="+mj-lt"/>
            </a:endParaRPr>
          </a:p>
          <a:p>
            <a:pPr marL="0" indent="0">
              <a:buNone/>
            </a:pPr>
            <a:endParaRPr lang="sv-SE" sz="1800" dirty="0" smtClean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r>
              <a:rPr lang="sv-SE" sz="1800" dirty="0" smtClean="0">
                <a:latin typeface="+mj-lt"/>
              </a:rPr>
              <a:t>Vilken print körs?</a:t>
            </a:r>
          </a:p>
          <a:p>
            <a:pPr marL="0" indent="0">
              <a:buNone/>
            </a:pPr>
            <a:endParaRPr lang="sv-SE" sz="1800" dirty="0">
              <a:latin typeface="+mj-lt"/>
            </a:endParaRPr>
          </a:p>
          <a:p>
            <a:pPr marL="0" indent="0">
              <a:buNone/>
            </a:pPr>
            <a:endParaRPr lang="sv-SE" sz="1800" dirty="0">
              <a:latin typeface="+mj-lt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2841171" y="2900855"/>
            <a:ext cx="2659459" cy="683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147207" y="3738450"/>
            <a:ext cx="3353423" cy="265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5699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allt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98651" y="2008106"/>
            <a:ext cx="2386070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Startpunkt, glöm inte eventuella extrarader!</a:t>
            </a:r>
            <a:endParaRPr lang="sv-SE" sz="1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7" y="2151403"/>
            <a:ext cx="4029075" cy="26193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3845379" y="2220686"/>
            <a:ext cx="2153272" cy="73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617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19524" y="1862778"/>
            <a:ext cx="2773847" cy="607291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Skapar en ny person, med id = 1 och namn = </a:t>
            </a:r>
            <a:r>
              <a:rPr lang="sv-SE" sz="1200" dirty="0" err="1" smtClean="0">
                <a:latin typeface="+mj-lt"/>
              </a:rPr>
              <a:t>anna</a:t>
            </a:r>
            <a:endParaRPr lang="sv-SE" sz="1200" dirty="0" smtClean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29" y="4042032"/>
            <a:ext cx="3641948" cy="12785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17" y="2037062"/>
            <a:ext cx="4590760" cy="125538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V="1">
            <a:off x="4096987" y="2173184"/>
            <a:ext cx="1377538" cy="296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2315688" y="2648197"/>
            <a:ext cx="3158837" cy="1781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25" y="3428566"/>
            <a:ext cx="2447925" cy="2057400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607274" y="2648197"/>
            <a:ext cx="2773847" cy="61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Skapar person p2, som pekar på samma objekt</a:t>
            </a:r>
          </a:p>
        </p:txBody>
      </p:sp>
    </p:spTree>
    <p:extLst>
      <p:ext uri="{BB962C8B-B14F-4D97-AF65-F5344CB8AC3E}">
        <p14:creationId xmlns:p14="http://schemas.microsoft.com/office/powerpoint/2010/main" val="183120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27975" y="2803393"/>
            <a:ext cx="2773847" cy="616701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Print skapar en </a:t>
            </a:r>
            <a:r>
              <a:rPr lang="sv-SE" sz="1200" dirty="0" err="1" smtClean="0">
                <a:latin typeface="+mj-lt"/>
              </a:rPr>
              <a:t>int</a:t>
            </a:r>
            <a:r>
              <a:rPr lang="sv-SE" sz="1200" dirty="0">
                <a:latin typeface="+mj-lt"/>
              </a:rPr>
              <a:t> </a:t>
            </a:r>
            <a:r>
              <a:rPr lang="sv-SE" sz="1200" dirty="0" smtClean="0">
                <a:latin typeface="+mj-lt"/>
              </a:rPr>
              <a:t>och printar sedan dess typ (System.int32)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7" y="2037062"/>
            <a:ext cx="4590760" cy="12553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34" y="3950300"/>
            <a:ext cx="2905125" cy="6572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2814452" y="2161309"/>
            <a:ext cx="2660073" cy="665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622850" y="2950574"/>
            <a:ext cx="2851675" cy="1096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474525" y="1942059"/>
            <a:ext cx="2773847" cy="39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Kör metoden print (med onödig </a:t>
            </a:r>
            <a:r>
              <a:rPr lang="sv-SE" sz="1200" kern="0" dirty="0" err="1" smtClean="0">
                <a:latin typeface="+mj-lt"/>
              </a:rPr>
              <a:t>cast</a:t>
            </a:r>
            <a:r>
              <a:rPr lang="sv-SE" sz="1200" kern="0" dirty="0" smtClean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43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57652" y="2801319"/>
            <a:ext cx="2773847" cy="982249"/>
          </a:xfrm>
        </p:spPr>
        <p:txBody>
          <a:bodyPr/>
          <a:lstStyle/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Till sist printas typen på p2 (Person)</a:t>
            </a:r>
            <a:endParaRPr lang="sv-SE" sz="12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7" y="2037062"/>
            <a:ext cx="4590760" cy="1255382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5" idx="1"/>
          </p:cNvCxnSpPr>
          <p:nvPr/>
        </p:nvCxnSpPr>
        <p:spPr bwMode="auto">
          <a:xfrm>
            <a:off x="4251366" y="3040083"/>
            <a:ext cx="1306286" cy="2523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2783805" y="4417806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a();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System.int32</a:t>
            </a:r>
            <a:br>
              <a:rPr lang="sv-SE" sz="1200" kern="0" dirty="0" smtClean="0">
                <a:solidFill>
                  <a:srgbClr val="00B050"/>
                </a:solidFill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Person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4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Tips – Mest angående utskrifter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9140" y="1752507"/>
            <a:ext cx="6801715" cy="4035971"/>
          </a:xfrm>
        </p:spPr>
        <p:txBody>
          <a:bodyPr/>
          <a:lstStyle/>
          <a:p>
            <a:r>
              <a:rPr lang="sv-SE" sz="1800" dirty="0" smtClean="0">
                <a:latin typeface="+mj-lt"/>
              </a:rPr>
              <a:t>Räkna antalet </a:t>
            </a:r>
            <a:r>
              <a:rPr lang="sv-SE" sz="1800" dirty="0" err="1" smtClean="0">
                <a:latin typeface="+mj-lt"/>
              </a:rPr>
              <a:t>Console.WriteLine</a:t>
            </a:r>
            <a:r>
              <a:rPr lang="sv-SE" sz="1800" dirty="0" smtClean="0">
                <a:latin typeface="+mj-lt"/>
              </a:rPr>
              <a:t>();</a:t>
            </a:r>
          </a:p>
          <a:p>
            <a:r>
              <a:rPr lang="sv-SE" sz="1800" dirty="0" err="1" smtClean="0">
                <a:latin typeface="+mj-lt"/>
              </a:rPr>
              <a:t>WriteLine</a:t>
            </a:r>
            <a:r>
              <a:rPr lang="sv-SE" sz="1800" dirty="0" smtClean="0">
                <a:latin typeface="+mj-lt"/>
              </a:rPr>
              <a:t> vs </a:t>
            </a:r>
            <a:r>
              <a:rPr lang="sv-SE" sz="1800" dirty="0" err="1" smtClean="0">
                <a:latin typeface="+mj-lt"/>
              </a:rPr>
              <a:t>Write</a:t>
            </a:r>
            <a:endParaRPr lang="sv-SE" sz="1800" dirty="0" smtClean="0">
              <a:latin typeface="+mj-lt"/>
            </a:endParaRPr>
          </a:p>
          <a:p>
            <a:r>
              <a:rPr lang="sv-SE" sz="1800" dirty="0" smtClean="0">
                <a:latin typeface="+mj-lt"/>
              </a:rPr>
              <a:t>Extra tecken och rader från </a:t>
            </a:r>
            <a:r>
              <a:rPr lang="sv-SE" sz="1800" dirty="0" err="1" smtClean="0">
                <a:latin typeface="+mj-lt"/>
              </a:rPr>
              <a:t>main</a:t>
            </a:r>
            <a:r>
              <a:rPr lang="sv-SE" sz="1800" dirty="0" smtClean="0">
                <a:latin typeface="+mj-lt"/>
              </a:rPr>
              <a:t> (”a:--”)</a:t>
            </a:r>
          </a:p>
          <a:p>
            <a:endParaRPr lang="sv-SE" sz="1800" dirty="0">
              <a:latin typeface="+mj-lt"/>
            </a:endParaRPr>
          </a:p>
          <a:p>
            <a:endParaRPr lang="sv-SE" sz="1800" dirty="0" smtClean="0">
              <a:latin typeface="+mj-lt"/>
            </a:endParaRPr>
          </a:p>
          <a:p>
            <a:r>
              <a:rPr lang="sv-SE" sz="1800" dirty="0" smtClean="0">
                <a:latin typeface="+mj-lt"/>
              </a:rPr>
              <a:t>Som vanligt: Bryt ner saker i mindre delar och rita massvis med lådor!</a:t>
            </a:r>
          </a:p>
          <a:p>
            <a:endParaRPr lang="sv-SE" sz="1800" dirty="0" smtClean="0">
              <a:latin typeface="+mj-lt"/>
            </a:endParaRPr>
          </a:p>
          <a:p>
            <a:endParaRPr lang="sv-SE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1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7278" y="2235964"/>
            <a:ext cx="2773847" cy="621639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Skapar en ny person med id = 1 och </a:t>
            </a:r>
            <a:r>
              <a:rPr lang="sv-SE" sz="1200" dirty="0" err="1" smtClean="0">
                <a:latin typeface="+mj-lt"/>
              </a:rPr>
              <a:t>name</a:t>
            </a:r>
            <a:r>
              <a:rPr lang="sv-SE" sz="1200" dirty="0" smtClean="0">
                <a:latin typeface="+mj-lt"/>
              </a:rPr>
              <a:t> = namnet på en ny uppgift 1</a:t>
            </a:r>
            <a:endParaRPr lang="sv-SE" sz="12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66" y="2129086"/>
            <a:ext cx="4720047" cy="765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3796153"/>
            <a:ext cx="288607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214" y="2857603"/>
            <a:ext cx="1666875" cy="8001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V="1">
            <a:off x="5106389" y="2351314"/>
            <a:ext cx="1014628" cy="132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348842" y="3409974"/>
            <a:ext cx="3218213" cy="955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847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02173" y="2060596"/>
            <a:ext cx="2773847" cy="590013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Kör metoden </a:t>
            </a:r>
            <a:r>
              <a:rPr lang="sv-SE" sz="1200" dirty="0" err="1" smtClean="0">
                <a:latin typeface="+mj-lt"/>
              </a:rPr>
              <a:t>bTemp</a:t>
            </a:r>
            <a:r>
              <a:rPr lang="sv-SE" sz="1200" dirty="0" smtClean="0">
                <a:latin typeface="+mj-lt"/>
              </a:rPr>
              <a:t> och skickar med p1 (som tas emot som ett interface - </a:t>
            </a:r>
            <a:r>
              <a:rPr lang="sv-SE" sz="1200" dirty="0" err="1" smtClean="0">
                <a:latin typeface="+mj-lt"/>
              </a:rPr>
              <a:t>imi</a:t>
            </a:r>
            <a:r>
              <a:rPr lang="sv-SE" sz="1200" dirty="0" smtClean="0">
                <a:latin typeface="+mj-l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66" y="2129086"/>
            <a:ext cx="4720047" cy="76541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V="1">
            <a:off x="5082639" y="2511792"/>
            <a:ext cx="1014628" cy="1323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6" y="3300857"/>
            <a:ext cx="27908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3" y="4196207"/>
            <a:ext cx="3590925" cy="22764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3075709" y="2640125"/>
            <a:ext cx="3021558" cy="660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568395" y="3240389"/>
            <a:ext cx="3528872" cy="4257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568395" y="3650643"/>
            <a:ext cx="3658883" cy="421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215185" y="5093530"/>
            <a:ext cx="2012093" cy="84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227278" y="4952491"/>
            <a:ext cx="2773847" cy="76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Ritar man upp detta, finns det inga svårigheter i nästkommande rader: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6398358" y="3935165"/>
            <a:ext cx="2773847" cy="70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Därefter ytterligare en person som också pekar på samma objekt</a:t>
            </a:r>
            <a:endParaRPr lang="sv-SE" sz="1200" kern="0" dirty="0">
              <a:latin typeface="+mj-lt"/>
            </a:endParaRPr>
          </a:p>
        </p:txBody>
      </p:sp>
      <p:sp>
        <p:nvSpPr>
          <p:cNvPr id="20" name="Content Placeholder 4"/>
          <p:cNvSpPr txBox="1">
            <a:spLocks/>
          </p:cNvSpPr>
          <p:nvPr/>
        </p:nvSpPr>
        <p:spPr bwMode="auto">
          <a:xfrm>
            <a:off x="6200203" y="3127405"/>
            <a:ext cx="2773847" cy="62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Det skapas en ny person (p) som pekar på samma objekt.</a:t>
            </a:r>
          </a:p>
        </p:txBody>
      </p:sp>
    </p:spTree>
    <p:extLst>
      <p:ext uri="{BB962C8B-B14F-4D97-AF65-F5344CB8AC3E}">
        <p14:creationId xmlns:p14="http://schemas.microsoft.com/office/powerpoint/2010/main" val="85049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5" grpId="0"/>
      <p:bldP spid="17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7278" y="2025501"/>
            <a:ext cx="2773847" cy="58707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P och P2 pekar uppenbarligen på samma objekt, vilket printar </a:t>
            </a:r>
            <a:r>
              <a:rPr lang="sv-SE" sz="1200" dirty="0" err="1" smtClean="0">
                <a:latin typeface="+mj-lt"/>
              </a:rPr>
              <a:t>True</a:t>
            </a:r>
            <a:r>
              <a:rPr lang="sv-SE" sz="1200" dirty="0" smtClean="0">
                <a:latin typeface="+mj-lt"/>
              </a:rPr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2" y="2025501"/>
            <a:ext cx="2790825" cy="895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63" y="4196207"/>
            <a:ext cx="3590925" cy="22764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 bwMode="auto">
          <a:xfrm flipV="1">
            <a:off x="3099460" y="2320919"/>
            <a:ext cx="3127818" cy="2916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2256312" y="2724655"/>
            <a:ext cx="3970966" cy="49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474525" y="5001158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b();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/>
            </a:r>
            <a:br>
              <a:rPr lang="sv-SE" sz="1200" kern="0" dirty="0" smtClean="0">
                <a:solidFill>
                  <a:srgbClr val="00B050"/>
                </a:solidFill>
                <a:latin typeface="+mj-lt"/>
              </a:rPr>
            </a:br>
            <a:r>
              <a:rPr lang="sv-SE" sz="1200" kern="0" dirty="0" err="1" smtClean="0">
                <a:solidFill>
                  <a:srgbClr val="00B050"/>
                </a:solidFill>
                <a:latin typeface="+mj-lt"/>
              </a:rPr>
              <a:t>False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227278" y="3043821"/>
            <a:ext cx="2773847" cy="135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Equals</a:t>
            </a:r>
            <a:r>
              <a:rPr lang="sv-SE" sz="1200" kern="0" dirty="0" smtClean="0">
                <a:latin typeface="+mj-lt"/>
              </a:rPr>
              <a:t> utan objekt, kör på ”</a:t>
            </a:r>
            <a:r>
              <a:rPr lang="sv-SE" sz="1200" kern="0" dirty="0" err="1" smtClean="0">
                <a:latin typeface="+mj-lt"/>
              </a:rPr>
              <a:t>this</a:t>
            </a:r>
            <a:r>
              <a:rPr lang="sv-SE" sz="1200" kern="0" dirty="0" smtClean="0">
                <a:latin typeface="+mj-lt"/>
              </a:rPr>
              <a:t>”, vilket i detta fallet är en instans av uppgift2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this.Equals</a:t>
            </a:r>
            <a:r>
              <a:rPr lang="sv-SE" sz="1200" kern="0" dirty="0" smtClean="0">
                <a:latin typeface="+mj-lt"/>
              </a:rPr>
              <a:t>(p2) är </a:t>
            </a:r>
            <a:r>
              <a:rPr lang="sv-SE" sz="1200" kern="0" dirty="0" err="1" smtClean="0">
                <a:latin typeface="+mj-lt"/>
              </a:rPr>
              <a:t>false</a:t>
            </a:r>
            <a:r>
              <a:rPr lang="sv-SE" sz="1200" kern="0" dirty="0" smtClean="0">
                <a:latin typeface="+mj-lt"/>
              </a:rPr>
              <a:t>, vilket printas av b() efter det returnerats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54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7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3" y="2466745"/>
            <a:ext cx="4684910" cy="122271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30265" y="3496643"/>
            <a:ext cx="2773847" cy="385624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Tilldela </a:t>
            </a:r>
            <a:r>
              <a:rPr lang="sv-SE" sz="1200" dirty="0" err="1" smtClean="0">
                <a:latin typeface="+mj-lt"/>
              </a:rPr>
              <a:t>imi</a:t>
            </a:r>
            <a:r>
              <a:rPr lang="sv-SE" sz="1200" dirty="0" smtClean="0">
                <a:latin typeface="+mj-lt"/>
              </a:rPr>
              <a:t> till samma objekt</a:t>
            </a:r>
            <a:endParaRPr lang="sv-SE" sz="1200" dirty="0">
              <a:latin typeface="+mj-lt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2553195" y="2320919"/>
            <a:ext cx="3674083" cy="5361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456" y="3980126"/>
            <a:ext cx="2714625" cy="22669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4305363" y="2926681"/>
            <a:ext cx="1921915" cy="128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132279" y="3217352"/>
            <a:ext cx="3247399" cy="402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6379677" y="2095848"/>
            <a:ext cx="2773847" cy="4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en ny pekare (av typen </a:t>
            </a:r>
            <a:r>
              <a:rPr lang="sv-SE" sz="1200" kern="0" dirty="0" err="1" smtClean="0">
                <a:latin typeface="+mj-lt"/>
              </a:rPr>
              <a:t>imi</a:t>
            </a:r>
            <a:r>
              <a:rPr lang="sv-SE" sz="1200" kern="0" dirty="0" smtClean="0">
                <a:latin typeface="+mj-lt"/>
              </a:rPr>
              <a:t>)</a:t>
            </a:r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6379678" y="2829835"/>
            <a:ext cx="2773847" cy="486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en ny person</a:t>
            </a:r>
          </a:p>
        </p:txBody>
      </p:sp>
    </p:spTree>
    <p:extLst>
      <p:ext uri="{BB962C8B-B14F-4D97-AF65-F5344CB8AC3E}">
        <p14:creationId xmlns:p14="http://schemas.microsoft.com/office/powerpoint/2010/main" val="36155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0" y="1908927"/>
            <a:ext cx="4684910" cy="122271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56370" y="2066744"/>
            <a:ext cx="2773847" cy="830835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Kör metoden </a:t>
            </a:r>
            <a:r>
              <a:rPr lang="sv-SE" sz="1200" dirty="0" err="1" smtClean="0">
                <a:latin typeface="+mj-lt"/>
              </a:rPr>
              <a:t>whoAreYou</a:t>
            </a:r>
            <a:r>
              <a:rPr lang="sv-SE" sz="1200" dirty="0" smtClean="0">
                <a:latin typeface="+mj-lt"/>
              </a:rPr>
              <a:t>() med </a:t>
            </a:r>
            <a:r>
              <a:rPr lang="sv-SE" sz="1200" dirty="0" err="1" smtClean="0">
                <a:latin typeface="+mj-lt"/>
              </a:rPr>
              <a:t>imi</a:t>
            </a:r>
            <a:r>
              <a:rPr lang="sv-SE" sz="1200" dirty="0" smtClean="0">
                <a:latin typeface="+mj-lt"/>
              </a:rPr>
              <a:t> som argument, notera att vi kallar på den med MyInterface1 som </a:t>
            </a:r>
            <a:r>
              <a:rPr lang="sv-SE" sz="1200" dirty="0" err="1" smtClean="0">
                <a:latin typeface="+mj-lt"/>
              </a:rPr>
              <a:t>inparameter</a:t>
            </a:r>
            <a:r>
              <a:rPr lang="sv-SE" sz="1200" dirty="0" smtClean="0">
                <a:latin typeface="+mj-lt"/>
              </a:rPr>
              <a:t>, inte string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4967180" y="2410691"/>
            <a:ext cx="1260098" cy="403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3" y="3792116"/>
            <a:ext cx="3390900" cy="8001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510805" y="3651896"/>
            <a:ext cx="3716473" cy="540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56" y="5195217"/>
            <a:ext cx="2466975" cy="6381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 bwMode="auto">
          <a:xfrm flipV="1">
            <a:off x="2910215" y="4732436"/>
            <a:ext cx="3181827" cy="563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171662" y="3316216"/>
            <a:ext cx="2773847" cy="70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Console.WriteLine</a:t>
            </a:r>
            <a:r>
              <a:rPr lang="sv-SE" sz="1200" kern="0" dirty="0" smtClean="0">
                <a:latin typeface="+mj-lt"/>
              </a:rPr>
              <a:t> kör </a:t>
            </a:r>
            <a:r>
              <a:rPr lang="sv-SE" sz="1200" kern="0" dirty="0" err="1" smtClean="0">
                <a:latin typeface="+mj-lt"/>
              </a:rPr>
              <a:t>ToString</a:t>
            </a:r>
            <a:r>
              <a:rPr lang="sv-SE" sz="1200" kern="0" dirty="0" smtClean="0">
                <a:latin typeface="+mj-lt"/>
              </a:rPr>
              <a:t>(), vilket vanligtvis printar typen, HÄR ÄR DOCK TOSTRING OVERRIDAD!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6227278" y="4502527"/>
            <a:ext cx="2773847" cy="40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ToString</a:t>
            </a:r>
            <a:r>
              <a:rPr lang="sv-SE" sz="1200" kern="0" dirty="0" smtClean="0">
                <a:latin typeface="+mj-lt"/>
              </a:rPr>
              <a:t>() printar istället ”Hata Data”</a:t>
            </a:r>
          </a:p>
        </p:txBody>
      </p:sp>
    </p:spTree>
    <p:extLst>
      <p:ext uri="{BB962C8B-B14F-4D97-AF65-F5344CB8AC3E}">
        <p14:creationId xmlns:p14="http://schemas.microsoft.com/office/powerpoint/2010/main" val="68486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0" y="1908927"/>
            <a:ext cx="4684910" cy="122271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71662" y="3166579"/>
            <a:ext cx="2773847" cy="2129786"/>
          </a:xfrm>
        </p:spPr>
        <p:txBody>
          <a:bodyPr/>
          <a:lstStyle/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Därefter returneras typen på </a:t>
            </a:r>
            <a:r>
              <a:rPr lang="sv-SE" sz="1200" dirty="0" err="1" smtClean="0">
                <a:latin typeface="+mj-lt"/>
              </a:rPr>
              <a:t>imi</a:t>
            </a:r>
            <a:r>
              <a:rPr lang="sv-SE" sz="1200" dirty="0" smtClean="0">
                <a:latin typeface="+mj-lt"/>
              </a:rPr>
              <a:t>, dvs Person, vilket printas av C()</a:t>
            </a:r>
            <a:endParaRPr lang="sv-SE" sz="12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03" y="3792116"/>
            <a:ext cx="3390900" cy="8001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2510805" y="3651896"/>
            <a:ext cx="3716473" cy="5402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560125" y="4799433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c();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Hata Data</a:t>
            </a:r>
            <a:br>
              <a:rPr lang="sv-SE" sz="1200" kern="0" dirty="0" smtClean="0">
                <a:solidFill>
                  <a:srgbClr val="00B050"/>
                </a:solidFill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Person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662" y="1605453"/>
            <a:ext cx="2176787" cy="18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9" y="2023350"/>
            <a:ext cx="4042552" cy="114322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93922" y="239468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Skapar två personer</a:t>
            </a:r>
            <a:endParaRPr lang="sv-SE" sz="1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108862" y="2493818"/>
            <a:ext cx="2185060" cy="101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24" y="3637047"/>
            <a:ext cx="31908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0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9" y="2023350"/>
            <a:ext cx="4042552" cy="114322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27278" y="1860293"/>
            <a:ext cx="2773847" cy="336642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Kör den överlagrade operatorn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743200" y="2023350"/>
            <a:ext cx="3484078" cy="791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961807" y="5051077"/>
            <a:ext cx="5068909" cy="863318"/>
            <a:chOff x="393740" y="3990079"/>
            <a:chExt cx="5068909" cy="8633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740" y="3990079"/>
              <a:ext cx="5068909" cy="863318"/>
            </a:xfrm>
            <a:prstGeom prst="rect">
              <a:avLst/>
            </a:prstGeom>
          </p:spPr>
        </p:pic>
        <p:cxnSp>
          <p:nvCxnSpPr>
            <p:cNvPr id="10" name="Straight Connector 9"/>
            <p:cNvCxnSpPr/>
            <p:nvPr/>
          </p:nvCxnSpPr>
          <p:spPr bwMode="auto">
            <a:xfrm flipV="1">
              <a:off x="2351314" y="4631377"/>
              <a:ext cx="1151907" cy="11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3503221" y="4304790"/>
              <a:ext cx="1151907" cy="1187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517" y="2903384"/>
            <a:ext cx="2602985" cy="19347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217" y="3989039"/>
            <a:ext cx="1352550" cy="212407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 bwMode="auto">
          <a:xfrm flipV="1">
            <a:off x="4445817" y="2771028"/>
            <a:ext cx="1868882" cy="2594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495334" y="2690188"/>
            <a:ext cx="2775655" cy="29860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6362882" y="2461410"/>
            <a:ext cx="2773847" cy="126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Operatorn returnerar en ny person med id=  p1.id (1) + p2.id, dvs 12 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Och </a:t>
            </a:r>
            <a:r>
              <a:rPr lang="sv-SE" sz="1200" kern="0" dirty="0" err="1" smtClean="0">
                <a:latin typeface="+mj-lt"/>
              </a:rPr>
              <a:t>name</a:t>
            </a:r>
            <a:r>
              <a:rPr lang="sv-SE" sz="1200" kern="0" dirty="0" smtClean="0">
                <a:latin typeface="+mj-lt"/>
              </a:rPr>
              <a:t> = hata tenta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7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9" y="2023350"/>
            <a:ext cx="4042552" cy="114322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800" y="2168629"/>
            <a:ext cx="2773847" cy="419769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Till sist körs print() på vår nya person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995054" y="2280062"/>
            <a:ext cx="4405746" cy="710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17" y="3989039"/>
            <a:ext cx="135255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29" y="4023045"/>
            <a:ext cx="2609850" cy="695325"/>
          </a:xfrm>
          <a:prstGeom prst="rect">
            <a:avLst/>
          </a:prstGeom>
        </p:spPr>
      </p:pic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4445817" y="4754343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d();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solidFill>
                  <a:srgbClr val="00B050"/>
                </a:solidFill>
                <a:latin typeface="+mj-lt"/>
              </a:rPr>
              <a:t>System.int32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832740" y="3001356"/>
            <a:ext cx="2773847" cy="71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Metoden skapar en </a:t>
            </a:r>
            <a:r>
              <a:rPr lang="sv-SE" sz="1200" kern="0" dirty="0" err="1" smtClean="0">
                <a:latin typeface="+mj-lt"/>
              </a:rPr>
              <a:t>int</a:t>
            </a:r>
            <a:r>
              <a:rPr lang="sv-SE" sz="1200" kern="0" dirty="0" smtClean="0">
                <a:latin typeface="+mj-lt"/>
              </a:rPr>
              <a:t> och sätter den till längden på namnet (10), därefter printas dock istället typen (System.int32).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64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9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4" y="2108314"/>
            <a:ext cx="3781425" cy="1143000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4151" y="2240304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Trots att personerna ”har samma namn och id”, pekar p1 och p2 på helt olika objekt.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Eftersom vi inte har definierat vad det innebär att vara ”lik” en annan person (</a:t>
            </a:r>
            <a:r>
              <a:rPr lang="sv-SE" sz="1200" dirty="0" err="1" smtClean="0">
                <a:latin typeface="+mj-lt"/>
              </a:rPr>
              <a:t>overridat</a:t>
            </a:r>
            <a:r>
              <a:rPr lang="sv-SE" sz="1200" dirty="0" smtClean="0">
                <a:latin typeface="+mj-lt"/>
              </a:rPr>
              <a:t> </a:t>
            </a:r>
            <a:r>
              <a:rPr lang="sv-SE" sz="1200" dirty="0" err="1" smtClean="0">
                <a:latin typeface="+mj-lt"/>
              </a:rPr>
              <a:t>equals</a:t>
            </a:r>
            <a:r>
              <a:rPr lang="sv-SE" sz="1200" dirty="0" smtClean="0">
                <a:latin typeface="+mj-lt"/>
              </a:rPr>
              <a:t>), skrivs alltså </a:t>
            </a:r>
            <a:r>
              <a:rPr lang="sv-SE" sz="1200" dirty="0" err="1" smtClean="0">
                <a:latin typeface="+mj-lt"/>
              </a:rPr>
              <a:t>false</a:t>
            </a:r>
            <a:r>
              <a:rPr lang="sv-SE" sz="1200" dirty="0" smtClean="0">
                <a:latin typeface="+mj-lt"/>
              </a:rPr>
              <a:t> ut.</a:t>
            </a:r>
            <a:endParaRPr lang="sv-SE" sz="120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4550599" y="2434442"/>
            <a:ext cx="1593552" cy="4907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30" y="3690660"/>
            <a:ext cx="3181350" cy="2505075"/>
          </a:xfrm>
          <a:prstGeom prst="rect">
            <a:avLst/>
          </a:prstGeom>
        </p:spPr>
      </p:pic>
      <p:sp>
        <p:nvSpPr>
          <p:cNvPr id="24" name="Content Placeholder 4"/>
          <p:cNvSpPr txBox="1">
            <a:spLocks/>
          </p:cNvSpPr>
          <p:nvPr/>
        </p:nvSpPr>
        <p:spPr bwMode="auto">
          <a:xfrm>
            <a:off x="5890161" y="4889811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Total output för e();</a:t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smtClean="0">
                <a:latin typeface="+mj-lt"/>
              </a:rPr>
              <a:t/>
            </a:r>
            <a:br>
              <a:rPr lang="sv-SE" sz="1200" kern="0" dirty="0" smtClean="0">
                <a:latin typeface="+mj-lt"/>
              </a:rPr>
            </a:br>
            <a:r>
              <a:rPr lang="sv-SE" sz="1200" kern="0" dirty="0" err="1" smtClean="0">
                <a:solidFill>
                  <a:srgbClr val="00B050"/>
                </a:solidFill>
                <a:latin typeface="+mj-lt"/>
              </a:rPr>
              <a:t>False</a:t>
            </a:r>
            <a:endParaRPr lang="sv-SE" sz="1200" kern="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9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== vs </a:t>
            </a:r>
            <a:r>
              <a:rPr lang="sv-SE" dirty="0" err="1" smtClean="0"/>
              <a:t>Equals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356" y="1969974"/>
            <a:ext cx="2606123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800" dirty="0" smtClean="0">
                <a:latin typeface="+mj-lt"/>
              </a:rPr>
              <a:t>== jämför adress</a:t>
            </a:r>
          </a:p>
          <a:p>
            <a:pPr marL="0" indent="0">
              <a:buNone/>
            </a:pPr>
            <a:r>
              <a:rPr lang="sv-SE" sz="1800" dirty="0" err="1" smtClean="0">
                <a:latin typeface="+mj-lt"/>
              </a:rPr>
              <a:t>Equals</a:t>
            </a:r>
            <a:r>
              <a:rPr lang="sv-SE" sz="1800" dirty="0" smtClean="0">
                <a:latin typeface="+mj-lt"/>
              </a:rPr>
              <a:t>() jämför innehåll</a:t>
            </a:r>
            <a:endParaRPr lang="sv-SE" sz="1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73" y="3034867"/>
            <a:ext cx="3752850" cy="2638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205" y="1969974"/>
            <a:ext cx="3769872" cy="1583078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7632277" y="2761513"/>
            <a:ext cx="1232189" cy="113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None/>
            </a:pPr>
            <a:r>
              <a:rPr lang="sv-SE" sz="18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661213" y="4541642"/>
            <a:ext cx="3872167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Båda objekt pekar på samma adress (==) och har samma värde (</a:t>
            </a:r>
            <a:r>
              <a:rPr lang="sv-SE" sz="1800" kern="0" dirty="0" err="1" smtClean="0">
                <a:latin typeface="+mj-lt"/>
              </a:rPr>
              <a:t>Equals</a:t>
            </a:r>
            <a:r>
              <a:rPr lang="sv-SE" sz="1800" kern="0" dirty="0" smtClean="0">
                <a:latin typeface="+mj-lt"/>
              </a:rPr>
              <a:t>)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871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Alla outputs – Feb 2012</a:t>
            </a:r>
            <a:endParaRPr lang="sv-SE" dirty="0"/>
          </a:p>
        </p:txBody>
      </p:sp>
      <p:sp>
        <p:nvSpPr>
          <p:cNvPr id="24" name="Content Placeholder 4"/>
          <p:cNvSpPr txBox="1">
            <a:spLocks/>
          </p:cNvSpPr>
          <p:nvPr/>
        </p:nvSpPr>
        <p:spPr bwMode="auto">
          <a:xfrm>
            <a:off x="2030680" y="1719099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System.int32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Person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err="1" smtClean="0">
                <a:solidFill>
                  <a:srgbClr val="00B050"/>
                </a:solidFill>
                <a:latin typeface="+mj-lt"/>
              </a:rPr>
              <a:t>False</a:t>
            </a: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Hata Data</a:t>
            </a: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Person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System.int32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err="1" smtClean="0">
                <a:solidFill>
                  <a:srgbClr val="00B050"/>
                </a:solidFill>
                <a:latin typeface="+mj-lt"/>
              </a:rPr>
              <a:t>False</a:t>
            </a:r>
            <a:endParaRPr lang="sv-SE" sz="16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904520" y="1719099"/>
            <a:ext cx="2773847" cy="9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A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B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C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600" kern="0" dirty="0" smtClean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D</a:t>
            </a:r>
          </a:p>
          <a:p>
            <a:pPr marL="0" indent="0">
              <a:buFont typeface="Arial" pitchFamily="34" charset="0"/>
              <a:buNone/>
            </a:pPr>
            <a:endParaRPr lang="sv-SE" sz="1600" kern="0" dirty="0">
              <a:solidFill>
                <a:srgbClr val="00B050"/>
              </a:solidFill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600" kern="0" dirty="0" smtClean="0">
                <a:solidFill>
                  <a:srgbClr val="00B050"/>
                </a:solidFill>
                <a:latin typeface="+mj-lt"/>
              </a:rPr>
              <a:t>E</a:t>
            </a:r>
            <a:endParaRPr lang="sv-SE" sz="1600" kern="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44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08758" y="570017"/>
            <a:ext cx="8129619" cy="2671947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sv-SE" dirty="0" smtClean="0"/>
              <a:t>Mars 2014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97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11615" y="2216545"/>
            <a:ext cx="74888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YourDelegate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sv-SE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4985911" y="4032528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Delegates</a:t>
            </a:r>
            <a:r>
              <a:rPr lang="sv-SE" sz="1200" dirty="0" smtClean="0">
                <a:latin typeface="+mj-lt"/>
              </a:rPr>
              <a:t>, vad är </a:t>
            </a:r>
            <a:r>
              <a:rPr lang="sv-SE" sz="1200" dirty="0" err="1" smtClean="0">
                <a:latin typeface="+mj-lt"/>
              </a:rPr>
              <a:t>inparametrarna</a:t>
            </a:r>
            <a:r>
              <a:rPr lang="sv-SE" sz="12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Liknande namn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704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848995" y="2069271"/>
            <a:ext cx="7014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"är tentan"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svår"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5863735" y="4154448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Liknande namn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82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87681" y="2093655"/>
            <a:ext cx="82661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mi 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"SYSA14PK.A"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GetMethods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mi.Length; i++)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{0} 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mi[i].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705751" y="3947184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Lookup</a:t>
            </a:r>
            <a:r>
              <a:rPr lang="sv-SE" sz="1200" dirty="0" smtClean="0">
                <a:latin typeface="+mj-lt"/>
              </a:rPr>
              <a:t>, finns det syntaxfel?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43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83107" y="2265313"/>
            <a:ext cx="64905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F4(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&lt;Car&gt; v)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(Car c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c.talk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644279" y="3325392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Hur fungerar </a:t>
            </a:r>
            <a:r>
              <a:rPr lang="sv-SE" sz="1200" dirty="0" err="1" smtClean="0">
                <a:latin typeface="+mj-lt"/>
              </a:rPr>
              <a:t>polimorfi</a:t>
            </a:r>
            <a:r>
              <a:rPr lang="sv-SE" sz="1200" dirty="0" smtClean="0">
                <a:latin typeface="+mj-lt"/>
              </a:rPr>
              <a:t>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040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36931" y="1897612"/>
            <a:ext cx="83925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F4()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"SYSA14PK.Volvo"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mi1 =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t.GetMethod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"f2"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mi1.Invoke(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 =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(Utils.F3);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d1();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181857" y="4264176"/>
            <a:ext cx="4066516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Activator.CreateInstace</a:t>
            </a:r>
            <a:r>
              <a:rPr lang="sv-SE" sz="1200" dirty="0" smtClean="0">
                <a:latin typeface="+mj-lt"/>
              </a:rPr>
              <a:t>(t) = dynamisk ”new”’</a:t>
            </a: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Metodinfo för f2</a:t>
            </a: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Kör sedan f2 på </a:t>
            </a:r>
            <a:r>
              <a:rPr lang="sv-SE" sz="1200" dirty="0" err="1" smtClean="0">
                <a:latin typeface="+mj-lt"/>
              </a:rPr>
              <a:t>instancen</a:t>
            </a:r>
            <a:r>
              <a:rPr lang="sv-SE" sz="1200" dirty="0" smtClean="0">
                <a:latin typeface="+mj-lt"/>
              </a:rPr>
              <a:t> ovan med inga parametrar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Passar </a:t>
            </a:r>
            <a:r>
              <a:rPr lang="sv-SE" sz="1200" dirty="0" err="1" smtClean="0">
                <a:latin typeface="+mj-lt"/>
              </a:rPr>
              <a:t>inparametern</a:t>
            </a:r>
            <a:r>
              <a:rPr lang="sv-SE" sz="1200" dirty="0" smtClean="0">
                <a:latin typeface="+mj-lt"/>
              </a:rPr>
              <a:t> i delegaten?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4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70915" y="1579650"/>
            <a:ext cx="74049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print(Person p)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7666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87289" y="1583556"/>
            <a:ext cx="79170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Vehicle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 Vehicle"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227278" y="2069271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Hierarki av abstrakta klasser, med default-beteenden och namn</a:t>
            </a:r>
            <a:endParaRPr lang="sv-SE" sz="1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106" y="3784926"/>
            <a:ext cx="85754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Vehicle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"Just a car"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talk()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endParaRPr lang="sv-SE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9077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29560" y="1753820"/>
            <a:ext cx="803744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Volvo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Car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"Jag är bäst"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"kompileringsfel"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400" dirty="0"/>
          </a:p>
        </p:txBody>
      </p:sp>
      <p:sp>
        <p:nvSpPr>
          <p:cNvPr id="4" name="Rectangle 3"/>
          <p:cNvSpPr/>
          <p:nvPr/>
        </p:nvSpPr>
        <p:spPr>
          <a:xfrm>
            <a:off x="329560" y="4447681"/>
            <a:ext cx="699046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Saab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Car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"Jag är bättre"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sv-SE" sz="140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227278" y="2069271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Override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89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331" y="1869673"/>
            <a:ext cx="4619499" cy="1289163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== vs </a:t>
            </a:r>
            <a:r>
              <a:rPr lang="sv-SE" dirty="0" err="1" smtClean="0"/>
              <a:t>Equals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7301191" y="2514254"/>
            <a:ext cx="1232189" cy="113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solidFill>
                  <a:srgbClr val="FF0000"/>
                </a:solidFill>
                <a:latin typeface="+mj-lt"/>
              </a:rPr>
              <a:t>False</a:t>
            </a:r>
            <a:endParaRPr lang="sv-SE" sz="1800" kern="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sv-SE" sz="18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9" y="1869673"/>
            <a:ext cx="4048125" cy="3409950"/>
          </a:xfrm>
          <a:prstGeom prst="rect">
            <a:avLst/>
          </a:prstGeom>
        </p:spPr>
      </p:pic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661213" y="4541642"/>
            <a:ext cx="3872167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Vi har explicit sagt åt objekten att peka på olika adresser (==), men de har fortfarande samma värde (</a:t>
            </a:r>
            <a:r>
              <a:rPr lang="sv-SE" sz="1800" kern="0" dirty="0" err="1" smtClean="0">
                <a:latin typeface="+mj-lt"/>
              </a:rPr>
              <a:t>Equals</a:t>
            </a:r>
            <a:r>
              <a:rPr lang="sv-SE" sz="1800" kern="0" dirty="0" smtClean="0">
                <a:latin typeface="+mj-lt"/>
              </a:rPr>
              <a:t>)!</a:t>
            </a:r>
            <a:endParaRPr lang="sv-SE" sz="18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149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278702" y="1588293"/>
            <a:ext cx="686854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A,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ICloneable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 { }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f(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6174" y="23862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</a:t>
            </a:r>
            <a:r>
              <a:rPr lang="sv-SE" sz="1200" dirty="0" err="1" smtClean="0">
                <a:latin typeface="+mj-lt"/>
              </a:rPr>
              <a:t>konstruktorerna</a:t>
            </a:r>
            <a:r>
              <a:rPr lang="sv-SE" sz="1200" dirty="0" smtClean="0">
                <a:latin typeface="+mj-lt"/>
              </a:rPr>
              <a:t>? Vilken körs.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Hiding</a:t>
            </a:r>
            <a:r>
              <a:rPr lang="sv-SE" sz="1200" dirty="0" smtClean="0">
                <a:latin typeface="+mj-lt"/>
              </a:rPr>
              <a:t> på </a:t>
            </a:r>
            <a:r>
              <a:rPr lang="sv-SE" sz="1200" dirty="0" err="1" smtClean="0">
                <a:latin typeface="+mj-lt"/>
              </a:rPr>
              <a:t>Equals</a:t>
            </a:r>
            <a:r>
              <a:rPr lang="sv-SE" sz="1200" dirty="0" smtClean="0">
                <a:latin typeface="+mj-lt"/>
              </a:rPr>
              <a:t>!!</a:t>
            </a:r>
            <a:endParaRPr lang="sv-SE" sz="1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0688" y="4291583"/>
            <a:ext cx="697655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 = id;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studenter"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Equals(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417522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643263" y="2048304"/>
            <a:ext cx="75009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o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 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861518" y="3617964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Metoder med samma namn!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30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465431" y="1868841"/>
            <a:ext cx="77829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3; i++)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 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implemented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yet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5666446" y="1630359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loopen?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Missvisande namn i jämförelse med faktiskt funktionalitet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31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67775" y="2136095"/>
            <a:ext cx="79764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Uppgift1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"älskar data och tenta"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p2 = p1.Clone()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p1 =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.ReferenceEquals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(p1, p2));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p1.print(new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Person());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129742" y="17766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</a:t>
            </a:r>
            <a:r>
              <a:rPr lang="sv-SE" sz="1200" dirty="0" err="1" smtClean="0">
                <a:latin typeface="+mj-lt"/>
              </a:rPr>
              <a:t>clone</a:t>
            </a:r>
            <a:r>
              <a:rPr lang="sv-SE" sz="12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</a:t>
            </a:r>
            <a:r>
              <a:rPr lang="sv-SE" sz="1200" dirty="0" err="1" smtClean="0">
                <a:latin typeface="+mj-lt"/>
              </a:rPr>
              <a:t>ReferenceEquals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00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227203" y="2262402"/>
            <a:ext cx="73993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"Resultat: {0}"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Temp(p1));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9742" y="17766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String format</a:t>
            </a: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</a:t>
            </a:r>
            <a:r>
              <a:rPr lang="sv-SE" sz="1200" dirty="0" err="1" smtClean="0">
                <a:latin typeface="+mj-lt"/>
              </a:rPr>
              <a:t>equals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130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958723" y="2090744"/>
            <a:ext cx="76732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</a:t>
            </a:r>
            <a:r>
              <a:rPr lang="sv-SE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795329" y="45198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Delegates</a:t>
            </a:r>
            <a:r>
              <a:rPr lang="sv-SE" sz="1200" dirty="0" smtClean="0">
                <a:latin typeface="+mj-lt"/>
              </a:rPr>
              <a:t>, passar </a:t>
            </a:r>
            <a:r>
              <a:rPr lang="sv-SE" sz="1200" dirty="0" err="1" smtClean="0">
                <a:latin typeface="+mj-lt"/>
              </a:rPr>
              <a:t>inparametrar</a:t>
            </a:r>
            <a:r>
              <a:rPr lang="sv-SE" sz="1200" dirty="0" smtClean="0">
                <a:latin typeface="+mj-lt"/>
              </a:rPr>
              <a:t>?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Vad gör kön?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733655" y="1993208"/>
            <a:ext cx="751471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Utils.F4();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E()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p2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t1, t2;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(p1.CompareTo));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 = 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(p2.Print));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t1.Start();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t2.Start();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129742" y="17766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Hur fungerar trådning?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052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Läs igenom skiten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1019683" y="1996625"/>
            <a:ext cx="71367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sv-S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args)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"a:--"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"b:--"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"c:--"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"d:--"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"e:-"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E();</a:t>
            </a:r>
          </a:p>
          <a:p>
            <a:endParaRPr lang="sv-S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"--slut--"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</a:t>
            </a:r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400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129742" y="1776663"/>
            <a:ext cx="2773847" cy="212978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Glöm inte extratecken och nya rader!!!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42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24739" y="1962960"/>
            <a:ext cx="8148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Person p2 = p1.Clone() </a:t>
            </a:r>
            <a:r>
              <a:rPr lang="sv-SE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p1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.ReferenceEquals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(p1, p2));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p1.print(new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Person());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  <p:sp>
        <p:nvSpPr>
          <p:cNvPr id="4" name="Rectangle 3"/>
          <p:cNvSpPr/>
          <p:nvPr/>
        </p:nvSpPr>
        <p:spPr>
          <a:xfrm>
            <a:off x="545727" y="5056905"/>
            <a:ext cx="449897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5" name="Rectangle 4"/>
          <p:cNvSpPr/>
          <p:nvPr/>
        </p:nvSpPr>
        <p:spPr>
          <a:xfrm>
            <a:off x="429966" y="3894653"/>
            <a:ext cx="449897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sv-SE" sz="1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21024" y="2084832"/>
            <a:ext cx="2206752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959054" y="1962960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Konstruktorn</a:t>
            </a:r>
            <a:r>
              <a:rPr lang="sv-SE" sz="1200" dirty="0" smtClean="0">
                <a:latin typeface="+mj-lt"/>
              </a:rPr>
              <a:t> som tar 1 string som </a:t>
            </a:r>
            <a:r>
              <a:rPr lang="sv-SE" sz="1200" dirty="0" err="1" smtClean="0">
                <a:latin typeface="+mj-lt"/>
              </a:rPr>
              <a:t>inparameter</a:t>
            </a:r>
            <a:r>
              <a:rPr lang="sv-SE" sz="1200" dirty="0" smtClean="0">
                <a:latin typeface="+mj-lt"/>
              </a:rPr>
              <a:t> körs</a:t>
            </a:r>
            <a:endParaRPr lang="sv-SE" sz="1200" dirty="0">
              <a:latin typeface="+mj-lt"/>
            </a:endParaRPr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5306782" y="3903452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Namnet tas alltså från </a:t>
            </a:r>
            <a:r>
              <a:rPr lang="sv-SE" sz="1200" kern="0" dirty="0" err="1" smtClean="0">
                <a:latin typeface="+mj-lt"/>
              </a:rPr>
              <a:t>basklassen</a:t>
            </a:r>
            <a:r>
              <a:rPr lang="sv-SE" sz="1200" kern="0" dirty="0" smtClean="0">
                <a:latin typeface="+mj-lt"/>
              </a:rPr>
              <a:t> A</a:t>
            </a:r>
            <a:endParaRPr lang="sv-SE" sz="1200" kern="0" dirty="0">
              <a:latin typeface="+mj-lt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5044702" y="4896783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Teacher</a:t>
            </a:r>
            <a:r>
              <a:rPr lang="sv-SE" sz="1200" kern="0" dirty="0" smtClean="0">
                <a:latin typeface="+mj-lt"/>
              </a:rPr>
              <a:t> sätts till Anna</a:t>
            </a:r>
            <a:endParaRPr lang="sv-SE" sz="1200" kern="0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574" y="4927475"/>
            <a:ext cx="1885950" cy="13430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 bwMode="auto">
          <a:xfrm flipH="1">
            <a:off x="3499104" y="4019252"/>
            <a:ext cx="1807678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3279648" y="5108560"/>
            <a:ext cx="1765054" cy="3246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142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p"/>
      <p:bldP spid="12" grpId="0"/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24739" y="1962960"/>
            <a:ext cx="8148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Person p2 = p1.Clone() </a:t>
            </a:r>
            <a:r>
              <a:rPr lang="sv-SE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p1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.ReferenceEquals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(p1, p2));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p1.print(new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Person());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621024" y="2231160"/>
            <a:ext cx="2206752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959054" y="1962960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Clone</a:t>
            </a:r>
            <a:r>
              <a:rPr lang="sv-SE" sz="1200" dirty="0" smtClean="0">
                <a:latin typeface="+mj-lt"/>
              </a:rPr>
              <a:t> returnerar </a:t>
            </a:r>
            <a:r>
              <a:rPr lang="sv-SE" sz="1200" dirty="0" err="1" smtClean="0">
                <a:latin typeface="+mj-lt"/>
              </a:rPr>
              <a:t>null</a:t>
            </a:r>
            <a:endParaRPr lang="sv-SE" sz="1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4739" y="4148239"/>
            <a:ext cx="4498975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pic>
        <p:nvPicPr>
          <p:cNvPr id="16" name="Picture 15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14" y="1956924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39" y="3798136"/>
            <a:ext cx="2428875" cy="2362200"/>
          </a:xfrm>
          <a:prstGeom prst="rect">
            <a:avLst/>
          </a:prstGeom>
        </p:spPr>
      </p:pic>
      <p:sp>
        <p:nvSpPr>
          <p:cNvPr id="18" name="Content Placeholder 4"/>
          <p:cNvSpPr txBox="1">
            <a:spLocks/>
          </p:cNvSpPr>
          <p:nvPr/>
        </p:nvSpPr>
        <p:spPr bwMode="auto">
          <a:xfrm>
            <a:off x="6137548" y="2749999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Båda pekare pekar mot </a:t>
            </a:r>
            <a:r>
              <a:rPr lang="sv-SE" sz="1200" kern="0" dirty="0" err="1" smtClean="0">
                <a:latin typeface="+mj-lt"/>
              </a:rPr>
              <a:t>null</a:t>
            </a: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 bwMode="auto">
          <a:xfrm>
            <a:off x="3337476" y="3777418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Null</a:t>
            </a:r>
            <a:r>
              <a:rPr lang="sv-SE" sz="1200" kern="0" dirty="0" smtClean="0">
                <a:latin typeface="+mj-lt"/>
              </a:rPr>
              <a:t> == </a:t>
            </a:r>
            <a:r>
              <a:rPr lang="sv-SE" sz="1200" kern="0" dirty="0" err="1" smtClean="0">
                <a:latin typeface="+mj-lt"/>
              </a:rPr>
              <a:t>null</a:t>
            </a:r>
            <a:r>
              <a:rPr lang="sv-SE" sz="1200" kern="0" dirty="0" smtClean="0">
                <a:latin typeface="+mj-lt"/>
              </a:rPr>
              <a:t> är </a:t>
            </a:r>
            <a:r>
              <a:rPr lang="sv-SE" sz="1200" kern="0" dirty="0" err="1" smtClean="0">
                <a:latin typeface="+mj-lt"/>
              </a:rPr>
              <a:t>True</a:t>
            </a:r>
            <a:endParaRPr lang="sv-SE" sz="1200" kern="0" dirty="0">
              <a:latin typeface="+mj-lt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 flipH="1" flipV="1">
            <a:off x="2731008" y="2722179"/>
            <a:ext cx="3255131" cy="682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2144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31388" y="963239"/>
            <a:ext cx="7605109" cy="1139825"/>
          </a:xfrm>
        </p:spPr>
        <p:txBody>
          <a:bodyPr/>
          <a:lstStyle/>
          <a:p>
            <a:r>
              <a:rPr lang="sv-SE" dirty="0" smtClean="0"/>
              <a:t>JAG SKREV AV ERT SVAR OCH FICK TRUE OCH TRUE; HUR FÖRSVARAR NI DETTA?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754231" y="4434764"/>
            <a:ext cx="7035982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Skapar du två strängar, med samma innehåll, samtidigt kommer de referera till samma objekt. Därför använde vi ”</a:t>
            </a:r>
            <a:r>
              <a:rPr lang="sv-SE" sz="1800" kern="0" dirty="0" err="1" smtClean="0">
                <a:latin typeface="+mj-lt"/>
              </a:rPr>
              <a:t>object</a:t>
            </a:r>
            <a:r>
              <a:rPr lang="sv-SE" sz="1800" kern="0" dirty="0" smtClean="0">
                <a:latin typeface="+mj-lt"/>
              </a:rPr>
              <a:t>” i exemplet!</a:t>
            </a:r>
            <a:endParaRPr lang="sv-SE" sz="1800" kern="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31388" y="2391751"/>
            <a:ext cx="80042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 = 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"hata data"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o2 =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hata data</a:t>
            </a:r>
            <a:r>
              <a:rPr lang="sv-S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ToCharArray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 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 o2);</a:t>
            </a:r>
          </a:p>
          <a:p>
            <a:r>
              <a:rPr lang="sv-S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o.Equals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(o2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31388" y="2268187"/>
            <a:ext cx="1292415" cy="8550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04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9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a();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24739" y="1962960"/>
            <a:ext cx="81487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A()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Person p2 = p1.Clone() </a:t>
            </a:r>
            <a:r>
              <a:rPr lang="sv-SE" sz="1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p1 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"{0}"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.ReferenceEquals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(p1, p2));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p1.print(new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Person());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sv-SE" sz="1000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962656" y="3121176"/>
            <a:ext cx="2304288" cy="914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568910" y="3925872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Du kan aldrig köra metoder på objekt som är </a:t>
            </a:r>
            <a:r>
              <a:rPr lang="sv-SE" sz="1200" dirty="0" err="1" smtClean="0">
                <a:latin typeface="+mj-lt"/>
              </a:rPr>
              <a:t>null</a:t>
            </a:r>
            <a:r>
              <a:rPr lang="sv-SE" sz="1200" dirty="0" smtClean="0">
                <a:latin typeface="+mj-lt"/>
              </a:rPr>
              <a:t> = </a:t>
            </a:r>
            <a:r>
              <a:rPr lang="sv-SE" sz="1200" dirty="0" err="1" smtClean="0">
                <a:latin typeface="+mj-lt"/>
              </a:rPr>
              <a:t>null</a:t>
            </a:r>
            <a:r>
              <a:rPr lang="sv-SE" sz="1200" dirty="0" smtClean="0">
                <a:latin typeface="+mj-lt"/>
              </a:rPr>
              <a:t> </a:t>
            </a:r>
            <a:r>
              <a:rPr lang="sv-SE" sz="1200" dirty="0" err="1" smtClean="0">
                <a:latin typeface="+mj-lt"/>
              </a:rPr>
              <a:t>reference</a:t>
            </a:r>
            <a:r>
              <a:rPr lang="sv-SE" sz="1200" dirty="0" smtClean="0">
                <a:latin typeface="+mj-lt"/>
              </a:rPr>
              <a:t> </a:t>
            </a:r>
            <a:r>
              <a:rPr lang="sv-SE" sz="1200" dirty="0" err="1" smtClean="0">
                <a:latin typeface="+mj-lt"/>
              </a:rPr>
              <a:t>exception</a:t>
            </a:r>
            <a:r>
              <a:rPr lang="sv-SE" sz="1200" dirty="0" smtClean="0">
                <a:latin typeface="+mj-lt"/>
              </a:rPr>
              <a:t>!!!</a:t>
            </a:r>
            <a:endParaRPr lang="sv-SE" sz="1200" dirty="0">
              <a:latin typeface="+mj-lt"/>
            </a:endParaRPr>
          </a:p>
        </p:txBody>
      </p:sp>
      <p:pic>
        <p:nvPicPr>
          <p:cNvPr id="13" name="Picture 12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472" y="2905399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1112734" y="4657368"/>
            <a:ext cx="2773847" cy="114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b="1" kern="0" dirty="0" smtClean="0">
                <a:latin typeface="+mj-lt"/>
              </a:rPr>
              <a:t>Sammanfattning a():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True</a:t>
            </a: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NullReferenceException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25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482393" y="2471725"/>
            <a:ext cx="1633728" cy="17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207625" y="2203525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Denna gången körs </a:t>
            </a:r>
            <a:r>
              <a:rPr lang="sv-SE" sz="1200" dirty="0" err="1" smtClean="0">
                <a:latin typeface="+mj-lt"/>
              </a:rPr>
              <a:t>konstruktorn</a:t>
            </a:r>
            <a:r>
              <a:rPr lang="sv-SE" sz="1200" dirty="0" smtClean="0">
                <a:latin typeface="+mj-lt"/>
              </a:rPr>
              <a:t> med 2 </a:t>
            </a:r>
            <a:r>
              <a:rPr lang="sv-SE" sz="1200" dirty="0" err="1" smtClean="0">
                <a:latin typeface="+mj-lt"/>
              </a:rPr>
              <a:t>inparametrar</a:t>
            </a:r>
            <a:endParaRPr lang="sv-SE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257" y="2140952"/>
            <a:ext cx="584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"Resultat: {0}"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Temp(p1));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6" name="Rectangle 5"/>
          <p:cNvSpPr/>
          <p:nvPr/>
        </p:nvSpPr>
        <p:spPr>
          <a:xfrm>
            <a:off x="422275" y="3972193"/>
            <a:ext cx="44989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 = id;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.teacher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Teacher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studenter"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220265" y="4145290"/>
            <a:ext cx="1633728" cy="17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97" y="3057882"/>
            <a:ext cx="26574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5" y="2083602"/>
            <a:ext cx="584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"Resultat: {0}"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Temp(p1));</a:t>
            </a:r>
          </a:p>
          <a:p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64823" y="2651395"/>
            <a:ext cx="1633728" cy="17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323997" y="2055034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kallar på metoden Temp med p1 som </a:t>
            </a:r>
            <a:r>
              <a:rPr lang="sv-SE" sz="1200" dirty="0" err="1" smtClean="0">
                <a:latin typeface="+mj-lt"/>
              </a:rPr>
              <a:t>inparameter</a:t>
            </a:r>
            <a:endParaRPr lang="sv-SE" sz="1200" dirty="0"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091" y="207051"/>
            <a:ext cx="1568736" cy="17880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4257" y="4056253"/>
            <a:ext cx="579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5193323" y="3478362"/>
            <a:ext cx="3206075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Equals</a:t>
            </a:r>
            <a:r>
              <a:rPr lang="sv-SE" sz="1200" kern="0" dirty="0" smtClean="0">
                <a:latin typeface="+mj-lt"/>
              </a:rPr>
              <a:t> är en dold metod, men den körs eftersom vi kallar på p som en person.</a:t>
            </a:r>
            <a:endParaRPr lang="sv-SE" sz="1200" kern="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3431095" y="3803643"/>
            <a:ext cx="1811465" cy="549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382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/>
      <p:bldP spid="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79" y="2988419"/>
            <a:ext cx="3459546" cy="385211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263138" y="3167427"/>
            <a:ext cx="1633728" cy="17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896866" y="2631027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kallar på metoden Temp med p1 som </a:t>
            </a:r>
            <a:r>
              <a:rPr lang="sv-SE" sz="1200" dirty="0" err="1" smtClean="0">
                <a:latin typeface="+mj-lt"/>
              </a:rPr>
              <a:t>inparameter</a:t>
            </a:r>
            <a:endParaRPr lang="sv-SE" sz="1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105" y="1749287"/>
            <a:ext cx="579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201105" y="3233977"/>
            <a:ext cx="44989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Equals(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2793442" y="5200163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en ny person, sätt namnet till samma som </a:t>
            </a:r>
            <a:r>
              <a:rPr lang="sv-SE" sz="1200" kern="0" dirty="0" err="1" smtClean="0">
                <a:latin typeface="+mj-lt"/>
              </a:rPr>
              <a:t>this</a:t>
            </a:r>
            <a:r>
              <a:rPr lang="sv-SE" sz="1200" kern="0" dirty="0" smtClean="0">
                <a:latin typeface="+mj-lt"/>
              </a:rPr>
              <a:t> (gamla p), dvs </a:t>
            </a:r>
            <a:r>
              <a:rPr lang="sv-SE" sz="1200" kern="0" dirty="0" err="1" smtClean="0">
                <a:latin typeface="+mj-lt"/>
              </a:rPr>
              <a:t>anna</a:t>
            </a:r>
            <a:endParaRPr lang="sv-SE" sz="1200" kern="0" dirty="0">
              <a:latin typeface="+mj-lt"/>
            </a:endParaRPr>
          </a:p>
        </p:txBody>
      </p:sp>
      <p:cxnSp>
        <p:nvCxnSpPr>
          <p:cNvPr id="15" name="Straight Arrow Connector 14"/>
          <p:cNvCxnSpPr>
            <a:stCxn id="14" idx="0"/>
          </p:cNvCxnSpPr>
          <p:nvPr/>
        </p:nvCxnSpPr>
        <p:spPr bwMode="auto">
          <a:xfrm flipH="1" flipV="1">
            <a:off x="3510152" y="3746963"/>
            <a:ext cx="670214" cy="1453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65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579" y="-17978"/>
            <a:ext cx="3459546" cy="385211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>
            <a:stCxn id="10" idx="1"/>
          </p:cNvCxnSpPr>
          <p:nvPr/>
        </p:nvCxnSpPr>
        <p:spPr bwMode="auto">
          <a:xfrm flipH="1" flipV="1">
            <a:off x="3459925" y="4107497"/>
            <a:ext cx="694730" cy="817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154655" y="3728786"/>
            <a:ext cx="2773847" cy="2391597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Base</a:t>
            </a:r>
            <a:r>
              <a:rPr lang="sv-SE" sz="1200" dirty="0" smtClean="0">
                <a:latin typeface="+mj-lt"/>
              </a:rPr>
              <a:t> kallar på samma metod i </a:t>
            </a:r>
            <a:r>
              <a:rPr lang="sv-SE" sz="1200" dirty="0" err="1" smtClean="0">
                <a:latin typeface="+mj-lt"/>
              </a:rPr>
              <a:t>basklassen</a:t>
            </a:r>
            <a:endParaRPr lang="sv-SE" sz="1200" dirty="0" smtClean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A har ingen egen </a:t>
            </a:r>
            <a:r>
              <a:rPr lang="sv-SE" sz="1200" dirty="0" err="1" smtClean="0">
                <a:latin typeface="+mj-lt"/>
              </a:rPr>
              <a:t>equals</a:t>
            </a:r>
            <a:r>
              <a:rPr lang="sv-SE" sz="1200" dirty="0" smtClean="0">
                <a:latin typeface="+mj-lt"/>
              </a:rPr>
              <a:t>, utan kör den i objekt, dvs den ”vanliga” innehållsjämförande </a:t>
            </a:r>
            <a:r>
              <a:rPr lang="sv-SE" sz="1200" dirty="0" err="1" smtClean="0">
                <a:latin typeface="+mj-lt"/>
              </a:rPr>
              <a:t>Equals</a:t>
            </a:r>
            <a:r>
              <a:rPr lang="sv-SE" sz="120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sv-SE" sz="1200" dirty="0">
              <a:latin typeface="+mj-lt"/>
            </a:endParaRPr>
          </a:p>
          <a:p>
            <a:pPr marL="0" indent="0">
              <a:buNone/>
            </a:pPr>
            <a:r>
              <a:rPr lang="sv-SE" sz="1200" dirty="0" smtClean="0">
                <a:latin typeface="+mj-lt"/>
              </a:rPr>
              <a:t>Eftersom </a:t>
            </a:r>
            <a:r>
              <a:rPr lang="sv-SE" sz="1200" b="1" dirty="0" err="1" smtClean="0">
                <a:latin typeface="+mj-lt"/>
              </a:rPr>
              <a:t>obj</a:t>
            </a:r>
            <a:r>
              <a:rPr lang="sv-SE" sz="1200" dirty="0" smtClean="0">
                <a:latin typeface="+mj-lt"/>
              </a:rPr>
              <a:t> och </a:t>
            </a:r>
            <a:r>
              <a:rPr lang="sv-SE" sz="1200" b="1" dirty="0" err="1" smtClean="0">
                <a:latin typeface="+mj-lt"/>
              </a:rPr>
              <a:t>base</a:t>
            </a:r>
            <a:r>
              <a:rPr lang="sv-SE" sz="1200" dirty="0" smtClean="0">
                <a:latin typeface="+mj-lt"/>
              </a:rPr>
              <a:t>, dvs </a:t>
            </a:r>
            <a:r>
              <a:rPr lang="sv-SE" sz="1200" b="1" dirty="0" err="1" smtClean="0">
                <a:latin typeface="+mj-lt"/>
              </a:rPr>
              <a:t>this</a:t>
            </a:r>
            <a:r>
              <a:rPr lang="sv-SE" sz="1200" dirty="0" smtClean="0">
                <a:latin typeface="+mj-lt"/>
              </a:rPr>
              <a:t>, dvs gamla p, pekar på olika objekt, returnerar den </a:t>
            </a:r>
            <a:r>
              <a:rPr lang="sv-SE" sz="1200" dirty="0" err="1" smtClean="0">
                <a:latin typeface="+mj-lt"/>
              </a:rPr>
              <a:t>false</a:t>
            </a:r>
            <a:endParaRPr lang="sv-SE" sz="1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105" y="1749287"/>
            <a:ext cx="579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5" name="Rectangle 4"/>
          <p:cNvSpPr/>
          <p:nvPr/>
        </p:nvSpPr>
        <p:spPr>
          <a:xfrm>
            <a:off x="201105" y="3233977"/>
            <a:ext cx="44989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Equals(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8332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5595700" y="2383577"/>
            <a:ext cx="399518" cy="381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995218" y="2651777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err="1" smtClean="0">
                <a:latin typeface="+mj-lt"/>
              </a:rPr>
              <a:t>Console.writeLine</a:t>
            </a:r>
            <a:r>
              <a:rPr lang="sv-SE" sz="1200" dirty="0" smtClean="0">
                <a:latin typeface="+mj-lt"/>
              </a:rPr>
              <a:t>() printar alltså </a:t>
            </a:r>
            <a:r>
              <a:rPr lang="sv-SE" sz="1200" dirty="0" err="1" smtClean="0">
                <a:latin typeface="+mj-lt"/>
              </a:rPr>
              <a:t>false</a:t>
            </a:r>
            <a:endParaRPr lang="sv-SE" sz="1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105" y="1749287"/>
            <a:ext cx="57941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Temp(Person p)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p.Equals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"3"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anna</a:t>
            </a:r>
            <a:r>
              <a:rPr lang="sv-SE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p.Name.Clone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3221371" y="2594640"/>
            <a:ext cx="399518" cy="381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2821853" y="3001562"/>
            <a:ext cx="2773847" cy="4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returnerar </a:t>
            </a:r>
            <a:r>
              <a:rPr lang="sv-SE" sz="1200" kern="0" dirty="0" err="1" smtClean="0">
                <a:latin typeface="+mj-lt"/>
              </a:rPr>
              <a:t>Clone</a:t>
            </a:r>
            <a:r>
              <a:rPr lang="sv-SE" sz="1200" kern="0" dirty="0" smtClean="0">
                <a:latin typeface="+mj-lt"/>
              </a:rPr>
              <a:t> i klassen string, vilket returnerar en kopia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08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b();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645152" y="2938272"/>
            <a:ext cx="355465" cy="1036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000617" y="3873971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printar alltså Resultat: </a:t>
            </a:r>
            <a:r>
              <a:rPr lang="sv-SE" sz="1200" dirty="0" err="1" smtClean="0">
                <a:latin typeface="+mj-lt"/>
              </a:rPr>
              <a:t>anna</a:t>
            </a:r>
            <a:endParaRPr lang="sv-SE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257" y="2140952"/>
            <a:ext cx="58418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B()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20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.WriteLine(</a:t>
            </a:r>
            <a:r>
              <a:rPr lang="sv-SE" sz="120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"Resultat: {0}"</a:t>
            </a:r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Temp(p1));</a:t>
            </a:r>
          </a:p>
          <a:p>
            <a:r>
              <a:rPr lang="sv-SE" sz="120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1671970" y="4142171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b="1" kern="0" dirty="0" smtClean="0">
                <a:latin typeface="+mj-lt"/>
              </a:rPr>
              <a:t>Sammanfattning B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False</a:t>
            </a: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Resultat: </a:t>
            </a:r>
            <a:r>
              <a:rPr lang="sv-SE" sz="1200" kern="0" dirty="0" err="1" smtClean="0">
                <a:latin typeface="+mj-lt"/>
              </a:rPr>
              <a:t>anna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94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007" y="1779007"/>
            <a:ext cx="64768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d3(p1);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2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25287" y="2109216"/>
            <a:ext cx="1011650" cy="106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227278" y="1841016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Skapa 2 nya personer</a:t>
            </a:r>
            <a:endParaRPr lang="sv-SE" sz="12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83" y="3237926"/>
            <a:ext cx="32099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315" y="4208735"/>
            <a:ext cx="58659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"är tentan"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svår"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3" name="Rectangle 2"/>
          <p:cNvSpPr/>
          <p:nvPr/>
        </p:nvSpPr>
        <p:spPr>
          <a:xfrm>
            <a:off x="119007" y="1779007"/>
            <a:ext cx="64768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81230" y="2496310"/>
            <a:ext cx="1011650" cy="106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852004" y="1767864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skapar 3 </a:t>
            </a:r>
            <a:r>
              <a:rPr lang="sv-SE" sz="1200" dirty="0" err="1" smtClean="0">
                <a:latin typeface="+mj-lt"/>
              </a:rPr>
              <a:t>delegates</a:t>
            </a:r>
            <a:r>
              <a:rPr lang="sv-SE" sz="1200" dirty="0">
                <a:latin typeface="+mj-lt"/>
              </a:rPr>
              <a:t> </a:t>
            </a:r>
            <a:r>
              <a:rPr lang="sv-SE" sz="1200" dirty="0" smtClean="0">
                <a:latin typeface="+mj-lt"/>
              </a:rPr>
              <a:t>och skickar med F!, F2 och F1. Notera att alla returtyper och </a:t>
            </a:r>
            <a:r>
              <a:rPr lang="sv-SE" sz="1200" dirty="0" err="1" smtClean="0">
                <a:latin typeface="+mj-lt"/>
              </a:rPr>
              <a:t>inparametrar</a:t>
            </a:r>
            <a:r>
              <a:rPr lang="sv-SE" sz="1200" dirty="0" smtClean="0">
                <a:latin typeface="+mj-lt"/>
              </a:rPr>
              <a:t> är korrekta</a:t>
            </a:r>
            <a:endParaRPr lang="sv-S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072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1315" y="4208735"/>
            <a:ext cx="58659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YourDelegate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F1(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"är tentan"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svår"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3" name="Rectangle 2"/>
          <p:cNvSpPr/>
          <p:nvPr/>
        </p:nvSpPr>
        <p:spPr>
          <a:xfrm>
            <a:off x="119007" y="1779007"/>
            <a:ext cx="64768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81230" y="2496310"/>
            <a:ext cx="1011650" cy="106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6092880" y="1959910"/>
            <a:ext cx="2773847" cy="536400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lägger d2 i kö som d3, vilket innebär att båda nu körs om vi kallar på d3</a:t>
            </a:r>
            <a:endParaRPr lang="sv-SE" sz="1200" dirty="0">
              <a:latin typeface="+mj-lt"/>
            </a:endParaRPr>
          </a:p>
        </p:txBody>
      </p:sp>
      <p:cxnSp>
        <p:nvCxnSpPr>
          <p:cNvPr id="8" name="Straight Arrow Connector 7"/>
          <p:cNvCxnSpPr>
            <a:stCxn id="9" idx="1"/>
          </p:cNvCxnSpPr>
          <p:nvPr/>
        </p:nvCxnSpPr>
        <p:spPr bwMode="auto">
          <a:xfrm flipH="1" flipV="1">
            <a:off x="1877569" y="3139354"/>
            <a:ext cx="3960982" cy="1215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838551" y="2992668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kör d3 (dvs d3 + d2) med p1 som </a:t>
            </a:r>
            <a:r>
              <a:rPr lang="sv-SE" sz="1200" kern="0" dirty="0" err="1" smtClean="0">
                <a:latin typeface="+mj-lt"/>
              </a:rPr>
              <a:t>inparameter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3352801" y="4828658"/>
            <a:ext cx="2316479" cy="1578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5886919" y="4986528"/>
            <a:ext cx="2773847" cy="53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Ordningen blir F1, sen F2</a:t>
            </a:r>
            <a:endParaRPr lang="sv-SE" sz="1200" kern="0" dirty="0">
              <a:latin typeface="+mj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270577" y="5254728"/>
            <a:ext cx="2398703" cy="5812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276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 build="p"/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ReferenceEquals</a:t>
            </a:r>
            <a:r>
              <a:rPr lang="sv-SE" dirty="0" smtClean="0"/>
              <a:t>()</a:t>
            </a:r>
            <a:endParaRPr lang="sv-SE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833257" y="2416458"/>
            <a:ext cx="1232189" cy="113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solidFill>
                  <a:srgbClr val="00B050"/>
                </a:solidFill>
                <a:latin typeface="+mj-lt"/>
              </a:rPr>
              <a:t>True</a:t>
            </a: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1169868" y="3548779"/>
            <a:ext cx="6169083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Funkar som </a:t>
            </a:r>
            <a:r>
              <a:rPr lang="sv-SE" sz="1800" kern="0" dirty="0" err="1" smtClean="0">
                <a:latin typeface="+mj-lt"/>
              </a:rPr>
              <a:t>Equals</a:t>
            </a:r>
            <a:r>
              <a:rPr lang="sv-SE" sz="1800" kern="0" dirty="0" smtClean="0">
                <a:latin typeface="+mj-lt"/>
              </a:rPr>
              <a:t>(), men kan inte få </a:t>
            </a:r>
            <a:r>
              <a:rPr lang="sv-SE" sz="1800" kern="0" dirty="0" err="1" smtClean="0">
                <a:latin typeface="+mj-lt"/>
              </a:rPr>
              <a:t>null</a:t>
            </a:r>
            <a:r>
              <a:rPr lang="sv-SE" sz="1800" kern="0" dirty="0" smtClean="0">
                <a:latin typeface="+mj-lt"/>
              </a:rPr>
              <a:t>-pointer </a:t>
            </a:r>
            <a:r>
              <a:rPr lang="sv-SE" sz="1800" kern="0" dirty="0" err="1" smtClean="0">
                <a:latin typeface="+mj-lt"/>
              </a:rPr>
              <a:t>exception</a:t>
            </a:r>
            <a:r>
              <a:rPr lang="sv-SE" sz="1800" kern="0" dirty="0" smtClean="0">
                <a:latin typeface="+mj-lt"/>
              </a:rPr>
              <a:t>.</a:t>
            </a:r>
          </a:p>
          <a:p>
            <a:pPr marL="0" indent="0">
              <a:buNone/>
            </a:pPr>
            <a:endParaRPr lang="sv-SE" sz="1800" kern="0" dirty="0">
              <a:latin typeface="+mj-lt"/>
            </a:endParaRPr>
          </a:p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(Att skriva </a:t>
            </a:r>
            <a:r>
              <a:rPr lang="sv-SE" sz="1800" kern="0" dirty="0" err="1" smtClean="0">
                <a:latin typeface="+mj-lt"/>
              </a:rPr>
              <a:t>object.ReferenceEquals</a:t>
            </a:r>
            <a:r>
              <a:rPr lang="sv-SE" sz="1800" kern="0" dirty="0" smtClean="0">
                <a:latin typeface="+mj-lt"/>
              </a:rPr>
              <a:t>() är överflödigt, då den redan ärvs av alla klasser och således kan </a:t>
            </a:r>
            <a:r>
              <a:rPr lang="sv-SE" sz="1800" kern="0" dirty="0" err="1" smtClean="0">
                <a:latin typeface="+mj-lt"/>
              </a:rPr>
              <a:t>invokeras</a:t>
            </a:r>
            <a:r>
              <a:rPr lang="sv-SE" sz="1800" kern="0" dirty="0" smtClean="0">
                <a:latin typeface="+mj-lt"/>
              </a:rPr>
              <a:t> med endast)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92" y="1965727"/>
            <a:ext cx="3902165" cy="8565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1497" y="5222242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ReferenceEquals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(p, o</a:t>
            </a:r>
            <a:r>
              <a:rPr lang="sv-S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59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007" y="1779007"/>
            <a:ext cx="64768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"1342"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(Utils.F2);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d3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Utils.YourDelegate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+= d2;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d3(p1);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d3 -= d3;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d3(p1);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845631" y="3310089"/>
            <a:ext cx="2600186" cy="407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4629840" y="3630214"/>
            <a:ext cx="2773847" cy="88082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Genom att ta bort d3, dvs den första i kön, kan vi inte längre </a:t>
            </a:r>
            <a:r>
              <a:rPr lang="sv-SE" sz="1200" dirty="0" err="1" smtClean="0">
                <a:latin typeface="+mj-lt"/>
              </a:rPr>
              <a:t>evokera</a:t>
            </a:r>
            <a:r>
              <a:rPr lang="sv-SE" sz="1200" dirty="0" smtClean="0">
                <a:latin typeface="+mj-lt"/>
              </a:rPr>
              <a:t> delegaten (d2s metod försvinner också).</a:t>
            </a:r>
            <a:endParaRPr lang="sv-SE" sz="120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1292352" y="3514044"/>
            <a:ext cx="2257280" cy="929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2521932" y="4443418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får alltså ett </a:t>
            </a:r>
            <a:r>
              <a:rPr lang="sv-SE" sz="1200" kern="0" dirty="0" err="1" smtClean="0">
                <a:latin typeface="+mj-lt"/>
              </a:rPr>
              <a:t>NullReferenceException</a:t>
            </a:r>
            <a:endParaRPr lang="sv-SE" sz="1200" kern="0" dirty="0">
              <a:latin typeface="+mj-lt"/>
            </a:endParaRPr>
          </a:p>
        </p:txBody>
      </p:sp>
      <p:sp>
        <p:nvSpPr>
          <p:cNvPr id="17" name="Content Placeholder 4"/>
          <p:cNvSpPr txBox="1">
            <a:spLocks/>
          </p:cNvSpPr>
          <p:nvPr/>
        </p:nvSpPr>
        <p:spPr bwMode="auto">
          <a:xfrm>
            <a:off x="5208948" y="5232018"/>
            <a:ext cx="2773847" cy="129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b="1" kern="0" dirty="0" smtClean="0">
                <a:latin typeface="+mj-lt"/>
              </a:rPr>
              <a:t>Sammanfattning C()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Är tentan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 svår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NullReferenceException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37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5" grpId="0" build="p"/>
      <p:bldP spid="1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cxnSp>
        <p:nvCxnSpPr>
          <p:cNvPr id="7" name="Straight Arrow Connector 6"/>
          <p:cNvCxnSpPr>
            <a:stCxn id="10" idx="1"/>
          </p:cNvCxnSpPr>
          <p:nvPr/>
        </p:nvCxnSpPr>
        <p:spPr bwMode="auto">
          <a:xfrm flipH="1">
            <a:off x="3560197" y="2869676"/>
            <a:ext cx="2349803" cy="47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910000" y="2429263"/>
            <a:ext cx="2773847" cy="88082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Ganska misstänkt</a:t>
            </a:r>
            <a:endParaRPr lang="sv-SE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1315" y="2109760"/>
            <a:ext cx="449897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D()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Utils.F4();</a:t>
            </a:r>
          </a:p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8985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187238" y="2271343"/>
            <a:ext cx="1457658" cy="91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>
            <a:spLocks noGrp="1"/>
          </p:cNvSpPr>
          <p:nvPr>
            <p:ph idx="1"/>
          </p:nvPr>
        </p:nvSpPr>
        <p:spPr>
          <a:xfrm>
            <a:off x="5751790" y="1991783"/>
            <a:ext cx="2773847" cy="880826"/>
          </a:xfrm>
        </p:spPr>
        <p:txBody>
          <a:bodyPr/>
          <a:lstStyle/>
          <a:p>
            <a:pPr marL="0" indent="0">
              <a:buNone/>
            </a:pPr>
            <a:r>
              <a:rPr lang="sv-SE" sz="1200" dirty="0" smtClean="0">
                <a:latin typeface="+mj-lt"/>
              </a:rPr>
              <a:t>Vi hämtar objekttypen på Volvo-klassen och sparar den som en ”</a:t>
            </a:r>
            <a:r>
              <a:rPr lang="sv-SE" sz="1200" dirty="0" err="1" smtClean="0">
                <a:latin typeface="+mj-lt"/>
              </a:rPr>
              <a:t>Type</a:t>
            </a:r>
            <a:r>
              <a:rPr lang="sv-SE" sz="1200" dirty="0" smtClean="0">
                <a:latin typeface="+mj-lt"/>
              </a:rPr>
              <a:t>”</a:t>
            </a:r>
            <a:endParaRPr lang="sv-SE" sz="1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708" y="1991783"/>
            <a:ext cx="72464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F4()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"SYSA14PK.Volvo</a:t>
            </a:r>
            <a:r>
              <a:rPr lang="sv-SE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mi1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t.GetMethod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"f2</a:t>
            </a:r>
            <a:r>
              <a:rPr lang="sv-SE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mi1.Invoke(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(Utils.F3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946862" y="2640311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skapar en dynamisk instans av typen, dvs new Volvo()</a:t>
            </a:r>
            <a:endParaRPr lang="sv-SE" sz="1200" kern="0" dirty="0">
              <a:latin typeface="+mj-lt"/>
            </a:endParaRPr>
          </a:p>
        </p:txBody>
      </p:sp>
      <p:sp>
        <p:nvSpPr>
          <p:cNvPr id="9" name="Content Placeholder 4"/>
          <p:cNvSpPr txBox="1">
            <a:spLocks/>
          </p:cNvSpPr>
          <p:nvPr/>
        </p:nvSpPr>
        <p:spPr bwMode="auto">
          <a:xfrm>
            <a:off x="5975366" y="3241577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hämtar metodinfo från metoden f2, som finns i t, dvs Volvo</a:t>
            </a:r>
            <a:endParaRPr lang="sv-SE" sz="1200" kern="0" dirty="0">
              <a:latin typeface="+mj-lt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103382" y="3798139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kör sen metoden mi1, dvs f2 ur objektet </a:t>
            </a:r>
            <a:r>
              <a:rPr lang="sv-SE" sz="1200" kern="0" dirty="0" err="1" smtClean="0">
                <a:latin typeface="+mj-lt"/>
              </a:rPr>
              <a:t>utils</a:t>
            </a:r>
            <a:r>
              <a:rPr lang="sv-SE" sz="1200" kern="0" dirty="0" smtClean="0">
                <a:latin typeface="+mj-lt"/>
              </a:rPr>
              <a:t>, dvs Volvo med inga </a:t>
            </a:r>
            <a:r>
              <a:rPr lang="sv-SE" sz="1200" kern="0" dirty="0" err="1" smtClean="0">
                <a:latin typeface="+mj-lt"/>
              </a:rPr>
              <a:t>inparametrar</a:t>
            </a:r>
            <a:r>
              <a:rPr lang="sv-SE" sz="1200" kern="0" dirty="0" smtClean="0">
                <a:latin typeface="+mj-lt"/>
              </a:rPr>
              <a:t> (</a:t>
            </a:r>
            <a:r>
              <a:rPr lang="sv-SE" sz="1200" kern="0" dirty="0" err="1" smtClean="0">
                <a:latin typeface="+mj-lt"/>
              </a:rPr>
              <a:t>null</a:t>
            </a:r>
            <a:r>
              <a:rPr lang="sv-SE" sz="1200" kern="0" dirty="0" smtClean="0">
                <a:latin typeface="+mj-lt"/>
              </a:rPr>
              <a:t>)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Detta printar ”kompileringsfel”</a:t>
            </a:r>
            <a:endParaRPr lang="sv-SE" sz="1200" kern="0" dirty="0">
              <a:latin typeface="+mj-lt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 flipV="1">
            <a:off x="4306597" y="2732278"/>
            <a:ext cx="1668769" cy="1403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3683323" y="3103076"/>
            <a:ext cx="2292043" cy="319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3249858" y="3983902"/>
            <a:ext cx="2853524" cy="72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642006" y="5422292"/>
            <a:ext cx="449897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f2()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"kompileringsfel"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</p:spTree>
    <p:extLst>
      <p:ext uri="{BB962C8B-B14F-4D97-AF65-F5344CB8AC3E}">
        <p14:creationId xmlns:p14="http://schemas.microsoft.com/office/powerpoint/2010/main" val="143003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8" grpId="0"/>
      <p:bldP spid="9" grpId="0"/>
      <p:bldP spid="11" grpId="0"/>
      <p:bldP spid="3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3" name="Rectangle 2"/>
          <p:cNvSpPr/>
          <p:nvPr/>
        </p:nvSpPr>
        <p:spPr>
          <a:xfrm>
            <a:off x="367708" y="1991783"/>
            <a:ext cx="724649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F4()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"SYSA14PK.Volvo</a:t>
            </a:r>
            <a:r>
              <a:rPr lang="sv-SE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Activator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.CreateInstance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mi1 =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t.GetMethod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"f2</a:t>
            </a:r>
            <a:r>
              <a:rPr lang="sv-SE" sz="10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mi1.Invoke(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Utils.ADelegate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(Utils.F3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sv-SE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d1();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103382" y="2378570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Vi skapar en instans av delegaten Adelegate och skickar med F3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Sedan kör vi d1()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4871692" y="2884335"/>
            <a:ext cx="1760756" cy="2653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186288" y="4852605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ADelegate</a:t>
            </a:r>
            <a:r>
              <a:rPr lang="sv-S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sv-SE" dirty="0"/>
          </a:p>
        </p:txBody>
      </p:sp>
      <p:pic>
        <p:nvPicPr>
          <p:cNvPr id="1028" name="Picture 4" descr="Adele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92" y="130244"/>
            <a:ext cx="1256686" cy="18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rged iron gate Royalty Free Stock Pho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01" y="389576"/>
            <a:ext cx="21336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52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977044" y="3549002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Hämta metodinfo för </a:t>
            </a:r>
            <a:r>
              <a:rPr lang="sv-SE" sz="1200" kern="0" dirty="0" err="1" smtClean="0">
                <a:latin typeface="+mj-lt"/>
              </a:rPr>
              <a:t>A’s</a:t>
            </a:r>
            <a:r>
              <a:rPr lang="sv-SE" sz="1200" kern="0" dirty="0" smtClean="0">
                <a:latin typeface="+mj-lt"/>
              </a:rPr>
              <a:t> metoder, </a:t>
            </a:r>
            <a:r>
              <a:rPr lang="sv-SE" sz="1200" kern="0" dirty="0" err="1" smtClean="0">
                <a:latin typeface="+mj-lt"/>
              </a:rPr>
              <a:t>loopa</a:t>
            </a:r>
            <a:r>
              <a:rPr lang="sv-SE" sz="1200" kern="0" dirty="0" smtClean="0">
                <a:latin typeface="+mj-lt"/>
              </a:rPr>
              <a:t> igenom och printa 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4852416" y="2755393"/>
            <a:ext cx="1124628" cy="529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375039" y="2134005"/>
            <a:ext cx="69889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F3()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MethodInfo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mi =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.GetType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"SYSA14PK.A"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GetMethods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mi.Length; i++)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{0} 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mi[i].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29" y="4479635"/>
            <a:ext cx="1200150" cy="847725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4590120" y="4479635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Observera att vi både har metoderna i A och de i objekt</a:t>
            </a:r>
            <a:endParaRPr lang="sv-SE" sz="1200" kern="0" dirty="0">
              <a:latin typeface="+mj-lt"/>
            </a:endParaRPr>
          </a:p>
        </p:txBody>
      </p: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1095656" y="3772527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b="1" kern="0" dirty="0" smtClean="0">
                <a:latin typeface="+mj-lt"/>
              </a:rPr>
              <a:t>Sammanfattning d():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Kompileringsfel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406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977044" y="3549002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TVÅ PERSONER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608832" y="2932382"/>
            <a:ext cx="2368212" cy="352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643263" y="2469255"/>
            <a:ext cx="5184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t1, t2;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(p1.CompareTo));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(p2.Print));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t1.Start();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t2.Start();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66" y="349682"/>
            <a:ext cx="29432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263" y="2469255"/>
            <a:ext cx="51845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Person p2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t1, t2;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(p1.CompareTo));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 =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ThreadStart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(p2.Print));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t1.Start();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t2.Start();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5977044" y="3549002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Skapa två trådar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974592" y="3196522"/>
            <a:ext cx="2340864" cy="100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66" y="349682"/>
            <a:ext cx="2943225" cy="2495550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5685919" y="4387325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Initiera den ena med </a:t>
            </a:r>
            <a:r>
              <a:rPr lang="sv-SE" sz="1200" kern="0" dirty="0" err="1" smtClean="0">
                <a:latin typeface="+mj-lt"/>
              </a:rPr>
              <a:t>CopareTo</a:t>
            </a:r>
            <a:r>
              <a:rPr lang="sv-SE" sz="1200" kern="0" dirty="0" smtClean="0">
                <a:latin typeface="+mj-lt"/>
              </a:rPr>
              <a:t> och den andre med print</a:t>
            </a:r>
            <a:endParaRPr lang="sv-SE" sz="1200" kern="0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255008" y="3583465"/>
            <a:ext cx="1769323" cy="551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Content Placeholder 4"/>
          <p:cNvSpPr txBox="1">
            <a:spLocks/>
          </p:cNvSpPr>
          <p:nvPr/>
        </p:nvSpPr>
        <p:spPr bwMode="auto">
          <a:xfrm>
            <a:off x="2868084" y="4851234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Kör sen båda trådar OBSERVERA ATT HUVUDTRÅDEN FORTSÄTTER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2077995" y="4023878"/>
            <a:ext cx="1769323" cy="5514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13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826" y="5105108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49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6038004" y="3428794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Skriver ut not </a:t>
            </a:r>
            <a:r>
              <a:rPr lang="sv-SE" sz="1200" kern="0" dirty="0" err="1" smtClean="0">
                <a:latin typeface="+mj-lt"/>
              </a:rPr>
              <a:t>implementet</a:t>
            </a:r>
            <a:r>
              <a:rPr lang="sv-SE" sz="1200" kern="0" dirty="0" smtClean="0">
                <a:latin typeface="+mj-lt"/>
              </a:rPr>
              <a:t> </a:t>
            </a:r>
            <a:r>
              <a:rPr lang="sv-SE" sz="1200" kern="0" dirty="0" err="1" smtClean="0">
                <a:latin typeface="+mj-lt"/>
              </a:rPr>
              <a:t>yet</a:t>
            </a:r>
            <a:r>
              <a:rPr lang="sv-SE" sz="1200" kern="0" dirty="0" smtClean="0">
                <a:latin typeface="+mj-lt"/>
              </a:rPr>
              <a:t> 3ggr, notera att detta kommer blandas med övriga trådar</a:t>
            </a:r>
            <a:endParaRPr lang="sv-SE" sz="1200" kern="0" dirty="0">
              <a:latin typeface="+mj-lt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 flipV="1">
            <a:off x="3974592" y="3196522"/>
            <a:ext cx="2340864" cy="100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66" y="349682"/>
            <a:ext cx="2943225" cy="2495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7891" y="4328803"/>
            <a:ext cx="4498975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10" name="Rectangle 9"/>
          <p:cNvSpPr/>
          <p:nvPr/>
        </p:nvSpPr>
        <p:spPr>
          <a:xfrm>
            <a:off x="545727" y="2097659"/>
            <a:ext cx="4498975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CompareTo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3; i++)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sv-SE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"not  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implemented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sv-SE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yet</a:t>
            </a:r>
            <a:r>
              <a:rPr lang="sv-SE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sv-SE" sz="1000" dirty="0"/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5807666" y="5036689"/>
            <a:ext cx="2773847" cy="88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Jämför </a:t>
            </a:r>
            <a:r>
              <a:rPr lang="sv-SE" sz="1200" kern="0" dirty="0" err="1" smtClean="0">
                <a:latin typeface="+mj-lt"/>
              </a:rPr>
              <a:t>this</a:t>
            </a:r>
            <a:r>
              <a:rPr lang="sv-SE" sz="1200" kern="0" dirty="0">
                <a:latin typeface="+mj-lt"/>
              </a:rPr>
              <a:t> </a:t>
            </a:r>
            <a:r>
              <a:rPr lang="sv-SE" sz="1200" kern="0" dirty="0" smtClean="0">
                <a:latin typeface="+mj-lt"/>
              </a:rPr>
              <a:t>(p2) med </a:t>
            </a:r>
            <a:r>
              <a:rPr lang="sv-SE" sz="1200" kern="0" dirty="0" err="1" smtClean="0">
                <a:latin typeface="+mj-lt"/>
              </a:rPr>
              <a:t>null</a:t>
            </a:r>
            <a:r>
              <a:rPr lang="sv-SE" sz="1200" kern="0" dirty="0" smtClean="0">
                <a:latin typeface="+mj-lt"/>
              </a:rPr>
              <a:t>, vilket returnera </a:t>
            </a:r>
            <a:r>
              <a:rPr lang="sv-SE" sz="1200" kern="0" dirty="0" err="1" smtClean="0">
                <a:latin typeface="+mj-lt"/>
              </a:rPr>
              <a:t>false</a:t>
            </a:r>
            <a:r>
              <a:rPr lang="sv-SE" sz="1200" kern="0" dirty="0" smtClean="0">
                <a:latin typeface="+mj-lt"/>
              </a:rPr>
              <a:t> (den är alltid </a:t>
            </a:r>
            <a:r>
              <a:rPr lang="sv-SE" sz="1200" kern="0" dirty="0" err="1" smtClean="0">
                <a:latin typeface="+mj-lt"/>
              </a:rPr>
              <a:t>false</a:t>
            </a:r>
            <a:r>
              <a:rPr lang="sv-SE" sz="1200" kern="0" dirty="0" smtClean="0">
                <a:latin typeface="+mj-lt"/>
              </a:rPr>
              <a:t>)</a:t>
            </a:r>
            <a:endParaRPr lang="sv-SE" sz="1200" kern="0" dirty="0">
              <a:latin typeface="+mj-lt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 flipV="1">
            <a:off x="3744254" y="4804417"/>
            <a:ext cx="2340864" cy="1000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09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e();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2155203" y="2368792"/>
            <a:ext cx="4581228" cy="395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b="1" kern="0" dirty="0" smtClean="0">
                <a:latin typeface="+mj-lt"/>
              </a:rPr>
              <a:t>Sammanfattning E</a:t>
            </a: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Huvudtråd</a:t>
            </a:r>
            <a:r>
              <a:rPr lang="sv-SE" sz="1200" kern="0" dirty="0" smtClean="0">
                <a:latin typeface="+mj-lt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Fortsätter i </a:t>
            </a:r>
            <a:r>
              <a:rPr lang="sv-SE" sz="1200" kern="0" dirty="0" err="1" smtClean="0">
                <a:latin typeface="+mj-lt"/>
              </a:rPr>
              <a:t>main</a:t>
            </a: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Tråd 1: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Not </a:t>
            </a:r>
            <a:r>
              <a:rPr lang="sv-SE" sz="1200" kern="0" dirty="0" err="1" smtClean="0">
                <a:latin typeface="+mj-lt"/>
              </a:rPr>
              <a:t>Implemented</a:t>
            </a:r>
            <a:r>
              <a:rPr lang="sv-SE" sz="1200" kern="0" dirty="0" smtClean="0">
                <a:latin typeface="+mj-lt"/>
              </a:rPr>
              <a:t> </a:t>
            </a:r>
            <a:r>
              <a:rPr lang="sv-SE" sz="1200" kern="0" dirty="0" err="1" smtClean="0">
                <a:latin typeface="+mj-lt"/>
              </a:rPr>
              <a:t>Yet</a:t>
            </a:r>
            <a:endParaRPr lang="sv-SE" sz="1200" kern="0" dirty="0" smtClean="0">
              <a:latin typeface="+mj-lt"/>
            </a:endParaRPr>
          </a:p>
          <a:p>
            <a:pPr marL="0" indent="0">
              <a:buNone/>
            </a:pPr>
            <a:r>
              <a:rPr lang="sv-SE" sz="1200" kern="0" dirty="0"/>
              <a:t>Not </a:t>
            </a:r>
            <a:r>
              <a:rPr lang="sv-SE" sz="1200" kern="0" dirty="0" err="1"/>
              <a:t>Implemented</a:t>
            </a:r>
            <a:r>
              <a:rPr lang="sv-SE" sz="1200" kern="0" dirty="0"/>
              <a:t> </a:t>
            </a:r>
            <a:r>
              <a:rPr lang="sv-SE" sz="1200" kern="0" dirty="0" err="1" smtClean="0"/>
              <a:t>Yet</a:t>
            </a:r>
            <a:endParaRPr lang="sv-SE" sz="1200" kern="0" dirty="0" smtClean="0">
              <a:latin typeface="+mj-lt"/>
            </a:endParaRPr>
          </a:p>
          <a:p>
            <a:pPr marL="0" indent="0">
              <a:buNone/>
            </a:pPr>
            <a:r>
              <a:rPr lang="sv-SE" sz="1200" kern="0" dirty="0"/>
              <a:t>Not </a:t>
            </a:r>
            <a:r>
              <a:rPr lang="sv-SE" sz="1200" kern="0" dirty="0" err="1"/>
              <a:t>Implemented</a:t>
            </a:r>
            <a:r>
              <a:rPr lang="sv-SE" sz="1200" kern="0" dirty="0"/>
              <a:t> </a:t>
            </a:r>
            <a:r>
              <a:rPr lang="sv-SE" sz="1200" kern="0" dirty="0" err="1"/>
              <a:t>Yet</a:t>
            </a:r>
            <a:endParaRPr lang="sv-SE" sz="1200" kern="0" dirty="0"/>
          </a:p>
          <a:p>
            <a:pPr marL="0" indent="0">
              <a:buFont typeface="Arial" pitchFamily="34" charset="0"/>
              <a:buNone/>
            </a:pPr>
            <a:endParaRPr lang="sv-SE" sz="1200" kern="0" dirty="0" smtClean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endParaRPr lang="sv-SE" sz="1200" kern="0" dirty="0">
              <a:latin typeface="+mj-lt"/>
            </a:endParaRPr>
          </a:p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Tråd 2:</a:t>
            </a:r>
          </a:p>
          <a:p>
            <a:pPr marL="0" indent="0">
              <a:buFont typeface="Arial" pitchFamily="34" charset="0"/>
              <a:buNone/>
            </a:pPr>
            <a:r>
              <a:rPr lang="sv-SE" sz="1200" kern="0" dirty="0" err="1" smtClean="0">
                <a:latin typeface="+mj-lt"/>
              </a:rPr>
              <a:t>False</a:t>
            </a:r>
            <a:endParaRPr lang="sv-SE" sz="12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269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Lottorad</a:t>
            </a:r>
            <a:endParaRPr lang="sv-SE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2155202" y="5620512"/>
            <a:ext cx="5854941" cy="70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v-SE" sz="1200" kern="0" dirty="0" smtClean="0">
                <a:latin typeface="+mj-lt"/>
              </a:rPr>
              <a:t>OBSERVERA ATT PGA TRÅDNING, VARIERAR DET HUR E SKRIVS UT.</a:t>
            </a:r>
            <a:endParaRPr lang="sv-SE" sz="1200" kern="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24" y="1767313"/>
            <a:ext cx="6447619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8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== vs </a:t>
            </a:r>
            <a:r>
              <a:rPr lang="sv-SE" dirty="0" err="1" smtClean="0"/>
              <a:t>Equals</a:t>
            </a:r>
            <a:r>
              <a:rPr lang="sv-SE" dirty="0" smtClean="0"/>
              <a:t>() vid komplexa objekt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32" y="2578632"/>
            <a:ext cx="3889476" cy="2087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9" y="1518129"/>
            <a:ext cx="3829050" cy="3162300"/>
          </a:xfrm>
          <a:prstGeom prst="rect">
            <a:avLst/>
          </a:prstGeom>
        </p:spPr>
      </p:pic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7768936" y="3963043"/>
            <a:ext cx="1232189" cy="113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err="1" smtClean="0">
                <a:solidFill>
                  <a:srgbClr val="FF0000"/>
                </a:solidFill>
                <a:latin typeface="+mj-lt"/>
              </a:rPr>
              <a:t>False</a:t>
            </a:r>
            <a:endParaRPr lang="sv-SE" sz="1800" kern="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sv-SE" sz="1800" kern="0" dirty="0" err="1" smtClean="0">
                <a:solidFill>
                  <a:srgbClr val="FF0000"/>
                </a:solidFill>
                <a:latin typeface="+mj-lt"/>
              </a:rPr>
              <a:t>False</a:t>
            </a:r>
            <a:endParaRPr lang="sv-SE" sz="1800" kern="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endParaRPr lang="sv-SE" sz="1800" kern="0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5" name="Content Placeholder 4"/>
          <p:cNvSpPr txBox="1">
            <a:spLocks/>
          </p:cNvSpPr>
          <p:nvPr/>
        </p:nvSpPr>
        <p:spPr bwMode="auto">
          <a:xfrm>
            <a:off x="671459" y="4866940"/>
            <a:ext cx="6169083" cy="113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16" tIns="45258" rIns="90516" bIns="45258" numCol="1" anchor="t" anchorCtr="0" compatLnSpc="1">
            <a:prstTxWarp prst="textNoShape">
              <a:avLst/>
            </a:prstTxWarp>
          </a:bodyPr>
          <a:lstStyle>
            <a:lvl1pPr marL="230188" indent="-2301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  <a:cs typeface="+mn-cs"/>
              </a:defRPr>
            </a:lvl1pPr>
            <a:lvl2pPr marL="700088" indent="-247650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200" b="0">
                <a:solidFill>
                  <a:schemeClr val="tx2"/>
                </a:solidFill>
                <a:latin typeface="+mn-lt"/>
                <a:ea typeface="ＭＳ Ｐゴシック" charset="-128"/>
              </a:defRPr>
            </a:lvl2pPr>
            <a:lvl3pPr marL="1089025" indent="-179388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»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3pPr>
            <a:lvl4pPr marL="1550988" indent="-193675" algn="l" defTabSz="904875" rtl="0" eaLnBrk="1" fontAlgn="base" hangingPunct="1"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Char char="–"/>
              <a:defRPr sz="2000" b="0">
                <a:solidFill>
                  <a:schemeClr val="tx2"/>
                </a:solidFill>
                <a:latin typeface="+mn-lt"/>
                <a:ea typeface="ＭＳ Ｐゴシック" charset="-128"/>
              </a:defRPr>
            </a:lvl4pPr>
            <a:lvl5pPr marL="20367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4939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511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083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65563" indent="-227013" algn="l" defTabSz="904875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sv-SE" sz="1800" kern="0" dirty="0" smtClean="0">
                <a:latin typeface="+mj-lt"/>
              </a:rPr>
              <a:t>Varför? Vi har inte förklarat vad det innebär att vara ”lik” en annan person. (För string är detta redan definierat)</a:t>
            </a:r>
            <a:endParaRPr lang="sv-SE" sz="1800" kern="0" dirty="0">
              <a:latin typeface="+mj-lt"/>
            </a:endParaRPr>
          </a:p>
        </p:txBody>
      </p:sp>
      <p:pic>
        <p:nvPicPr>
          <p:cNvPr id="7" name="Picture 4" descr="animated siren gif animated siren gif animated siren gif drudge report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00" y="5423101"/>
            <a:ext cx="7239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LU mall 2012 sltg">
  <a:themeElements>
    <a:clrScheme name="LU 2012">
      <a:dk1>
        <a:srgbClr val="9C6114"/>
      </a:dk1>
      <a:lt1>
        <a:srgbClr val="FFFFFF"/>
      </a:lt1>
      <a:dk2>
        <a:srgbClr val="4D4C44"/>
      </a:dk2>
      <a:lt2>
        <a:srgbClr val="000080"/>
      </a:lt2>
      <a:accent1>
        <a:srgbClr val="9A5B0B"/>
      </a:accent1>
      <a:accent2>
        <a:srgbClr val="E9C4C7"/>
      </a:accent2>
      <a:accent3>
        <a:srgbClr val="B9D3DC"/>
      </a:accent3>
      <a:accent4>
        <a:srgbClr val="ADCAB8"/>
      </a:accent4>
      <a:accent5>
        <a:srgbClr val="D6D2C4"/>
      </a:accent5>
      <a:accent6>
        <a:srgbClr val="BFB8AF"/>
      </a:accent6>
      <a:hlink>
        <a:srgbClr val="333333"/>
      </a:hlink>
      <a:folHlink>
        <a:srgbClr val="D2BA81"/>
      </a:folHlink>
    </a:clrScheme>
    <a:fontScheme name="LundsUniversite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48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b="0"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6633"/>
        </a:accent1>
        <a:accent2>
          <a:srgbClr val="C4BC9C"/>
        </a:accent2>
        <a:accent3>
          <a:srgbClr val="FFFFFF"/>
        </a:accent3>
        <a:accent4>
          <a:srgbClr val="000000"/>
        </a:accent4>
        <a:accent5>
          <a:srgbClr val="CAB8AD"/>
        </a:accent5>
        <a:accent6>
          <a:srgbClr val="B1AA8D"/>
        </a:accent6>
        <a:hlink>
          <a:srgbClr val="EB730F"/>
        </a:hlink>
        <a:folHlink>
          <a:srgbClr val="0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Tentamenförberedelse_SYSB13_DB1_22okt_0.1</Template>
  <TotalTime>1185</TotalTime>
  <Words>4054</Words>
  <Application>Microsoft Office PowerPoint</Application>
  <PresentationFormat>Custom</PresentationFormat>
  <Paragraphs>839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ＭＳ Ｐゴシック</vt:lpstr>
      <vt:lpstr>Arial</vt:lpstr>
      <vt:lpstr>Calibri</vt:lpstr>
      <vt:lpstr>Consolas</vt:lpstr>
      <vt:lpstr>Lucida Grande</vt:lpstr>
      <vt:lpstr>Times New Roman</vt:lpstr>
      <vt:lpstr>Wingdings</vt:lpstr>
      <vt:lpstr>LU mall 2012 sltg</vt:lpstr>
      <vt:lpstr>Programkonstruktion – 11/2</vt:lpstr>
      <vt:lpstr>Allmänt</vt:lpstr>
      <vt:lpstr>Sammanfattning: fällor</vt:lpstr>
      <vt:lpstr>Tips – Mest angående utskrifter</vt:lpstr>
      <vt:lpstr>== vs Equals()</vt:lpstr>
      <vt:lpstr>== vs Equals()</vt:lpstr>
      <vt:lpstr>JAG SKREV AV ERT SVAR OCH FICK TRUE OCH TRUE; HUR FÖRSVARAR NI DETTA?</vt:lpstr>
      <vt:lpstr>ReferenceEquals()</vt:lpstr>
      <vt:lpstr>== vs Equals() vid komplexa objekt</vt:lpstr>
      <vt:lpstr>Override</vt:lpstr>
      <vt:lpstr>Overriding vs hiding</vt:lpstr>
      <vt:lpstr>Overriding vs hiding</vt:lpstr>
      <vt:lpstr>Overriding vs hiding</vt:lpstr>
      <vt:lpstr>Overriding vs hiding</vt:lpstr>
      <vt:lpstr>Interfaces – Lite som arv</vt:lpstr>
      <vt:lpstr>Interfaces - Polymorphism</vt:lpstr>
      <vt:lpstr>Interfaces - Polymorphism</vt:lpstr>
      <vt:lpstr>Interfaces vs Abstract Class?</vt:lpstr>
      <vt:lpstr>Is och GetType()</vt:lpstr>
      <vt:lpstr>Metodöverlagring och Casting</vt:lpstr>
      <vt:lpstr>Mer casting</vt:lpstr>
      <vt:lpstr>Delegates</vt:lpstr>
      <vt:lpstr>Delegates</vt:lpstr>
      <vt:lpstr>Köer?</vt:lpstr>
      <vt:lpstr>Operatoröverlagring</vt:lpstr>
      <vt:lpstr>Threading</vt:lpstr>
      <vt:lpstr>Threading</vt:lpstr>
      <vt:lpstr>Reflection</vt:lpstr>
      <vt:lpstr>Reflection</vt:lpstr>
      <vt:lpstr>Feb 2012</vt:lpstr>
      <vt:lpstr>Läs igenom allt</vt:lpstr>
      <vt:lpstr>Läs igenom allt</vt:lpstr>
      <vt:lpstr>Läs igenom allt</vt:lpstr>
      <vt:lpstr>Läs igenom allt</vt:lpstr>
      <vt:lpstr>Läs igenom allt</vt:lpstr>
      <vt:lpstr>Läs igenom allt</vt:lpstr>
      <vt:lpstr>a();</vt:lpstr>
      <vt:lpstr>a();</vt:lpstr>
      <vt:lpstr>a();</vt:lpstr>
      <vt:lpstr>b();</vt:lpstr>
      <vt:lpstr>b();</vt:lpstr>
      <vt:lpstr>b();</vt:lpstr>
      <vt:lpstr>c();</vt:lpstr>
      <vt:lpstr>c();</vt:lpstr>
      <vt:lpstr>c();</vt:lpstr>
      <vt:lpstr>d();</vt:lpstr>
      <vt:lpstr>d();</vt:lpstr>
      <vt:lpstr>d();</vt:lpstr>
      <vt:lpstr>e();</vt:lpstr>
      <vt:lpstr>Alla outputs – Feb 2012</vt:lpstr>
      <vt:lpstr>Mars 2014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Läs igenom skiten</vt:lpstr>
      <vt:lpstr>a();</vt:lpstr>
      <vt:lpstr>a();</vt:lpstr>
      <vt:lpstr>a();</vt:lpstr>
      <vt:lpstr>b();</vt:lpstr>
      <vt:lpstr>b();</vt:lpstr>
      <vt:lpstr>b();</vt:lpstr>
      <vt:lpstr>b();</vt:lpstr>
      <vt:lpstr>b();</vt:lpstr>
      <vt:lpstr>b();</vt:lpstr>
      <vt:lpstr>c();</vt:lpstr>
      <vt:lpstr>c();</vt:lpstr>
      <vt:lpstr>c();</vt:lpstr>
      <vt:lpstr>c();</vt:lpstr>
      <vt:lpstr>d();</vt:lpstr>
      <vt:lpstr>d();</vt:lpstr>
      <vt:lpstr>d();</vt:lpstr>
      <vt:lpstr>d();</vt:lpstr>
      <vt:lpstr>e();</vt:lpstr>
      <vt:lpstr>e();</vt:lpstr>
      <vt:lpstr>e();</vt:lpstr>
      <vt:lpstr>e();</vt:lpstr>
      <vt:lpstr>Lottorad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</dc:creator>
  <cp:lastModifiedBy>Johannes</cp:lastModifiedBy>
  <cp:revision>383</cp:revision>
  <cp:lastPrinted>2014-10-22T15:06:05Z</cp:lastPrinted>
  <dcterms:created xsi:type="dcterms:W3CDTF">2014-10-18T09:56:10Z</dcterms:created>
  <dcterms:modified xsi:type="dcterms:W3CDTF">2015-02-11T16:13:43Z</dcterms:modified>
</cp:coreProperties>
</file>