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314" r:id="rId2"/>
    <p:sldId id="329" r:id="rId3"/>
    <p:sldId id="336" r:id="rId4"/>
    <p:sldId id="391" r:id="rId5"/>
    <p:sldId id="392" r:id="rId6"/>
    <p:sldId id="394" r:id="rId7"/>
    <p:sldId id="339" r:id="rId8"/>
    <p:sldId id="337" r:id="rId9"/>
    <p:sldId id="424" r:id="rId10"/>
    <p:sldId id="425" r:id="rId11"/>
    <p:sldId id="426" r:id="rId12"/>
    <p:sldId id="427" r:id="rId13"/>
    <p:sldId id="428" r:id="rId14"/>
    <p:sldId id="348" r:id="rId15"/>
    <p:sldId id="346" r:id="rId16"/>
    <p:sldId id="347" r:id="rId17"/>
    <p:sldId id="38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340" r:id="rId28"/>
    <p:sldId id="395" r:id="rId29"/>
    <p:sldId id="397" r:id="rId30"/>
    <p:sldId id="398" r:id="rId31"/>
    <p:sldId id="400" r:id="rId32"/>
    <p:sldId id="399" r:id="rId33"/>
    <p:sldId id="401" r:id="rId34"/>
    <p:sldId id="402" r:id="rId35"/>
    <p:sldId id="403" r:id="rId36"/>
    <p:sldId id="404" r:id="rId37"/>
    <p:sldId id="405" r:id="rId38"/>
    <p:sldId id="406" r:id="rId39"/>
    <p:sldId id="407" r:id="rId40"/>
    <p:sldId id="408" r:id="rId41"/>
    <p:sldId id="409" r:id="rId42"/>
    <p:sldId id="423" r:id="rId43"/>
    <p:sldId id="419" r:id="rId44"/>
    <p:sldId id="420" r:id="rId45"/>
    <p:sldId id="421" r:id="rId46"/>
    <p:sldId id="422" r:id="rId47"/>
  </p:sldIdLst>
  <p:sldSz cx="9001125" cy="6840538"/>
  <p:notesSz cx="6794500" cy="99314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12">
          <p15:clr>
            <a:srgbClr val="A4A3A4"/>
          </p15:clr>
        </p15:guide>
        <p15:guide id="2" orient="horz" pos="802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orient="horz" pos="1122">
          <p15:clr>
            <a:srgbClr val="A4A3A4"/>
          </p15:clr>
        </p15:guide>
        <p15:guide id="5" pos="492">
          <p15:clr>
            <a:srgbClr val="A4A3A4"/>
          </p15:clr>
        </p15:guide>
        <p15:guide id="6" pos="115">
          <p15:clr>
            <a:srgbClr val="A4A3A4"/>
          </p15:clr>
        </p15:guide>
        <p15:guide id="7" pos="2617">
          <p15:clr>
            <a:srgbClr val="A4A3A4"/>
          </p15:clr>
        </p15:guide>
        <p15:guide id="8" pos="55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ADCAB8"/>
    <a:srgbClr val="BFB8AF"/>
    <a:srgbClr val="D2BA81"/>
    <a:srgbClr val="BED9C7"/>
    <a:srgbClr val="E9C4C7"/>
    <a:srgbClr val="333333"/>
    <a:srgbClr val="262626"/>
    <a:srgbClr val="FF689D"/>
    <a:srgbClr val="F3E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9866" autoAdjust="0"/>
  </p:normalViewPr>
  <p:slideViewPr>
    <p:cSldViewPr snapToGrid="0" showGuides="1">
      <p:cViewPr varScale="1">
        <p:scale>
          <a:sx n="80" d="100"/>
          <a:sy n="80" d="100"/>
        </p:scale>
        <p:origin x="96" y="834"/>
      </p:cViewPr>
      <p:guideLst>
        <p:guide orient="horz" pos="4212"/>
        <p:guide orient="horz" pos="802"/>
        <p:guide orient="horz" pos="119"/>
        <p:guide orient="horz" pos="1122"/>
        <p:guide pos="492"/>
        <p:guide pos="115"/>
        <p:guide pos="2617"/>
        <p:guide pos="5565"/>
      </p:guideLst>
    </p:cSldViewPr>
  </p:slideViewPr>
  <p:outlineViewPr>
    <p:cViewPr>
      <p:scale>
        <a:sx n="33" d="100"/>
        <a:sy n="33" d="100"/>
      </p:scale>
      <p:origin x="0" y="5376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50" d="100"/>
          <a:sy n="150" d="100"/>
        </p:scale>
        <p:origin x="-2364" y="3498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FA3B-A911-4294-9666-9D8A5388C07E}" type="datetimeFigureOut">
              <a:rPr lang="sv-SE" smtClean="0"/>
              <a:pPr/>
              <a:t>2014-11-23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F35AB-58F5-4C8C-9928-1BF893383042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0530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F5E47-94AA-AA43-B08E-C5A5421011EB}" type="datetimeFigureOut">
              <a:rPr lang="sv-SE" smtClean="0"/>
              <a:pPr/>
              <a:t>2014-11-23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89902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3FD4B-1391-7946-A8ED-18550D8B130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1210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1 rad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88913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sv-SE" dirty="0" smtClean="0"/>
              <a:t>Enradig 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8" name="Grupp 17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2" name="Bildobjekt 11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5" name="Bildobjekt 14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6" name="Rak 15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kt och punkttext bred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1349" y="1666308"/>
            <a:ext cx="4371974" cy="37201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5346700" y="1666308"/>
            <a:ext cx="2917825" cy="3720107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ab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tabell 4"/>
          <p:cNvSpPr>
            <a:spLocks noGrp="1"/>
          </p:cNvSpPr>
          <p:nvPr>
            <p:ph type="tbl" sz="quarter" idx="10"/>
          </p:nvPr>
        </p:nvSpPr>
        <p:spPr>
          <a:xfrm>
            <a:off x="781050" y="1781175"/>
            <a:ext cx="7464452" cy="358933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table</a:t>
            </a:r>
            <a:endParaRPr lang="en-GB" dirty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643262" y="283771"/>
            <a:ext cx="7589459" cy="1139825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ktangel 6"/>
          <p:cNvSpPr/>
          <p:nvPr userDrawn="1"/>
        </p:nvSpPr>
        <p:spPr bwMode="auto">
          <a:xfrm>
            <a:off x="181303" y="181372"/>
            <a:ext cx="8647388" cy="649539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74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49848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Bildobjekt 9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ktangel 8"/>
          <p:cNvSpPr/>
          <p:nvPr userDrawn="1"/>
        </p:nvSpPr>
        <p:spPr bwMode="auto">
          <a:xfrm>
            <a:off x="182563" y="182563"/>
            <a:ext cx="8647200" cy="64944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8490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6" name="Rak 5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Bildobjekt 6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ktangel 3"/>
          <p:cNvSpPr/>
          <p:nvPr userDrawn="1"/>
        </p:nvSpPr>
        <p:spPr bwMode="auto">
          <a:xfrm>
            <a:off x="181303" y="181372"/>
            <a:ext cx="8647388" cy="6495393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52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bei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ktangel 3"/>
          <p:cNvSpPr/>
          <p:nvPr userDrawn="1"/>
        </p:nvSpPr>
        <p:spPr bwMode="auto">
          <a:xfrm>
            <a:off x="179099" y="182563"/>
            <a:ext cx="8647388" cy="6495393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6835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ktangel 3"/>
          <p:cNvSpPr/>
          <p:nvPr userDrawn="1"/>
        </p:nvSpPr>
        <p:spPr bwMode="auto">
          <a:xfrm>
            <a:off x="179099" y="182563"/>
            <a:ext cx="8647388" cy="6495393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52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lutnings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ktangel 8"/>
          <p:cNvSpPr/>
          <p:nvPr userDrawn="1"/>
        </p:nvSpPr>
        <p:spPr bwMode="auto">
          <a:xfrm>
            <a:off x="179099" y="183473"/>
            <a:ext cx="8647388" cy="6495393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Bildobjekt 10" descr="Ekonomihsk_C RGB Nivå2 15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0038" y="1281279"/>
            <a:ext cx="6233552" cy="4046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2 rader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88913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/>
            </a:lvl1pPr>
          </a:lstStyle>
          <a:p>
            <a:r>
              <a:rPr lang="sv-SE" dirty="0" smtClean="0"/>
              <a:t>Tvåradig </a:t>
            </a:r>
            <a:br>
              <a:rPr lang="sv-SE" dirty="0" smtClean="0"/>
            </a:br>
            <a:r>
              <a:rPr lang="sv-SE" dirty="0" smtClean="0"/>
              <a:t>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2" name="Grupp 11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4" name="Bildobjekt 13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5" name="Bildobjekt 14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6" name="Rak 15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1 rad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8" name="Bildobjekt 7" descr="framsidor150 ny grön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90051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sv-SE" dirty="0" smtClean="0"/>
              <a:t>Enradig 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2" name="Grupp 11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4" name="Bildobjekt 13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5" name="Bildobjekt 14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6" name="Rak 15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2 rader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10" name="Bildobjekt 9" descr="framsidor150 ny grön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90051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 baseline="0"/>
            </a:lvl1pPr>
          </a:lstStyle>
          <a:p>
            <a:r>
              <a:rPr lang="sv-SE" dirty="0" smtClean="0"/>
              <a:t>Tvåradig </a:t>
            </a:r>
            <a:br>
              <a:rPr lang="sv-SE" dirty="0" smtClean="0"/>
            </a:br>
            <a:r>
              <a:rPr lang="sv-SE" dirty="0" smtClean="0"/>
              <a:t>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3" name="Grupp 12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5" name="Bildobjekt 14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6" name="Bildobjekt 15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8" name="Rak 17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punkt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657538" y="1848670"/>
            <a:ext cx="7587440" cy="3563159"/>
          </a:xfrm>
        </p:spPr>
        <p:txBody>
          <a:bodyPr/>
          <a:lstStyle>
            <a:lvl1pPr>
              <a:spcAft>
                <a:spcPts val="0"/>
              </a:spcAft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/>
            </a:lvl3pPr>
            <a:lvl4pPr>
              <a:spcAft>
                <a:spcPts val="0"/>
              </a:spcAft>
              <a:buClr>
                <a:schemeClr val="tx2"/>
              </a:buClr>
              <a:defRPr/>
            </a:lvl4pPr>
          </a:lstStyle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  <p:cxnSp>
        <p:nvCxnSpPr>
          <p:cNvPr id="11" name="Rak 10"/>
          <p:cNvCxnSpPr/>
          <p:nvPr userDrawn="1"/>
        </p:nvCxnSpPr>
        <p:spPr bwMode="auto">
          <a:xfrm>
            <a:off x="745259" y="1499383"/>
            <a:ext cx="750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kt och punkt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0244" y="1666308"/>
            <a:ext cx="3131642" cy="37201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4051300" y="1666307"/>
            <a:ext cx="4213225" cy="3720107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sida för större illustratio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 bwMode="auto">
          <a:xfrm>
            <a:off x="652007" y="1273175"/>
            <a:ext cx="7975158" cy="5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296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VÄND EJ. Se exempel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182563" y="182562"/>
            <a:ext cx="8647200" cy="66579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ktangel 27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sv-SE" dirty="0" smtClean="0"/>
              <a:t>Enradig titelrubrik</a:t>
            </a:r>
            <a:endParaRPr lang="sv-SE" dirty="0"/>
          </a:p>
        </p:txBody>
      </p:sp>
      <p:sp>
        <p:nvSpPr>
          <p:cNvPr id="30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marR="0" indent="0" algn="l" defTabSz="904875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</a:p>
        </p:txBody>
      </p:sp>
      <p:cxnSp>
        <p:nvCxnSpPr>
          <p:cNvPr id="31" name="Rak 30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VÄND EJ 2. Se exempel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auto">
          <a:xfrm>
            <a:off x="182563" y="182562"/>
            <a:ext cx="8647200" cy="66579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/>
            </a:lvl1pPr>
          </a:lstStyle>
          <a:p>
            <a:r>
              <a:rPr lang="sv-SE" dirty="0" smtClean="0"/>
              <a:t>Tvåradig </a:t>
            </a:r>
            <a:br>
              <a:rPr lang="sv-SE" dirty="0" smtClean="0"/>
            </a:br>
            <a:r>
              <a:rPr lang="sv-SE" dirty="0" smtClean="0"/>
              <a:t>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Bildobjekt 9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 30"/>
          <p:cNvGrpSpPr/>
          <p:nvPr userDrawn="1"/>
        </p:nvGrpSpPr>
        <p:grpSpPr>
          <a:xfrm>
            <a:off x="-119270" y="-59968"/>
            <a:ext cx="9228344" cy="6984776"/>
            <a:chOff x="-119270" y="-59968"/>
            <a:chExt cx="9228344" cy="6984776"/>
          </a:xfrm>
        </p:grpSpPr>
        <p:cxnSp>
          <p:nvCxnSpPr>
            <p:cNvPr id="25" name="Rak 24"/>
            <p:cNvCxnSpPr/>
            <p:nvPr userDrawn="1"/>
          </p:nvCxnSpPr>
          <p:spPr bwMode="auto">
            <a:xfrm>
              <a:off x="-119270" y="1772485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Rak 12"/>
            <p:cNvCxnSpPr/>
            <p:nvPr/>
          </p:nvCxnSpPr>
          <p:spPr bwMode="auto">
            <a:xfrm>
              <a:off x="-119270" y="176199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Rak 13"/>
            <p:cNvCxnSpPr/>
            <p:nvPr/>
          </p:nvCxnSpPr>
          <p:spPr bwMode="auto">
            <a:xfrm>
              <a:off x="-119270" y="1266406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Rak 14"/>
            <p:cNvCxnSpPr/>
            <p:nvPr/>
          </p:nvCxnSpPr>
          <p:spPr bwMode="auto">
            <a:xfrm>
              <a:off x="-119270" y="6676531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Rak 15"/>
            <p:cNvCxnSpPr/>
            <p:nvPr/>
          </p:nvCxnSpPr>
          <p:spPr bwMode="auto">
            <a:xfrm>
              <a:off x="180082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Rak 16"/>
            <p:cNvCxnSpPr/>
            <p:nvPr/>
          </p:nvCxnSpPr>
          <p:spPr bwMode="auto">
            <a:xfrm>
              <a:off x="8821042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Rak 19"/>
            <p:cNvCxnSpPr/>
            <p:nvPr/>
          </p:nvCxnSpPr>
          <p:spPr bwMode="auto">
            <a:xfrm>
              <a:off x="4138857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Rak 22"/>
            <p:cNvCxnSpPr/>
            <p:nvPr/>
          </p:nvCxnSpPr>
          <p:spPr bwMode="auto">
            <a:xfrm>
              <a:off x="770383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Rektangel 11"/>
            <p:cNvSpPr/>
            <p:nvPr userDrawn="1"/>
          </p:nvSpPr>
          <p:spPr bwMode="auto">
            <a:xfrm>
              <a:off x="0" y="0"/>
              <a:ext cx="9001125" cy="68405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643263" y="283771"/>
            <a:ext cx="7605109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Rubrik</a:t>
            </a:r>
          </a:p>
        </p:txBody>
      </p:sp>
      <p:sp>
        <p:nvSpPr>
          <p:cNvPr id="1028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657538" y="1843907"/>
            <a:ext cx="7590053" cy="3563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  <p:cxnSp>
        <p:nvCxnSpPr>
          <p:cNvPr id="10" name="Rak 9"/>
          <p:cNvCxnSpPr/>
          <p:nvPr userDrawn="1"/>
        </p:nvCxnSpPr>
        <p:spPr bwMode="auto">
          <a:xfrm>
            <a:off x="745259" y="1499383"/>
            <a:ext cx="750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8"/>
          <p:cNvSpPr>
            <a:spLocks noChangeArrowheads="1"/>
          </p:cNvSpPr>
          <p:nvPr userDrawn="1"/>
        </p:nvSpPr>
        <p:spPr bwMode="auto">
          <a:xfrm>
            <a:off x="81991" y="6503504"/>
            <a:ext cx="617590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04875">
              <a:defRPr/>
            </a:pPr>
            <a:r>
              <a:rPr lang="sv-SE" sz="1000" dirty="0" smtClean="0">
                <a:solidFill>
                  <a:srgbClr val="808080"/>
                </a:solidFill>
                <a:ea typeface="+mn-ea"/>
              </a:rPr>
              <a:t>Ekonomihögskolan</a:t>
            </a:r>
            <a:r>
              <a:rPr lang="sv-SE" sz="1000" dirty="0" smtClean="0">
                <a:solidFill>
                  <a:srgbClr val="808080"/>
                </a:solidFill>
                <a:ea typeface="+mn-ea"/>
                <a:cs typeface="+mn-cs"/>
              </a:rPr>
              <a:t> </a:t>
            </a:r>
            <a:r>
              <a:rPr lang="sv-SE" sz="1000" b="0" dirty="0" smtClean="0">
                <a:solidFill>
                  <a:srgbClr val="808080"/>
                </a:solidFill>
                <a:ea typeface="+mn-ea"/>
                <a:cs typeface="+mn-cs"/>
              </a:rPr>
              <a:t>| Tentamenförberedelse | SYSB13 – DB1</a:t>
            </a:r>
            <a:r>
              <a:rPr lang="sv-SE" sz="1000" b="0" baseline="0" dirty="0" smtClean="0">
                <a:solidFill>
                  <a:srgbClr val="808080"/>
                </a:solidFill>
                <a:ea typeface="+mn-ea"/>
                <a:cs typeface="+mn-cs"/>
              </a:rPr>
              <a:t> </a:t>
            </a:r>
            <a:r>
              <a:rPr lang="sv-SE" sz="1000" b="0" dirty="0" smtClean="0">
                <a:solidFill>
                  <a:srgbClr val="808080"/>
                </a:solidFill>
                <a:ea typeface="+mn-ea"/>
                <a:cs typeface="+mn-cs"/>
              </a:rPr>
              <a:t>| 2014-11-26</a:t>
            </a:r>
          </a:p>
        </p:txBody>
      </p:sp>
      <p:pic>
        <p:nvPicPr>
          <p:cNvPr id="24" name="Bildobjekt 11" descr="Ekonomihsk_L RGB Nivå1 150.png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249400" y="6434117"/>
            <a:ext cx="1576913" cy="3220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2" r:id="rId2"/>
    <p:sldLayoutId id="2147483694" r:id="rId3"/>
    <p:sldLayoutId id="2147483695" r:id="rId4"/>
    <p:sldLayoutId id="2147483684" r:id="rId5"/>
    <p:sldLayoutId id="2147483691" r:id="rId6"/>
    <p:sldLayoutId id="2147483707" r:id="rId7"/>
    <p:sldLayoutId id="2147483683" r:id="rId8"/>
    <p:sldLayoutId id="2147483705" r:id="rId9"/>
    <p:sldLayoutId id="2147483682" r:id="rId10"/>
    <p:sldLayoutId id="2147483703" r:id="rId11"/>
    <p:sldLayoutId id="2147483667" r:id="rId12"/>
    <p:sldLayoutId id="2147483666" r:id="rId13"/>
    <p:sldLayoutId id="2147483668" r:id="rId14"/>
    <p:sldLayoutId id="2147483680" r:id="rId15"/>
    <p:sldLayoutId id="2147483679" r:id="rId16"/>
    <p:sldLayoutId id="2147483689" r:id="rId17"/>
  </p:sldLayoutIdLst>
  <p:timing>
    <p:tnLst>
      <p:par>
        <p:cTn id="1" dur="indefinite" restart="never" nodeType="tmRoot"/>
      </p:par>
    </p:tnLst>
  </p:timing>
  <p:txStyles>
    <p:titleStyle>
      <a:lvl1pPr algn="l" defTabSz="904875" rtl="0" eaLnBrk="1" fontAlgn="base" hangingPunct="1">
        <a:spcBef>
          <a:spcPct val="0"/>
        </a:spcBef>
        <a:spcAft>
          <a:spcPct val="0"/>
        </a:spcAft>
        <a:defRPr sz="3600" b="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144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716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288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230188" indent="-230188" algn="l" defTabSz="904875" rtl="0" eaLnBrk="1" fontAlgn="base" hangingPunct="1">
        <a:spcBef>
          <a:spcPts val="10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2200" b="0">
          <a:solidFill>
            <a:schemeClr val="tx2"/>
          </a:solidFill>
          <a:latin typeface="+mn-lt"/>
          <a:ea typeface="ＭＳ Ｐゴシック" charset="-128"/>
          <a:cs typeface="+mn-cs"/>
        </a:defRPr>
      </a:lvl1pPr>
      <a:lvl2pPr marL="700088" indent="-247650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Char char="–"/>
        <a:defRPr sz="2200" b="0">
          <a:solidFill>
            <a:schemeClr val="tx2"/>
          </a:solidFill>
          <a:latin typeface="+mn-lt"/>
          <a:ea typeface="ＭＳ Ｐゴシック" charset="-128"/>
        </a:defRPr>
      </a:lvl2pPr>
      <a:lvl3pPr marL="1089025" indent="-179388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Font typeface="Lucida Grande"/>
        <a:buChar char="»"/>
        <a:defRPr sz="2000" b="0">
          <a:solidFill>
            <a:schemeClr val="tx2"/>
          </a:solidFill>
          <a:latin typeface="+mn-lt"/>
          <a:ea typeface="ＭＳ Ｐゴシック" charset="-128"/>
        </a:defRPr>
      </a:lvl3pPr>
      <a:lvl4pPr marL="1550988" indent="-193675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Char char="–"/>
        <a:defRPr sz="2000" b="0">
          <a:solidFill>
            <a:schemeClr val="tx2"/>
          </a:solidFill>
          <a:latin typeface="+mn-lt"/>
          <a:ea typeface="ＭＳ Ｐゴシック" charset="-128"/>
        </a:defRPr>
      </a:lvl4pPr>
      <a:lvl5pPr marL="20367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4939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511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083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655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200" dirty="0" smtClean="0"/>
              <a:t>DB1 </a:t>
            </a:r>
            <a:r>
              <a:rPr lang="en-GB" sz="3200" dirty="0" err="1" smtClean="0"/>
              <a:t>Lösningsförslag</a:t>
            </a:r>
            <a:endParaRPr lang="en-GB" sz="32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Daniel linden &amp; Johannes Sörensen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1 </a:t>
            </a:r>
            <a:r>
              <a:rPr lang="sv-SE" dirty="0"/>
              <a:t>– Förslag</a:t>
            </a:r>
            <a:endParaRPr lang="sv-SE" dirty="0"/>
          </a:p>
        </p:txBody>
      </p:sp>
      <p:sp>
        <p:nvSpPr>
          <p:cNvPr id="4" name="Rectangle 16"/>
          <p:cNvSpPr txBox="1">
            <a:spLocks noChangeArrowheads="1"/>
          </p:cNvSpPr>
          <p:nvPr/>
        </p:nvSpPr>
        <p:spPr bwMode="auto">
          <a:xfrm>
            <a:off x="644525" y="1657350"/>
            <a:ext cx="7586663" cy="437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altLang="sv-SE" kern="0" dirty="0" err="1" smtClean="0"/>
              <a:t>Därför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är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steg</a:t>
            </a:r>
            <a:r>
              <a:rPr lang="en-US" altLang="sv-SE" kern="0" dirty="0" smtClean="0"/>
              <a:t> 1 </a:t>
            </a:r>
            <a:r>
              <a:rPr lang="en-US" altLang="sv-SE" kern="0" dirty="0" err="1" smtClean="0"/>
              <a:t>att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göra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alla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beroenden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visuella</a:t>
            </a:r>
            <a:endParaRPr lang="en-US" altLang="sv-SE" kern="0" dirty="0" smtClean="0"/>
          </a:p>
          <a:p>
            <a:pPr marL="0" indent="0">
              <a:buNone/>
            </a:pPr>
            <a:endParaRPr lang="en-US" altLang="sv-SE" kern="0" dirty="0"/>
          </a:p>
          <a:p>
            <a:pPr marL="0" indent="0">
              <a:buNone/>
            </a:pPr>
            <a:r>
              <a:rPr lang="en-US" altLang="sv-SE" kern="0" dirty="0" err="1" smtClean="0"/>
              <a:t>Givet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relationen</a:t>
            </a:r>
            <a:endParaRPr lang="en-US" altLang="sv-SE" kern="0" dirty="0" smtClean="0"/>
          </a:p>
          <a:p>
            <a:pPr marL="0" indent="0">
              <a:buNone/>
            </a:pPr>
            <a:endParaRPr lang="en-US" altLang="sv-SE" kern="0" dirty="0"/>
          </a:p>
          <a:p>
            <a:pPr marL="0" indent="0">
              <a:buNone/>
            </a:pPr>
            <a:r>
              <a:rPr lang="en-US" sz="2400" dirty="0"/>
              <a:t>R(A,B,C,D)</a:t>
            </a:r>
          </a:p>
          <a:p>
            <a:r>
              <a:rPr lang="en-US" sz="2400" dirty="0"/>
              <a:t>A </a:t>
            </a:r>
            <a:r>
              <a:rPr lang="en-US" sz="2400" dirty="0">
                <a:sym typeface="Wingdings" panose="05000000000000000000" pitchFamily="2" charset="2"/>
              </a:rPr>
              <a:t> {B, C}</a:t>
            </a:r>
          </a:p>
          <a:p>
            <a:r>
              <a:rPr lang="en-US" sz="2400" dirty="0">
                <a:sym typeface="Wingdings" panose="05000000000000000000" pitchFamily="2" charset="2"/>
              </a:rPr>
              <a:t>C  D</a:t>
            </a:r>
            <a:endParaRPr lang="en-US" sz="2400" dirty="0"/>
          </a:p>
          <a:p>
            <a:pPr marL="0" indent="0">
              <a:buNone/>
            </a:pPr>
            <a:endParaRPr lang="en-US" altLang="sv-SE" kern="0" dirty="0"/>
          </a:p>
        </p:txBody>
      </p:sp>
      <p:pic>
        <p:nvPicPr>
          <p:cNvPr id="5" name="Picture 4" descr="C:\Users\Björn Svensson\Desktop\Untitled drawing (3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61" y="3976967"/>
            <a:ext cx="2043628" cy="10745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16"/>
          <p:cNvSpPr txBox="1">
            <a:spLocks noChangeArrowheads="1"/>
          </p:cNvSpPr>
          <p:nvPr/>
        </p:nvSpPr>
        <p:spPr bwMode="auto">
          <a:xfrm>
            <a:off x="5005614" y="3369128"/>
            <a:ext cx="3995511" cy="1366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altLang="sv-SE" kern="0" dirty="0" err="1" smtClean="0">
                <a:solidFill>
                  <a:srgbClr val="00B050"/>
                </a:solidFill>
              </a:rPr>
              <a:t>Ritar</a:t>
            </a:r>
            <a:r>
              <a:rPr lang="en-US" altLang="sv-SE" kern="0" dirty="0" smtClean="0">
                <a:solidFill>
                  <a:srgbClr val="00B050"/>
                </a:solidFill>
              </a:rPr>
              <a:t> vi </a:t>
            </a:r>
            <a:r>
              <a:rPr lang="en-US" altLang="sv-SE" kern="0" dirty="0" err="1" smtClean="0">
                <a:solidFill>
                  <a:srgbClr val="00B050"/>
                </a:solidFill>
              </a:rPr>
              <a:t>följande</a:t>
            </a:r>
            <a:endParaRPr lang="en-US" altLang="sv-SE" kern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69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1 – </a:t>
            </a:r>
            <a:r>
              <a:rPr lang="sv-SE" dirty="0"/>
              <a:t>Förslag</a:t>
            </a:r>
            <a:endParaRPr lang="sv-SE" dirty="0"/>
          </a:p>
        </p:txBody>
      </p:sp>
      <p:sp>
        <p:nvSpPr>
          <p:cNvPr id="4" name="Rectangle 16"/>
          <p:cNvSpPr txBox="1">
            <a:spLocks noChangeArrowheads="1"/>
          </p:cNvSpPr>
          <p:nvPr/>
        </p:nvSpPr>
        <p:spPr bwMode="auto">
          <a:xfrm>
            <a:off x="644525" y="1657350"/>
            <a:ext cx="7586663" cy="437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altLang="sv-SE" kern="0" dirty="0" err="1" smtClean="0"/>
              <a:t>Nästa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steg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är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att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identifiera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kandidatnycklar</a:t>
            </a:r>
            <a:r>
              <a:rPr lang="en-US" altLang="sv-SE" kern="0" dirty="0" smtClean="0"/>
              <a:t>, </a:t>
            </a:r>
            <a:r>
              <a:rPr lang="en-US" altLang="sv-SE" kern="0" dirty="0" err="1" smtClean="0"/>
              <a:t>dvs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ett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minimalt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antal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attribut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som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kan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bestämma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hela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relationen</a:t>
            </a:r>
            <a:r>
              <a:rPr lang="en-US" altLang="sv-SE" kern="0" dirty="0" smtClean="0"/>
              <a:t>.</a:t>
            </a:r>
            <a:endParaRPr lang="en-US" altLang="sv-SE" kern="0" dirty="0"/>
          </a:p>
        </p:txBody>
      </p:sp>
      <p:pic>
        <p:nvPicPr>
          <p:cNvPr id="7" name="Picture 6" descr="C:\Users\Björn Svensson\Desktop\Untitled drawing (3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63" y="3078895"/>
            <a:ext cx="2043628" cy="107453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16"/>
          <p:cNvSpPr txBox="1">
            <a:spLocks noChangeArrowheads="1"/>
          </p:cNvSpPr>
          <p:nvPr/>
        </p:nvSpPr>
        <p:spPr bwMode="auto">
          <a:xfrm>
            <a:off x="5005614" y="3369128"/>
            <a:ext cx="3995511" cy="1366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altLang="sv-SE" kern="0" dirty="0" smtClean="0">
                <a:solidFill>
                  <a:srgbClr val="00B050"/>
                </a:solidFill>
              </a:rPr>
              <a:t>I </a:t>
            </a:r>
            <a:r>
              <a:rPr lang="en-US" altLang="sv-SE" kern="0" dirty="0" err="1" smtClean="0">
                <a:solidFill>
                  <a:srgbClr val="00B050"/>
                </a:solidFill>
              </a:rPr>
              <a:t>detta</a:t>
            </a:r>
            <a:r>
              <a:rPr lang="en-US" altLang="sv-SE" kern="0" dirty="0" smtClean="0">
                <a:solidFill>
                  <a:srgbClr val="00B050"/>
                </a:solidFill>
              </a:rPr>
              <a:t> </a:t>
            </a:r>
            <a:r>
              <a:rPr lang="en-US" altLang="sv-SE" kern="0" dirty="0" err="1" smtClean="0">
                <a:solidFill>
                  <a:srgbClr val="00B050"/>
                </a:solidFill>
              </a:rPr>
              <a:t>fallet</a:t>
            </a:r>
            <a:r>
              <a:rPr lang="en-US" altLang="sv-SE" kern="0" dirty="0" smtClean="0">
                <a:solidFill>
                  <a:srgbClr val="00B050"/>
                </a:solidFill>
              </a:rPr>
              <a:t> </a:t>
            </a:r>
            <a:r>
              <a:rPr lang="en-US" altLang="sv-SE" kern="0" dirty="0" err="1" smtClean="0">
                <a:solidFill>
                  <a:srgbClr val="00B050"/>
                </a:solidFill>
              </a:rPr>
              <a:t>fungerar</a:t>
            </a:r>
            <a:r>
              <a:rPr lang="en-US" altLang="sv-SE" kern="0" dirty="0" smtClean="0">
                <a:solidFill>
                  <a:srgbClr val="00B050"/>
                </a:solidFill>
              </a:rPr>
              <a:t> </a:t>
            </a:r>
            <a:r>
              <a:rPr lang="en-US" altLang="sv-SE" kern="0" dirty="0" err="1" smtClean="0">
                <a:solidFill>
                  <a:srgbClr val="00B050"/>
                </a:solidFill>
              </a:rPr>
              <a:t>endast</a:t>
            </a:r>
            <a:r>
              <a:rPr lang="en-US" altLang="sv-SE" kern="0" dirty="0" smtClean="0">
                <a:solidFill>
                  <a:srgbClr val="00B050"/>
                </a:solidFill>
              </a:rPr>
              <a:t> A</a:t>
            </a:r>
            <a:endParaRPr lang="en-US" altLang="sv-SE" kern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29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1 – </a:t>
            </a:r>
            <a:r>
              <a:rPr lang="sv-SE" dirty="0"/>
              <a:t>Förslag</a:t>
            </a:r>
            <a:endParaRPr lang="sv-SE" dirty="0"/>
          </a:p>
        </p:txBody>
      </p:sp>
      <p:sp>
        <p:nvSpPr>
          <p:cNvPr id="4" name="Rectangle 16"/>
          <p:cNvSpPr txBox="1">
            <a:spLocks noChangeArrowheads="1"/>
          </p:cNvSpPr>
          <p:nvPr/>
        </p:nvSpPr>
        <p:spPr bwMode="auto">
          <a:xfrm>
            <a:off x="644525" y="1657350"/>
            <a:ext cx="7586663" cy="437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altLang="sv-SE" kern="0" dirty="0" err="1" smtClean="0"/>
              <a:t>Därefter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kan</a:t>
            </a:r>
            <a:r>
              <a:rPr lang="en-US" altLang="sv-SE" kern="0" dirty="0" smtClean="0"/>
              <a:t> vi </a:t>
            </a:r>
            <a:r>
              <a:rPr lang="en-US" altLang="sv-SE" kern="0" dirty="0" err="1" smtClean="0"/>
              <a:t>bestämma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primära</a:t>
            </a:r>
            <a:r>
              <a:rPr lang="en-US" altLang="sv-SE" kern="0" dirty="0" smtClean="0"/>
              <a:t>- </a:t>
            </a:r>
            <a:r>
              <a:rPr lang="en-US" altLang="sv-SE" kern="0" dirty="0" err="1" smtClean="0"/>
              <a:t>och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icke</a:t>
            </a:r>
            <a:r>
              <a:rPr lang="en-US" altLang="sv-SE" kern="0" dirty="0" err="1" smtClean="0"/>
              <a:t>-primära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attribut</a:t>
            </a:r>
            <a:r>
              <a:rPr lang="en-US" altLang="sv-SE" kern="0" dirty="0" smtClean="0"/>
              <a:t>.</a:t>
            </a:r>
          </a:p>
          <a:p>
            <a:pPr marL="0" indent="0">
              <a:buNone/>
            </a:pPr>
            <a:endParaRPr lang="en-US" altLang="sv-SE" kern="0" dirty="0"/>
          </a:p>
          <a:p>
            <a:pPr marL="0" indent="0">
              <a:buNone/>
            </a:pPr>
            <a:r>
              <a:rPr lang="en-US" altLang="sv-SE" kern="0" dirty="0" err="1" smtClean="0"/>
              <a:t>Ett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primärt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attribut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är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ett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attribut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som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är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en</a:t>
            </a:r>
            <a:r>
              <a:rPr lang="en-US" altLang="sv-SE" kern="0" dirty="0" smtClean="0"/>
              <a:t> del </a:t>
            </a:r>
            <a:r>
              <a:rPr lang="en-US" altLang="sv-SE" kern="0" dirty="0" err="1" smtClean="0"/>
              <a:t>av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en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kandidatnyckel</a:t>
            </a:r>
            <a:r>
              <a:rPr lang="en-US" altLang="sv-SE" kern="0" dirty="0" smtClean="0"/>
              <a:t>.  </a:t>
            </a:r>
            <a:r>
              <a:rPr lang="en-US" altLang="sv-SE" kern="0" dirty="0" err="1" smtClean="0"/>
              <a:t>Ett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icke-primärt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är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inte</a:t>
            </a:r>
            <a:r>
              <a:rPr lang="en-US" altLang="sv-SE" kern="0" dirty="0" smtClean="0"/>
              <a:t> med I </a:t>
            </a:r>
            <a:r>
              <a:rPr lang="en-US" altLang="sv-SE" kern="0" dirty="0" err="1" smtClean="0"/>
              <a:t>en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kandidatnyckel</a:t>
            </a:r>
            <a:r>
              <a:rPr lang="en-US" altLang="sv-SE" kern="0" dirty="0" smtClean="0"/>
              <a:t>.</a:t>
            </a:r>
            <a:endParaRPr lang="en-US" altLang="sv-SE" kern="0" dirty="0"/>
          </a:p>
        </p:txBody>
      </p:sp>
      <p:pic>
        <p:nvPicPr>
          <p:cNvPr id="7" name="Picture 6" descr="C:\Users\Björn Svensson\Desktop\Untitled drawing (3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42" y="4515809"/>
            <a:ext cx="2043628" cy="107453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16"/>
          <p:cNvSpPr txBox="1">
            <a:spLocks noChangeArrowheads="1"/>
          </p:cNvSpPr>
          <p:nvPr/>
        </p:nvSpPr>
        <p:spPr bwMode="auto">
          <a:xfrm>
            <a:off x="5062764" y="4161063"/>
            <a:ext cx="3995511" cy="1366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altLang="sv-SE" kern="0" dirty="0" smtClean="0">
                <a:solidFill>
                  <a:srgbClr val="00B050"/>
                </a:solidFill>
              </a:rPr>
              <a:t>CK:	A</a:t>
            </a:r>
          </a:p>
          <a:p>
            <a:pPr marL="0" indent="0">
              <a:buNone/>
            </a:pPr>
            <a:r>
              <a:rPr lang="en-US" altLang="sv-SE" kern="0" dirty="0" smtClean="0">
                <a:solidFill>
                  <a:srgbClr val="00B050"/>
                </a:solidFill>
              </a:rPr>
              <a:t>P:	A</a:t>
            </a:r>
          </a:p>
          <a:p>
            <a:pPr marL="0" indent="0">
              <a:buNone/>
            </a:pPr>
            <a:r>
              <a:rPr lang="en-US" altLang="sv-SE" kern="0" dirty="0" smtClean="0">
                <a:solidFill>
                  <a:srgbClr val="00B050"/>
                </a:solidFill>
              </a:rPr>
              <a:t>NP:	B, C, D</a:t>
            </a:r>
            <a:endParaRPr lang="en-US" altLang="sv-SE" kern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76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1 – </a:t>
            </a:r>
            <a:r>
              <a:rPr lang="sv-SE" dirty="0"/>
              <a:t>Förslag</a:t>
            </a:r>
            <a:endParaRPr lang="sv-SE" dirty="0"/>
          </a:p>
        </p:txBody>
      </p:sp>
      <p:sp>
        <p:nvSpPr>
          <p:cNvPr id="4" name="Rectangle 16"/>
          <p:cNvSpPr txBox="1">
            <a:spLocks noChangeArrowheads="1"/>
          </p:cNvSpPr>
          <p:nvPr/>
        </p:nvSpPr>
        <p:spPr bwMode="auto">
          <a:xfrm>
            <a:off x="644525" y="1657350"/>
            <a:ext cx="7586663" cy="437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altLang="sv-SE" kern="0" dirty="0" err="1" smtClean="0"/>
              <a:t>När</a:t>
            </a:r>
            <a:r>
              <a:rPr lang="en-US" altLang="sv-SE" kern="0" dirty="0" smtClean="0"/>
              <a:t> vi </a:t>
            </a:r>
            <a:r>
              <a:rPr lang="en-US" altLang="sv-SE" kern="0" dirty="0" err="1" smtClean="0"/>
              <a:t>har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kandidatnycklar</a:t>
            </a:r>
            <a:r>
              <a:rPr lang="en-US" altLang="sv-SE" kern="0" dirty="0" smtClean="0"/>
              <a:t>, </a:t>
            </a:r>
            <a:r>
              <a:rPr lang="en-US" altLang="sv-SE" kern="0" dirty="0" err="1" smtClean="0"/>
              <a:t>icke-primära</a:t>
            </a:r>
            <a:r>
              <a:rPr lang="en-US" altLang="sv-SE" kern="0" dirty="0" smtClean="0"/>
              <a:t>- </a:t>
            </a:r>
            <a:r>
              <a:rPr lang="en-US" altLang="sv-SE" kern="0" dirty="0" err="1" smtClean="0"/>
              <a:t>och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primära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attribut</a:t>
            </a:r>
            <a:r>
              <a:rPr lang="en-US" altLang="sv-SE" kern="0" dirty="0" smtClean="0"/>
              <a:t>, </a:t>
            </a:r>
            <a:r>
              <a:rPr lang="en-US" altLang="sv-SE" kern="0" dirty="0" err="1" smtClean="0"/>
              <a:t>kan</a:t>
            </a:r>
            <a:r>
              <a:rPr lang="en-US" altLang="sv-SE" kern="0" dirty="0" smtClean="0"/>
              <a:t> vi </a:t>
            </a:r>
            <a:r>
              <a:rPr lang="en-US" altLang="sv-SE" kern="0" dirty="0" err="1" smtClean="0"/>
              <a:t>testa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relationen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för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normalform</a:t>
            </a:r>
            <a:r>
              <a:rPr lang="en-US" altLang="sv-SE" kern="0" dirty="0" smtClean="0"/>
              <a:t>!</a:t>
            </a:r>
            <a:endParaRPr lang="en-US" altLang="sv-SE" kern="0" dirty="0"/>
          </a:p>
        </p:txBody>
      </p:sp>
    </p:spTree>
    <p:extLst>
      <p:ext uri="{BB962C8B-B14F-4D97-AF65-F5344CB8AC3E}">
        <p14:creationId xmlns:p14="http://schemas.microsoft.com/office/powerpoint/2010/main" val="188454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1NF – Atomiska värden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latin typeface="+mj-lt"/>
              </a:rPr>
              <a:t>Kravet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för</a:t>
            </a:r>
            <a:r>
              <a:rPr lang="en-US" sz="1800" dirty="0">
                <a:latin typeface="+mj-lt"/>
              </a:rPr>
              <a:t> 1NF </a:t>
            </a:r>
            <a:r>
              <a:rPr lang="en-US" sz="1800" dirty="0" err="1">
                <a:latin typeface="+mj-lt"/>
              </a:rPr>
              <a:t>är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att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samtliga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värden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relationen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är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atomiska</a:t>
            </a:r>
            <a:r>
              <a:rPr lang="en-US" sz="1800" dirty="0">
                <a:latin typeface="+mj-lt"/>
              </a:rPr>
              <a:t> (</a:t>
            </a:r>
            <a:r>
              <a:rPr lang="en-US" sz="1800" dirty="0" err="1">
                <a:latin typeface="+mj-lt"/>
              </a:rPr>
              <a:t>odelbara</a:t>
            </a:r>
            <a:r>
              <a:rPr lang="en-US" sz="1800" dirty="0">
                <a:latin typeface="+mj-lt"/>
              </a:rPr>
              <a:t>)</a:t>
            </a:r>
          </a:p>
          <a:p>
            <a:endParaRPr lang="sv-SE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203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2NF – Inga partiella beroenden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23760" y="1694841"/>
            <a:ext cx="7587440" cy="387248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+mj-lt"/>
              </a:rPr>
              <a:t>Kravet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för</a:t>
            </a:r>
            <a:r>
              <a:rPr lang="en-US" sz="1800" dirty="0">
                <a:latin typeface="+mj-lt"/>
              </a:rPr>
              <a:t> 2NF </a:t>
            </a:r>
            <a:r>
              <a:rPr lang="en-US" sz="1800" dirty="0" err="1">
                <a:latin typeface="+mj-lt"/>
              </a:rPr>
              <a:t>är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att</a:t>
            </a:r>
            <a:r>
              <a:rPr lang="en-US" sz="1800" dirty="0">
                <a:latin typeface="+mj-lt"/>
              </a:rPr>
              <a:t> 1NF </a:t>
            </a:r>
            <a:r>
              <a:rPr lang="en-US" sz="1800" dirty="0" err="1">
                <a:latin typeface="+mj-lt"/>
              </a:rPr>
              <a:t>uppfylls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samt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att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inga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 err="1">
                <a:latin typeface="+mj-lt"/>
              </a:rPr>
              <a:t>icke-primära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attribut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får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vara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beroende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av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en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delmängd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av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en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kandidatnyckel</a:t>
            </a:r>
            <a:r>
              <a:rPr lang="en-US" sz="1800" dirty="0" smtClean="0">
                <a:latin typeface="+mj-lt"/>
              </a:rPr>
              <a:t>, </a:t>
            </a:r>
            <a:r>
              <a:rPr lang="en-US" sz="1800" dirty="0" err="1" smtClean="0">
                <a:latin typeface="+mj-lt"/>
              </a:rPr>
              <a:t>alla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attribut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måste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således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vara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b="1" dirty="0" err="1" smtClean="0">
                <a:latin typeface="+mj-lt"/>
              </a:rPr>
              <a:t>fullt</a:t>
            </a:r>
            <a:r>
              <a:rPr lang="en-US" sz="1800" b="1" dirty="0" smtClean="0">
                <a:latin typeface="+mj-lt"/>
              </a:rPr>
              <a:t> </a:t>
            </a:r>
            <a:r>
              <a:rPr lang="en-US" sz="1800" b="1" dirty="0" err="1" smtClean="0">
                <a:latin typeface="+mj-lt"/>
              </a:rPr>
              <a:t>funktionellt</a:t>
            </a:r>
            <a:r>
              <a:rPr lang="en-US" sz="1800" b="1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beroende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av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alla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kandidatnycklar</a:t>
            </a:r>
            <a:r>
              <a:rPr lang="en-US" sz="1800" dirty="0" smtClean="0">
                <a:latin typeface="+mj-lt"/>
              </a:rPr>
              <a:t>.</a:t>
            </a:r>
          </a:p>
          <a:p>
            <a:endParaRPr lang="en-US" sz="1800" dirty="0">
              <a:latin typeface="+mj-lt"/>
            </a:endParaRPr>
          </a:p>
          <a:p>
            <a:pPr marL="285750" indent="-285750"/>
            <a:r>
              <a:rPr lang="en-US" sz="1800" dirty="0" err="1">
                <a:latin typeface="+mj-lt"/>
              </a:rPr>
              <a:t>Ett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icke-primär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attribut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är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ett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attribut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som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inte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ingår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en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kandidatnyckel</a:t>
            </a:r>
            <a:r>
              <a:rPr lang="en-US" sz="1800" dirty="0">
                <a:latin typeface="+mj-lt"/>
              </a:rPr>
              <a:t>.</a:t>
            </a:r>
          </a:p>
          <a:p>
            <a:pPr marL="285750" indent="-285750"/>
            <a:r>
              <a:rPr lang="en-US" sz="1800" dirty="0" err="1">
                <a:latin typeface="+mj-lt"/>
              </a:rPr>
              <a:t>En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kandidatnyckel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är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en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potentiell</a:t>
            </a:r>
            <a:r>
              <a:rPr lang="en-US" sz="1800" dirty="0">
                <a:latin typeface="+mj-lt"/>
              </a:rPr>
              <a:t> primary key </a:t>
            </a:r>
            <a:r>
              <a:rPr lang="en-US" sz="1800" dirty="0" err="1">
                <a:latin typeface="+mj-lt"/>
              </a:rPr>
              <a:t>för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en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tabell</a:t>
            </a:r>
            <a:r>
              <a:rPr lang="en-US" sz="1800" dirty="0">
                <a:latin typeface="+mj-lt"/>
              </a:rPr>
              <a:t>.</a:t>
            </a:r>
          </a:p>
          <a:p>
            <a:pPr marL="285750" indent="-285750"/>
            <a:r>
              <a:rPr lang="en-US" sz="1800" dirty="0" err="1">
                <a:latin typeface="+mj-lt"/>
              </a:rPr>
              <a:t>Attribut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som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ingår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kandidatnycklar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kallas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för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primära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attribut</a:t>
            </a:r>
            <a:r>
              <a:rPr lang="en-US" sz="1800" dirty="0" smtClean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1800" b="1" dirty="0" err="1">
                <a:latin typeface="+mj-lt"/>
              </a:rPr>
              <a:t>Exempel</a:t>
            </a:r>
            <a:r>
              <a:rPr lang="en-US" sz="1800" b="1" dirty="0">
                <a:latin typeface="+mj-lt"/>
              </a:rPr>
              <a:t> </a:t>
            </a:r>
            <a:r>
              <a:rPr lang="en-US" sz="1800" b="1" dirty="0" err="1">
                <a:latin typeface="+mj-lt"/>
              </a:rPr>
              <a:t>på</a:t>
            </a:r>
            <a:r>
              <a:rPr lang="en-US" sz="1800" b="1" dirty="0">
                <a:latin typeface="+mj-lt"/>
              </a:rPr>
              <a:t> </a:t>
            </a:r>
            <a:r>
              <a:rPr lang="en-US" sz="1800" b="1" dirty="0" err="1">
                <a:latin typeface="+mj-lt"/>
              </a:rPr>
              <a:t>brott</a:t>
            </a:r>
            <a:r>
              <a:rPr lang="en-US" sz="1800" b="1" dirty="0">
                <a:latin typeface="+mj-lt"/>
              </a:rPr>
              <a:t> mot 2NF</a:t>
            </a:r>
            <a:r>
              <a:rPr lang="en-US" sz="1800" b="1" dirty="0" smtClean="0">
                <a:latin typeface="+mj-lt"/>
              </a:rPr>
              <a:t>:</a:t>
            </a:r>
            <a:endParaRPr lang="en-US" sz="1800" b="1" dirty="0">
              <a:latin typeface="+mj-lt"/>
            </a:endParaRPr>
          </a:p>
          <a:p>
            <a:r>
              <a:rPr lang="en-US" sz="1800" dirty="0">
                <a:latin typeface="+mj-lt"/>
              </a:rPr>
              <a:t>R(A,B,C,D)</a:t>
            </a:r>
          </a:p>
          <a:p>
            <a:r>
              <a:rPr lang="en-US" sz="1800" dirty="0">
                <a:latin typeface="+mj-lt"/>
              </a:rPr>
              <a:t>{A,B} </a:t>
            </a:r>
            <a:r>
              <a:rPr lang="en-US" sz="1800" dirty="0">
                <a:latin typeface="+mj-lt"/>
                <a:sym typeface="Wingdings" panose="05000000000000000000" pitchFamily="2" charset="2"/>
              </a:rPr>
              <a:t> C</a:t>
            </a:r>
          </a:p>
          <a:p>
            <a:r>
              <a:rPr lang="en-US" sz="1800" dirty="0">
                <a:latin typeface="+mj-lt"/>
                <a:sym typeface="Wingdings" panose="05000000000000000000" pitchFamily="2" charset="2"/>
              </a:rPr>
              <a:t>B  </a:t>
            </a:r>
            <a:r>
              <a:rPr lang="en-US" sz="1800" dirty="0" smtClean="0">
                <a:latin typeface="+mj-lt"/>
                <a:sym typeface="Wingdings" panose="05000000000000000000" pitchFamily="2" charset="2"/>
              </a:rPr>
              <a:t>D</a:t>
            </a:r>
            <a:endParaRPr lang="en-US" sz="1800" dirty="0">
              <a:latin typeface="+mj-lt"/>
            </a:endParaRPr>
          </a:p>
          <a:p>
            <a:endParaRPr lang="sv-SE" sz="1800" dirty="0">
              <a:latin typeface="+mj-lt"/>
            </a:endParaRPr>
          </a:p>
        </p:txBody>
      </p:sp>
      <p:pic>
        <p:nvPicPr>
          <p:cNvPr id="5" name="Picture 4" descr="C:\Users\Björn Svensson\Desktop\Untitled drawing (1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465" y="4758802"/>
            <a:ext cx="1381760" cy="10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4075005" y="5515400"/>
            <a:ext cx="449897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+mj-lt"/>
              </a:rPr>
              <a:t>D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är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endast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beroende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av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en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delmängd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{B}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av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kandidatnyckeln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,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detta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bryter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mot 2NF!</a:t>
            </a:r>
          </a:p>
        </p:txBody>
      </p:sp>
      <p:sp>
        <p:nvSpPr>
          <p:cNvPr id="8" name="Rectangle 7"/>
          <p:cNvSpPr/>
          <p:nvPr/>
        </p:nvSpPr>
        <p:spPr>
          <a:xfrm>
            <a:off x="4513366" y="4297137"/>
            <a:ext cx="18111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404040"/>
                </a:solidFill>
                <a:latin typeface="+mj-lt"/>
              </a:rPr>
              <a:t>CK: </a:t>
            </a:r>
            <a:r>
              <a:rPr lang="en-US" b="0" dirty="0" smtClean="0">
                <a:solidFill>
                  <a:srgbClr val="404040"/>
                </a:solidFill>
                <a:latin typeface="+mj-lt"/>
              </a:rPr>
              <a:t>	{</a:t>
            </a:r>
            <a:r>
              <a:rPr lang="en-US" b="0" dirty="0">
                <a:solidFill>
                  <a:srgbClr val="404040"/>
                </a:solidFill>
                <a:latin typeface="+mj-lt"/>
              </a:rPr>
              <a:t>A, B}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404040"/>
                </a:solidFill>
                <a:latin typeface="+mj-lt"/>
              </a:rPr>
              <a:t>P: 	A, B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404040"/>
                </a:solidFill>
                <a:latin typeface="+mj-lt"/>
              </a:rPr>
              <a:t>NP</a:t>
            </a:r>
            <a:r>
              <a:rPr lang="en-US" b="0" dirty="0">
                <a:solidFill>
                  <a:srgbClr val="404040"/>
                </a:solidFill>
                <a:latin typeface="+mj-lt"/>
              </a:rPr>
              <a:t>: </a:t>
            </a:r>
            <a:r>
              <a:rPr lang="en-US" b="0" dirty="0" smtClean="0">
                <a:solidFill>
                  <a:srgbClr val="404040"/>
                </a:solidFill>
                <a:latin typeface="+mj-lt"/>
              </a:rPr>
              <a:t>	C</a:t>
            </a:r>
            <a:r>
              <a:rPr lang="en-US" b="0" dirty="0">
                <a:solidFill>
                  <a:srgbClr val="404040"/>
                </a:solidFill>
                <a:latin typeface="+mj-lt"/>
              </a:rPr>
              <a:t>, D</a:t>
            </a:r>
          </a:p>
        </p:txBody>
      </p:sp>
    </p:spTree>
    <p:extLst>
      <p:ext uri="{BB962C8B-B14F-4D97-AF65-F5344CB8AC3E}">
        <p14:creationId xmlns:p14="http://schemas.microsoft.com/office/powerpoint/2010/main" val="106861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3NF – Inga transitiva beroenden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31071" y="1766659"/>
            <a:ext cx="7587440" cy="330432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+mj-lt"/>
              </a:rPr>
              <a:t>Kravet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för</a:t>
            </a:r>
            <a:r>
              <a:rPr lang="en-US" sz="1800" dirty="0">
                <a:latin typeface="+mj-lt"/>
              </a:rPr>
              <a:t> 3NF </a:t>
            </a:r>
            <a:r>
              <a:rPr lang="en-US" sz="1800" dirty="0" err="1">
                <a:latin typeface="+mj-lt"/>
              </a:rPr>
              <a:t>är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att</a:t>
            </a:r>
            <a:r>
              <a:rPr lang="en-US" sz="1800" dirty="0">
                <a:latin typeface="+mj-lt"/>
              </a:rPr>
              <a:t> 2NF </a:t>
            </a:r>
            <a:r>
              <a:rPr lang="en-US" sz="1800" dirty="0" err="1">
                <a:latin typeface="+mj-lt"/>
              </a:rPr>
              <a:t>uppfyllts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samt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att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inga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 err="1">
                <a:latin typeface="+mj-lt"/>
              </a:rPr>
              <a:t>icke-primära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attribut</a:t>
            </a:r>
            <a:r>
              <a:rPr lang="en-US" sz="1800" dirty="0" smtClean="0">
                <a:latin typeface="+mj-lt"/>
              </a:rPr>
              <a:t> (</a:t>
            </a:r>
            <a:r>
              <a:rPr lang="en-US" sz="1800" dirty="0" err="1" smtClean="0">
                <a:latin typeface="+mj-lt"/>
              </a:rPr>
              <a:t>attribut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som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inte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ingår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någon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kandidatnyckel</a:t>
            </a:r>
            <a:r>
              <a:rPr lang="en-US" sz="1800" dirty="0" smtClean="0">
                <a:latin typeface="+mj-lt"/>
              </a:rPr>
              <a:t>)</a:t>
            </a:r>
            <a:r>
              <a:rPr lang="en-US" sz="1800" dirty="0" err="1" smtClean="0">
                <a:latin typeface="+mj-lt"/>
              </a:rPr>
              <a:t>bestäms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av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ett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annat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icke-primärt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attribut</a:t>
            </a:r>
            <a:r>
              <a:rPr lang="en-US" sz="1800" dirty="0" smtClean="0">
                <a:latin typeface="+mj-lt"/>
              </a:rPr>
              <a:t> (</a:t>
            </a:r>
            <a:r>
              <a:rPr lang="en-US" sz="1800" dirty="0" err="1" smtClean="0">
                <a:latin typeface="+mj-lt"/>
              </a:rPr>
              <a:t>s.k</a:t>
            </a:r>
            <a:r>
              <a:rPr lang="en-US" sz="1800" dirty="0" smtClean="0">
                <a:latin typeface="+mj-lt"/>
              </a:rPr>
              <a:t>. </a:t>
            </a:r>
            <a:r>
              <a:rPr lang="en-US" sz="1800" dirty="0" err="1" smtClean="0">
                <a:latin typeface="+mj-lt"/>
              </a:rPr>
              <a:t>transitivt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beroende</a:t>
            </a:r>
            <a:r>
              <a:rPr lang="en-US" sz="1800" dirty="0" smtClean="0">
                <a:latin typeface="+mj-lt"/>
              </a:rPr>
              <a:t>).</a:t>
            </a:r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r>
              <a:rPr lang="en-US" sz="1800" dirty="0" err="1">
                <a:latin typeface="+mj-lt"/>
              </a:rPr>
              <a:t>Ett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transitivt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beroende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uppstår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när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en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kandidatnyckel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bestämmer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ett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icke-primärt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attribut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indirekt</a:t>
            </a:r>
            <a:r>
              <a:rPr lang="en-US" sz="1800" dirty="0" smtClean="0">
                <a:latin typeface="+mj-lt"/>
              </a:rPr>
              <a:t>:</a:t>
            </a:r>
          </a:p>
          <a:p>
            <a:r>
              <a:rPr lang="en-US" sz="1800" dirty="0" err="1">
                <a:latin typeface="+mj-lt"/>
              </a:rPr>
              <a:t>Exempel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på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brott</a:t>
            </a:r>
            <a:r>
              <a:rPr lang="en-US" sz="1800" dirty="0">
                <a:latin typeface="+mj-lt"/>
              </a:rPr>
              <a:t> mot 3NF: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R(A,B,C,D)</a:t>
            </a:r>
          </a:p>
          <a:p>
            <a:r>
              <a:rPr lang="en-US" sz="1800" dirty="0">
                <a:latin typeface="+mj-lt"/>
              </a:rPr>
              <a:t>A </a:t>
            </a:r>
            <a:r>
              <a:rPr lang="en-US" sz="1800" dirty="0">
                <a:latin typeface="+mj-lt"/>
                <a:sym typeface="Wingdings" panose="05000000000000000000" pitchFamily="2" charset="2"/>
              </a:rPr>
              <a:t> {B, C}</a:t>
            </a:r>
          </a:p>
          <a:p>
            <a:r>
              <a:rPr lang="en-US" sz="1800" dirty="0">
                <a:latin typeface="+mj-lt"/>
                <a:sym typeface="Wingdings" panose="05000000000000000000" pitchFamily="2" charset="2"/>
              </a:rPr>
              <a:t>C  D</a:t>
            </a: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endParaRPr lang="sv-SE" sz="1800" dirty="0">
              <a:latin typeface="+mj-lt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4302611" y="4490714"/>
            <a:ext cx="2132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r>
              <a:rPr lang="en-US" b="0" dirty="0" smtClean="0">
                <a:solidFill>
                  <a:schemeClr val="tx2"/>
                </a:solidFill>
                <a:latin typeface="+mj-lt"/>
              </a:rPr>
              <a:t>CK:  	A</a:t>
            </a:r>
          </a:p>
          <a:p>
            <a:r>
              <a:rPr lang="en-US" b="0" dirty="0" smtClean="0">
                <a:solidFill>
                  <a:schemeClr val="tx2"/>
                </a:solidFill>
                <a:latin typeface="+mj-lt"/>
              </a:rPr>
              <a:t>P:	A</a:t>
            </a:r>
          </a:p>
          <a:p>
            <a:r>
              <a:rPr lang="en-US" b="0" dirty="0" smtClean="0">
                <a:solidFill>
                  <a:schemeClr val="tx2"/>
                </a:solidFill>
                <a:latin typeface="+mj-lt"/>
              </a:rPr>
              <a:t>NP: 	B, C, D</a:t>
            </a:r>
          </a:p>
        </p:txBody>
      </p:sp>
      <p:pic>
        <p:nvPicPr>
          <p:cNvPr id="6" name="Picture 5" descr="C:\Users\Björn Svensson\Desktop\Untitled drawing (3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54" y="5070981"/>
            <a:ext cx="2043628" cy="10745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684533" y="5545983"/>
            <a:ext cx="3840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r>
              <a:rPr lang="en-US" b="0" dirty="0" smtClean="0">
                <a:solidFill>
                  <a:srgbClr val="FF0000"/>
                </a:solidFill>
                <a:latin typeface="+mj-lt"/>
              </a:rPr>
              <a:t>D </a:t>
            </a:r>
            <a:r>
              <a:rPr lang="en-US" b="0" dirty="0" err="1" smtClean="0">
                <a:solidFill>
                  <a:srgbClr val="FF0000"/>
                </a:solidFill>
                <a:latin typeface="+mj-lt"/>
              </a:rPr>
              <a:t>bestäms</a:t>
            </a:r>
            <a:r>
              <a:rPr lang="en-US" b="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  <a:latin typeface="+mj-lt"/>
              </a:rPr>
              <a:t>transitivt</a:t>
            </a:r>
            <a:r>
              <a:rPr lang="en-US" b="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  <a:latin typeface="+mj-lt"/>
              </a:rPr>
              <a:t>av</a:t>
            </a:r>
            <a:r>
              <a:rPr lang="en-US" b="0" dirty="0" smtClean="0">
                <a:solidFill>
                  <a:srgbClr val="FF0000"/>
                </a:solidFill>
                <a:latin typeface="+mj-lt"/>
              </a:rPr>
              <a:t> A (via C), </a:t>
            </a:r>
            <a:r>
              <a:rPr lang="en-US" b="0" dirty="0" err="1" smtClean="0">
                <a:solidFill>
                  <a:srgbClr val="FF0000"/>
                </a:solidFill>
                <a:latin typeface="+mj-lt"/>
              </a:rPr>
              <a:t>detta</a:t>
            </a:r>
            <a:r>
              <a:rPr lang="en-US" b="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  <a:latin typeface="+mj-lt"/>
              </a:rPr>
              <a:t>bryter</a:t>
            </a:r>
            <a:r>
              <a:rPr lang="en-US" b="0" dirty="0" smtClean="0">
                <a:solidFill>
                  <a:srgbClr val="FF0000"/>
                </a:solidFill>
                <a:latin typeface="+mj-lt"/>
              </a:rPr>
              <a:t> mot 3NF</a:t>
            </a:r>
          </a:p>
        </p:txBody>
      </p:sp>
    </p:spTree>
    <p:extLst>
      <p:ext uri="{BB962C8B-B14F-4D97-AF65-F5344CB8AC3E}">
        <p14:creationId xmlns:p14="http://schemas.microsoft.com/office/powerpoint/2010/main" val="117494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Tips och Tricks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57538" y="1848670"/>
            <a:ext cx="7587440" cy="4681603"/>
          </a:xfrm>
        </p:spPr>
        <p:txBody>
          <a:bodyPr/>
          <a:lstStyle/>
          <a:p>
            <a:pPr marL="0" indent="0">
              <a:buNone/>
            </a:pPr>
            <a:r>
              <a:rPr lang="en-US" sz="1700" dirty="0">
                <a:latin typeface="+mj-lt"/>
              </a:rPr>
              <a:t>{A, B} 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 C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betyder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att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 A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och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 B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sammansatt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bestämmer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 C</a:t>
            </a:r>
          </a:p>
          <a:p>
            <a:pPr marL="0" indent="0">
              <a:buNone/>
            </a:pPr>
            <a:r>
              <a:rPr lang="en-US" sz="1700" dirty="0">
                <a:latin typeface="+mj-lt"/>
                <a:sym typeface="Wingdings" panose="05000000000000000000" pitchFamily="2" charset="2"/>
              </a:rPr>
              <a:t>C  {D, E}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betyder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att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 C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bestämmer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 D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och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1700" dirty="0" smtClean="0">
                <a:latin typeface="+mj-lt"/>
                <a:sym typeface="Wingdings" panose="05000000000000000000" pitchFamily="2" charset="2"/>
              </a:rPr>
              <a:t>E.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Det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1700" dirty="0" err="1" smtClean="0">
                <a:latin typeface="+mj-lt"/>
                <a:sym typeface="Wingdings" panose="05000000000000000000" pitchFamily="2" charset="2"/>
              </a:rPr>
              <a:t>säger</a:t>
            </a:r>
            <a:r>
              <a:rPr lang="en-US" sz="170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inte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att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 D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och</a:t>
            </a:r>
            <a:r>
              <a:rPr lang="en-US" sz="1700">
                <a:latin typeface="+mj-lt"/>
                <a:sym typeface="Wingdings" panose="05000000000000000000" pitchFamily="2" charset="2"/>
              </a:rPr>
              <a:t> </a:t>
            </a:r>
            <a:r>
              <a:rPr lang="en-US" sz="1700" smtClean="0">
                <a:latin typeface="+mj-lt"/>
                <a:sym typeface="Wingdings" panose="05000000000000000000" pitchFamily="2" charset="2"/>
              </a:rPr>
              <a:t>E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är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på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något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 vis </a:t>
            </a:r>
            <a:r>
              <a:rPr lang="en-US" sz="1700" dirty="0" err="1" smtClean="0">
                <a:latin typeface="+mj-lt"/>
                <a:sym typeface="Wingdings" panose="05000000000000000000" pitchFamily="2" charset="2"/>
              </a:rPr>
              <a:t>sammansatta</a:t>
            </a:r>
            <a:endParaRPr lang="en-US" sz="1700" dirty="0" smtClean="0">
              <a:latin typeface="+mj-lt"/>
              <a:sym typeface="Wingdings" panose="05000000000000000000" pitchFamily="2" charset="2"/>
            </a:endParaRPr>
          </a:p>
          <a:p>
            <a:endParaRPr lang="en-US" sz="1700" dirty="0">
              <a:latin typeface="+mj-lt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700" dirty="0" err="1">
                <a:latin typeface="+mj-lt"/>
              </a:rPr>
              <a:t>Relationer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som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är</a:t>
            </a:r>
            <a:r>
              <a:rPr lang="en-US" sz="1700" dirty="0">
                <a:latin typeface="+mj-lt"/>
              </a:rPr>
              <a:t> I 1NF </a:t>
            </a:r>
            <a:r>
              <a:rPr lang="en-US" sz="1700" dirty="0" err="1">
                <a:latin typeface="+mj-lt"/>
              </a:rPr>
              <a:t>och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inte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har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sammansatta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primärnycklar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är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automatiskt</a:t>
            </a:r>
            <a:r>
              <a:rPr lang="en-US" sz="1700" dirty="0">
                <a:latin typeface="+mj-lt"/>
              </a:rPr>
              <a:t> I 2NF </a:t>
            </a:r>
            <a:r>
              <a:rPr lang="en-US" sz="1700" dirty="0" err="1">
                <a:latin typeface="+mj-lt"/>
              </a:rPr>
              <a:t>eftersom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att</a:t>
            </a:r>
            <a:r>
              <a:rPr lang="en-US" sz="1700" dirty="0">
                <a:latin typeface="+mj-lt"/>
              </a:rPr>
              <a:t> 2NF </a:t>
            </a:r>
            <a:r>
              <a:rPr lang="en-US" sz="1700" dirty="0" err="1">
                <a:latin typeface="+mj-lt"/>
              </a:rPr>
              <a:t>inte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kan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brytas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utan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att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en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sammansatt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primärnyckel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existerar</a:t>
            </a:r>
            <a:r>
              <a:rPr lang="en-US" sz="1700" dirty="0">
                <a:latin typeface="+mj-lt"/>
              </a:rPr>
              <a:t>! </a:t>
            </a:r>
            <a:r>
              <a:rPr lang="en-US" sz="1700" dirty="0" err="1">
                <a:latin typeface="+mj-lt"/>
              </a:rPr>
              <a:t>En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sammansatt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nyckel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skrivs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som</a:t>
            </a:r>
            <a:r>
              <a:rPr lang="en-US" sz="1700" dirty="0">
                <a:latin typeface="+mj-lt"/>
              </a:rPr>
              <a:t> {A, B</a:t>
            </a:r>
            <a:r>
              <a:rPr lang="en-US" sz="1700" dirty="0" smtClean="0">
                <a:latin typeface="+mj-lt"/>
              </a:rPr>
              <a:t>}</a:t>
            </a:r>
          </a:p>
          <a:p>
            <a:pPr marL="0" indent="0">
              <a:buNone/>
            </a:pPr>
            <a:endParaRPr lang="en-US" sz="1700" dirty="0">
              <a:latin typeface="+mj-lt"/>
            </a:endParaRPr>
          </a:p>
          <a:p>
            <a:pPr marL="0" indent="0">
              <a:buNone/>
            </a:pPr>
            <a:r>
              <a:rPr lang="en-US" sz="1700" dirty="0" err="1" smtClean="0">
                <a:latin typeface="+mj-lt"/>
              </a:rPr>
              <a:t>Relationer</a:t>
            </a:r>
            <a:r>
              <a:rPr lang="en-US" sz="1700" dirty="0" smtClean="0">
                <a:latin typeface="+mj-lt"/>
              </a:rPr>
              <a:t> </a:t>
            </a:r>
            <a:r>
              <a:rPr lang="en-US" sz="1700" dirty="0" err="1" smtClean="0">
                <a:latin typeface="+mj-lt"/>
              </a:rPr>
              <a:t>som</a:t>
            </a:r>
            <a:r>
              <a:rPr lang="en-US" sz="1700" dirty="0" smtClean="0">
                <a:latin typeface="+mj-lt"/>
              </a:rPr>
              <a:t> </a:t>
            </a:r>
            <a:r>
              <a:rPr lang="en-US" sz="1700" dirty="0" err="1" smtClean="0">
                <a:latin typeface="+mj-lt"/>
              </a:rPr>
              <a:t>är</a:t>
            </a:r>
            <a:r>
              <a:rPr lang="en-US" sz="1700" dirty="0" smtClean="0">
                <a:latin typeface="+mj-lt"/>
              </a:rPr>
              <a:t> </a:t>
            </a:r>
            <a:r>
              <a:rPr lang="en-US" sz="1700" dirty="0" err="1" smtClean="0">
                <a:latin typeface="+mj-lt"/>
              </a:rPr>
              <a:t>i</a:t>
            </a:r>
            <a:r>
              <a:rPr lang="en-US" sz="1700" dirty="0" smtClean="0">
                <a:latin typeface="+mj-lt"/>
              </a:rPr>
              <a:t> 1NF </a:t>
            </a:r>
            <a:r>
              <a:rPr lang="en-US" sz="1700" dirty="0" err="1" smtClean="0">
                <a:latin typeface="+mj-lt"/>
              </a:rPr>
              <a:t>och</a:t>
            </a:r>
            <a:r>
              <a:rPr lang="en-US" sz="1700" dirty="0" smtClean="0">
                <a:latin typeface="+mj-lt"/>
              </a:rPr>
              <a:t> </a:t>
            </a:r>
            <a:r>
              <a:rPr lang="en-US" sz="1700" dirty="0" err="1" smtClean="0">
                <a:latin typeface="+mj-lt"/>
              </a:rPr>
              <a:t>inte</a:t>
            </a:r>
            <a:r>
              <a:rPr lang="en-US" sz="1700" dirty="0" smtClean="0">
                <a:latin typeface="+mj-lt"/>
              </a:rPr>
              <a:t> </a:t>
            </a:r>
            <a:r>
              <a:rPr lang="en-US" sz="1700" dirty="0" err="1" smtClean="0">
                <a:latin typeface="+mj-lt"/>
              </a:rPr>
              <a:t>har</a:t>
            </a:r>
            <a:r>
              <a:rPr lang="en-US" sz="1700" dirty="0" smtClean="0">
                <a:latin typeface="+mj-lt"/>
              </a:rPr>
              <a:t> </a:t>
            </a:r>
            <a:r>
              <a:rPr lang="en-US" sz="1700" dirty="0" err="1" smtClean="0">
                <a:latin typeface="+mj-lt"/>
              </a:rPr>
              <a:t>några</a:t>
            </a:r>
            <a:r>
              <a:rPr lang="en-US" sz="1700" dirty="0" smtClean="0">
                <a:latin typeface="+mj-lt"/>
              </a:rPr>
              <a:t> </a:t>
            </a:r>
            <a:r>
              <a:rPr lang="en-US" sz="1700" dirty="0" err="1" smtClean="0">
                <a:latin typeface="+mj-lt"/>
              </a:rPr>
              <a:t>icke-primära</a:t>
            </a:r>
            <a:r>
              <a:rPr lang="en-US" sz="1700" dirty="0" smtClean="0">
                <a:latin typeface="+mj-lt"/>
              </a:rPr>
              <a:t> </a:t>
            </a:r>
            <a:r>
              <a:rPr lang="en-US" sz="1700" dirty="0" err="1" smtClean="0">
                <a:latin typeface="+mj-lt"/>
              </a:rPr>
              <a:t>attribut</a:t>
            </a:r>
            <a:r>
              <a:rPr lang="en-US" sz="1700" dirty="0" smtClean="0">
                <a:latin typeface="+mj-lt"/>
              </a:rPr>
              <a:t> </a:t>
            </a:r>
            <a:r>
              <a:rPr lang="en-US" sz="1700" dirty="0" err="1" smtClean="0">
                <a:latin typeface="+mj-lt"/>
              </a:rPr>
              <a:t>är</a:t>
            </a:r>
            <a:r>
              <a:rPr lang="en-US" sz="1700" dirty="0" smtClean="0">
                <a:latin typeface="+mj-lt"/>
              </a:rPr>
              <a:t> </a:t>
            </a:r>
            <a:r>
              <a:rPr lang="en-US" sz="1700" dirty="0" err="1" smtClean="0">
                <a:latin typeface="+mj-lt"/>
              </a:rPr>
              <a:t>automatiskt</a:t>
            </a:r>
            <a:r>
              <a:rPr lang="en-US" sz="1700" dirty="0" smtClean="0">
                <a:latin typeface="+mj-lt"/>
              </a:rPr>
              <a:t> </a:t>
            </a:r>
            <a:r>
              <a:rPr lang="en-US" sz="1700" dirty="0" err="1" smtClean="0">
                <a:latin typeface="+mj-lt"/>
              </a:rPr>
              <a:t>i</a:t>
            </a:r>
            <a:r>
              <a:rPr lang="en-US" sz="1700" dirty="0" smtClean="0">
                <a:latin typeface="+mj-lt"/>
              </a:rPr>
              <a:t> 3NF.</a:t>
            </a:r>
          </a:p>
          <a:p>
            <a:pPr marL="0" indent="0">
              <a:buNone/>
            </a:pPr>
            <a:endParaRPr lang="en-US" sz="1700" dirty="0" smtClean="0">
              <a:latin typeface="+mj-lt"/>
            </a:endParaRPr>
          </a:p>
          <a:p>
            <a:pPr marL="0" indent="0">
              <a:buNone/>
            </a:pPr>
            <a:r>
              <a:rPr lang="en-US" sz="1700" dirty="0" err="1">
                <a:latin typeface="+mj-lt"/>
              </a:rPr>
              <a:t>Triviella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beroenden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kan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inte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orsaka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normalformsbrott</a:t>
            </a:r>
            <a:r>
              <a:rPr lang="en-US" sz="1700" dirty="0">
                <a:latin typeface="+mj-lt"/>
              </a:rPr>
              <a:t>. </a:t>
            </a:r>
          </a:p>
          <a:p>
            <a:pPr marL="0" indent="0">
              <a:buNone/>
            </a:pPr>
            <a:r>
              <a:rPr lang="en-US" sz="1700" dirty="0" smtClean="0">
                <a:latin typeface="+mj-lt"/>
              </a:rPr>
              <a:t>A 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 A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och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 {A, B}  B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är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exempel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på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triviella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beroenden</a:t>
            </a:r>
            <a:endParaRPr lang="en-US" sz="1700" dirty="0">
              <a:latin typeface="+mj-lt"/>
            </a:endParaRPr>
          </a:p>
          <a:p>
            <a:endParaRPr lang="en-US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409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1a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90185" y="1848670"/>
            <a:ext cx="3954923" cy="4277001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1a) Bestäm </a:t>
            </a:r>
            <a:r>
              <a:rPr lang="sv-SE" sz="1800" dirty="0">
                <a:latin typeface="+mj-lt"/>
              </a:rPr>
              <a:t>följande relations primärnyckel (3p). Motivera svaret.</a:t>
            </a:r>
          </a:p>
          <a:p>
            <a:endParaRPr lang="sv-SE" sz="18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007" y="3139551"/>
            <a:ext cx="3647619" cy="1695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179" y="5134743"/>
            <a:ext cx="4955273" cy="69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1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1a - Attribut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36" y="1776115"/>
            <a:ext cx="3647619" cy="1695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655" y="236688"/>
            <a:ext cx="4955273" cy="6909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121" y="2707344"/>
            <a:ext cx="3723809" cy="14095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08325" y="4477286"/>
            <a:ext cx="449897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>
                <a:solidFill>
                  <a:srgbClr val="404040"/>
                </a:solidFill>
              </a:rPr>
              <a:t>CK: </a:t>
            </a:r>
            <a:r>
              <a:rPr lang="sv-SE" dirty="0" smtClean="0">
                <a:solidFill>
                  <a:srgbClr val="404040"/>
                </a:solidFill>
              </a:rPr>
              <a:t>	</a:t>
            </a:r>
            <a:r>
              <a:rPr lang="sv-SE" dirty="0" err="1" smtClean="0">
                <a:solidFill>
                  <a:srgbClr val="404040"/>
                </a:solidFill>
              </a:rPr>
              <a:t>kundnr</a:t>
            </a:r>
            <a:endParaRPr lang="sv-SE" dirty="0">
              <a:solidFill>
                <a:srgbClr val="404040"/>
              </a:solidFill>
            </a:endParaRPr>
          </a:p>
          <a:p>
            <a:r>
              <a:rPr lang="sv-SE" dirty="0">
                <a:solidFill>
                  <a:srgbClr val="404040"/>
                </a:solidFill>
              </a:rPr>
              <a:t>P: </a:t>
            </a:r>
            <a:r>
              <a:rPr lang="sv-SE" dirty="0" smtClean="0">
                <a:solidFill>
                  <a:srgbClr val="404040"/>
                </a:solidFill>
              </a:rPr>
              <a:t>	</a:t>
            </a:r>
            <a:r>
              <a:rPr lang="sv-SE" dirty="0" err="1" smtClean="0">
                <a:solidFill>
                  <a:srgbClr val="404040"/>
                </a:solidFill>
              </a:rPr>
              <a:t>kundnr</a:t>
            </a:r>
            <a:endParaRPr lang="sv-SE" dirty="0">
              <a:solidFill>
                <a:srgbClr val="404040"/>
              </a:solidFill>
            </a:endParaRPr>
          </a:p>
          <a:p>
            <a:r>
              <a:rPr lang="sv-SE" dirty="0">
                <a:solidFill>
                  <a:srgbClr val="404040"/>
                </a:solidFill>
              </a:rPr>
              <a:t>NP: </a:t>
            </a:r>
            <a:r>
              <a:rPr lang="sv-SE" dirty="0" smtClean="0">
                <a:solidFill>
                  <a:srgbClr val="404040"/>
                </a:solidFill>
              </a:rPr>
              <a:t>	</a:t>
            </a:r>
            <a:r>
              <a:rPr lang="sv-SE" dirty="0" err="1" smtClean="0">
                <a:solidFill>
                  <a:srgbClr val="404040"/>
                </a:solidFill>
              </a:rPr>
              <a:t>varunr</a:t>
            </a:r>
            <a:r>
              <a:rPr lang="sv-SE" dirty="0">
                <a:solidFill>
                  <a:srgbClr val="404040"/>
                </a:solidFill>
              </a:rPr>
              <a:t>, varunamn, kundnamn</a:t>
            </a:r>
          </a:p>
        </p:txBody>
      </p:sp>
    </p:spTree>
    <p:extLst>
      <p:ext uri="{BB962C8B-B14F-4D97-AF65-F5344CB8AC3E}">
        <p14:creationId xmlns:p14="http://schemas.microsoft.com/office/powerpoint/2010/main" val="281742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Klargöranden - </a:t>
            </a:r>
            <a:r>
              <a:rPr lang="sv-SE" dirty="0" err="1" smtClean="0"/>
              <a:t>Multivalue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7538" y="1848670"/>
            <a:ext cx="3412756" cy="3563159"/>
          </a:xfrm>
        </p:spPr>
        <p:txBody>
          <a:bodyPr/>
          <a:lstStyle/>
          <a:p>
            <a:r>
              <a:rPr lang="sv-SE" sz="1800" dirty="0" smtClean="0">
                <a:latin typeface="+mj-lt"/>
              </a:rPr>
              <a:t>Ritas som </a:t>
            </a:r>
            <a:r>
              <a:rPr lang="sv-SE" sz="1800" dirty="0" err="1" smtClean="0">
                <a:latin typeface="+mj-lt"/>
              </a:rPr>
              <a:t>multivalue</a:t>
            </a:r>
            <a:r>
              <a:rPr lang="sv-SE" sz="1800" dirty="0" smtClean="0">
                <a:latin typeface="+mj-lt"/>
              </a:rPr>
              <a:t> i UML</a:t>
            </a:r>
          </a:p>
          <a:p>
            <a:r>
              <a:rPr lang="sv-SE" sz="1800" dirty="0" smtClean="0">
                <a:latin typeface="+mj-lt"/>
              </a:rPr>
              <a:t>Läggs i en separat tabell i databasen</a:t>
            </a:r>
          </a:p>
          <a:p>
            <a:r>
              <a:rPr lang="sv-SE" sz="1800" dirty="0" smtClean="0">
                <a:latin typeface="+mj-lt"/>
              </a:rPr>
              <a:t>Räcker som ID, då den unikt identifierar en kund</a:t>
            </a:r>
            <a:endParaRPr lang="sv-SE" sz="1800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01" y="1848670"/>
            <a:ext cx="2798643" cy="1778712"/>
          </a:xfrm>
          <a:prstGeom prst="rect">
            <a:avLst/>
          </a:prstGeom>
        </p:spPr>
      </p:pic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4564100" y="4126938"/>
            <a:ext cx="4151021" cy="1284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b="1" kern="0" dirty="0" smtClean="0">
                <a:latin typeface="+mj-lt"/>
              </a:rPr>
              <a:t>Kund</a:t>
            </a:r>
            <a:r>
              <a:rPr lang="sv-SE" sz="1800" kern="0" dirty="0" smtClean="0">
                <a:latin typeface="+mj-lt"/>
              </a:rPr>
              <a:t> (</a:t>
            </a:r>
            <a:r>
              <a:rPr lang="sv-SE" sz="1800" u="sng" kern="0" dirty="0" err="1" smtClean="0">
                <a:latin typeface="+mj-lt"/>
              </a:rPr>
              <a:t>KundNr</a:t>
            </a:r>
            <a:r>
              <a:rPr lang="sv-SE" sz="1800" kern="0" dirty="0" smtClean="0">
                <a:latin typeface="+mj-lt"/>
              </a:rPr>
              <a:t>, </a:t>
            </a:r>
            <a:r>
              <a:rPr lang="sv-SE" sz="1800" kern="0" dirty="0" err="1" smtClean="0">
                <a:latin typeface="+mj-lt"/>
              </a:rPr>
              <a:t>KundNamn</a:t>
            </a:r>
            <a:r>
              <a:rPr lang="sv-SE" sz="1800" kern="0" dirty="0" smtClean="0">
                <a:latin typeface="+mj-lt"/>
              </a:rPr>
              <a:t>, </a:t>
            </a:r>
            <a:r>
              <a:rPr lang="sv-SE" sz="1800" kern="0" dirty="0" err="1" smtClean="0">
                <a:latin typeface="+mj-lt"/>
              </a:rPr>
              <a:t>KundAdress</a:t>
            </a:r>
            <a:r>
              <a:rPr lang="sv-SE" sz="1800" kern="0" dirty="0" smtClean="0">
                <a:latin typeface="+mj-lt"/>
              </a:rPr>
              <a:t>)</a:t>
            </a:r>
            <a:endParaRPr lang="sv-SE" sz="1800" kern="0" dirty="0">
              <a:latin typeface="+mj-lt"/>
            </a:endParaRPr>
          </a:p>
          <a:p>
            <a:pPr marL="0" indent="0">
              <a:buNone/>
            </a:pPr>
            <a:endParaRPr lang="sv-SE" sz="1800" kern="0" dirty="0" smtClean="0">
              <a:latin typeface="+mj-lt"/>
            </a:endParaRPr>
          </a:p>
          <a:p>
            <a:pPr marL="0" indent="0">
              <a:buNone/>
            </a:pPr>
            <a:r>
              <a:rPr lang="sv-SE" sz="1800" b="1" kern="0" dirty="0" smtClean="0">
                <a:latin typeface="+mj-lt"/>
              </a:rPr>
              <a:t>Telefon</a:t>
            </a:r>
            <a:r>
              <a:rPr lang="sv-SE" sz="1800" kern="0" dirty="0" smtClean="0">
                <a:latin typeface="+mj-lt"/>
              </a:rPr>
              <a:t> (</a:t>
            </a:r>
            <a:r>
              <a:rPr lang="sv-SE" sz="1800" u="sng" kern="0" dirty="0" smtClean="0">
                <a:latin typeface="+mj-lt"/>
              </a:rPr>
              <a:t>KundTelnr</a:t>
            </a:r>
            <a:r>
              <a:rPr lang="sv-SE" sz="1800" kern="0" dirty="0" smtClean="0">
                <a:latin typeface="+mj-lt"/>
              </a:rPr>
              <a:t>, </a:t>
            </a:r>
            <a:r>
              <a:rPr lang="sv-SE" sz="1800" i="1" kern="0" dirty="0" err="1" smtClean="0">
                <a:latin typeface="+mj-lt"/>
              </a:rPr>
              <a:t>kundNr</a:t>
            </a:r>
            <a:r>
              <a:rPr lang="sv-SE" sz="1800" kern="0" dirty="0" smtClean="0">
                <a:latin typeface="+mj-lt"/>
              </a:rPr>
              <a:t>)</a:t>
            </a:r>
            <a:endParaRPr lang="sv-SE" sz="1800" kern="0" dirty="0">
              <a:latin typeface="+mj-lt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3026421" y="3366287"/>
            <a:ext cx="1707420" cy="1497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565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1a - 2NF?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561068" y="1856551"/>
            <a:ext cx="449897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>
                <a:solidFill>
                  <a:srgbClr val="404040"/>
                </a:solidFill>
              </a:rPr>
              <a:t>CK: </a:t>
            </a:r>
            <a:r>
              <a:rPr lang="sv-SE" dirty="0" smtClean="0">
                <a:solidFill>
                  <a:srgbClr val="404040"/>
                </a:solidFill>
              </a:rPr>
              <a:t>	</a:t>
            </a:r>
            <a:r>
              <a:rPr lang="sv-SE" dirty="0" err="1" smtClean="0">
                <a:solidFill>
                  <a:srgbClr val="404040"/>
                </a:solidFill>
              </a:rPr>
              <a:t>kundnr</a:t>
            </a:r>
            <a:endParaRPr lang="sv-SE" dirty="0">
              <a:solidFill>
                <a:srgbClr val="404040"/>
              </a:solidFill>
            </a:endParaRPr>
          </a:p>
          <a:p>
            <a:r>
              <a:rPr lang="sv-SE" dirty="0">
                <a:solidFill>
                  <a:srgbClr val="404040"/>
                </a:solidFill>
              </a:rPr>
              <a:t>P: </a:t>
            </a:r>
            <a:r>
              <a:rPr lang="sv-SE" dirty="0" smtClean="0">
                <a:solidFill>
                  <a:srgbClr val="404040"/>
                </a:solidFill>
              </a:rPr>
              <a:t>	</a:t>
            </a:r>
            <a:r>
              <a:rPr lang="sv-SE" dirty="0" err="1" smtClean="0">
                <a:solidFill>
                  <a:srgbClr val="404040"/>
                </a:solidFill>
              </a:rPr>
              <a:t>kundnr</a:t>
            </a:r>
            <a:endParaRPr lang="sv-SE" dirty="0">
              <a:solidFill>
                <a:srgbClr val="404040"/>
              </a:solidFill>
            </a:endParaRPr>
          </a:p>
          <a:p>
            <a:r>
              <a:rPr lang="sv-SE" dirty="0">
                <a:solidFill>
                  <a:srgbClr val="404040"/>
                </a:solidFill>
              </a:rPr>
              <a:t>NP: </a:t>
            </a:r>
            <a:r>
              <a:rPr lang="sv-SE" dirty="0" smtClean="0">
                <a:solidFill>
                  <a:srgbClr val="404040"/>
                </a:solidFill>
              </a:rPr>
              <a:t>	</a:t>
            </a:r>
            <a:r>
              <a:rPr lang="sv-SE" dirty="0" err="1" smtClean="0">
                <a:solidFill>
                  <a:srgbClr val="404040"/>
                </a:solidFill>
              </a:rPr>
              <a:t>varunr</a:t>
            </a:r>
            <a:r>
              <a:rPr lang="sv-SE" dirty="0">
                <a:solidFill>
                  <a:srgbClr val="404040"/>
                </a:solidFill>
              </a:rPr>
              <a:t>, varunamn, kundnamn</a:t>
            </a:r>
          </a:p>
        </p:txBody>
      </p:sp>
      <p:sp>
        <p:nvSpPr>
          <p:cNvPr id="3" name="Rectangle 2"/>
          <p:cNvSpPr/>
          <p:nvPr/>
        </p:nvSpPr>
        <p:spPr>
          <a:xfrm>
            <a:off x="874849" y="3736644"/>
            <a:ext cx="7141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00B050"/>
                </a:solidFill>
              </a:rPr>
              <a:t>Den uppfyller kravet </a:t>
            </a:r>
            <a:r>
              <a:rPr lang="sv-SE" dirty="0" smtClean="0">
                <a:solidFill>
                  <a:srgbClr val="00B050"/>
                </a:solidFill>
              </a:rPr>
              <a:t>för </a:t>
            </a:r>
            <a:r>
              <a:rPr lang="sv-SE" dirty="0">
                <a:solidFill>
                  <a:srgbClr val="00B050"/>
                </a:solidFill>
              </a:rPr>
              <a:t>2NF </a:t>
            </a:r>
            <a:r>
              <a:rPr lang="sv-SE" dirty="0">
                <a:solidFill>
                  <a:srgbClr val="404040"/>
                </a:solidFill>
              </a:rPr>
              <a:t>eftersom alla </a:t>
            </a:r>
            <a:r>
              <a:rPr lang="sv-SE" dirty="0" smtClean="0">
                <a:solidFill>
                  <a:srgbClr val="404040"/>
                </a:solidFill>
              </a:rPr>
              <a:t>icke-primära </a:t>
            </a:r>
            <a:r>
              <a:rPr lang="sv-SE" dirty="0">
                <a:solidFill>
                  <a:srgbClr val="404040"/>
                </a:solidFill>
              </a:rPr>
              <a:t>attribut (</a:t>
            </a:r>
            <a:r>
              <a:rPr lang="sv-SE" dirty="0" err="1">
                <a:solidFill>
                  <a:srgbClr val="404040"/>
                </a:solidFill>
              </a:rPr>
              <a:t>varunr</a:t>
            </a:r>
            <a:r>
              <a:rPr lang="sv-SE" dirty="0">
                <a:solidFill>
                  <a:srgbClr val="404040"/>
                </a:solidFill>
              </a:rPr>
              <a:t>, varunamn, </a:t>
            </a:r>
            <a:r>
              <a:rPr lang="sv-SE" dirty="0" smtClean="0">
                <a:solidFill>
                  <a:srgbClr val="404040"/>
                </a:solidFill>
              </a:rPr>
              <a:t>kundnamn) är fullt </a:t>
            </a:r>
            <a:r>
              <a:rPr lang="sv-SE" dirty="0">
                <a:solidFill>
                  <a:srgbClr val="404040"/>
                </a:solidFill>
              </a:rPr>
              <a:t>funktionellt beroende av CK (</a:t>
            </a:r>
            <a:r>
              <a:rPr lang="sv-SE" dirty="0" err="1">
                <a:solidFill>
                  <a:srgbClr val="404040"/>
                </a:solidFill>
              </a:rPr>
              <a:t>kundnr</a:t>
            </a:r>
            <a:r>
              <a:rPr lang="sv-SE" dirty="0">
                <a:solidFill>
                  <a:srgbClr val="404040"/>
                </a:solidFill>
              </a:rPr>
              <a:t>). Detta </a:t>
            </a:r>
            <a:r>
              <a:rPr lang="sv-SE" dirty="0" smtClean="0">
                <a:solidFill>
                  <a:srgbClr val="404040"/>
                </a:solidFill>
              </a:rPr>
              <a:t>är </a:t>
            </a:r>
            <a:r>
              <a:rPr lang="sv-SE" dirty="0">
                <a:solidFill>
                  <a:srgbClr val="404040"/>
                </a:solidFill>
              </a:rPr>
              <a:t>givet eftersom vi inte har en sammansatt CK</a:t>
            </a:r>
            <a:r>
              <a:rPr lang="sv-SE" dirty="0" smtClean="0">
                <a:solidFill>
                  <a:srgbClr val="404040"/>
                </a:solidFill>
              </a:rPr>
              <a:t>.</a:t>
            </a:r>
            <a:endParaRPr lang="sv-SE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87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1a – 3NF?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561068" y="1856551"/>
            <a:ext cx="449897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>
                <a:solidFill>
                  <a:srgbClr val="404040"/>
                </a:solidFill>
              </a:rPr>
              <a:t>CK: </a:t>
            </a:r>
            <a:r>
              <a:rPr lang="sv-SE" dirty="0" smtClean="0">
                <a:solidFill>
                  <a:srgbClr val="404040"/>
                </a:solidFill>
              </a:rPr>
              <a:t>	</a:t>
            </a:r>
            <a:r>
              <a:rPr lang="sv-SE" dirty="0" err="1" smtClean="0">
                <a:solidFill>
                  <a:srgbClr val="404040"/>
                </a:solidFill>
              </a:rPr>
              <a:t>kundnr</a:t>
            </a:r>
            <a:endParaRPr lang="sv-SE" dirty="0">
              <a:solidFill>
                <a:srgbClr val="404040"/>
              </a:solidFill>
            </a:endParaRPr>
          </a:p>
          <a:p>
            <a:r>
              <a:rPr lang="sv-SE" dirty="0">
                <a:solidFill>
                  <a:srgbClr val="404040"/>
                </a:solidFill>
              </a:rPr>
              <a:t>P: </a:t>
            </a:r>
            <a:r>
              <a:rPr lang="sv-SE" dirty="0" smtClean="0">
                <a:solidFill>
                  <a:srgbClr val="404040"/>
                </a:solidFill>
              </a:rPr>
              <a:t>	</a:t>
            </a:r>
            <a:r>
              <a:rPr lang="sv-SE" dirty="0" err="1" smtClean="0">
                <a:solidFill>
                  <a:srgbClr val="404040"/>
                </a:solidFill>
              </a:rPr>
              <a:t>kundnr</a:t>
            </a:r>
            <a:endParaRPr lang="sv-SE" dirty="0">
              <a:solidFill>
                <a:srgbClr val="404040"/>
              </a:solidFill>
            </a:endParaRPr>
          </a:p>
          <a:p>
            <a:r>
              <a:rPr lang="sv-SE" dirty="0">
                <a:solidFill>
                  <a:srgbClr val="404040"/>
                </a:solidFill>
              </a:rPr>
              <a:t>NP: </a:t>
            </a:r>
            <a:r>
              <a:rPr lang="sv-SE" dirty="0" smtClean="0">
                <a:solidFill>
                  <a:srgbClr val="404040"/>
                </a:solidFill>
              </a:rPr>
              <a:t>	</a:t>
            </a:r>
            <a:r>
              <a:rPr lang="sv-SE" dirty="0" err="1" smtClean="0">
                <a:solidFill>
                  <a:srgbClr val="404040"/>
                </a:solidFill>
              </a:rPr>
              <a:t>varunr</a:t>
            </a:r>
            <a:r>
              <a:rPr lang="sv-SE" dirty="0">
                <a:solidFill>
                  <a:srgbClr val="404040"/>
                </a:solidFill>
              </a:rPr>
              <a:t>, varunamn, kundnamn</a:t>
            </a:r>
          </a:p>
        </p:txBody>
      </p:sp>
      <p:sp>
        <p:nvSpPr>
          <p:cNvPr id="3" name="Rectangle 2"/>
          <p:cNvSpPr/>
          <p:nvPr/>
        </p:nvSpPr>
        <p:spPr>
          <a:xfrm>
            <a:off x="767444" y="3059008"/>
            <a:ext cx="7141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</a:rPr>
              <a:t>Relationen är </a:t>
            </a:r>
            <a:r>
              <a:rPr lang="sv-SE" dirty="0">
                <a:solidFill>
                  <a:srgbClr val="FF0000"/>
                </a:solidFill>
              </a:rPr>
              <a:t>inte i 3NF </a:t>
            </a:r>
            <a:r>
              <a:rPr lang="sv-SE" dirty="0">
                <a:solidFill>
                  <a:srgbClr val="404040"/>
                </a:solidFill>
              </a:rPr>
              <a:t>eftersom det finns ett transitivt beroende </a:t>
            </a:r>
            <a:r>
              <a:rPr lang="sv-SE" dirty="0" smtClean="0">
                <a:solidFill>
                  <a:srgbClr val="404040"/>
                </a:solidFill>
              </a:rPr>
              <a:t>då det icke-primära </a:t>
            </a:r>
            <a:r>
              <a:rPr lang="sv-SE" dirty="0">
                <a:solidFill>
                  <a:srgbClr val="404040"/>
                </a:solidFill>
              </a:rPr>
              <a:t>attributet </a:t>
            </a:r>
            <a:r>
              <a:rPr lang="sv-SE" dirty="0" err="1">
                <a:solidFill>
                  <a:srgbClr val="404040"/>
                </a:solidFill>
              </a:rPr>
              <a:t>varunr</a:t>
            </a:r>
            <a:r>
              <a:rPr lang="sv-SE" dirty="0">
                <a:solidFill>
                  <a:srgbClr val="404040"/>
                </a:solidFill>
              </a:rPr>
              <a:t> </a:t>
            </a:r>
            <a:r>
              <a:rPr lang="sv-SE" dirty="0" smtClean="0">
                <a:solidFill>
                  <a:srgbClr val="404040"/>
                </a:solidFill>
              </a:rPr>
              <a:t>bestämmer </a:t>
            </a:r>
            <a:r>
              <a:rPr lang="sv-SE" dirty="0">
                <a:solidFill>
                  <a:srgbClr val="404040"/>
                </a:solidFill>
              </a:rPr>
              <a:t>det </a:t>
            </a:r>
            <a:r>
              <a:rPr lang="sv-SE" dirty="0" smtClean="0">
                <a:solidFill>
                  <a:srgbClr val="404040"/>
                </a:solidFill>
              </a:rPr>
              <a:t>icke-primära </a:t>
            </a:r>
            <a:r>
              <a:rPr lang="sv-SE" dirty="0">
                <a:solidFill>
                  <a:srgbClr val="404040"/>
                </a:solidFill>
              </a:rPr>
              <a:t>attributet varunamn.</a:t>
            </a:r>
          </a:p>
          <a:p>
            <a:endParaRPr lang="sv-SE" dirty="0"/>
          </a:p>
          <a:p>
            <a:r>
              <a:rPr lang="sv-SE" dirty="0">
                <a:solidFill>
                  <a:srgbClr val="FF0000"/>
                </a:solidFill>
              </a:rPr>
              <a:t>Relationen </a:t>
            </a:r>
            <a:r>
              <a:rPr lang="sv-SE" dirty="0" smtClean="0">
                <a:solidFill>
                  <a:srgbClr val="FF0000"/>
                </a:solidFill>
              </a:rPr>
              <a:t>är således </a:t>
            </a:r>
            <a:r>
              <a:rPr lang="sv-SE" dirty="0">
                <a:solidFill>
                  <a:srgbClr val="FF0000"/>
                </a:solidFill>
              </a:rPr>
              <a:t>i 2NF.</a:t>
            </a:r>
          </a:p>
        </p:txBody>
      </p:sp>
    </p:spTree>
    <p:extLst>
      <p:ext uri="{BB962C8B-B14F-4D97-AF65-F5344CB8AC3E}">
        <p14:creationId xmlns:p14="http://schemas.microsoft.com/office/powerpoint/2010/main" val="23364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1a </a:t>
            </a:r>
            <a:r>
              <a:rPr lang="sv-SE" dirty="0"/>
              <a:t>- Konvertering till </a:t>
            </a:r>
            <a:r>
              <a:rPr lang="sv-SE" dirty="0" smtClean="0"/>
              <a:t>3NF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561068" y="1856551"/>
            <a:ext cx="449897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>
                <a:solidFill>
                  <a:srgbClr val="404040"/>
                </a:solidFill>
              </a:rPr>
              <a:t>CK: </a:t>
            </a:r>
            <a:r>
              <a:rPr lang="sv-SE" dirty="0" smtClean="0">
                <a:solidFill>
                  <a:srgbClr val="404040"/>
                </a:solidFill>
              </a:rPr>
              <a:t>	</a:t>
            </a:r>
            <a:r>
              <a:rPr lang="sv-SE" dirty="0" err="1" smtClean="0">
                <a:solidFill>
                  <a:srgbClr val="404040"/>
                </a:solidFill>
              </a:rPr>
              <a:t>kundnr</a:t>
            </a:r>
            <a:endParaRPr lang="sv-SE" dirty="0">
              <a:solidFill>
                <a:srgbClr val="404040"/>
              </a:solidFill>
            </a:endParaRPr>
          </a:p>
          <a:p>
            <a:r>
              <a:rPr lang="sv-SE" dirty="0">
                <a:solidFill>
                  <a:srgbClr val="404040"/>
                </a:solidFill>
              </a:rPr>
              <a:t>P: </a:t>
            </a:r>
            <a:r>
              <a:rPr lang="sv-SE" dirty="0" smtClean="0">
                <a:solidFill>
                  <a:srgbClr val="404040"/>
                </a:solidFill>
              </a:rPr>
              <a:t>	</a:t>
            </a:r>
            <a:r>
              <a:rPr lang="sv-SE" dirty="0" err="1" smtClean="0">
                <a:solidFill>
                  <a:srgbClr val="404040"/>
                </a:solidFill>
              </a:rPr>
              <a:t>kundnr</a:t>
            </a:r>
            <a:endParaRPr lang="sv-SE" dirty="0">
              <a:solidFill>
                <a:srgbClr val="404040"/>
              </a:solidFill>
            </a:endParaRPr>
          </a:p>
          <a:p>
            <a:r>
              <a:rPr lang="sv-SE" dirty="0">
                <a:solidFill>
                  <a:srgbClr val="404040"/>
                </a:solidFill>
              </a:rPr>
              <a:t>NP: </a:t>
            </a:r>
            <a:r>
              <a:rPr lang="sv-SE" dirty="0" smtClean="0">
                <a:solidFill>
                  <a:srgbClr val="404040"/>
                </a:solidFill>
              </a:rPr>
              <a:t>	</a:t>
            </a:r>
            <a:r>
              <a:rPr lang="sv-SE" dirty="0" err="1" smtClean="0">
                <a:solidFill>
                  <a:srgbClr val="404040"/>
                </a:solidFill>
              </a:rPr>
              <a:t>varunr</a:t>
            </a:r>
            <a:r>
              <a:rPr lang="sv-SE" dirty="0">
                <a:solidFill>
                  <a:srgbClr val="404040"/>
                </a:solidFill>
              </a:rPr>
              <a:t>, varunamn, kundnamn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5" y="3212836"/>
            <a:ext cx="3723809" cy="140952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63636" y="4622360"/>
            <a:ext cx="5649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smtClean="0">
                <a:solidFill>
                  <a:srgbClr val="404040"/>
                </a:solidFill>
              </a:rPr>
              <a:t>Kund(</a:t>
            </a:r>
            <a:r>
              <a:rPr lang="sv-SE" dirty="0" err="1" smtClean="0">
                <a:solidFill>
                  <a:srgbClr val="404040"/>
                </a:solidFill>
              </a:rPr>
              <a:t>kundnr</a:t>
            </a:r>
            <a:r>
              <a:rPr lang="sv-SE" dirty="0">
                <a:solidFill>
                  <a:srgbClr val="404040"/>
                </a:solidFill>
              </a:rPr>
              <a:t>, kundnamn, </a:t>
            </a:r>
            <a:r>
              <a:rPr lang="sv-SE" dirty="0" err="1">
                <a:solidFill>
                  <a:srgbClr val="404040"/>
                </a:solidFill>
              </a:rPr>
              <a:t>varunr</a:t>
            </a:r>
            <a:r>
              <a:rPr lang="sv-SE" dirty="0">
                <a:solidFill>
                  <a:srgbClr val="404040"/>
                </a:solidFill>
              </a:rPr>
              <a:t>) </a:t>
            </a:r>
            <a:r>
              <a:rPr lang="sv-SE" dirty="0" err="1">
                <a:solidFill>
                  <a:srgbClr val="404040"/>
                </a:solidFill>
              </a:rPr>
              <a:t>kundnr</a:t>
            </a:r>
            <a:r>
              <a:rPr lang="sv-SE" dirty="0">
                <a:solidFill>
                  <a:srgbClr val="404040"/>
                </a:solidFill>
              </a:rPr>
              <a:t> PK</a:t>
            </a:r>
          </a:p>
          <a:p>
            <a:r>
              <a:rPr lang="sv-SE" dirty="0">
                <a:solidFill>
                  <a:srgbClr val="404040"/>
                </a:solidFill>
              </a:rPr>
              <a:t>Vara(</a:t>
            </a:r>
            <a:r>
              <a:rPr lang="sv-SE" dirty="0" err="1">
                <a:solidFill>
                  <a:srgbClr val="404040"/>
                </a:solidFill>
              </a:rPr>
              <a:t>varunr</a:t>
            </a:r>
            <a:r>
              <a:rPr lang="sv-SE" dirty="0">
                <a:solidFill>
                  <a:srgbClr val="404040"/>
                </a:solidFill>
              </a:rPr>
              <a:t>, varunamn) </a:t>
            </a:r>
            <a:r>
              <a:rPr lang="sv-SE" dirty="0" err="1">
                <a:solidFill>
                  <a:srgbClr val="404040"/>
                </a:solidFill>
              </a:rPr>
              <a:t>varunr</a:t>
            </a:r>
            <a:r>
              <a:rPr lang="sv-SE" dirty="0">
                <a:solidFill>
                  <a:srgbClr val="404040"/>
                </a:solidFill>
              </a:rPr>
              <a:t> PK</a:t>
            </a:r>
          </a:p>
        </p:txBody>
      </p:sp>
    </p:spTree>
    <p:extLst>
      <p:ext uri="{BB962C8B-B14F-4D97-AF65-F5344CB8AC3E}">
        <p14:creationId xmlns:p14="http://schemas.microsoft.com/office/powerpoint/2010/main" val="259695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1b – Beroenden och attribut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817" y="1980728"/>
            <a:ext cx="3323809" cy="1523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06" y="1852185"/>
            <a:ext cx="2285714" cy="223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16589" y="4762117"/>
            <a:ext cx="449897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>
                <a:solidFill>
                  <a:srgbClr val="404040"/>
                </a:solidFill>
              </a:rPr>
              <a:t>CK: {A, B}</a:t>
            </a:r>
          </a:p>
          <a:p>
            <a:r>
              <a:rPr lang="sv-SE" dirty="0">
                <a:solidFill>
                  <a:srgbClr val="404040"/>
                </a:solidFill>
              </a:rPr>
              <a:t>P: A, B</a:t>
            </a:r>
          </a:p>
          <a:p>
            <a:r>
              <a:rPr lang="sv-SE" dirty="0">
                <a:solidFill>
                  <a:srgbClr val="404040"/>
                </a:solidFill>
              </a:rPr>
              <a:t>NP: C, D, E</a:t>
            </a:r>
          </a:p>
        </p:txBody>
      </p:sp>
    </p:spTree>
    <p:extLst>
      <p:ext uri="{BB962C8B-B14F-4D97-AF65-F5344CB8AC3E}">
        <p14:creationId xmlns:p14="http://schemas.microsoft.com/office/powerpoint/2010/main" val="323349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1b – 2NF?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643263" y="2157710"/>
            <a:ext cx="449897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>
                <a:solidFill>
                  <a:srgbClr val="404040"/>
                </a:solidFill>
              </a:rPr>
              <a:t>CK: {A, B}</a:t>
            </a:r>
          </a:p>
          <a:p>
            <a:r>
              <a:rPr lang="sv-SE" dirty="0">
                <a:solidFill>
                  <a:srgbClr val="404040"/>
                </a:solidFill>
              </a:rPr>
              <a:t>P: A, B</a:t>
            </a:r>
          </a:p>
          <a:p>
            <a:r>
              <a:rPr lang="sv-SE" dirty="0">
                <a:solidFill>
                  <a:srgbClr val="404040"/>
                </a:solidFill>
              </a:rPr>
              <a:t>NP: C, D, E</a:t>
            </a:r>
          </a:p>
        </p:txBody>
      </p:sp>
      <p:sp>
        <p:nvSpPr>
          <p:cNvPr id="4" name="Rectangle 3"/>
          <p:cNvSpPr/>
          <p:nvPr/>
        </p:nvSpPr>
        <p:spPr>
          <a:xfrm>
            <a:off x="1469572" y="4101103"/>
            <a:ext cx="6243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404040"/>
                </a:solidFill>
              </a:rPr>
              <a:t>Alla </a:t>
            </a:r>
            <a:r>
              <a:rPr lang="sv-SE" dirty="0" smtClean="0">
                <a:solidFill>
                  <a:srgbClr val="404040"/>
                </a:solidFill>
              </a:rPr>
              <a:t>icke-primära </a:t>
            </a:r>
            <a:r>
              <a:rPr lang="sv-SE" dirty="0">
                <a:solidFill>
                  <a:srgbClr val="404040"/>
                </a:solidFill>
              </a:rPr>
              <a:t>attribut (C, D, E) </a:t>
            </a:r>
            <a:r>
              <a:rPr lang="sv-SE" dirty="0" smtClean="0">
                <a:solidFill>
                  <a:srgbClr val="404040"/>
                </a:solidFill>
              </a:rPr>
              <a:t>är </a:t>
            </a:r>
            <a:r>
              <a:rPr lang="sv-SE" dirty="0">
                <a:solidFill>
                  <a:srgbClr val="404040"/>
                </a:solidFill>
              </a:rPr>
              <a:t>fullt funktionellt beroende av hela CK {A, B</a:t>
            </a:r>
            <a:r>
              <a:rPr lang="sv-SE" dirty="0" smtClean="0">
                <a:solidFill>
                  <a:srgbClr val="404040"/>
                </a:solidFill>
              </a:rPr>
              <a:t>}.</a:t>
            </a:r>
          </a:p>
          <a:p>
            <a:endParaRPr lang="sv-SE" dirty="0">
              <a:solidFill>
                <a:srgbClr val="404040"/>
              </a:solidFill>
            </a:endParaRPr>
          </a:p>
          <a:p>
            <a:r>
              <a:rPr lang="sv-SE" dirty="0">
                <a:solidFill>
                  <a:srgbClr val="00B050"/>
                </a:solidFill>
              </a:rPr>
              <a:t>Relationen uppfyller </a:t>
            </a:r>
            <a:r>
              <a:rPr lang="sv-SE" dirty="0" smtClean="0">
                <a:solidFill>
                  <a:srgbClr val="00B050"/>
                </a:solidFill>
              </a:rPr>
              <a:t>alltså 2NF</a:t>
            </a:r>
            <a:r>
              <a:rPr lang="sv-SE" dirty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950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1b – 3NF?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643263" y="2157710"/>
            <a:ext cx="449897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>
                <a:solidFill>
                  <a:srgbClr val="404040"/>
                </a:solidFill>
              </a:rPr>
              <a:t>CK: {A, B}</a:t>
            </a:r>
          </a:p>
          <a:p>
            <a:r>
              <a:rPr lang="sv-SE" dirty="0">
                <a:solidFill>
                  <a:srgbClr val="404040"/>
                </a:solidFill>
              </a:rPr>
              <a:t>P: A, B</a:t>
            </a:r>
          </a:p>
          <a:p>
            <a:r>
              <a:rPr lang="sv-SE" dirty="0">
                <a:solidFill>
                  <a:srgbClr val="404040"/>
                </a:solidFill>
              </a:rPr>
              <a:t>NP: C, D, E</a:t>
            </a:r>
          </a:p>
        </p:txBody>
      </p:sp>
      <p:sp>
        <p:nvSpPr>
          <p:cNvPr id="3" name="Rectangle 2"/>
          <p:cNvSpPr/>
          <p:nvPr/>
        </p:nvSpPr>
        <p:spPr>
          <a:xfrm>
            <a:off x="580027" y="3913126"/>
            <a:ext cx="77315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FF0000"/>
                </a:solidFill>
              </a:rPr>
              <a:t>Relationen uppfyller inte 3NF </a:t>
            </a:r>
            <a:r>
              <a:rPr lang="sv-SE" dirty="0">
                <a:solidFill>
                  <a:srgbClr val="404040"/>
                </a:solidFill>
              </a:rPr>
              <a:t>eftersom det finns ett transitivt beroende (ett </a:t>
            </a:r>
            <a:r>
              <a:rPr lang="sv-SE" dirty="0" smtClean="0">
                <a:solidFill>
                  <a:srgbClr val="404040"/>
                </a:solidFill>
              </a:rPr>
              <a:t>icke-primärt</a:t>
            </a:r>
            <a:endParaRPr lang="sv-SE" dirty="0">
              <a:solidFill>
                <a:srgbClr val="404040"/>
              </a:solidFill>
            </a:endParaRPr>
          </a:p>
          <a:p>
            <a:r>
              <a:rPr lang="sv-SE" dirty="0">
                <a:solidFill>
                  <a:srgbClr val="404040"/>
                </a:solidFill>
              </a:rPr>
              <a:t>attribut </a:t>
            </a:r>
            <a:r>
              <a:rPr lang="sv-SE" dirty="0" smtClean="0">
                <a:solidFill>
                  <a:srgbClr val="404040"/>
                </a:solidFill>
              </a:rPr>
              <a:t>bestämmer </a:t>
            </a:r>
            <a:r>
              <a:rPr lang="sv-SE" dirty="0">
                <a:solidFill>
                  <a:srgbClr val="404040"/>
                </a:solidFill>
              </a:rPr>
              <a:t>ett annat </a:t>
            </a:r>
            <a:r>
              <a:rPr lang="sv-SE" dirty="0" smtClean="0">
                <a:solidFill>
                  <a:srgbClr val="404040"/>
                </a:solidFill>
              </a:rPr>
              <a:t>icke-primärt </a:t>
            </a:r>
            <a:r>
              <a:rPr lang="sv-SE" dirty="0">
                <a:solidFill>
                  <a:srgbClr val="404040"/>
                </a:solidFill>
              </a:rPr>
              <a:t>attribut) mellan C och D</a:t>
            </a:r>
            <a:r>
              <a:rPr lang="sv-SE" dirty="0" smtClean="0">
                <a:solidFill>
                  <a:srgbClr val="404040"/>
                </a:solidFill>
              </a:rPr>
              <a:t>.</a:t>
            </a:r>
            <a:endParaRPr lang="sv-SE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17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1b – Konvertering till 3NF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643263" y="2157710"/>
            <a:ext cx="449897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>
                <a:solidFill>
                  <a:srgbClr val="404040"/>
                </a:solidFill>
              </a:rPr>
              <a:t>CK: {A, B}</a:t>
            </a:r>
          </a:p>
          <a:p>
            <a:r>
              <a:rPr lang="sv-SE" dirty="0">
                <a:solidFill>
                  <a:srgbClr val="404040"/>
                </a:solidFill>
              </a:rPr>
              <a:t>P: A, B</a:t>
            </a:r>
          </a:p>
          <a:p>
            <a:r>
              <a:rPr lang="sv-SE" dirty="0">
                <a:solidFill>
                  <a:srgbClr val="404040"/>
                </a:solidFill>
              </a:rPr>
              <a:t>NP: C, D, 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5375" y="4133174"/>
            <a:ext cx="449897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>
                <a:solidFill>
                  <a:srgbClr val="404040"/>
                </a:solidFill>
              </a:rPr>
              <a:t>R1(</a:t>
            </a:r>
            <a:r>
              <a:rPr lang="sv-SE" u="sng" dirty="0">
                <a:solidFill>
                  <a:srgbClr val="404040"/>
                </a:solidFill>
              </a:rPr>
              <a:t>A, B</a:t>
            </a:r>
            <a:r>
              <a:rPr lang="sv-SE" dirty="0">
                <a:solidFill>
                  <a:srgbClr val="404040"/>
                </a:solidFill>
              </a:rPr>
              <a:t>, C, E) </a:t>
            </a:r>
            <a:r>
              <a:rPr lang="sv-SE" dirty="0" smtClean="0">
                <a:solidFill>
                  <a:srgbClr val="404040"/>
                </a:solidFill>
              </a:rPr>
              <a:t>		{</a:t>
            </a:r>
            <a:r>
              <a:rPr lang="sv-SE" dirty="0">
                <a:solidFill>
                  <a:srgbClr val="404040"/>
                </a:solidFill>
              </a:rPr>
              <a:t>A, B} </a:t>
            </a:r>
            <a:r>
              <a:rPr lang="sv-SE" dirty="0" smtClean="0">
                <a:solidFill>
                  <a:srgbClr val="404040"/>
                </a:solidFill>
              </a:rPr>
              <a:t>PK</a:t>
            </a:r>
          </a:p>
          <a:p>
            <a:endParaRPr lang="sv-SE" dirty="0">
              <a:solidFill>
                <a:srgbClr val="404040"/>
              </a:solidFill>
            </a:endParaRPr>
          </a:p>
          <a:p>
            <a:r>
              <a:rPr lang="sv-SE" dirty="0">
                <a:solidFill>
                  <a:srgbClr val="404040"/>
                </a:solidFill>
              </a:rPr>
              <a:t>R2(</a:t>
            </a:r>
            <a:r>
              <a:rPr lang="sv-SE" u="sng" dirty="0">
                <a:solidFill>
                  <a:srgbClr val="404040"/>
                </a:solidFill>
              </a:rPr>
              <a:t>C</a:t>
            </a:r>
            <a:r>
              <a:rPr lang="sv-SE" dirty="0">
                <a:solidFill>
                  <a:srgbClr val="404040"/>
                </a:solidFill>
              </a:rPr>
              <a:t>, D) </a:t>
            </a:r>
            <a:r>
              <a:rPr lang="sv-SE" dirty="0" smtClean="0">
                <a:solidFill>
                  <a:srgbClr val="404040"/>
                </a:solidFill>
              </a:rPr>
              <a:t>		C </a:t>
            </a:r>
            <a:r>
              <a:rPr lang="sv-SE" dirty="0">
                <a:solidFill>
                  <a:srgbClr val="404040"/>
                </a:solidFill>
              </a:rPr>
              <a:t>PK</a:t>
            </a:r>
          </a:p>
        </p:txBody>
      </p:sp>
    </p:spTree>
    <p:extLst>
      <p:ext uri="{BB962C8B-B14F-4D97-AF65-F5344CB8AC3E}">
        <p14:creationId xmlns:p14="http://schemas.microsoft.com/office/powerpoint/2010/main" val="5895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2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47" y="1608225"/>
            <a:ext cx="4229100" cy="163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848" y="1608225"/>
            <a:ext cx="3848100" cy="2076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073" y="3260813"/>
            <a:ext cx="3152775" cy="2324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479" y="5521892"/>
            <a:ext cx="69246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2a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275319" y="1977103"/>
            <a:ext cx="52519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ccode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cname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cadress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cadress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sadress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cadress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!=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'lund'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447" y="3844407"/>
            <a:ext cx="3848100" cy="2076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038" y="1977103"/>
            <a:ext cx="3647806" cy="14131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5089526" y="4155164"/>
            <a:ext cx="875392" cy="32702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005105" y="4146771"/>
            <a:ext cx="875392" cy="32702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950166" y="4146542"/>
            <a:ext cx="875392" cy="32702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5319" y="2520145"/>
            <a:ext cx="3635374" cy="65728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880497" y="4894703"/>
            <a:ext cx="864643" cy="21750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880496" y="5457646"/>
            <a:ext cx="864643" cy="18387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2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2a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275319" y="1977103"/>
            <a:ext cx="52519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cadress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sadress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cadress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!=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'lund'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892" y="4968762"/>
            <a:ext cx="4133850" cy="1066800"/>
          </a:xfrm>
          <a:prstGeom prst="rect">
            <a:avLst/>
          </a:prstGeom>
        </p:spPr>
      </p:pic>
      <p:sp>
        <p:nvSpPr>
          <p:cNvPr id="11" name="Platshållare för innehåll 2"/>
          <p:cNvSpPr>
            <a:spLocks noGrp="1"/>
          </p:cNvSpPr>
          <p:nvPr>
            <p:ph idx="1"/>
          </p:nvPr>
        </p:nvSpPr>
        <p:spPr>
          <a:xfrm>
            <a:off x="1588267" y="3441315"/>
            <a:ext cx="6510704" cy="12635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 smtClean="0">
                <a:latin typeface="+mj-lt"/>
              </a:rPr>
              <a:t>Alla</a:t>
            </a:r>
            <a:r>
              <a:rPr lang="en-US" sz="1800" dirty="0" smtClean="0">
                <a:latin typeface="+mj-lt"/>
              </a:rPr>
              <a:t> alternative </a:t>
            </a:r>
            <a:r>
              <a:rPr lang="en-US" sz="1800" dirty="0" err="1" smtClean="0">
                <a:latin typeface="+mj-lt"/>
              </a:rPr>
              <a:t>genereras</a:t>
            </a:r>
            <a:r>
              <a:rPr lang="en-US" sz="1800" dirty="0" smtClean="0">
                <a:latin typeface="+mj-lt"/>
              </a:rPr>
              <a:t> (OBS: EJ SVARET)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909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Klargöranden – Cirkulära </a:t>
            </a:r>
            <a:r>
              <a:rPr lang="sv-SE" dirty="0" err="1" smtClean="0"/>
              <a:t>foreign</a:t>
            </a:r>
            <a:r>
              <a:rPr lang="sv-SE" dirty="0" smtClean="0"/>
              <a:t> </a:t>
            </a:r>
            <a:r>
              <a:rPr lang="sv-SE" dirty="0" err="1" smtClean="0"/>
              <a:t>keys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43263" y="1696144"/>
            <a:ext cx="3070981" cy="539056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S.K. </a:t>
            </a:r>
            <a:r>
              <a:rPr lang="sv-SE" sz="1800" dirty="0" err="1" smtClean="0">
                <a:latin typeface="+mj-lt"/>
              </a:rPr>
              <a:t>Deadlock</a:t>
            </a:r>
            <a:r>
              <a:rPr lang="sv-SE" sz="1800" dirty="0" smtClean="0">
                <a:latin typeface="+mj-lt"/>
              </a:rPr>
              <a:t> - ÖVERKURS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04" y="2315240"/>
            <a:ext cx="1707441" cy="32059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245" y="2869348"/>
            <a:ext cx="3647822" cy="209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2a</a:t>
            </a:r>
            <a:endParaRPr lang="sv-SE" dirty="0"/>
          </a:p>
        </p:txBody>
      </p:sp>
      <p:sp>
        <p:nvSpPr>
          <p:cNvPr id="11" name="Platshållare för innehåll 2"/>
          <p:cNvSpPr>
            <a:spLocks noGrp="1"/>
          </p:cNvSpPr>
          <p:nvPr>
            <p:ph idx="1"/>
          </p:nvPr>
        </p:nvSpPr>
        <p:spPr>
          <a:xfrm>
            <a:off x="1294353" y="3849529"/>
            <a:ext cx="2330590" cy="12635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 smtClean="0">
                <a:latin typeface="+mj-lt"/>
              </a:rPr>
              <a:t>Efter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filtrering</a:t>
            </a:r>
            <a:r>
              <a:rPr lang="en-US" sz="1800" dirty="0" smtClean="0">
                <a:latin typeface="+mj-lt"/>
              </a:rPr>
              <a:t>:</a:t>
            </a:r>
            <a:endParaRPr lang="en-US" sz="1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0246" y="1832045"/>
            <a:ext cx="66071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ccode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cname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cadress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cadress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sadress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cadress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!=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'lund'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75" y="3947910"/>
            <a:ext cx="18954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3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2b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430439" y="2013688"/>
            <a:ext cx="62234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spnr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grade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Antal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studies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s2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spnr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grade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grade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&gt;=(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grade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from</a:t>
            </a:r>
            <a:r>
              <a:rPr lang="sv-S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studies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all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spnr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2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7</a:t>
            </a:r>
          </a:p>
          <a:p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student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spnr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'P1'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20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2b – Mindre delar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210003" y="2062618"/>
            <a:ext cx="61826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spnr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grade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Antal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studies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s2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spnr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grade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200" y="1823898"/>
            <a:ext cx="3152775" cy="2324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060" y="3898559"/>
            <a:ext cx="1704975" cy="14763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1373188" y="2670850"/>
            <a:ext cx="2503488" cy="40490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783263" y="2392137"/>
            <a:ext cx="2441897" cy="24605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830222" y="2967713"/>
            <a:ext cx="2441897" cy="18242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06475" y="3435397"/>
            <a:ext cx="2441897" cy="246057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830222" y="3150137"/>
            <a:ext cx="2441897" cy="192111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3876676" y="3342248"/>
            <a:ext cx="1906587" cy="1393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3853464" y="2702600"/>
            <a:ext cx="1892679" cy="15836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Platshållare för innehåll 2"/>
          <p:cNvSpPr>
            <a:spLocks noGrp="1"/>
          </p:cNvSpPr>
          <p:nvPr>
            <p:ph idx="1"/>
          </p:nvPr>
        </p:nvSpPr>
        <p:spPr>
          <a:xfrm>
            <a:off x="5547946" y="4769417"/>
            <a:ext cx="2918418" cy="12635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+mj-lt"/>
              </a:rPr>
              <a:t>Group by </a:t>
            </a:r>
            <a:r>
              <a:rPr lang="en-US" sz="1800" dirty="0" err="1" smtClean="0">
                <a:latin typeface="+mj-lt"/>
              </a:rPr>
              <a:t>lägger</a:t>
            </a:r>
            <a:r>
              <a:rPr lang="en-US" sz="1800" dirty="0" smtClean="0">
                <a:latin typeface="+mj-lt"/>
              </a:rPr>
              <a:t> I </a:t>
            </a:r>
            <a:r>
              <a:rPr lang="en-US" sz="1800" dirty="0" err="1" smtClean="0">
                <a:latin typeface="+mj-lt"/>
              </a:rPr>
              <a:t>hög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där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spnr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och</a:t>
            </a:r>
            <a:r>
              <a:rPr lang="en-US" sz="1800" dirty="0" smtClean="0">
                <a:latin typeface="+mj-lt"/>
              </a:rPr>
              <a:t> grade </a:t>
            </a:r>
            <a:r>
              <a:rPr lang="en-US" sz="1800" dirty="0" err="1" smtClean="0">
                <a:latin typeface="+mj-lt"/>
              </a:rPr>
              <a:t>är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samma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355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7" grpId="0" animBg="1"/>
      <p:bldP spid="2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2b – Mindre delar</a:t>
            </a:r>
            <a:endParaRPr lang="sv-S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10" y="2069759"/>
            <a:ext cx="1704975" cy="14763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85681" y="3608116"/>
            <a:ext cx="449897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grade</a:t>
            </a:r>
            <a:r>
              <a:rPr lang="sv-SE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&gt;= (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grade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from</a:t>
            </a:r>
            <a:r>
              <a:rPr lang="sv-S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studies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657" y="1752217"/>
            <a:ext cx="3152775" cy="23241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 bwMode="auto">
          <a:xfrm>
            <a:off x="7210733" y="3423105"/>
            <a:ext cx="553504" cy="246057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85681" y="5530745"/>
            <a:ext cx="449897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grade</a:t>
            </a:r>
            <a:r>
              <a:rPr lang="sv-SE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&gt;= </a:t>
            </a:r>
            <a:r>
              <a:rPr lang="sv-S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470" y="4866603"/>
            <a:ext cx="1914525" cy="1085850"/>
          </a:xfrm>
          <a:prstGeom prst="rect">
            <a:avLst/>
          </a:prstGeom>
        </p:spPr>
      </p:pic>
      <p:sp>
        <p:nvSpPr>
          <p:cNvPr id="23" name="Platshållare för innehåll 2"/>
          <p:cNvSpPr>
            <a:spLocks noGrp="1"/>
          </p:cNvSpPr>
          <p:nvPr>
            <p:ph idx="1"/>
          </p:nvPr>
        </p:nvSpPr>
        <p:spPr>
          <a:xfrm>
            <a:off x="1807561" y="4404938"/>
            <a:ext cx="3961502" cy="12635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+mj-lt"/>
              </a:rPr>
              <a:t>Med </a:t>
            </a:r>
            <a:r>
              <a:rPr lang="en-US" sz="1800" dirty="0" err="1" smtClean="0">
                <a:latin typeface="+mj-lt"/>
              </a:rPr>
              <a:t>kvick</a:t>
            </a:r>
            <a:r>
              <a:rPr lang="en-US" sz="1800" dirty="0" smtClean="0">
                <a:latin typeface="+mj-lt"/>
              </a:rPr>
              <a:t> matte </a:t>
            </a:r>
            <a:r>
              <a:rPr lang="en-US" sz="1800" dirty="0" err="1" smtClean="0">
                <a:latin typeface="+mj-lt"/>
              </a:rPr>
              <a:t>får</a:t>
            </a:r>
            <a:r>
              <a:rPr lang="en-US" sz="1800" dirty="0" smtClean="0">
                <a:latin typeface="+mj-lt"/>
              </a:rPr>
              <a:t> vi </a:t>
            </a:r>
            <a:r>
              <a:rPr lang="en-US" sz="1800" dirty="0" err="1" smtClean="0">
                <a:latin typeface="+mj-lt"/>
              </a:rPr>
              <a:t>ut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medelvärdet</a:t>
            </a:r>
            <a:r>
              <a:rPr lang="en-US" sz="1800" dirty="0" smtClean="0">
                <a:latin typeface="+mj-lt"/>
              </a:rPr>
              <a:t>, sedan </a:t>
            </a:r>
            <a:r>
              <a:rPr lang="en-US" sz="1800" dirty="0" err="1" smtClean="0">
                <a:latin typeface="+mj-lt"/>
              </a:rPr>
              <a:t>filtreras</a:t>
            </a:r>
            <a:r>
              <a:rPr lang="en-US" sz="1800" dirty="0" smtClean="0">
                <a:latin typeface="+mj-lt"/>
              </a:rPr>
              <a:t> den </a:t>
            </a:r>
            <a:r>
              <a:rPr lang="en-US" sz="1800" dirty="0" err="1" smtClean="0">
                <a:latin typeface="+mj-lt"/>
              </a:rPr>
              <a:t>tidigare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listan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ner</a:t>
            </a:r>
            <a:r>
              <a:rPr lang="en-US" sz="1800" dirty="0" smtClean="0">
                <a:latin typeface="+mj-lt"/>
              </a:rPr>
              <a:t> till de </a:t>
            </a:r>
            <a:r>
              <a:rPr lang="en-US" sz="1800" dirty="0" err="1" smtClean="0">
                <a:latin typeface="+mj-lt"/>
              </a:rPr>
              <a:t>som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har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större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eller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samma</a:t>
            </a:r>
            <a:r>
              <a:rPr lang="en-US" sz="1800" dirty="0" smtClean="0">
                <a:latin typeface="+mj-lt"/>
              </a:rPr>
              <a:t> grade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620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2b – Mindre delar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3481173" y="227958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all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44197" y="4165536"/>
            <a:ext cx="6896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>
                <a:solidFill>
                  <a:schemeClr val="tx2"/>
                </a:solidFill>
                <a:latin typeface="Consolas" panose="020B0609020204030204" pitchFamily="49" charset="0"/>
              </a:rPr>
              <a:t>Lägger två tabeller efter varandra, tar med </a:t>
            </a:r>
            <a:r>
              <a:rPr lang="sv-SE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dubletter</a:t>
            </a:r>
            <a:endParaRPr lang="sv-SE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64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2b – Mindre delar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479425" y="2247517"/>
            <a:ext cx="449897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spnr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2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7</a:t>
            </a:r>
          </a:p>
          <a:p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student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spnr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'P1'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572" y="5096694"/>
            <a:ext cx="3019425" cy="581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447" y="2179884"/>
            <a:ext cx="4229100" cy="1638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58447" y="4272773"/>
            <a:ext cx="7402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>
                <a:solidFill>
                  <a:schemeClr val="tx2"/>
                </a:solidFill>
                <a:latin typeface="Consolas" panose="020B0609020204030204" pitchFamily="49" charset="0"/>
              </a:rPr>
              <a:t>Man kan ”</a:t>
            </a:r>
            <a:r>
              <a:rPr lang="sv-SE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selecta</a:t>
            </a:r>
            <a:r>
              <a:rPr lang="sv-SE" dirty="0" smtClean="0">
                <a:solidFill>
                  <a:schemeClr val="tx2"/>
                </a:solidFill>
                <a:latin typeface="Consolas" panose="020B0609020204030204" pitchFamily="49" charset="0"/>
              </a:rPr>
              <a:t>” vilka värden som helst som </a:t>
            </a:r>
            <a:r>
              <a:rPr lang="sv-SE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placeholders</a:t>
            </a:r>
            <a:endParaRPr lang="sv-SE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54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2b – Mindre delar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1886203" y="3381765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all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4321742"/>
            <a:ext cx="3019425" cy="581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770" y="1892211"/>
            <a:ext cx="1914525" cy="1085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212" y="2902113"/>
            <a:ext cx="1752600" cy="11715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445817" y="3381765"/>
            <a:ext cx="146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smtClean="0">
                <a:solidFill>
                  <a:schemeClr val="tx2"/>
                </a:solidFill>
                <a:latin typeface="Consolas" panose="020B0609020204030204" pitchFamily="49" charset="0"/>
              </a:rPr>
              <a:t>=</a:t>
            </a:r>
            <a:endParaRPr lang="sv-SE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04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2c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487589" y="1962942"/>
            <a:ext cx="68765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ccode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cadress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spnr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grade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full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OUTER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studies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Consolas" panose="020B0609020204030204" pitchFamily="49" charset="0"/>
              </a:rPr>
              <a:t>ccode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Consolas" panose="020B0609020204030204" pitchFamily="49" charset="0"/>
              </a:rPr>
              <a:t>ccode</a:t>
            </a:r>
            <a:endParaRPr lang="fr-F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ccode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'K5'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'K6'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'K7'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851" y="3791492"/>
            <a:ext cx="3848100" cy="2076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80" y="3791492"/>
            <a:ext cx="31527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7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2c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3116490" y="1815985"/>
            <a:ext cx="2508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full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OUTER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Venn diagram of SQL cartesian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067" y="2434998"/>
            <a:ext cx="478155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1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2c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487589" y="1962942"/>
            <a:ext cx="68765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ccode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cadress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spnr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grade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full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OUTER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studies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Consolas" panose="020B0609020204030204" pitchFamily="49" charset="0"/>
              </a:rPr>
              <a:t>ccode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Consolas" panose="020B0609020204030204" pitchFamily="49" charset="0"/>
              </a:rPr>
              <a:t>ccode</a:t>
            </a:r>
            <a:endParaRPr lang="fr-F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ccode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'K5'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'K6'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'K7'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851" y="3791492"/>
            <a:ext cx="3848100" cy="2076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80" y="3791492"/>
            <a:ext cx="3152775" cy="2324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4312411" y="5194755"/>
            <a:ext cx="3255881" cy="673187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87589" y="3103676"/>
            <a:ext cx="5113111" cy="455953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Klargöranden – max 3 Lärare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43263" y="1696143"/>
            <a:ext cx="7406723" cy="1577736"/>
          </a:xfrm>
        </p:spPr>
        <p:txBody>
          <a:bodyPr/>
          <a:lstStyle/>
          <a:p>
            <a:r>
              <a:rPr lang="sv-SE" sz="1800" b="1" dirty="0" smtClean="0">
                <a:latin typeface="+mj-lt"/>
              </a:rPr>
              <a:t>En</a:t>
            </a:r>
            <a:r>
              <a:rPr lang="sv-SE" sz="1800" dirty="0" smtClean="0">
                <a:latin typeface="+mj-lt"/>
              </a:rPr>
              <a:t> Lärare </a:t>
            </a:r>
            <a:r>
              <a:rPr lang="sv-SE" sz="1800" b="1" dirty="0" smtClean="0">
                <a:latin typeface="+mj-lt"/>
              </a:rPr>
              <a:t>kan</a:t>
            </a:r>
            <a:r>
              <a:rPr lang="sv-SE" sz="1800" dirty="0" smtClean="0">
                <a:latin typeface="+mj-lt"/>
              </a:rPr>
              <a:t> undervisa i </a:t>
            </a:r>
            <a:r>
              <a:rPr lang="sv-SE" sz="1800" b="1" dirty="0" smtClean="0">
                <a:latin typeface="+mj-lt"/>
              </a:rPr>
              <a:t>många</a:t>
            </a:r>
            <a:r>
              <a:rPr lang="sv-SE" sz="1800" dirty="0" smtClean="0">
                <a:latin typeface="+mj-lt"/>
              </a:rPr>
              <a:t> kurser</a:t>
            </a:r>
          </a:p>
          <a:p>
            <a:r>
              <a:rPr lang="sv-SE" sz="1800" b="1" dirty="0" smtClean="0">
                <a:latin typeface="+mj-lt"/>
              </a:rPr>
              <a:t>En</a:t>
            </a:r>
            <a:r>
              <a:rPr lang="sv-SE" sz="1800" dirty="0" smtClean="0">
                <a:latin typeface="+mj-lt"/>
              </a:rPr>
              <a:t> Kurs </a:t>
            </a:r>
            <a:r>
              <a:rPr lang="sv-SE" sz="1800" b="1" dirty="0" smtClean="0">
                <a:latin typeface="+mj-lt"/>
              </a:rPr>
              <a:t>kan</a:t>
            </a:r>
            <a:r>
              <a:rPr lang="sv-SE" sz="1800" dirty="0" smtClean="0">
                <a:latin typeface="+mj-lt"/>
              </a:rPr>
              <a:t> endast undervisas av </a:t>
            </a:r>
            <a:r>
              <a:rPr lang="sv-SE" sz="1800" b="1" dirty="0" smtClean="0">
                <a:latin typeface="+mj-lt"/>
              </a:rPr>
              <a:t>en</a:t>
            </a:r>
            <a:r>
              <a:rPr lang="sv-SE" sz="1800" dirty="0" smtClean="0">
                <a:latin typeface="+mj-lt"/>
              </a:rPr>
              <a:t> lärare</a:t>
            </a:r>
          </a:p>
          <a:p>
            <a:r>
              <a:rPr lang="sv-SE" sz="1800" b="1" dirty="0" smtClean="0">
                <a:latin typeface="+mj-lt"/>
              </a:rPr>
              <a:t>En</a:t>
            </a:r>
            <a:r>
              <a:rPr lang="sv-SE" sz="1800" dirty="0" smtClean="0">
                <a:latin typeface="+mj-lt"/>
              </a:rPr>
              <a:t> Lärare </a:t>
            </a:r>
            <a:r>
              <a:rPr lang="sv-SE" sz="1800" b="1" dirty="0" smtClean="0">
                <a:latin typeface="+mj-lt"/>
              </a:rPr>
              <a:t>kan</a:t>
            </a:r>
            <a:r>
              <a:rPr lang="sv-SE" sz="1800" dirty="0" smtClean="0">
                <a:latin typeface="+mj-lt"/>
              </a:rPr>
              <a:t> max undervisa i </a:t>
            </a:r>
            <a:r>
              <a:rPr lang="sv-SE" sz="1800" b="1" dirty="0" smtClean="0">
                <a:latin typeface="+mj-lt"/>
              </a:rPr>
              <a:t>tre</a:t>
            </a:r>
            <a:r>
              <a:rPr lang="sv-SE" sz="1800" dirty="0" smtClean="0">
                <a:latin typeface="+mj-lt"/>
              </a:rPr>
              <a:t> kurser</a:t>
            </a:r>
          </a:p>
          <a:p>
            <a:pPr marL="0" indent="0">
              <a:buNone/>
            </a:pPr>
            <a:endParaRPr lang="sv-SE" sz="18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76664" y="3608613"/>
            <a:ext cx="6830422" cy="1621197"/>
            <a:chOff x="892992" y="4784271"/>
            <a:chExt cx="6830422" cy="1621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2992" y="4784271"/>
              <a:ext cx="6830422" cy="162119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1085850" y="5208814"/>
              <a:ext cx="1918607" cy="840921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421086" y="5282292"/>
              <a:ext cx="1902279" cy="710293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30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2c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373289" y="2422878"/>
            <a:ext cx="6876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ccode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'K5'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'K6'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'K7'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80" y="3791492"/>
            <a:ext cx="3152775" cy="2324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45817" y="4307211"/>
            <a:ext cx="3336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Ingen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läser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dessa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kurser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!!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31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2c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487589" y="1962942"/>
            <a:ext cx="68765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ccode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cadress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spnr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grade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full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OUTER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studies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Consolas" panose="020B0609020204030204" pitchFamily="49" charset="0"/>
              </a:rPr>
              <a:t>ccode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Consolas" panose="020B0609020204030204" pitchFamily="49" charset="0"/>
              </a:rPr>
              <a:t>ccode</a:t>
            </a:r>
            <a:endParaRPr lang="fr-F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ccode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'K5'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'K6'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'K7'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16" y="3905792"/>
            <a:ext cx="3848100" cy="2076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364" y="4944017"/>
            <a:ext cx="2419350" cy="866775"/>
          </a:xfrm>
          <a:prstGeom prst="rect">
            <a:avLst/>
          </a:prstGeom>
        </p:spPr>
      </p:pic>
      <p:pic>
        <p:nvPicPr>
          <p:cNvPr id="9" name="Picture 2" descr="Venn diagram of SQL cartesian jo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153" y="2874846"/>
            <a:ext cx="1685697" cy="110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00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2 – SQL!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67" y="1904434"/>
            <a:ext cx="7124700" cy="647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96329" y="2941775"/>
            <a:ext cx="449897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spnr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studies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spnr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776" y="4938826"/>
            <a:ext cx="1866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9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3a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03" y="1771318"/>
            <a:ext cx="8171428" cy="3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7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3a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03" y="1771319"/>
            <a:ext cx="5305911" cy="24488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706" y="3798101"/>
            <a:ext cx="4139666" cy="23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3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3a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564" y="283771"/>
            <a:ext cx="2616505" cy="566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8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3b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48" y="1894908"/>
            <a:ext cx="6629400" cy="4381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36624" y="3220242"/>
            <a:ext cx="77011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404040"/>
                </a:solidFill>
              </a:rPr>
              <a:t>Kurs(</a:t>
            </a:r>
            <a:r>
              <a:rPr lang="sv-SE" u="sng" dirty="0" err="1">
                <a:solidFill>
                  <a:srgbClr val="404040"/>
                </a:solidFill>
              </a:rPr>
              <a:t>kkod</a:t>
            </a:r>
            <a:r>
              <a:rPr lang="sv-SE" dirty="0">
                <a:solidFill>
                  <a:srgbClr val="404040"/>
                </a:solidFill>
              </a:rPr>
              <a:t>, </a:t>
            </a:r>
            <a:r>
              <a:rPr lang="sv-SE" dirty="0" err="1">
                <a:solidFill>
                  <a:srgbClr val="404040"/>
                </a:solidFill>
              </a:rPr>
              <a:t>knamn</a:t>
            </a:r>
            <a:r>
              <a:rPr lang="sv-SE" dirty="0">
                <a:solidFill>
                  <a:srgbClr val="404040"/>
                </a:solidFill>
              </a:rPr>
              <a:t>) </a:t>
            </a:r>
            <a:r>
              <a:rPr lang="sv-SE" dirty="0" smtClean="0">
                <a:solidFill>
                  <a:srgbClr val="404040"/>
                </a:solidFill>
              </a:rPr>
              <a:t>			</a:t>
            </a:r>
            <a:r>
              <a:rPr lang="sv-SE" dirty="0" err="1" smtClean="0">
                <a:solidFill>
                  <a:srgbClr val="404040"/>
                </a:solidFill>
              </a:rPr>
              <a:t>kkod</a:t>
            </a:r>
            <a:r>
              <a:rPr lang="sv-SE" dirty="0" smtClean="0">
                <a:solidFill>
                  <a:srgbClr val="404040"/>
                </a:solidFill>
              </a:rPr>
              <a:t> </a:t>
            </a:r>
            <a:r>
              <a:rPr lang="sv-SE" dirty="0">
                <a:solidFill>
                  <a:srgbClr val="404040"/>
                </a:solidFill>
              </a:rPr>
              <a:t>PK</a:t>
            </a:r>
          </a:p>
          <a:p>
            <a:r>
              <a:rPr lang="sv-SE" dirty="0" smtClean="0">
                <a:solidFill>
                  <a:srgbClr val="404040"/>
                </a:solidFill>
              </a:rPr>
              <a:t>Lärare(</a:t>
            </a:r>
            <a:r>
              <a:rPr lang="sv-SE" u="sng" dirty="0" err="1" smtClean="0">
                <a:solidFill>
                  <a:srgbClr val="404040"/>
                </a:solidFill>
              </a:rPr>
              <a:t>pnr</a:t>
            </a:r>
            <a:r>
              <a:rPr lang="sv-SE" dirty="0">
                <a:solidFill>
                  <a:srgbClr val="404040"/>
                </a:solidFill>
              </a:rPr>
              <a:t>, namn, </a:t>
            </a:r>
            <a:r>
              <a:rPr lang="sv-SE" dirty="0" smtClean="0">
                <a:solidFill>
                  <a:srgbClr val="404040"/>
                </a:solidFill>
              </a:rPr>
              <a:t>lön</a:t>
            </a:r>
            <a:r>
              <a:rPr lang="sv-SE" dirty="0">
                <a:solidFill>
                  <a:srgbClr val="404040"/>
                </a:solidFill>
              </a:rPr>
              <a:t>, </a:t>
            </a:r>
            <a:r>
              <a:rPr lang="sv-SE" dirty="0" err="1">
                <a:solidFill>
                  <a:srgbClr val="404040"/>
                </a:solidFill>
              </a:rPr>
              <a:t>kkod</a:t>
            </a:r>
            <a:r>
              <a:rPr lang="sv-SE" dirty="0">
                <a:solidFill>
                  <a:srgbClr val="404040"/>
                </a:solidFill>
              </a:rPr>
              <a:t>) </a:t>
            </a:r>
            <a:r>
              <a:rPr lang="sv-SE" dirty="0" smtClean="0">
                <a:solidFill>
                  <a:srgbClr val="404040"/>
                </a:solidFill>
              </a:rPr>
              <a:t>		</a:t>
            </a:r>
            <a:r>
              <a:rPr lang="sv-SE" dirty="0" err="1" smtClean="0">
                <a:solidFill>
                  <a:srgbClr val="404040"/>
                </a:solidFill>
              </a:rPr>
              <a:t>pnr</a:t>
            </a:r>
            <a:r>
              <a:rPr lang="sv-SE" dirty="0" smtClean="0">
                <a:solidFill>
                  <a:srgbClr val="404040"/>
                </a:solidFill>
              </a:rPr>
              <a:t> PK</a:t>
            </a:r>
            <a:r>
              <a:rPr lang="sv-SE" dirty="0">
                <a:solidFill>
                  <a:srgbClr val="404040"/>
                </a:solidFill>
              </a:rPr>
              <a:t>, </a:t>
            </a:r>
            <a:r>
              <a:rPr lang="sv-SE" dirty="0" err="1">
                <a:solidFill>
                  <a:srgbClr val="404040"/>
                </a:solidFill>
              </a:rPr>
              <a:t>kkod</a:t>
            </a:r>
            <a:r>
              <a:rPr lang="sv-SE" dirty="0">
                <a:solidFill>
                  <a:srgbClr val="404040"/>
                </a:solidFill>
              </a:rPr>
              <a:t> FK</a:t>
            </a:r>
          </a:p>
          <a:p>
            <a:r>
              <a:rPr lang="sv-SE" dirty="0">
                <a:solidFill>
                  <a:srgbClr val="404040"/>
                </a:solidFill>
              </a:rPr>
              <a:t>Telefonnummer(</a:t>
            </a:r>
            <a:r>
              <a:rPr lang="sv-SE" u="sng" dirty="0" err="1">
                <a:solidFill>
                  <a:srgbClr val="404040"/>
                </a:solidFill>
              </a:rPr>
              <a:t>pnr</a:t>
            </a:r>
            <a:r>
              <a:rPr lang="sv-SE" u="sng" dirty="0">
                <a:solidFill>
                  <a:srgbClr val="404040"/>
                </a:solidFill>
              </a:rPr>
              <a:t>, </a:t>
            </a:r>
            <a:r>
              <a:rPr lang="sv-SE" u="sng" dirty="0" err="1">
                <a:solidFill>
                  <a:srgbClr val="404040"/>
                </a:solidFill>
              </a:rPr>
              <a:t>telnr</a:t>
            </a:r>
            <a:r>
              <a:rPr lang="sv-SE" dirty="0">
                <a:solidFill>
                  <a:srgbClr val="404040"/>
                </a:solidFill>
              </a:rPr>
              <a:t>) </a:t>
            </a:r>
            <a:r>
              <a:rPr lang="sv-SE" dirty="0" smtClean="0">
                <a:solidFill>
                  <a:srgbClr val="404040"/>
                </a:solidFill>
              </a:rPr>
              <a:t>		{</a:t>
            </a:r>
            <a:r>
              <a:rPr lang="sv-SE" dirty="0" err="1">
                <a:solidFill>
                  <a:srgbClr val="404040"/>
                </a:solidFill>
              </a:rPr>
              <a:t>pnr</a:t>
            </a:r>
            <a:r>
              <a:rPr lang="sv-SE" dirty="0">
                <a:solidFill>
                  <a:srgbClr val="404040"/>
                </a:solidFill>
              </a:rPr>
              <a:t>, </a:t>
            </a:r>
            <a:r>
              <a:rPr lang="sv-SE" dirty="0" err="1">
                <a:solidFill>
                  <a:srgbClr val="404040"/>
                </a:solidFill>
              </a:rPr>
              <a:t>telnr</a:t>
            </a:r>
            <a:r>
              <a:rPr lang="sv-SE" dirty="0">
                <a:solidFill>
                  <a:srgbClr val="404040"/>
                </a:solidFill>
              </a:rPr>
              <a:t>} PK, </a:t>
            </a:r>
            <a:r>
              <a:rPr lang="sv-SE" dirty="0" err="1">
                <a:solidFill>
                  <a:srgbClr val="404040"/>
                </a:solidFill>
              </a:rPr>
              <a:t>pnr</a:t>
            </a:r>
            <a:r>
              <a:rPr lang="sv-SE" dirty="0">
                <a:solidFill>
                  <a:srgbClr val="404040"/>
                </a:solidFill>
              </a:rPr>
              <a:t> FK</a:t>
            </a:r>
          </a:p>
          <a:p>
            <a:r>
              <a:rPr lang="sv-SE" dirty="0">
                <a:solidFill>
                  <a:srgbClr val="404040"/>
                </a:solidFill>
              </a:rPr>
              <a:t>Student(</a:t>
            </a:r>
            <a:r>
              <a:rPr lang="sv-SE" u="sng" dirty="0" err="1">
                <a:solidFill>
                  <a:srgbClr val="404040"/>
                </a:solidFill>
              </a:rPr>
              <a:t>pnr</a:t>
            </a:r>
            <a:r>
              <a:rPr lang="sv-SE" dirty="0">
                <a:solidFill>
                  <a:srgbClr val="404040"/>
                </a:solidFill>
              </a:rPr>
              <a:t>, namn </a:t>
            </a:r>
            <a:r>
              <a:rPr lang="sv-SE" dirty="0" err="1">
                <a:solidFill>
                  <a:srgbClr val="404040"/>
                </a:solidFill>
              </a:rPr>
              <a:t>kkod</a:t>
            </a:r>
            <a:r>
              <a:rPr lang="sv-SE" dirty="0">
                <a:solidFill>
                  <a:srgbClr val="404040"/>
                </a:solidFill>
              </a:rPr>
              <a:t>) </a:t>
            </a:r>
            <a:r>
              <a:rPr lang="sv-SE" dirty="0" smtClean="0">
                <a:solidFill>
                  <a:srgbClr val="404040"/>
                </a:solidFill>
              </a:rPr>
              <a:t>		</a:t>
            </a:r>
            <a:r>
              <a:rPr lang="sv-SE" dirty="0" err="1" smtClean="0">
                <a:solidFill>
                  <a:srgbClr val="404040"/>
                </a:solidFill>
              </a:rPr>
              <a:t>pnr</a:t>
            </a:r>
            <a:r>
              <a:rPr lang="sv-SE" dirty="0" smtClean="0">
                <a:solidFill>
                  <a:srgbClr val="404040"/>
                </a:solidFill>
              </a:rPr>
              <a:t> </a:t>
            </a:r>
            <a:r>
              <a:rPr lang="sv-SE" dirty="0">
                <a:solidFill>
                  <a:srgbClr val="404040"/>
                </a:solidFill>
              </a:rPr>
              <a:t>PK, </a:t>
            </a:r>
            <a:r>
              <a:rPr lang="sv-SE" dirty="0" err="1">
                <a:solidFill>
                  <a:srgbClr val="404040"/>
                </a:solidFill>
              </a:rPr>
              <a:t>kkod</a:t>
            </a:r>
            <a:r>
              <a:rPr lang="sv-SE" dirty="0">
                <a:solidFill>
                  <a:srgbClr val="404040"/>
                </a:solidFill>
              </a:rPr>
              <a:t> FK</a:t>
            </a:r>
          </a:p>
        </p:txBody>
      </p:sp>
    </p:spTree>
    <p:extLst>
      <p:ext uri="{BB962C8B-B14F-4D97-AF65-F5344CB8AC3E}">
        <p14:creationId xmlns:p14="http://schemas.microsoft.com/office/powerpoint/2010/main" val="415965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Klargöranden – Bestäm Normalformen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43263" y="1704306"/>
            <a:ext cx="8010880" cy="4010693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Dessa frågor analyseras efter förekommen data – INTE ETT GENERELL SCENARIO – Inga extra antaganden!!!</a:t>
            </a:r>
          </a:p>
          <a:p>
            <a:pPr marL="0" indent="0">
              <a:buNone/>
            </a:pPr>
            <a:endParaRPr lang="sv-SE" sz="1800" dirty="0">
              <a:latin typeface="+mj-lt"/>
            </a:endParaRPr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Enda korrekta svaret är </a:t>
            </a:r>
            <a:r>
              <a:rPr lang="sv-SE" sz="1800" dirty="0" err="1" smtClean="0">
                <a:latin typeface="+mj-lt"/>
              </a:rPr>
              <a:t>kundnr</a:t>
            </a:r>
            <a:r>
              <a:rPr lang="sv-SE" sz="1800" dirty="0" smtClean="0">
                <a:latin typeface="+mj-lt"/>
              </a:rPr>
              <a:t> som PK, relationen är 1.M</a:t>
            </a:r>
            <a:endParaRPr lang="sv-SE" sz="18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46" y="3427419"/>
            <a:ext cx="4000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Klargöranden – Associationsklasser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210803" y="4645479"/>
            <a:ext cx="3300089" cy="796407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Nej</a:t>
            </a:r>
            <a:endParaRPr lang="sv-SE" sz="18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967" y="1643464"/>
            <a:ext cx="5333999" cy="249798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 flipV="1">
            <a:off x="1110343" y="1510393"/>
            <a:ext cx="6106886" cy="289832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110343" y="1643464"/>
            <a:ext cx="6588578" cy="327143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4514850" y="1660361"/>
            <a:ext cx="759279" cy="59599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2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Tips och Tricks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57538" y="1848670"/>
            <a:ext cx="7587440" cy="3864307"/>
          </a:xfrm>
        </p:spPr>
        <p:txBody>
          <a:bodyPr/>
          <a:lstStyle/>
          <a:p>
            <a:r>
              <a:rPr lang="en-US" sz="1800" dirty="0" err="1" smtClean="0">
                <a:latin typeface="+mj-lt"/>
              </a:rPr>
              <a:t>Läs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uppgiften</a:t>
            </a:r>
            <a:r>
              <a:rPr lang="en-US" sz="1800" dirty="0" smtClean="0">
                <a:latin typeface="+mj-lt"/>
              </a:rPr>
              <a:t> – </a:t>
            </a:r>
            <a:r>
              <a:rPr lang="en-US" sz="1800" dirty="0" err="1" smtClean="0">
                <a:latin typeface="+mj-lt"/>
              </a:rPr>
              <a:t>utnyttja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tiden</a:t>
            </a:r>
            <a:r>
              <a:rPr lang="en-US" sz="1800" dirty="0" smtClean="0">
                <a:latin typeface="+mj-lt"/>
              </a:rPr>
              <a:t>!</a:t>
            </a:r>
          </a:p>
          <a:p>
            <a:r>
              <a:rPr lang="en-US" sz="1800" dirty="0" err="1" smtClean="0">
                <a:latin typeface="+mj-lt"/>
              </a:rPr>
              <a:t>Var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strukturerad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i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ditt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angreppssätt</a:t>
            </a:r>
            <a:r>
              <a:rPr lang="en-US" sz="1800" dirty="0" smtClean="0">
                <a:latin typeface="+mj-lt"/>
              </a:rPr>
              <a:t> (</a:t>
            </a:r>
            <a:r>
              <a:rPr lang="en-US" sz="1800" dirty="0" err="1" smtClean="0">
                <a:latin typeface="+mj-lt"/>
              </a:rPr>
              <a:t>rita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lådor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osv</a:t>
            </a:r>
            <a:r>
              <a:rPr lang="en-US" sz="1800" dirty="0" smtClean="0">
                <a:latin typeface="+mj-lt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429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1a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90185" y="1848670"/>
            <a:ext cx="3954923" cy="4277001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1a) Bestäm </a:t>
            </a:r>
            <a:r>
              <a:rPr lang="sv-SE" sz="1800" dirty="0">
                <a:latin typeface="+mj-lt"/>
              </a:rPr>
              <a:t>följande relations primärnyckel (3p). Motivera svaret.</a:t>
            </a:r>
          </a:p>
          <a:p>
            <a:endParaRPr lang="sv-SE" sz="18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007" y="3139551"/>
            <a:ext cx="3647619" cy="1695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179" y="5134743"/>
            <a:ext cx="4955273" cy="69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1 – </a:t>
            </a:r>
            <a:r>
              <a:rPr lang="sv-SE" dirty="0" smtClean="0"/>
              <a:t>Förslag</a:t>
            </a:r>
            <a:endParaRPr lang="sv-SE" dirty="0"/>
          </a:p>
        </p:txBody>
      </p:sp>
      <p:sp>
        <p:nvSpPr>
          <p:cNvPr id="4" name="Rectangle 16"/>
          <p:cNvSpPr txBox="1">
            <a:spLocks noChangeArrowheads="1"/>
          </p:cNvSpPr>
          <p:nvPr/>
        </p:nvSpPr>
        <p:spPr bwMode="auto">
          <a:xfrm>
            <a:off x="644525" y="1657350"/>
            <a:ext cx="7586663" cy="437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altLang="sv-SE" kern="0" dirty="0" err="1" smtClean="0"/>
              <a:t>För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att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avgöra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normalform</a:t>
            </a:r>
            <a:r>
              <a:rPr lang="en-US" altLang="sv-SE" kern="0" dirty="0" smtClean="0"/>
              <a:t>, </a:t>
            </a:r>
            <a:r>
              <a:rPr lang="en-US" altLang="sv-SE" kern="0" dirty="0" err="1" smtClean="0"/>
              <a:t>behöver</a:t>
            </a:r>
            <a:r>
              <a:rPr lang="en-US" altLang="sv-SE" kern="0" dirty="0" smtClean="0"/>
              <a:t> vi</a:t>
            </a:r>
          </a:p>
          <a:p>
            <a:r>
              <a:rPr lang="en-US" altLang="sv-SE" kern="0" dirty="0" smtClean="0"/>
              <a:t>Candidate Keys</a:t>
            </a:r>
          </a:p>
          <a:p>
            <a:r>
              <a:rPr lang="en-US" altLang="sv-SE" kern="0" dirty="0" smtClean="0"/>
              <a:t>Primary attributes</a:t>
            </a:r>
          </a:p>
          <a:p>
            <a:r>
              <a:rPr lang="en-US" altLang="sv-SE" kern="0" dirty="0" smtClean="0"/>
              <a:t>Non primary attributes</a:t>
            </a:r>
          </a:p>
          <a:p>
            <a:endParaRPr lang="en-US" altLang="sv-SE" kern="0" dirty="0"/>
          </a:p>
          <a:p>
            <a:pPr marL="0" indent="0">
              <a:buNone/>
            </a:pPr>
            <a:r>
              <a:rPr lang="en-US" altLang="sv-SE" kern="0" dirty="0" err="1" smtClean="0"/>
              <a:t>För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att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få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dessa</a:t>
            </a:r>
            <a:r>
              <a:rPr lang="en-US" altLang="sv-SE" kern="0" dirty="0" smtClean="0"/>
              <a:t>, </a:t>
            </a:r>
            <a:r>
              <a:rPr lang="en-US" altLang="sv-SE" kern="0" dirty="0" err="1" smtClean="0"/>
              <a:t>behöver</a:t>
            </a:r>
            <a:r>
              <a:rPr lang="en-US" altLang="sv-SE" kern="0" dirty="0" smtClean="0"/>
              <a:t> vi </a:t>
            </a:r>
            <a:r>
              <a:rPr lang="en-US" altLang="sv-SE" kern="0" dirty="0" err="1" smtClean="0"/>
              <a:t>beroenden</a:t>
            </a:r>
            <a:r>
              <a:rPr lang="en-US" altLang="sv-SE" kern="0" dirty="0" smtClean="0"/>
              <a:t>, </a:t>
            </a:r>
            <a:r>
              <a:rPr lang="en-US" altLang="sv-SE" kern="0" dirty="0" err="1" smtClean="0"/>
              <a:t>vilka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visserligen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är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givna</a:t>
            </a:r>
            <a:r>
              <a:rPr lang="en-US" altLang="sv-SE" kern="0" dirty="0" smtClean="0"/>
              <a:t> I </a:t>
            </a:r>
            <a:r>
              <a:rPr lang="en-US" altLang="sv-SE" kern="0" dirty="0" err="1" smtClean="0"/>
              <a:t>uppgiften</a:t>
            </a:r>
            <a:r>
              <a:rPr lang="en-US" altLang="sv-SE" kern="0" dirty="0" smtClean="0"/>
              <a:t> – dock </a:t>
            </a:r>
            <a:r>
              <a:rPr lang="en-US" altLang="sv-SE" kern="0" dirty="0" err="1" smtClean="0"/>
              <a:t>inte</a:t>
            </a:r>
            <a:r>
              <a:rPr lang="en-US" altLang="sv-SE" kern="0" dirty="0" smtClean="0"/>
              <a:t> I </a:t>
            </a:r>
            <a:r>
              <a:rPr lang="en-US" altLang="sv-SE" kern="0" dirty="0" err="1" smtClean="0"/>
              <a:t>en</a:t>
            </a:r>
            <a:r>
              <a:rPr lang="en-US" altLang="sv-SE" kern="0" dirty="0" smtClean="0"/>
              <a:t> </a:t>
            </a:r>
            <a:r>
              <a:rPr lang="en-US" altLang="sv-SE" kern="0" dirty="0" err="1" smtClean="0"/>
              <a:t>visuell</a:t>
            </a:r>
            <a:r>
              <a:rPr lang="en-US" altLang="sv-SE" kern="0" dirty="0" smtClean="0"/>
              <a:t> form!</a:t>
            </a:r>
            <a:endParaRPr lang="en-US" altLang="sv-SE" kern="0" dirty="0"/>
          </a:p>
        </p:txBody>
      </p:sp>
    </p:spTree>
    <p:extLst>
      <p:ext uri="{BB962C8B-B14F-4D97-AF65-F5344CB8AC3E}">
        <p14:creationId xmlns:p14="http://schemas.microsoft.com/office/powerpoint/2010/main" val="234654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 mall 2012 sltg">
  <a:themeElements>
    <a:clrScheme name="LU 2012">
      <a:dk1>
        <a:srgbClr val="9C6114"/>
      </a:dk1>
      <a:lt1>
        <a:srgbClr val="FFFFFF"/>
      </a:lt1>
      <a:dk2>
        <a:srgbClr val="4D4C44"/>
      </a:dk2>
      <a:lt2>
        <a:srgbClr val="000080"/>
      </a:lt2>
      <a:accent1>
        <a:srgbClr val="9A5B0B"/>
      </a:accent1>
      <a:accent2>
        <a:srgbClr val="E9C4C7"/>
      </a:accent2>
      <a:accent3>
        <a:srgbClr val="B9D3DC"/>
      </a:accent3>
      <a:accent4>
        <a:srgbClr val="ADCAB8"/>
      </a:accent4>
      <a:accent5>
        <a:srgbClr val="D6D2C4"/>
      </a:accent5>
      <a:accent6>
        <a:srgbClr val="BFB8AF"/>
      </a:accent6>
      <a:hlink>
        <a:srgbClr val="333333"/>
      </a:hlink>
      <a:folHlink>
        <a:srgbClr val="D2BA81"/>
      </a:folHlink>
    </a:clrScheme>
    <a:fontScheme name="LundsUniversite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b="0"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6633"/>
        </a:accent1>
        <a:accent2>
          <a:srgbClr val="C4BC9C"/>
        </a:accent2>
        <a:accent3>
          <a:srgbClr val="FFFFFF"/>
        </a:accent3>
        <a:accent4>
          <a:srgbClr val="000000"/>
        </a:accent4>
        <a:accent5>
          <a:srgbClr val="CAB8AD"/>
        </a:accent5>
        <a:accent6>
          <a:srgbClr val="B1AA8D"/>
        </a:accent6>
        <a:hlink>
          <a:srgbClr val="EB730F"/>
        </a:hlink>
        <a:folHlink>
          <a:srgbClr val="0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Tentamenförberedelse_SYSB13_DB1_22okt_0.1</Template>
  <TotalTime>467</TotalTime>
  <Words>1391</Words>
  <Application>Microsoft Office PowerPoint</Application>
  <PresentationFormat>Custom</PresentationFormat>
  <Paragraphs>228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ＭＳ Ｐゴシック</vt:lpstr>
      <vt:lpstr>Arial</vt:lpstr>
      <vt:lpstr>Calibri</vt:lpstr>
      <vt:lpstr>Consolas</vt:lpstr>
      <vt:lpstr>Lucida Grande</vt:lpstr>
      <vt:lpstr>Times New Roman</vt:lpstr>
      <vt:lpstr>Wingdings</vt:lpstr>
      <vt:lpstr>LU mall 2012 sltg</vt:lpstr>
      <vt:lpstr>DB1 Lösningsförslag</vt:lpstr>
      <vt:lpstr>Klargöranden - Multivalue</vt:lpstr>
      <vt:lpstr>Klargöranden – Cirkulära foreign keys </vt:lpstr>
      <vt:lpstr>Klargöranden – max 3 Lärare</vt:lpstr>
      <vt:lpstr>Klargöranden – Bestäm Normalformen</vt:lpstr>
      <vt:lpstr>Klargöranden – Associationsklasser</vt:lpstr>
      <vt:lpstr>Tips och Tricks</vt:lpstr>
      <vt:lpstr>Uppgift 1a</vt:lpstr>
      <vt:lpstr>Task 1 – Förslag</vt:lpstr>
      <vt:lpstr>Task 1 – Förslag</vt:lpstr>
      <vt:lpstr>Task 1 – Förslag</vt:lpstr>
      <vt:lpstr>Task 1 – Förslag</vt:lpstr>
      <vt:lpstr>Task 1 – Förslag</vt:lpstr>
      <vt:lpstr>1NF – Atomiska värden</vt:lpstr>
      <vt:lpstr>2NF – Inga partiella beroenden</vt:lpstr>
      <vt:lpstr>3NF – Inga transitiva beroenden</vt:lpstr>
      <vt:lpstr>Tips och Tricks</vt:lpstr>
      <vt:lpstr>Uppgift 1a</vt:lpstr>
      <vt:lpstr>Uppgift 1a - Attribut</vt:lpstr>
      <vt:lpstr>Uppgift 1a - 2NF?</vt:lpstr>
      <vt:lpstr>Uppgift 1a – 3NF?</vt:lpstr>
      <vt:lpstr>Uppgift 1a - Konvertering till 3NF</vt:lpstr>
      <vt:lpstr>Uppgift 1b – Beroenden och attribut</vt:lpstr>
      <vt:lpstr>Uppgift 1b – 2NF?</vt:lpstr>
      <vt:lpstr>Uppgift 1b – 3NF?</vt:lpstr>
      <vt:lpstr>Uppgift 1b – Konvertering till 3NF</vt:lpstr>
      <vt:lpstr>Uppgift 2</vt:lpstr>
      <vt:lpstr>Uppgift 2a</vt:lpstr>
      <vt:lpstr>Uppgift 2a</vt:lpstr>
      <vt:lpstr>Uppgift 2a</vt:lpstr>
      <vt:lpstr>Uppgift 2b</vt:lpstr>
      <vt:lpstr>Uppgift 2b – Mindre delar</vt:lpstr>
      <vt:lpstr>Uppgift 2b – Mindre delar</vt:lpstr>
      <vt:lpstr>Uppgift 2b – Mindre delar</vt:lpstr>
      <vt:lpstr>Uppgift 2b – Mindre delar</vt:lpstr>
      <vt:lpstr>Uppgift 2b – Mindre delar</vt:lpstr>
      <vt:lpstr>Uppgift 2c</vt:lpstr>
      <vt:lpstr>Uppgift 2c</vt:lpstr>
      <vt:lpstr>Uppgift 2c</vt:lpstr>
      <vt:lpstr>Uppgift 2c</vt:lpstr>
      <vt:lpstr>Uppgift 2c</vt:lpstr>
      <vt:lpstr>Uppgift 2 – SQL!</vt:lpstr>
      <vt:lpstr>Uppgift 3a</vt:lpstr>
      <vt:lpstr>Uppgift 3a</vt:lpstr>
      <vt:lpstr>Uppgift 3a</vt:lpstr>
      <vt:lpstr>Uppgift 3b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</dc:creator>
  <cp:lastModifiedBy>Johannes</cp:lastModifiedBy>
  <cp:revision>121</cp:revision>
  <cp:lastPrinted>2014-10-22T15:06:05Z</cp:lastPrinted>
  <dcterms:created xsi:type="dcterms:W3CDTF">2014-10-18T09:56:10Z</dcterms:created>
  <dcterms:modified xsi:type="dcterms:W3CDTF">2014-11-23T19:22:54Z</dcterms:modified>
</cp:coreProperties>
</file>