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7" r:id="rId7"/>
    <p:sldId id="271" r:id="rId8"/>
    <p:sldId id="270" r:id="rId9"/>
    <p:sldId id="269" r:id="rId10"/>
    <p:sldId id="268" r:id="rId11"/>
    <p:sldId id="262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65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55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93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61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5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0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60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70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49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2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0846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0428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04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1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83432" y="404664"/>
            <a:ext cx="10969219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455707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762452"/>
              </p:ext>
            </p:extLst>
          </p:nvPr>
        </p:nvGraphicFramePr>
        <p:xfrm>
          <a:off x="983432" y="432041"/>
          <a:ext cx="10969219" cy="3326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8890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15241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08890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36198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332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baseline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baseline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baseline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baseline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878"/>
            <a:ext cx="840282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20536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  <p:extLst>
      <p:ext uri="{BB962C8B-B14F-4D97-AF65-F5344CB8AC3E}">
        <p14:creationId xmlns:p14="http://schemas.microsoft.com/office/powerpoint/2010/main" val="180860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henzhm39@mail2.sysu.edu.cn" TargetMode="External"/><Relationship Id="rId2" Type="http://schemas.openxmlformats.org/officeDocument/2006/relationships/hyperlink" Target="mailto:fengwb6@mail2.sysu.edu.c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yehzh8@mail2.sysu.edu.cn" TargetMode="External"/><Relationship Id="rId4" Type="http://schemas.openxmlformats.org/officeDocument/2006/relationships/hyperlink" Target="mailto:zouxy28@mail2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823513"/>
            <a:ext cx="11689179" cy="55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开发背景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任务要求：设计和开发一个小型公司人员和月薪管理系统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       为小型公司财务部门提供一个简易管理系统，能够在该公司发放薪水时，方便财务人员为公司各</a:t>
            </a:r>
            <a:endParaRPr lang="en-US" altLang="zh-CN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职工发放薪水并提供方便直观的工资统计报表</a:t>
            </a:r>
            <a:endParaRPr lang="en-US" altLang="zh-CN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目标用户：公司财务部门 </a:t>
            </a: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2000" kern="1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具体的业务需求和功能</a:t>
            </a:r>
            <a:endParaRPr lang="zh-CN" altLang="en-US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小型公司，主要有四类人员：经理、技术人员、销售经理和推销员。现在，需要存储这些人员的职工编号、姓名、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级别、当月薪水等数据，计算月薪总额并显示信息等方法。人员编号为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2001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起，每输入一个人员信息编号顺 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序加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；程序要对所有人员设定级别功能。简单起见，经理升为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级，技术人员升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级，销售经理为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级，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推销员为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级。月薪的计算法是：经理拿固定月薪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18000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元；技术人员按每小时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100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元领取月薪；推销员的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月薪按该推销员当月销售额的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4%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提成；销售经理既拿固定月薪也领取部门销售提成，固定月薪为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5000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元，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销售提成为所管辖部门当月销售总额的 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2%</a:t>
            </a:r>
            <a:endParaRPr lang="zh-CN" altLang="en-US" kern="100" dirty="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6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798799"/>
            <a:ext cx="1168917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部分操作主界面：                                                        </a:t>
            </a: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02584-F738-A2A6-E91B-9EFF0BC5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1" y="1264438"/>
            <a:ext cx="10106026" cy="53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889417"/>
            <a:ext cx="11689179" cy="549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个人小结（写在简易实验报告中，如果有的话）</a:t>
            </a:r>
            <a:endParaRPr lang="zh-CN" altLang="en-US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>
                <a:solidFill>
                  <a:srgbClr val="C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经验：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      能够利用类的继承关系实现数据重复使用；利用 </a:t>
            </a: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STL vector </a:t>
            </a: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或则 全局变量的关系，减少返回值的使用；使</a:t>
            </a:r>
            <a:endParaRPr lang="en-US" altLang="zh-CN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用类的层次体系和虚函数实现工资付薪和工资表的生成。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>
                <a:solidFill>
                  <a:srgbClr val="C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教训：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………………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创新</a:t>
            </a:r>
            <a:r>
              <a:rPr lang="zh-CN" altLang="en-US" kern="100">
                <a:solidFill>
                  <a:srgbClr val="C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……………</a:t>
            </a:r>
            <a:endParaRPr lang="zh-CN" altLang="en-US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>
                <a:solidFill>
                  <a:srgbClr val="C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改进：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kern="100">
                <a:solidFill>
                  <a:srgbClr val="C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……………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运行需注意事项</a:t>
            </a:r>
            <a:endParaRPr lang="en-US" altLang="zh-CN" kern="10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>
                <a:solidFill>
                  <a:srgbClr val="C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………………</a:t>
            </a:r>
            <a:endParaRPr lang="zh-CN" altLang="en-US" kern="100">
              <a:solidFill>
                <a:srgbClr val="C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7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917787"/>
            <a:ext cx="11689179" cy="553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评分标准</a:t>
            </a:r>
            <a:r>
              <a:rPr lang="zh-CN" altLang="en-US" sz="2000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参考</a:t>
            </a:r>
            <a:r>
              <a:rPr lang="zh-CN" altLang="zh-CN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（开发平台 统一 </a:t>
            </a:r>
            <a:r>
              <a:rPr lang="en-US" altLang="zh-CN" sz="2000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Dev C</a:t>
            </a:r>
            <a:r>
              <a:rPr lang="en-US" altLang="zh-CN" sz="2000" b="1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000" b="1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kern="1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计分原则是满足基本要求 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en-US" altLang="zh-CN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-95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分，打分区间是 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60-100 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之间（不包括基本没做什么或没提交</a:t>
            </a: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的）</a:t>
            </a:r>
            <a:endParaRPr lang="en-US" altLang="zh-CN" kern="100" dirty="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涉及到的知识点包括 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类封装、继承、类层次设计、虚基类、虚函数、多态、</a:t>
            </a: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STL vector 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等；要求输入的职工</a:t>
            </a:r>
            <a:endParaRPr lang="en-US" altLang="zh-CN" kern="100" dirty="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数据以 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方式保存在硬盘上</a:t>
            </a:r>
            <a:endParaRPr lang="en-US" altLang="zh-CN" kern="100" dirty="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800" kern="100" dirty="0">
              <a:effectLst/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提交截止时间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：下下周三晚 </a:t>
            </a:r>
            <a:r>
              <a:rPr lang="en-US" altLang="zh-CN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12:00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前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提交方式：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把  </a:t>
            </a:r>
            <a:r>
              <a:rPr lang="zh-CN" altLang="en-US" b="1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源程序（所有代码放在一个源程序里，方便检查）、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数据文件（若有的话</a:t>
            </a:r>
            <a:r>
              <a:rPr lang="zh-CN" altLang="en-US" b="1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） 、</a:t>
            </a:r>
            <a:endParaRPr lang="en-US" altLang="zh-CN" b="1" kern="10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b="1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b="1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简单实验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报告（起码有本程序的操作说明）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等以 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姓名 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命名的压缩文件 以 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邮件附件 </a:t>
            </a: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至邮箱</a:t>
            </a:r>
            <a:r>
              <a:rPr lang="zh-CN" altLang="en-US" sz="2000" b="1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（对应的学号区间）</a:t>
            </a:r>
            <a:endParaRPr lang="en-US" altLang="zh-CN" sz="2000" b="1" kern="1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冯威彬 </a:t>
            </a:r>
            <a:r>
              <a:rPr lang="en-US" altLang="zh-CN" kern="100">
                <a:latin typeface="+mn-ea"/>
                <a:cs typeface="Times New Roman" panose="02020603050405020304" pitchFamily="18" charset="0"/>
                <a:hlinkClick r:id="rId2"/>
              </a:rPr>
              <a:t>fengwb6@mail2.sysu.edu.cn</a:t>
            </a:r>
            <a:r>
              <a:rPr lang="en-US" altLang="zh-CN" kern="100">
                <a:latin typeface="+mn-ea"/>
                <a:cs typeface="Times New Roman" panose="02020603050405020304" pitchFamily="18" charset="0"/>
              </a:rPr>
              <a:t>                     </a:t>
            </a:r>
            <a:r>
              <a:rPr lang="en-US" altLang="zh-CN"/>
              <a:t>21311473</a:t>
            </a:r>
            <a:r>
              <a:rPr lang="zh-CN" altLang="en-US"/>
              <a:t> </a:t>
            </a:r>
            <a:r>
              <a:rPr lang="en-US" altLang="zh-CN"/>
              <a:t>- 24336012</a:t>
            </a:r>
            <a:r>
              <a:rPr lang="zh-CN" altLang="en-US"/>
              <a:t>    （</a:t>
            </a:r>
            <a:r>
              <a:rPr lang="en-US" altLang="zh-CN"/>
              <a:t>55</a:t>
            </a:r>
            <a:r>
              <a:rPr lang="zh-CN" altLang="en-US"/>
              <a:t>人）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陈卓敏 </a:t>
            </a:r>
            <a:r>
              <a:rPr lang="en-US" altLang="zh-CN" kern="100">
                <a:latin typeface="+mn-ea"/>
                <a:cs typeface="Times New Roman" panose="02020603050405020304" pitchFamily="18" charset="0"/>
                <a:hlinkClick r:id="rId3"/>
              </a:rPr>
              <a:t>chenzhm39@mail2.sysu.edu.cn</a:t>
            </a:r>
            <a:r>
              <a:rPr lang="en-US" altLang="zh-CN" kern="100">
                <a:latin typeface="+mn-ea"/>
                <a:cs typeface="Times New Roman" panose="02020603050405020304" pitchFamily="18" charset="0"/>
              </a:rPr>
              <a:t>                   </a:t>
            </a:r>
            <a:r>
              <a:rPr lang="en-US" altLang="zh-CN"/>
              <a:t>24336013</a:t>
            </a:r>
            <a:r>
              <a:rPr lang="zh-CN" altLang="en-US"/>
              <a:t> </a:t>
            </a:r>
            <a:r>
              <a:rPr lang="en-US" altLang="zh-CN"/>
              <a:t>- 24336072</a:t>
            </a:r>
            <a:r>
              <a:rPr lang="zh-CN" altLang="en-US"/>
              <a:t>    （</a:t>
            </a:r>
            <a:r>
              <a:rPr lang="en-US" altLang="zh-CN"/>
              <a:t>55</a:t>
            </a:r>
            <a:r>
              <a:rPr lang="zh-CN" altLang="en-US"/>
              <a:t>人）</a:t>
            </a:r>
            <a:endParaRPr lang="en-US" altLang="zh-CN" kern="10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邹新榆 </a:t>
            </a:r>
            <a:r>
              <a:rPr lang="en-US" altLang="zh-CN" kern="100">
                <a:latin typeface="+mn-ea"/>
                <a:cs typeface="Times New Roman" panose="02020603050405020304" pitchFamily="18" charset="0"/>
                <a:hlinkClick r:id="rId4"/>
              </a:rPr>
              <a:t>zouxy28@mail2.sysu.edu.cn</a:t>
            </a:r>
            <a:r>
              <a:rPr lang="en-US" altLang="zh-CN" kern="100">
                <a:latin typeface="+mn-ea"/>
                <a:cs typeface="Times New Roman" panose="02020603050405020304" pitchFamily="18" charset="0"/>
              </a:rPr>
              <a:t>                     </a:t>
            </a:r>
            <a:r>
              <a:rPr lang="en-US" altLang="zh-CN"/>
              <a:t>24336073</a:t>
            </a:r>
            <a:r>
              <a:rPr lang="zh-CN" altLang="en-US"/>
              <a:t> </a:t>
            </a:r>
            <a:r>
              <a:rPr lang="en-US" altLang="zh-CN"/>
              <a:t>- 24336129</a:t>
            </a:r>
            <a:r>
              <a:rPr lang="zh-CN" altLang="en-US"/>
              <a:t>    （</a:t>
            </a:r>
            <a:r>
              <a:rPr lang="en-US" altLang="zh-CN"/>
              <a:t>56</a:t>
            </a:r>
            <a:r>
              <a:rPr lang="zh-CN" altLang="en-US"/>
              <a:t>人）</a:t>
            </a:r>
            <a:endParaRPr lang="en-US" altLang="zh-CN" kern="100">
              <a:latin typeface="+mn-ea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叶浩政 </a:t>
            </a:r>
            <a:r>
              <a:rPr lang="en-US" altLang="zh-CN" kern="100">
                <a:latin typeface="+mn-ea"/>
                <a:cs typeface="Times New Roman" panose="02020603050405020304" pitchFamily="18" charset="0"/>
                <a:hlinkClick r:id="rId5"/>
              </a:rPr>
              <a:t>yehzh8@mail2.sysu.edu.cn</a:t>
            </a:r>
            <a:r>
              <a:rPr lang="en-US" altLang="zh-CN" kern="100">
                <a:latin typeface="+mn-ea"/>
                <a:cs typeface="Times New Roman" panose="02020603050405020304" pitchFamily="18" charset="0"/>
              </a:rPr>
              <a:t>                      </a:t>
            </a:r>
            <a:r>
              <a:rPr lang="en-US" altLang="zh-CN"/>
              <a:t>24336130</a:t>
            </a:r>
            <a:r>
              <a:rPr lang="zh-CN" altLang="en-US"/>
              <a:t> </a:t>
            </a:r>
            <a:r>
              <a:rPr lang="en-US" altLang="zh-CN"/>
              <a:t>- 24952080</a:t>
            </a:r>
            <a:r>
              <a:rPr lang="zh-CN" altLang="en-US"/>
              <a:t>    （</a:t>
            </a:r>
            <a:r>
              <a:rPr lang="en-US" altLang="zh-CN"/>
              <a:t>56</a:t>
            </a:r>
            <a:r>
              <a:rPr lang="zh-CN" altLang="en-US"/>
              <a:t>人）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6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831751"/>
            <a:ext cx="11689179" cy="558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开发运行的软、硬件环境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软件：运行在 </a:t>
            </a: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Windows </a:t>
            </a: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环境下的 </a:t>
            </a: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Dev C++   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硬件：能够运行</a:t>
            </a:r>
            <a:r>
              <a:rPr lang="zh-CN" altLang="en-US" kern="10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上述软件的 </a:t>
            </a: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PC </a:t>
            </a: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台式机或 笔记本电脑，最低配置：要求内存大于 </a:t>
            </a: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4 M</a:t>
            </a: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，硬盘大于 </a:t>
            </a:r>
            <a:r>
              <a:rPr lang="en-US" altLang="zh-CN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200G</a:t>
            </a:r>
            <a:endParaRPr lang="zh-CN" altLang="en-US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2000" kern="10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000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详细设计</a:t>
            </a:r>
            <a:endParaRPr lang="zh-CN" altLang="en-US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项目实施过程中如何构建其中的关键类：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首先构建一个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类作为 </a:t>
            </a:r>
            <a:r>
              <a:rPr lang="zh-CN" altLang="en-US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基类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：定义职工编号、姓名、等级、薪水等为保护成员数据；另外定义一个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静态数据成员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count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记录当前员工数，从而求出职工编号。定义构造函数、设置等级函数、获得各个成员数据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函数、和 付薪、返回工资的 </a:t>
            </a:r>
            <a:r>
              <a:rPr lang="zh-CN" altLang="en-US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虚函数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，在此基础上定义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Manager</a:t>
            </a:r>
            <a:r>
              <a:rPr lang="zh-CN" altLang="en-US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Technicant</a:t>
            </a:r>
            <a:r>
              <a:rPr lang="zh-CN" altLang="en-US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Saleman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从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派生的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子类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，而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Salemanager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从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Manager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Saleman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多重继承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而来。并在其中定义自身特有的成员数据（如技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术人员类的 月工作时间，推销员类的 月度销售额 等）。然后各自定义构造函数、一个付薪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pay()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函数和返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回工资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getSalary()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函数。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6154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823513"/>
            <a:ext cx="11689179" cy="591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其余需要使用的技术：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通过定义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vector&lt;Person *&gt;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来管理公司所有员工数据（当然也可以用 全局变量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Person *per[100]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来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指向不同职工对象），通过虚函数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pay()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getSalary() </a:t>
            </a: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来实现动态联编机制来完成不同职工的工资计算。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类的层次树：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类的详细设计封装：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、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Manager</a:t>
            </a:r>
            <a:r>
              <a:rPr lang="zh-CN" altLang="en-US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Technicant</a:t>
            </a:r>
            <a:r>
              <a:rPr lang="zh-CN" altLang="en-US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Saleman</a:t>
            </a:r>
            <a:r>
              <a:rPr lang="zh-CN" altLang="en-US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Salemanager</a:t>
            </a:r>
            <a:r>
              <a:rPr lang="zh-CN" altLang="en-US" kern="1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kern="100"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13387-0373-98E5-670F-762866DB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59" y="2706077"/>
            <a:ext cx="4838095" cy="22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3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7D319F-3934-F971-C8B9-F647EA24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80279"/>
              </p:ext>
            </p:extLst>
          </p:nvPr>
        </p:nvGraphicFramePr>
        <p:xfrm>
          <a:off x="807309" y="2097470"/>
          <a:ext cx="10437342" cy="449182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12111">
                  <a:extLst>
                    <a:ext uri="{9D8B030D-6E8A-4147-A177-3AD203B41FA5}">
                      <a16:colId xmlns:a16="http://schemas.microsoft.com/office/drawing/2014/main" val="1177257059"/>
                    </a:ext>
                  </a:extLst>
                </a:gridCol>
                <a:gridCol w="4728519">
                  <a:extLst>
                    <a:ext uri="{9D8B030D-6E8A-4147-A177-3AD203B41FA5}">
                      <a16:colId xmlns:a16="http://schemas.microsoft.com/office/drawing/2014/main" val="640743092"/>
                    </a:ext>
                  </a:extLst>
                </a:gridCol>
                <a:gridCol w="4596712">
                  <a:extLst>
                    <a:ext uri="{9D8B030D-6E8A-4147-A177-3AD203B41FA5}">
                      <a16:colId xmlns:a16="http://schemas.microsoft.com/office/drawing/2014/main" val="3656937725"/>
                    </a:ext>
                  </a:extLst>
                </a:gridCol>
              </a:tblGrid>
              <a:tr h="513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计划完成的工作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实际完成情况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37674"/>
                  </a:ext>
                </a:extLst>
              </a:tr>
              <a:tr h="6590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en-US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完成对程序的分析</a:t>
                      </a:r>
                      <a:r>
                        <a:rPr lang="en-US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设计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对实验要求及所要实现的目标分析，并相应制定工作计划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369588"/>
                  </a:ext>
                </a:extLst>
              </a:tr>
              <a:tr h="7196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en-US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编写基类</a:t>
                      </a:r>
                      <a:r>
                        <a:rPr lang="en-US" alt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lang="en-US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erson </a:t>
                      </a: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和派生类</a:t>
                      </a:r>
                      <a:r>
                        <a:rPr lang="en-US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Manager, Technican, Saleman, SaleManager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编写了一小程序调试运行，能实现预期目标。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597365"/>
                  </a:ext>
                </a:extLst>
              </a:tr>
              <a:tr h="6098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en-US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编写主函数和菜单显示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预期功能可以实现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542537"/>
                  </a:ext>
                </a:extLst>
              </a:tr>
              <a:tr h="7196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en-US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编写</a:t>
                      </a:r>
                      <a:r>
                        <a:rPr lang="zh-CN" altLang="en-US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批量人员</a:t>
                      </a: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据输入</a:t>
                      </a:r>
                      <a:r>
                        <a:rPr lang="en-US" alt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i</a:t>
                      </a:r>
                      <a:r>
                        <a:rPr lang="en-US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nputInfo()</a:t>
                      </a: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，每月付薪</a:t>
                      </a:r>
                      <a:r>
                        <a:rPr lang="en-US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monthPay() </a:t>
                      </a: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，工资表格</a:t>
                      </a:r>
                      <a:r>
                        <a:rPr lang="en-US" alt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showSalary() </a:t>
                      </a: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函数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通过调用，调试运行后，预期功能得以实现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309077"/>
                  </a:ext>
                </a:extLst>
              </a:tr>
              <a:tr h="657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en-US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依据算法的需求，并根据美观程度等，将程序进行相应地修改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在基本功能不变的情况下，使程序易读健壮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06555"/>
                  </a:ext>
                </a:extLst>
              </a:tr>
              <a:tr h="6119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1092200" algn="l"/>
                        </a:tabLst>
                      </a:pPr>
                      <a:r>
                        <a:rPr lang="en-US" sz="1600" kern="0" baseline="0">
                          <a:effectLst/>
                          <a:latin typeface="等线 Light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600" kern="100" baseline="0">
                        <a:effectLst/>
                        <a:latin typeface="等线 Light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5119" marR="55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对程序进行最后一次检查和调试，并填写实验报告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lang="zh-CN" sz="1600" kern="0" baseline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工作结束</a:t>
                      </a:r>
                      <a:endParaRPr lang="zh-CN" sz="1600" kern="100" baseline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55119" marR="55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62441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CF58921-2B0C-E58B-A63E-826FB8BCCE79}"/>
              </a:ext>
            </a:extLst>
          </p:cNvPr>
          <p:cNvSpPr txBox="1"/>
          <p:nvPr/>
        </p:nvSpPr>
        <p:spPr>
          <a:xfrm>
            <a:off x="280090" y="1004665"/>
            <a:ext cx="8476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sz="20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工程进度主要包括：</a:t>
            </a:r>
          </a:p>
          <a:p>
            <a:endParaRPr lang="en-US" altLang="zh-CN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工程进度表 </a:t>
            </a:r>
            <a:r>
              <a:rPr lang="en-US" altLang="zh-CN">
                <a:latin typeface="等线 Light" panose="02010600030101010101" pitchFamily="2" charset="-122"/>
                <a:ea typeface="等线 Light" panose="02010600030101010101" pitchFamily="2" charset="-122"/>
              </a:rPr>
              <a:t>-- </a:t>
            </a:r>
            <a:r>
              <a:rPr lang="zh-CN" altLang="en-US">
                <a:latin typeface="等线 Light" panose="02010600030101010101" pitchFamily="2" charset="-122"/>
                <a:ea typeface="等线 Light" panose="02010600030101010101" pitchFamily="2" charset="-122"/>
              </a:rPr>
              <a:t>包括时间点、计划完成的工作、实际完成情况等</a:t>
            </a:r>
          </a:p>
        </p:txBody>
      </p:sp>
    </p:spTree>
    <p:extLst>
      <p:ext uri="{BB962C8B-B14F-4D97-AF65-F5344CB8AC3E}">
        <p14:creationId xmlns:p14="http://schemas.microsoft.com/office/powerpoint/2010/main" val="24143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741133"/>
            <a:ext cx="11689179" cy="425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kern="10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000" kern="10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测试运行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部分操作主界面：                                                        </a:t>
            </a:r>
            <a:endParaRPr lang="en-US" altLang="zh-CN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kern="10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                       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8F18D2-1594-85CF-0848-DCB6CDFD8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5" y="1647568"/>
            <a:ext cx="10002412" cy="49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798799"/>
            <a:ext cx="1168917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部分操作主界面：                                                        </a:t>
            </a: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FCC42D-480E-677E-A843-CAA1250C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3" y="1264438"/>
            <a:ext cx="10005936" cy="53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3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798799"/>
            <a:ext cx="1168917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部分操作主界面：                                                        </a:t>
            </a: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7711CE-7A2A-9068-B458-A1711923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2" y="1322324"/>
            <a:ext cx="10181966" cy="52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5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798799"/>
            <a:ext cx="1168917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部分操作主界面：                                                        </a:t>
            </a: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AA8582-EB1E-0295-0890-5FC0382CD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1" y="1280914"/>
            <a:ext cx="10181455" cy="52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</a:t>
            </a:r>
            <a:r>
              <a:rPr lang="zh-CN" altLang="en-US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项目 </a:t>
            </a:r>
            <a:r>
              <a:rPr lang="en-US" altLang="zh-CN" sz="14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公司人员和薪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酬</a:t>
            </a:r>
            <a:r>
              <a:rPr lang="zh-CN" altLang="zh-CN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管理</a:t>
            </a:r>
            <a:r>
              <a:rPr lang="zh-CN" altLang="en-US" sz="1400"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简易 </a:t>
            </a:r>
            <a:r>
              <a:rPr kumimoji="0" lang="zh-CN" altLang="en-US" sz="1400" b="0" i="0" u="none" strike="noStrike" kern="100" cap="none" normalizeH="0" baseline="0">
                <a:ln>
                  <a:noFill/>
                </a:ln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798799"/>
            <a:ext cx="1168917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kern="10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     部分操作主界面：                                                        </a:t>
            </a:r>
            <a:endParaRPr lang="en-US" altLang="zh-CN" kern="10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5AC65-1802-B832-42D9-3ABABEDB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6" y="1314302"/>
            <a:ext cx="10077839" cy="52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4673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内容.potx" id="{0381B0B5-27BC-4FBB-867A-78EE0D193A9D}" vid="{D0B32A56-18CC-42DB-B222-A91928D98E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1207</Words>
  <Application>Microsoft Office PowerPoint</Application>
  <PresentationFormat>宽屏</PresentationFormat>
  <Paragraphs>127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新宋体</vt:lpstr>
      <vt:lpstr>Consolas</vt:lpstr>
      <vt:lpstr>Tahoma</vt:lpstr>
      <vt:lpstr>Sumi Painting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yi</dc:creator>
  <cp:lastModifiedBy>yi wang</cp:lastModifiedBy>
  <cp:revision>33</cp:revision>
  <dcterms:created xsi:type="dcterms:W3CDTF">2022-10-01T03:55:31Z</dcterms:created>
  <dcterms:modified xsi:type="dcterms:W3CDTF">2025-10-15T04:39:11Z</dcterms:modified>
</cp:coreProperties>
</file>