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sldIdLst>
    <p:sldId id="332" r:id="rId2"/>
    <p:sldId id="335" r:id="rId3"/>
    <p:sldId id="333" r:id="rId4"/>
    <p:sldId id="334" r:id="rId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40"/>
    <a:srgbClr val="006600"/>
    <a:srgbClr val="5646B6"/>
    <a:srgbClr val="000000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94688" autoAdjust="0"/>
  </p:normalViewPr>
  <p:slideViewPr>
    <p:cSldViewPr>
      <p:cViewPr varScale="1">
        <p:scale>
          <a:sx n="113" d="100"/>
          <a:sy n="113" d="100"/>
        </p:scale>
        <p:origin x="3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439BC9D-BA60-E57F-3DB9-4EE4EDA06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94BEF80-8932-AD79-856B-2C888CADCC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B68461-136D-84A0-09CE-EC3BEEA37B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741B57A8-4579-5132-FF52-B76C46A343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09EA7882-A13D-9FC7-740D-EE4591AD7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631DC31E-B9BF-158C-46D9-18F51341C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877EF19-20D6-4B88-8E0E-BBD85F82F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DAD1AC8-E619-BDFB-4012-0D2FE95B207A}"/>
              </a:ext>
            </a:extLst>
          </p:cNvPr>
          <p:cNvGrpSpPr>
            <a:grpSpLocks/>
          </p:cNvGrpSpPr>
          <p:nvPr/>
        </p:nvGrpSpPr>
        <p:grpSpPr bwMode="auto">
          <a:xfrm>
            <a:off x="10058400" y="6324600"/>
            <a:ext cx="2032000" cy="152400"/>
            <a:chOff x="0" y="4032"/>
            <a:chExt cx="5776" cy="87"/>
          </a:xfrm>
        </p:grpSpPr>
        <p:sp>
          <p:nvSpPr>
            <p:cNvPr id="3" name="Freeform 54">
              <a:extLst>
                <a:ext uri="{FF2B5EF4-FFF2-40B4-BE49-F238E27FC236}">
                  <a16:creationId xmlns:a16="http://schemas.microsoft.com/office/drawing/2014/main" id="{7766DFD5-FA9D-906F-4322-809BC87CF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3" y="4047"/>
              <a:ext cx="1733" cy="72"/>
            </a:xfrm>
            <a:custGeom>
              <a:avLst/>
              <a:gdLst>
                <a:gd name="T0" fmla="*/ 165 w 1735"/>
                <a:gd name="T1" fmla="*/ 6 h 72"/>
                <a:gd name="T2" fmla="*/ 433 w 1735"/>
                <a:gd name="T3" fmla="*/ 3 h 72"/>
                <a:gd name="T4" fmla="*/ 667 w 1735"/>
                <a:gd name="T5" fmla="*/ 12 h 72"/>
                <a:gd name="T6" fmla="*/ 910 w 1735"/>
                <a:gd name="T7" fmla="*/ 24 h 72"/>
                <a:gd name="T8" fmla="*/ 1126 w 1735"/>
                <a:gd name="T9" fmla="*/ 24 h 72"/>
                <a:gd name="T10" fmla="*/ 1379 w 1735"/>
                <a:gd name="T11" fmla="*/ 15 h 72"/>
                <a:gd name="T12" fmla="*/ 1523 w 1735"/>
                <a:gd name="T13" fmla="*/ 0 h 72"/>
                <a:gd name="T14" fmla="*/ 1625 w 1735"/>
                <a:gd name="T15" fmla="*/ 15 h 72"/>
                <a:gd name="T16" fmla="*/ 1622 w 1735"/>
                <a:gd name="T17" fmla="*/ 66 h 72"/>
                <a:gd name="T18" fmla="*/ 1538 w 1735"/>
                <a:gd name="T19" fmla="*/ 51 h 72"/>
                <a:gd name="T20" fmla="*/ 1313 w 1735"/>
                <a:gd name="T21" fmla="*/ 51 h 72"/>
                <a:gd name="T22" fmla="*/ 1144 w 1735"/>
                <a:gd name="T23" fmla="*/ 48 h 72"/>
                <a:gd name="T24" fmla="*/ 823 w 1735"/>
                <a:gd name="T25" fmla="*/ 60 h 72"/>
                <a:gd name="T26" fmla="*/ 445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F6C4C2B2-894F-126A-566D-C50336C06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3" cy="60"/>
            </a:xfrm>
            <a:custGeom>
              <a:avLst/>
              <a:gdLst>
                <a:gd name="T0" fmla="*/ 2547 w 2655"/>
                <a:gd name="T1" fmla="*/ 6 h 60"/>
                <a:gd name="T2" fmla="*/ 2526 w 2655"/>
                <a:gd name="T3" fmla="*/ 30 h 60"/>
                <a:gd name="T4" fmla="*/ 2274 w 2655"/>
                <a:gd name="T5" fmla="*/ 45 h 60"/>
                <a:gd name="T6" fmla="*/ 1960 w 2655"/>
                <a:gd name="T7" fmla="*/ 60 h 60"/>
                <a:gd name="T8" fmla="*/ 1739 w 2655"/>
                <a:gd name="T9" fmla="*/ 48 h 60"/>
                <a:gd name="T10" fmla="*/ 1478 w 2655"/>
                <a:gd name="T11" fmla="*/ 36 h 60"/>
                <a:gd name="T12" fmla="*/ 1148 w 2655"/>
                <a:gd name="T13" fmla="*/ 45 h 60"/>
                <a:gd name="T14" fmla="*/ 770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06 w 2655"/>
                <a:gd name="T29" fmla="*/ 21 h 60"/>
                <a:gd name="T30" fmla="*/ 1067 w 2655"/>
                <a:gd name="T31" fmla="*/ 21 h 60"/>
                <a:gd name="T32" fmla="*/ 1352 w 2655"/>
                <a:gd name="T33" fmla="*/ 3 h 60"/>
                <a:gd name="T34" fmla="*/ 1541 w 2655"/>
                <a:gd name="T35" fmla="*/ 9 h 60"/>
                <a:gd name="T36" fmla="*/ 1760 w 2655"/>
                <a:gd name="T37" fmla="*/ 21 h 60"/>
                <a:gd name="T38" fmla="*/ 1966 w 2655"/>
                <a:gd name="T39" fmla="*/ 12 h 60"/>
                <a:gd name="T40" fmla="*/ 2196 w 2655"/>
                <a:gd name="T41" fmla="*/ 18 h 60"/>
                <a:gd name="T42" fmla="*/ 2502 w 2655"/>
                <a:gd name="T43" fmla="*/ 3 h 60"/>
                <a:gd name="T44" fmla="*/ 2547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98E880D1-B74D-EDC5-989B-C6090039A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0" cy="62"/>
            </a:xfrm>
            <a:custGeom>
              <a:avLst/>
              <a:gdLst>
                <a:gd name="T0" fmla="*/ 1846 w 2041"/>
                <a:gd name="T1" fmla="*/ 39 h 62"/>
                <a:gd name="T2" fmla="*/ 1531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20 w 2041"/>
                <a:gd name="T21" fmla="*/ 30 h 62"/>
                <a:gd name="T22" fmla="*/ 1453 w 2041"/>
                <a:gd name="T23" fmla="*/ 24 h 62"/>
                <a:gd name="T24" fmla="*/ 1711 w 2041"/>
                <a:gd name="T25" fmla="*/ 3 h 62"/>
                <a:gd name="T26" fmla="*/ 1891 w 2041"/>
                <a:gd name="T27" fmla="*/ 18 h 62"/>
                <a:gd name="T28" fmla="*/ 1987 w 2041"/>
                <a:gd name="T29" fmla="*/ 33 h 62"/>
                <a:gd name="T30" fmla="*/ 1846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</p:grpSp>
      <p:sp>
        <p:nvSpPr>
          <p:cNvPr id="6" name="Rectangle 58">
            <a:extLst>
              <a:ext uri="{FF2B5EF4-FFF2-40B4-BE49-F238E27FC236}">
                <a16:creationId xmlns:a16="http://schemas.microsoft.com/office/drawing/2014/main" id="{CD376598-4F73-FEA0-674F-EB083D7A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115824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90000"/>
              <a:defRPr/>
            </a:pPr>
            <a:endParaRPr lang="zh-CN" altLang="en-US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61165EAE-1577-C7A7-7B61-A6E16AEE2D76}"/>
              </a:ext>
            </a:extLst>
          </p:cNvPr>
          <p:cNvGrpSpPr>
            <a:grpSpLocks/>
          </p:cNvGrpSpPr>
          <p:nvPr/>
        </p:nvGrpSpPr>
        <p:grpSpPr bwMode="auto">
          <a:xfrm>
            <a:off x="78317" y="14288"/>
            <a:ext cx="12012083" cy="900112"/>
            <a:chOff x="0" y="1536"/>
            <a:chExt cx="5675" cy="663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717A2AC0-3624-58BA-4EA5-02E8D030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64">
                <a:extLst>
                  <a:ext uri="{FF2B5EF4-FFF2-40B4-BE49-F238E27FC236}">
                    <a16:creationId xmlns:a16="http://schemas.microsoft.com/office/drawing/2014/main" id="{53DCBD91-EAF3-D6EC-C1ED-CD32045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6" name="Rectangle 65">
                <a:extLst>
                  <a:ext uri="{FF2B5EF4-FFF2-40B4-BE49-F238E27FC236}">
                    <a16:creationId xmlns:a16="http://schemas.microsoft.com/office/drawing/2014/main" id="{FD1C0990-6850-73A3-C784-B45A6CC1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9143F4C3-C119-38FE-CEDA-34610AF9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67">
                <a:extLst>
                  <a:ext uri="{FF2B5EF4-FFF2-40B4-BE49-F238E27FC236}">
                    <a16:creationId xmlns:a16="http://schemas.microsoft.com/office/drawing/2014/main" id="{FE88D82F-06F5-34AD-7BE6-93078007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F93AFA7-ADA7-3550-C671-68417F98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26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6F6C8AE-65C9-197D-7B31-5F8A470D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0BE9BF3-3216-3D1F-5927-F6C13E61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FEDF362F-EBA6-6A99-91E2-ED907B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</p:grpSp>
      <p:sp>
        <p:nvSpPr>
          <p:cNvPr id="17" name="Rectangle 59">
            <a:extLst>
              <a:ext uri="{FF2B5EF4-FFF2-40B4-BE49-F238E27FC236}">
                <a16:creationId xmlns:a16="http://schemas.microsoft.com/office/drawing/2014/main" id="{F74243CE-773F-1C63-6675-53C0FB1A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CF4A057D-5A20-04AD-62DD-171A0F512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E381C3F0-1E45-83F6-1D23-4093C6E4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4618-D1C5-46AF-B4D6-6223F8F7F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08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2404385-E27B-D0A2-CDFA-6662E5C8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E6551E95-52AC-597A-7D19-90CA417C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29EF816-8D00-0D72-DA2B-961481F3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ED270-5451-48BA-9EF4-ED3F2D27C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0"/>
            <a:ext cx="28956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83600" cy="6248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55FB89E-5BEA-5434-9F94-ED6C31D7D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C6F8F7E-FB41-AF27-12F3-16282B62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9006CDC-DAED-8909-CA26-A5EE46CDE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EA92-F2C6-4804-987B-DBC42E74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0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B906C27-1890-9D64-A0D7-AB4C187C7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510EAF5-561D-CC51-D2E2-C9BF6651D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356C885-C2A5-6A8E-B535-7D774C25B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B469-C23B-4BB4-8BC6-69BA52018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447F99-BEC2-AE43-6CCD-158C14CB7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99EE707-93EF-B0E3-B66B-912F290C3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57CB503-2402-0BF5-E634-EC6063519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2B4E-C52A-4AD8-B262-C70266062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5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7E2FE59C-3F6A-8220-F2E3-C255402C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7587B78-E0A8-6FD1-FF74-4B164A57B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85AE0C8-3D43-8DE0-9996-98302010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2B2F-16DA-43C2-AFF9-3BF8E5190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C179F7B-5BB8-2BEE-60D7-884D01268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D76861B-2B98-11F9-E3E9-4D9AA8E0A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94548D4-6584-CE70-5AAA-D02A75FBC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9CA0-A5AB-49F9-89B8-E166347A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50CE549-82F2-E6B5-DAE6-B2FD37E6E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E714A26-C0EF-AABC-1B6A-5491E709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5555FFB-0ECF-071B-EC6A-2FF931085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067-97BB-4EB9-952A-C25363EE3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5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846F7A47-1380-BEC8-40B3-E405AA0B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1403EECD-99C1-AC64-0F36-D97F01BCF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AFB71B55-B952-26F1-8C84-272B87DB3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27F7-B88D-47BE-9AFC-65EA6C230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6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19D438A1-6A65-8F1B-8699-E9DA6F7DE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0ED73CDD-1833-3545-D2FB-D8D05F871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4FFAD6DC-2CB1-71DD-8B10-A6FDEC390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1746-5BC5-4EFB-B248-4531C1D8AA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67D2A905-172D-CDC5-A5EC-C1B4FFA1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669A083-A034-C872-A76E-21479451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F00AC6B0-9CB9-51C8-EADE-AFEAFA92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91A9-6056-4F37-B4D2-3262E1DBAA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59642D8-26D9-1AB9-5F31-CE65A1E8B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9A043D-C0A1-6265-2DED-D86AB3455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20BFC371-6B7D-D6E1-23A3-DB8DF0047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EA47-DD3F-4347-9EC9-C7D8B7B36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7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522F8DC-00F3-BC0F-7668-7EC2F1A5F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F1D5B11-E3B9-C626-B7A6-0677C03A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325ADE-66D6-8DBE-5E13-EE9E968A7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7ED0-AF8E-465A-B5B0-675EA77E9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7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94EEBB-497B-4161-5FE4-74318D4F01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34685" y="404664"/>
            <a:ext cx="11017966" cy="0"/>
          </a:xfrm>
          <a:prstGeom prst="line">
            <a:avLst/>
          </a:prstGeom>
          <a:ln w="19050">
            <a:solidFill>
              <a:srgbClr val="1B454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9CF00F-1381-29C7-9EF6-F771AC3011A7}"/>
              </a:ext>
            </a:extLst>
          </p:cNvPr>
          <p:cNvSpPr txBox="1"/>
          <p:nvPr userDrawn="1"/>
        </p:nvSpPr>
        <p:spPr>
          <a:xfrm>
            <a:off x="3311691" y="4554"/>
            <a:ext cx="45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软 件 工 程 初 级 实 训        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D64FDE-185F-DA43-C3AC-F09B9168B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5928854"/>
              </p:ext>
            </p:extLst>
          </p:nvPr>
        </p:nvGraphicFramePr>
        <p:xfrm>
          <a:off x="983432" y="436468"/>
          <a:ext cx="10969219" cy="2988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8890">
                  <a:extLst>
                    <a:ext uri="{9D8B030D-6E8A-4147-A177-3AD203B41FA5}">
                      <a16:colId xmlns:a16="http://schemas.microsoft.com/office/drawing/2014/main" val="3587195048"/>
                    </a:ext>
                  </a:extLst>
                </a:gridCol>
                <a:gridCol w="2415241">
                  <a:extLst>
                    <a:ext uri="{9D8B030D-6E8A-4147-A177-3AD203B41FA5}">
                      <a16:colId xmlns:a16="http://schemas.microsoft.com/office/drawing/2014/main" val="2569060442"/>
                    </a:ext>
                  </a:extLst>
                </a:gridCol>
                <a:gridCol w="1408890">
                  <a:extLst>
                    <a:ext uri="{9D8B030D-6E8A-4147-A177-3AD203B41FA5}">
                      <a16:colId xmlns:a16="http://schemas.microsoft.com/office/drawing/2014/main" val="3707107907"/>
                    </a:ext>
                  </a:extLst>
                </a:gridCol>
                <a:gridCol w="5736198">
                  <a:extLst>
                    <a:ext uri="{9D8B030D-6E8A-4147-A177-3AD203B41FA5}">
                      <a16:colId xmlns:a16="http://schemas.microsoft.com/office/drawing/2014/main" val="154298283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实验序号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实验内容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4606373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AF4DCD2-945D-233E-6E7A-2DE75B258A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" y="60878"/>
            <a:ext cx="840282" cy="847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82E43-C675-B0A8-758A-D4FD717E90C1}"/>
              </a:ext>
            </a:extLst>
          </p:cNvPr>
          <p:cNvSpPr txBox="1"/>
          <p:nvPr userDrawn="1"/>
        </p:nvSpPr>
        <p:spPr>
          <a:xfrm>
            <a:off x="10918308" y="1886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实验指导任务书</a:t>
            </a:r>
            <a:endParaRPr lang="zh-CN" altLang="en-US" sz="1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124744"/>
            <a:ext cx="11521279" cy="53860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已知两条同类型的链表的头指针分别是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heada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和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headb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，请编程将这两条独立的链表串联起来，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即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headb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接在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heada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的末尾，形成的合并后的新链表头指针为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heada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createList.cpp</a:t>
            </a:r>
          </a:p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endParaRPr lang="en-US" altLang="zh-CN" sz="20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endParaRPr lang="en-US" altLang="zh-CN" sz="20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endParaRPr lang="en-US" altLang="zh-CN" sz="20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endParaRPr lang="en-US" altLang="zh-CN" sz="20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endParaRPr lang="en-US" altLang="zh-CN" sz="20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endParaRPr lang="en-US" altLang="zh-CN" sz="20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20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20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20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20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2. 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只猴子要选大王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,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选举方法如下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: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所有猴子按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3…n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编号围坐成一圈，从第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号开始，顺时针，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按照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2…m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报数，凡是报到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m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的猴子退出圈外，如此循环报数，直到圈内剩下最后一只猴子，该猴子就是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大王，编写程序实现上述过程，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n,m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由键盘输入 （采用 链表方式 实现）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// monkeyLink.cpp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9226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链表 等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92709889-33AE-EAC7-04CE-1576EFFAD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150" y="1988841"/>
            <a:ext cx="97472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zh-CN" sz="2200" b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heada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DDBF588-C0AC-8D5C-BF64-2D01AFB2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99" y="2141240"/>
            <a:ext cx="9144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43502FF-DA8F-1A5E-FABA-891CDA86B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899" y="282704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53774299-D4C8-AE2D-C082-532475B04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499" y="214124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C1157EF6-B55C-691C-FBA4-6163FA05F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499" y="214124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9ED26F1-BFB3-1ABB-006A-D9B9B5AE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899" y="2141240"/>
            <a:ext cx="8382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45EF1CF2-7C55-FE61-39E1-4CEBA5D54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899" y="221744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ECACE12-3E3B-F6E0-C0E8-3042F06C0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899" y="2293640"/>
            <a:ext cx="91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kumimoji="0" lang="en-US" altLang="zh-CN" sz="2200" b="0"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942B7762-9E18-1FB4-DB22-B9B2AB4D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499" y="2141240"/>
            <a:ext cx="7620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9773BB14-A734-2581-D87C-BE7F16131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899" y="29032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505707A4-6DDF-D6EA-FA70-223C36017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2499" y="214124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36D78D32-D7D5-805B-0EDF-6A5BC10C0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499" y="214124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B4FA36CD-CAE2-3D3C-0E48-688053A3C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625" y="3665241"/>
            <a:ext cx="9937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kumimoji="0" lang="en-US" altLang="zh-CN" sz="2200" b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headb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FD6CFD45-0E4A-DFD1-6035-A862A978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99" y="3817640"/>
            <a:ext cx="9144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288B59AE-A056-9BC1-3170-00C1BAC25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899" y="450344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3328A79B-5E5F-DCDE-2903-AF6D17BFD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499" y="381764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0C06442E-B7B4-E469-7120-D2C2C9EAE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499" y="381764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2E3018D9-EBFD-6548-613F-607AFF88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899" y="3817640"/>
            <a:ext cx="8382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A17A058D-320C-9DB8-1D34-7DFADBA51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1899" y="389384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AD8A1C40-86BD-D4A3-5A30-CCA13F949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899" y="3970040"/>
            <a:ext cx="91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SzTx/>
              <a:buFontTx/>
              <a:buNone/>
            </a:pPr>
            <a:r>
              <a:rPr kumimoji="0" lang="en-US" altLang="zh-CN" sz="2200" b="0"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9FD478D7-4C4F-C209-BE47-4EDB9525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499" y="3817640"/>
            <a:ext cx="762000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lang="zh-CN" altLang="en-US" sz="44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9C6F50A5-E50F-E0F2-81E1-888D761E0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899" y="45796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E8B2E8BF-40FD-9AC5-3490-79A5CE9AF5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2499" y="381764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1C943211-6588-1080-EA16-4E236C40A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499" y="381764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9898665A-FC0B-77EC-61B8-56B88761F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3099" y="2903240"/>
            <a:ext cx="609600" cy="0"/>
          </a:xfrm>
          <a:prstGeom prst="line">
            <a:avLst/>
          </a:prstGeom>
          <a:noFill/>
          <a:ln w="9525" cap="rnd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7CDCEB10-110C-0E08-C9D5-95CBA958A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699" y="2903240"/>
            <a:ext cx="0" cy="457200"/>
          </a:xfrm>
          <a:prstGeom prst="line">
            <a:avLst/>
          </a:prstGeom>
          <a:noFill/>
          <a:ln w="9525" cap="rnd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BFA1018E-C76F-4D6C-4424-B5EC2BB68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2899" y="3360440"/>
            <a:ext cx="6019800" cy="0"/>
          </a:xfrm>
          <a:prstGeom prst="line">
            <a:avLst/>
          </a:prstGeom>
          <a:noFill/>
          <a:ln w="9525" cap="rnd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BC2B4361-56AA-48D0-2001-DC997FD2B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899" y="3360440"/>
            <a:ext cx="0" cy="457200"/>
          </a:xfrm>
          <a:prstGeom prst="line">
            <a:avLst/>
          </a:prstGeom>
          <a:noFill/>
          <a:ln w="9525" cap="rnd">
            <a:solidFill>
              <a:srgbClr val="00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69862-2A78-AE83-2542-1C16A3AA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2754ED0A-F4D9-AAF3-770F-719D6FBB7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124744"/>
            <a:ext cx="11521279" cy="43088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3.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从链表中移除节点  </a:t>
            </a:r>
            <a:r>
              <a:rPr lang="en-US" altLang="zh-CN" sz="1800" b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en-US" altLang="zh-CN" sz="1800" b="0" i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moveList.cpp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给你一个链表的头节点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head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。移除每个右侧有一个更大数值的节点。返回修改后链表的头节点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head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示例：</a:t>
            </a:r>
            <a:endParaRPr lang="en-US" altLang="zh-CN" sz="18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rgbClr val="0070C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输入：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head = [5, 2, 13 ,3 ,8]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输出：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[13,8]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600" b="0">
              <a:solidFill>
                <a:schemeClr val="accent6">
                  <a:lumMod val="40000"/>
                  <a:lumOff val="60000"/>
                </a:scheme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解释：需要移除的节点是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和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-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节点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在节点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右侧。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-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节点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在节点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右侧。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          -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节点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8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在节点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右侧。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C4DCB6-9448-6BE7-66C8-8C464D38B482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A37A4E-AAA5-4AAF-72E2-BBEAEE413ACB}"/>
              </a:ext>
            </a:extLst>
          </p:cNvPr>
          <p:cNvSpPr txBox="1"/>
          <p:nvPr/>
        </p:nvSpPr>
        <p:spPr>
          <a:xfrm>
            <a:off x="6240016" y="469226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链表 等</a:t>
            </a:r>
          </a:p>
        </p:txBody>
      </p:sp>
    </p:spTree>
    <p:extLst>
      <p:ext uri="{BB962C8B-B14F-4D97-AF65-F5344CB8AC3E}">
        <p14:creationId xmlns:p14="http://schemas.microsoft.com/office/powerpoint/2010/main" val="1821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142912"/>
            <a:ext cx="11521279" cy="55984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4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. </a:t>
            </a:r>
            <a:r>
              <a:rPr lang="zh-CN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设有下述定义和说明：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  <a:cs typeface="楷体_GB2312"/>
            </a:endParaRPr>
          </a:p>
          <a:p>
            <a:pPr marL="0" indent="0" eaLnBrk="1" hangingPunct="1">
              <a:lnSpc>
                <a:spcPts val="1500"/>
              </a:lnSpc>
              <a:buNone/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      #define NODE  struct node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//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reverseLink.cpp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</a:t>
            </a:r>
          </a:p>
          <a:p>
            <a:pPr marL="0" indent="0" eaLnBrk="1" hangingPunct="1">
              <a:lnSpc>
                <a:spcPts val="1500"/>
              </a:lnSpc>
              <a:buNone/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      NODE  </a:t>
            </a:r>
          </a:p>
          <a:p>
            <a:pPr marL="0" indent="0" eaLnBrk="1" hangingPunct="1">
              <a:lnSpc>
                <a:spcPts val="1500"/>
              </a:lnSpc>
              <a:buNone/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      {   char  data;</a:t>
            </a:r>
            <a:endParaRPr lang="zh-CN" altLang="zh-CN" sz="1800" b="0" dirty="0">
              <a:latin typeface="Consolas" panose="020B0609020204030204" pitchFamily="49" charset="0"/>
              <a:ea typeface="等线 Light" panose="02010600030101010101" pitchFamily="2" charset="-122"/>
              <a:cs typeface="楷体_GB2312"/>
            </a:endParaRPr>
          </a:p>
          <a:p>
            <a:pPr marL="0" indent="0" eaLnBrk="1" hangingPunct="1">
              <a:lnSpc>
                <a:spcPts val="1500"/>
              </a:lnSpc>
              <a:buNone/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          NODE  *next; </a:t>
            </a:r>
          </a:p>
          <a:p>
            <a:pPr marL="0" indent="0" eaLnBrk="1" hangingPunct="1">
              <a:lnSpc>
                <a:spcPts val="1500"/>
              </a:lnSpc>
              <a:buNone/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      };</a:t>
            </a:r>
            <a:endParaRPr lang="zh-CN" altLang="zh-CN" sz="1800" b="0" dirty="0">
              <a:latin typeface="Consolas" panose="020B0609020204030204" pitchFamily="49" charset="0"/>
              <a:ea typeface="等线 Light" panose="02010600030101010101" pitchFamily="2" charset="-122"/>
              <a:cs typeface="楷体_GB2312"/>
            </a:endParaRPr>
          </a:p>
          <a:p>
            <a:pPr marL="0" indent="0" eaLnBrk="1" hangingPunct="1">
              <a:lnSpc>
                <a:spcPts val="1500"/>
              </a:lnSpc>
              <a:buNone/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      NODE  *head;</a:t>
            </a:r>
            <a:endParaRPr lang="zh-CN" altLang="zh-CN" sz="1800" b="0" dirty="0">
              <a:latin typeface="Consolas" panose="020B0609020204030204" pitchFamily="49" charset="0"/>
              <a:ea typeface="等线 Light" panose="02010600030101010101" pitchFamily="2" charset="-122"/>
              <a:cs typeface="楷体_GB2312"/>
            </a:endParaRP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  </a:t>
            </a:r>
            <a:r>
              <a:rPr lang="zh-CN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编写函数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createList</a:t>
            </a:r>
            <a:r>
              <a:rPr lang="zh-CN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，它所实现的功能是：对于从键盘输入的一个字符串，建立一个带头结点的单链表，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 </a:t>
            </a: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  </a:t>
            </a:r>
            <a:r>
              <a:rPr lang="zh-CN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要求新的结点总是插在链表的结尾，链表的头指针作为函数值返回，例，对于如下赋值语句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</a:t>
            </a: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  head =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createList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();</a:t>
            </a:r>
            <a:r>
              <a:rPr lang="zh-CN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当从键盘上输入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China </a:t>
            </a:r>
            <a:r>
              <a:rPr lang="zh-CN" altLang="zh-CN" sz="1800" b="0" dirty="0"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回车，则应该生成如下带头结点的单链表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  <a:cs typeface="楷体_GB2312"/>
            </a:endParaRP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endParaRPr lang="en-US" altLang="zh-CN" sz="1800" b="0" i="1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lnSpc>
                <a:spcPts val="2000"/>
              </a:lnSpc>
              <a:buNone/>
              <a:defRPr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链表 等</a:t>
            </a: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26906630-9C31-8B25-8A47-6F5A381D7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3948415"/>
            <a:ext cx="1404938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36" name="圆角矩形 21">
            <a:extLst>
              <a:ext uri="{FF2B5EF4-FFF2-40B4-BE49-F238E27FC236}">
                <a16:creationId xmlns:a16="http://schemas.microsoft.com/office/drawing/2014/main" id="{512048E1-A037-04EB-9013-4A58B623B53A}"/>
              </a:ext>
            </a:extLst>
          </p:cNvPr>
          <p:cNvSpPr/>
          <p:nvPr/>
        </p:nvSpPr>
        <p:spPr bwMode="auto">
          <a:xfrm>
            <a:off x="1847405" y="4437112"/>
            <a:ext cx="1274763" cy="431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b="0" dirty="0">
                <a:latin typeface="+mn-lt"/>
                <a:ea typeface="+mn-ea"/>
                <a:cs typeface="楷体_GB2312"/>
              </a:rPr>
              <a:t>  </a:t>
            </a: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‘C’</a:t>
            </a:r>
            <a:endParaRPr lang="zh-CN" altLang="en-US" sz="1800" b="0" dirty="0">
              <a:latin typeface="Consolas" panose="020B0609020204030204" pitchFamily="49" charset="0"/>
              <a:ea typeface="+mn-ea"/>
              <a:cs typeface="楷体_GB2312"/>
            </a:endParaRPr>
          </a:p>
        </p:txBody>
      </p:sp>
      <p:cxnSp>
        <p:nvCxnSpPr>
          <p:cNvPr id="37" name="直接连接符 23">
            <a:extLst>
              <a:ext uri="{FF2B5EF4-FFF2-40B4-BE49-F238E27FC236}">
                <a16:creationId xmlns:a16="http://schemas.microsoft.com/office/drawing/2014/main" id="{54CD1A18-1E1D-3A3D-076D-D36315AC67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9567" y="4437112"/>
            <a:ext cx="0" cy="4318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箭头连接符 27">
            <a:extLst>
              <a:ext uri="{FF2B5EF4-FFF2-40B4-BE49-F238E27FC236}">
                <a16:creationId xmlns:a16="http://schemas.microsoft.com/office/drawing/2014/main" id="{6CA15510-ACB7-8E8B-8DEE-4E74AAFE0A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8492" y="4653136"/>
            <a:ext cx="64770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圆角矩形 28">
            <a:extLst>
              <a:ext uri="{FF2B5EF4-FFF2-40B4-BE49-F238E27FC236}">
                <a16:creationId xmlns:a16="http://schemas.microsoft.com/office/drawing/2014/main" id="{F6ED8CC0-9B98-82F2-225E-051D4F50E669}"/>
              </a:ext>
            </a:extLst>
          </p:cNvPr>
          <p:cNvSpPr/>
          <p:nvPr/>
        </p:nvSpPr>
        <p:spPr bwMode="auto">
          <a:xfrm>
            <a:off x="3576192" y="4437112"/>
            <a:ext cx="1274762" cy="431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b="0" dirty="0">
                <a:latin typeface="+mn-lt"/>
                <a:ea typeface="+mn-ea"/>
                <a:cs typeface="楷体_GB2312"/>
              </a:rPr>
              <a:t>  </a:t>
            </a: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‘h’</a:t>
            </a:r>
            <a:endParaRPr lang="zh-CN" altLang="en-US" sz="1800" b="0" dirty="0">
              <a:latin typeface="Consolas" panose="020B0609020204030204" pitchFamily="49" charset="0"/>
              <a:ea typeface="+mn-ea"/>
              <a:cs typeface="楷体_GB2312"/>
            </a:endParaRPr>
          </a:p>
        </p:txBody>
      </p:sp>
      <p:cxnSp>
        <p:nvCxnSpPr>
          <p:cNvPr id="40" name="直接连接符 29">
            <a:extLst>
              <a:ext uri="{FF2B5EF4-FFF2-40B4-BE49-F238E27FC236}">
                <a16:creationId xmlns:a16="http://schemas.microsoft.com/office/drawing/2014/main" id="{8E92F78A-500C-BA72-FFC4-7F0976C32E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354" y="4437112"/>
            <a:ext cx="0" cy="4318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箭头连接符 30">
            <a:extLst>
              <a:ext uri="{FF2B5EF4-FFF2-40B4-BE49-F238E27FC236}">
                <a16:creationId xmlns:a16="http://schemas.microsoft.com/office/drawing/2014/main" id="{4A24EF38-D14B-2534-D641-031571A074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55693" y="4653012"/>
            <a:ext cx="649287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圆角矩形 31">
            <a:extLst>
              <a:ext uri="{FF2B5EF4-FFF2-40B4-BE49-F238E27FC236}">
                <a16:creationId xmlns:a16="http://schemas.microsoft.com/office/drawing/2014/main" id="{B1D59B12-5FDA-C22C-A74B-3F966FCA0F02}"/>
              </a:ext>
            </a:extLst>
          </p:cNvPr>
          <p:cNvSpPr/>
          <p:nvPr/>
        </p:nvSpPr>
        <p:spPr bwMode="auto">
          <a:xfrm>
            <a:off x="5304980" y="4437112"/>
            <a:ext cx="1273175" cy="431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b="0" dirty="0">
                <a:latin typeface="+mn-lt"/>
                <a:ea typeface="+mn-ea"/>
                <a:cs typeface="楷体_GB2312"/>
              </a:rPr>
              <a:t>  </a:t>
            </a: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‘i’</a:t>
            </a:r>
            <a:endParaRPr lang="zh-CN" altLang="en-US" sz="1800" b="0" dirty="0">
              <a:latin typeface="Consolas" panose="020B0609020204030204" pitchFamily="49" charset="0"/>
              <a:ea typeface="+mn-ea"/>
              <a:cs typeface="楷体_GB2312"/>
            </a:endParaRPr>
          </a:p>
        </p:txBody>
      </p:sp>
      <p:cxnSp>
        <p:nvCxnSpPr>
          <p:cNvPr id="43" name="直接连接符 32">
            <a:extLst>
              <a:ext uri="{FF2B5EF4-FFF2-40B4-BE49-F238E27FC236}">
                <a16:creationId xmlns:a16="http://schemas.microsoft.com/office/drawing/2014/main" id="{9E141B1D-A46D-EA2A-67F1-FF012AF0ED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142" y="4437112"/>
            <a:ext cx="0" cy="4318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箭头连接符 33">
            <a:extLst>
              <a:ext uri="{FF2B5EF4-FFF2-40B4-BE49-F238E27FC236}">
                <a16:creationId xmlns:a16="http://schemas.microsoft.com/office/drawing/2014/main" id="{D6BE3DFB-E6A8-52F1-DCC2-32E0641E8E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4479" y="4653012"/>
            <a:ext cx="64770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圆角矩形 34">
            <a:extLst>
              <a:ext uri="{FF2B5EF4-FFF2-40B4-BE49-F238E27FC236}">
                <a16:creationId xmlns:a16="http://schemas.microsoft.com/office/drawing/2014/main" id="{028DAF25-647D-9842-5DD9-F13E14BD9EEA}"/>
              </a:ext>
            </a:extLst>
          </p:cNvPr>
          <p:cNvSpPr/>
          <p:nvPr/>
        </p:nvSpPr>
        <p:spPr bwMode="auto">
          <a:xfrm>
            <a:off x="7032180" y="4437112"/>
            <a:ext cx="1274763" cy="431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  ‘n’</a:t>
            </a:r>
            <a:endParaRPr lang="zh-CN" altLang="en-US" sz="1800" b="0" dirty="0">
              <a:latin typeface="Consolas" panose="020B0609020204030204" pitchFamily="49" charset="0"/>
              <a:ea typeface="+mn-ea"/>
              <a:cs typeface="楷体_GB2312"/>
            </a:endParaRPr>
          </a:p>
        </p:txBody>
      </p:sp>
      <p:cxnSp>
        <p:nvCxnSpPr>
          <p:cNvPr id="46" name="直接连接符 35">
            <a:extLst>
              <a:ext uri="{FF2B5EF4-FFF2-40B4-BE49-F238E27FC236}">
                <a16:creationId xmlns:a16="http://schemas.microsoft.com/office/drawing/2014/main" id="{C092D40E-AF0A-D81D-EE1A-00659275E0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4342" y="4437112"/>
            <a:ext cx="0" cy="4318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直接箭头连接符 36">
            <a:extLst>
              <a:ext uri="{FF2B5EF4-FFF2-40B4-BE49-F238E27FC236}">
                <a16:creationId xmlns:a16="http://schemas.microsoft.com/office/drawing/2014/main" id="{26DDE648-ED4E-2E57-58CC-C0BEFFE544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13267" y="4653012"/>
            <a:ext cx="64770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圆角矩形 37">
            <a:extLst>
              <a:ext uri="{FF2B5EF4-FFF2-40B4-BE49-F238E27FC236}">
                <a16:creationId xmlns:a16="http://schemas.microsoft.com/office/drawing/2014/main" id="{1A187555-0819-6480-19B1-7220719B52DE}"/>
              </a:ext>
            </a:extLst>
          </p:cNvPr>
          <p:cNvSpPr/>
          <p:nvPr/>
        </p:nvSpPr>
        <p:spPr bwMode="auto">
          <a:xfrm>
            <a:off x="8783193" y="4437112"/>
            <a:ext cx="1633537" cy="43180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  ‘a’</a:t>
            </a:r>
            <a:r>
              <a:rPr lang="en-US" altLang="zh-CN" sz="2000" b="0" dirty="0">
                <a:latin typeface="+mn-lt"/>
                <a:ea typeface="+mn-ea"/>
                <a:cs typeface="楷体_GB2312"/>
              </a:rPr>
              <a:t>  </a:t>
            </a: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NULL</a:t>
            </a:r>
            <a:endParaRPr lang="zh-CN" altLang="en-US" sz="1800" b="0" dirty="0">
              <a:latin typeface="Consolas" panose="020B0609020204030204" pitchFamily="49" charset="0"/>
              <a:ea typeface="+mn-ea"/>
              <a:cs typeface="楷体_GB2312"/>
            </a:endParaRPr>
          </a:p>
        </p:txBody>
      </p:sp>
      <p:cxnSp>
        <p:nvCxnSpPr>
          <p:cNvPr id="49" name="直接连接符 38">
            <a:extLst>
              <a:ext uri="{FF2B5EF4-FFF2-40B4-BE49-F238E27FC236}">
                <a16:creationId xmlns:a16="http://schemas.microsoft.com/office/drawing/2014/main" id="{A7E7CFC2-09B8-08AF-0F06-E06443FCA4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75354" y="4437112"/>
            <a:ext cx="0" cy="4318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40">
            <a:extLst>
              <a:ext uri="{FF2B5EF4-FFF2-40B4-BE49-F238E27FC236}">
                <a16:creationId xmlns:a16="http://schemas.microsoft.com/office/drawing/2014/main" id="{7777F6CA-B9CE-0481-203F-E9949AFB35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3779" y="4221089"/>
            <a:ext cx="0" cy="216023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17">
            <a:extLst>
              <a:ext uri="{FF2B5EF4-FFF2-40B4-BE49-F238E27FC236}">
                <a16:creationId xmlns:a16="http://schemas.microsoft.com/office/drawing/2014/main" id="{3B620DD1-071D-A14E-8839-9B6DDD9C6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5661248"/>
            <a:ext cx="1404938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52" name="圆角矩形 42">
            <a:extLst>
              <a:ext uri="{FF2B5EF4-FFF2-40B4-BE49-F238E27FC236}">
                <a16:creationId xmlns:a16="http://schemas.microsoft.com/office/drawing/2014/main" id="{364A897B-2324-63F6-6D1E-B52E52BE49F2}"/>
              </a:ext>
            </a:extLst>
          </p:cNvPr>
          <p:cNvSpPr/>
          <p:nvPr/>
        </p:nvSpPr>
        <p:spPr bwMode="auto">
          <a:xfrm>
            <a:off x="1847405" y="6165304"/>
            <a:ext cx="1274763" cy="4333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b="0" dirty="0">
                <a:latin typeface="+mn-lt"/>
                <a:ea typeface="+mn-ea"/>
                <a:cs typeface="楷体_GB2312"/>
              </a:rPr>
              <a:t>  </a:t>
            </a: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‘a’</a:t>
            </a:r>
            <a:endParaRPr lang="zh-CN" altLang="en-US" sz="1800" b="0" dirty="0">
              <a:latin typeface="Consolas" panose="020B0609020204030204" pitchFamily="49" charset="0"/>
              <a:ea typeface="+mn-ea"/>
              <a:cs typeface="楷体_GB2312"/>
            </a:endParaRPr>
          </a:p>
        </p:txBody>
      </p:sp>
      <p:cxnSp>
        <p:nvCxnSpPr>
          <p:cNvPr id="53" name="直接连接符 43">
            <a:extLst>
              <a:ext uri="{FF2B5EF4-FFF2-40B4-BE49-F238E27FC236}">
                <a16:creationId xmlns:a16="http://schemas.microsoft.com/office/drawing/2014/main" id="{EABBDF4F-3687-AB90-B73B-806A25F62C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9567" y="6165304"/>
            <a:ext cx="0" cy="4333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箭头连接符 44">
            <a:extLst>
              <a:ext uri="{FF2B5EF4-FFF2-40B4-BE49-F238E27FC236}">
                <a16:creationId xmlns:a16="http://schemas.microsoft.com/office/drawing/2014/main" id="{1472366C-61BF-9FCB-2158-40E2386ECE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8492" y="6381204"/>
            <a:ext cx="64770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圆角矩形 45">
            <a:extLst>
              <a:ext uri="{FF2B5EF4-FFF2-40B4-BE49-F238E27FC236}">
                <a16:creationId xmlns:a16="http://schemas.microsoft.com/office/drawing/2014/main" id="{C63133F6-15DA-947D-6C04-6D77A46ECEB5}"/>
              </a:ext>
            </a:extLst>
          </p:cNvPr>
          <p:cNvSpPr/>
          <p:nvPr/>
        </p:nvSpPr>
        <p:spPr bwMode="auto">
          <a:xfrm>
            <a:off x="3576192" y="6165304"/>
            <a:ext cx="1274762" cy="4333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  ‘n’</a:t>
            </a:r>
            <a:endParaRPr lang="zh-CN" altLang="en-US" sz="1800" b="0" dirty="0">
              <a:latin typeface="Consolas" panose="020B0609020204030204" pitchFamily="49" charset="0"/>
              <a:ea typeface="+mn-ea"/>
              <a:cs typeface="楷体_GB2312"/>
            </a:endParaRPr>
          </a:p>
        </p:txBody>
      </p:sp>
      <p:cxnSp>
        <p:nvCxnSpPr>
          <p:cNvPr id="56" name="直接连接符 46">
            <a:extLst>
              <a:ext uri="{FF2B5EF4-FFF2-40B4-BE49-F238E27FC236}">
                <a16:creationId xmlns:a16="http://schemas.microsoft.com/office/drawing/2014/main" id="{4A7164A4-246D-0526-1C0D-E19A0A7E85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354" y="6165304"/>
            <a:ext cx="0" cy="4333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箭头连接符 47">
            <a:extLst>
              <a:ext uri="{FF2B5EF4-FFF2-40B4-BE49-F238E27FC236}">
                <a16:creationId xmlns:a16="http://schemas.microsoft.com/office/drawing/2014/main" id="{20F8C9DE-BB2D-F4D4-8F49-4C93E74275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55693" y="6381204"/>
            <a:ext cx="649287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圆角矩形 48">
            <a:extLst>
              <a:ext uri="{FF2B5EF4-FFF2-40B4-BE49-F238E27FC236}">
                <a16:creationId xmlns:a16="http://schemas.microsoft.com/office/drawing/2014/main" id="{FA3EF413-49DB-1A29-DCA6-44CFA37AC79F}"/>
              </a:ext>
            </a:extLst>
          </p:cNvPr>
          <p:cNvSpPr/>
          <p:nvPr/>
        </p:nvSpPr>
        <p:spPr bwMode="auto">
          <a:xfrm>
            <a:off x="5304980" y="6165304"/>
            <a:ext cx="1273175" cy="4333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  ‘i’</a:t>
            </a:r>
            <a:endParaRPr lang="zh-CN" altLang="en-US" sz="1800" b="0" dirty="0">
              <a:latin typeface="Consolas" panose="020B0609020204030204" pitchFamily="49" charset="0"/>
              <a:ea typeface="+mn-ea"/>
              <a:cs typeface="楷体_GB2312"/>
            </a:endParaRPr>
          </a:p>
        </p:txBody>
      </p:sp>
      <p:cxnSp>
        <p:nvCxnSpPr>
          <p:cNvPr id="59" name="直接连接符 49">
            <a:extLst>
              <a:ext uri="{FF2B5EF4-FFF2-40B4-BE49-F238E27FC236}">
                <a16:creationId xmlns:a16="http://schemas.microsoft.com/office/drawing/2014/main" id="{06E1308C-D3D7-BED0-4D50-0B1B0F01B7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7142" y="6165304"/>
            <a:ext cx="0" cy="4333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箭头连接符 50">
            <a:extLst>
              <a:ext uri="{FF2B5EF4-FFF2-40B4-BE49-F238E27FC236}">
                <a16:creationId xmlns:a16="http://schemas.microsoft.com/office/drawing/2014/main" id="{1EE9FAAF-B5AD-CE62-6A07-54403BDB70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4479" y="6381204"/>
            <a:ext cx="64770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圆角矩形 51">
            <a:extLst>
              <a:ext uri="{FF2B5EF4-FFF2-40B4-BE49-F238E27FC236}">
                <a16:creationId xmlns:a16="http://schemas.microsoft.com/office/drawing/2014/main" id="{DD35D700-4FAF-3AC8-320C-531DCB97F726}"/>
              </a:ext>
            </a:extLst>
          </p:cNvPr>
          <p:cNvSpPr/>
          <p:nvPr/>
        </p:nvSpPr>
        <p:spPr bwMode="auto">
          <a:xfrm>
            <a:off x="7032180" y="6165304"/>
            <a:ext cx="1274763" cy="4333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b="0" dirty="0">
                <a:latin typeface="+mn-lt"/>
                <a:ea typeface="+mn-ea"/>
                <a:cs typeface="楷体_GB2312"/>
              </a:rPr>
              <a:t>  </a:t>
            </a: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‘h’</a:t>
            </a:r>
            <a:endParaRPr lang="zh-CN" altLang="en-US" sz="1800" b="0" dirty="0">
              <a:latin typeface="Consolas" panose="020B0609020204030204" pitchFamily="49" charset="0"/>
              <a:ea typeface="+mn-ea"/>
              <a:cs typeface="楷体_GB2312"/>
            </a:endParaRPr>
          </a:p>
        </p:txBody>
      </p:sp>
      <p:cxnSp>
        <p:nvCxnSpPr>
          <p:cNvPr id="62" name="直接连接符 52">
            <a:extLst>
              <a:ext uri="{FF2B5EF4-FFF2-40B4-BE49-F238E27FC236}">
                <a16:creationId xmlns:a16="http://schemas.microsoft.com/office/drawing/2014/main" id="{C5983B7A-0EF1-A3BC-2272-919A9026E1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24342" y="6165304"/>
            <a:ext cx="0" cy="4333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箭头连接符 53">
            <a:extLst>
              <a:ext uri="{FF2B5EF4-FFF2-40B4-BE49-F238E27FC236}">
                <a16:creationId xmlns:a16="http://schemas.microsoft.com/office/drawing/2014/main" id="{45A7ADA9-AC57-D4FD-404E-50DA314CA5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13267" y="6381204"/>
            <a:ext cx="647700" cy="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" name="圆角矩形 54">
            <a:extLst>
              <a:ext uri="{FF2B5EF4-FFF2-40B4-BE49-F238E27FC236}">
                <a16:creationId xmlns:a16="http://schemas.microsoft.com/office/drawing/2014/main" id="{FB993C70-DF06-0AFE-851E-AF5FD9230347}"/>
              </a:ext>
            </a:extLst>
          </p:cNvPr>
          <p:cNvSpPr/>
          <p:nvPr/>
        </p:nvSpPr>
        <p:spPr bwMode="auto">
          <a:xfrm>
            <a:off x="8783193" y="6165304"/>
            <a:ext cx="1633537" cy="4333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000" b="0" dirty="0">
                <a:latin typeface="+mn-lt"/>
                <a:ea typeface="+mn-ea"/>
                <a:cs typeface="楷体_GB2312"/>
              </a:rPr>
              <a:t>  </a:t>
            </a:r>
            <a:r>
              <a:rPr lang="en-US" altLang="zh-CN" sz="1800" b="0" dirty="0">
                <a:latin typeface="Consolas" panose="020B0609020204030204" pitchFamily="49" charset="0"/>
                <a:ea typeface="+mn-ea"/>
                <a:cs typeface="楷体_GB2312"/>
              </a:rPr>
              <a:t>‘C’  NULL</a:t>
            </a:r>
            <a:endParaRPr lang="zh-CN" altLang="en-US" sz="1800" b="0" dirty="0">
              <a:latin typeface="Consolas" panose="020B0609020204030204" pitchFamily="49" charset="0"/>
              <a:ea typeface="+mn-ea"/>
              <a:cs typeface="楷体_GB2312"/>
            </a:endParaRPr>
          </a:p>
        </p:txBody>
      </p:sp>
      <p:cxnSp>
        <p:nvCxnSpPr>
          <p:cNvPr id="4097" name="直接连接符 55">
            <a:extLst>
              <a:ext uri="{FF2B5EF4-FFF2-40B4-BE49-F238E27FC236}">
                <a16:creationId xmlns:a16="http://schemas.microsoft.com/office/drawing/2014/main" id="{1D79B182-8F0F-D6C1-1725-556A6AD312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75354" y="6165304"/>
            <a:ext cx="0" cy="4333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" name="直接箭头连接符 56">
            <a:extLst>
              <a:ext uri="{FF2B5EF4-FFF2-40B4-BE49-F238E27FC236}">
                <a16:creationId xmlns:a16="http://schemas.microsoft.com/office/drawing/2014/main" id="{DF236AF6-0B98-3B82-569A-121C797DF4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3779" y="5949280"/>
            <a:ext cx="0" cy="21602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0" name="矩形 4099">
            <a:extLst>
              <a:ext uri="{FF2B5EF4-FFF2-40B4-BE49-F238E27FC236}">
                <a16:creationId xmlns:a16="http://schemas.microsoft.com/office/drawing/2014/main" id="{23A88C80-069A-1501-99CC-A54B9908AF5B}"/>
              </a:ext>
            </a:extLst>
          </p:cNvPr>
          <p:cNvSpPr/>
          <p:nvPr/>
        </p:nvSpPr>
        <p:spPr>
          <a:xfrm>
            <a:off x="623393" y="5013176"/>
            <a:ext cx="10945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zh-CN" sz="1800" b="0" dirty="0">
                <a:solidFill>
                  <a:schemeClr val="tx1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再编写函数</a:t>
            </a:r>
            <a:r>
              <a:rPr lang="en-US" altLang="zh-CN" sz="1800" b="0" dirty="0">
                <a:solidFill>
                  <a:schemeClr val="tx1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reverse(NODE *head)</a:t>
            </a:r>
            <a:r>
              <a:rPr lang="zh-CN" altLang="zh-CN" sz="1800" b="0" dirty="0">
                <a:solidFill>
                  <a:schemeClr val="tx1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，将</a:t>
            </a:r>
            <a:r>
              <a:rPr lang="en-US" altLang="zh-CN" sz="1800" b="0" dirty="0">
                <a:solidFill>
                  <a:schemeClr val="tx1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 head </a:t>
            </a:r>
            <a:r>
              <a:rPr lang="zh-CN" altLang="zh-CN" sz="1800" b="0" dirty="0">
                <a:solidFill>
                  <a:schemeClr val="tx1"/>
                </a:solidFill>
                <a:latin typeface="Consolas" panose="020B0609020204030204" pitchFamily="49" charset="0"/>
                <a:ea typeface="等线 Light" panose="02010600030101010101" pitchFamily="2" charset="-122"/>
                <a:cs typeface="楷体_GB2312"/>
              </a:rPr>
              <a:t>链表里的结点数据逆置，要求通过改变每个结点的指向而形成逆置后的单向链表，而不允许改变每个结点里的字符数据。逆置后为：</a:t>
            </a:r>
          </a:p>
        </p:txBody>
      </p:sp>
    </p:spTree>
    <p:extLst>
      <p:ext uri="{BB962C8B-B14F-4D97-AF65-F5344CB8AC3E}">
        <p14:creationId xmlns:p14="http://schemas.microsoft.com/office/powerpoint/2010/main" val="12047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006271"/>
            <a:ext cx="11665295" cy="5663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2000" b="0" dirty="0">
                <a:latin typeface="Consolas" panose="020B0609020204030204" pitchFamily="49" charset="0"/>
                <a:ea typeface="等线 Light" panose="02010600030101010101" pitchFamily="2" charset="-122"/>
              </a:rPr>
              <a:t>5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.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一班有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m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个女生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,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有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个男生（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m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不等于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），现要开一个舞会。男女生分别编号坐在舞池的两边的椅子上。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每曲开始时，依次从男生和女生中各出一人配对跳舞，本曲没成功配对者坐着等待下一曲找舞伴。请设计一系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统模拟动态地显示出上述过程，要求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如下：                       </a:t>
            </a:r>
            <a:r>
              <a:rPr lang="en-US" altLang="zh-CN" sz="1800" b="0" i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danceMatch.cpp</a:t>
            </a:r>
            <a:endParaRPr lang="zh-CN" altLang="en-US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（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）输出每曲配对情况；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（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）计算出任何一个男生（名字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mname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）和任意女生（名字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fname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），在第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k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曲配对跳舞的情况。至少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求出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k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的两个值；</a:t>
            </a:r>
          </a:p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数据输入：先输入舞会总人数，然后依次输入每位同学的姓名和性别，最后输入总舞曲数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john M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belle F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elsa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F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tom M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smith M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hannah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F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viola F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rock M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hugo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M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jaden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M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链表 等</a:t>
            </a:r>
          </a:p>
        </p:txBody>
      </p:sp>
    </p:spTree>
    <p:extLst>
      <p:ext uri="{BB962C8B-B14F-4D97-AF65-F5344CB8AC3E}">
        <p14:creationId xmlns:p14="http://schemas.microsoft.com/office/powerpoint/2010/main" val="1081389148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">
      <a:dk1>
        <a:srgbClr val="000000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1D04B6"/>
      </a:accent2>
      <a:accent3>
        <a:srgbClr val="FFFFFF"/>
      </a:accent3>
      <a:accent4>
        <a:srgbClr val="000000"/>
      </a:accent4>
      <a:accent5>
        <a:srgbClr val="B8AAB8"/>
      </a:accent5>
      <a:accent6>
        <a:srgbClr val="1903A5"/>
      </a:accent6>
      <a:hlink>
        <a:srgbClr val="A5112D"/>
      </a:hlink>
      <a:folHlink>
        <a:srgbClr val="F4F92D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892D5B"/>
    </a:dk2>
    <a:lt2>
      <a:srgbClr val="AC3872"/>
    </a:lt2>
    <a:accent1>
      <a:srgbClr val="660066"/>
    </a:accent1>
    <a:accent2>
      <a:srgbClr val="0B0193"/>
    </a:accent2>
    <a:accent3>
      <a:srgbClr val="FFFFFF"/>
    </a:accent3>
    <a:accent4>
      <a:srgbClr val="464660"/>
    </a:accent4>
    <a:accent5>
      <a:srgbClr val="B8AAB8"/>
    </a:accent5>
    <a:accent6>
      <a:srgbClr val="090185"/>
    </a:accent6>
    <a:hlink>
      <a:srgbClr val="B81302"/>
    </a:hlink>
    <a:folHlink>
      <a:srgbClr val="F0E73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2455</TotalTime>
  <Words>708</Words>
  <Application>Microsoft Office PowerPoint</Application>
  <PresentationFormat>宽屏</PresentationFormat>
  <Paragraphs>92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 Light</vt:lpstr>
      <vt:lpstr>楷体_GB2312</vt:lpstr>
      <vt:lpstr>微软雅黑</vt:lpstr>
      <vt:lpstr>微软雅黑 Light</vt:lpstr>
      <vt:lpstr>Arial</vt:lpstr>
      <vt:lpstr>Consolas</vt:lpstr>
      <vt:lpstr>Tahoma</vt:lpstr>
      <vt:lpstr>Times New Roman</vt:lpstr>
      <vt:lpstr>Sumi Painting</vt:lpstr>
      <vt:lpstr>PowerPoint 演示文稿</vt:lpstr>
      <vt:lpstr>PowerPoint 演示文稿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第壹階段 Java入門導論 </dc:title>
  <dc:creator>A</dc:creator>
  <cp:lastModifiedBy>yi wang</cp:lastModifiedBy>
  <cp:revision>195</cp:revision>
  <dcterms:created xsi:type="dcterms:W3CDTF">2001-03-12T03:58:37Z</dcterms:created>
  <dcterms:modified xsi:type="dcterms:W3CDTF">2025-09-20T15:09:55Z</dcterms:modified>
</cp:coreProperties>
</file>