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6"/>
  </p:notesMasterIdLst>
  <p:sldIdLst>
    <p:sldId id="332" r:id="rId2"/>
    <p:sldId id="333" r:id="rId3"/>
    <p:sldId id="334" r:id="rId4"/>
    <p:sldId id="335" r:id="rId5"/>
  </p:sldIdLst>
  <p:sldSz cx="12192000" cy="6858000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4400" b="1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4400" b="1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4400" b="1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4400" b="1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4400" b="1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4400" b="1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4400" b="1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4400" b="1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4400" b="1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4540"/>
    <a:srgbClr val="006600"/>
    <a:srgbClr val="5646B6"/>
    <a:srgbClr val="000000"/>
    <a:srgbClr val="FF33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01" autoAdjust="0"/>
    <p:restoredTop sz="94688" autoAdjust="0"/>
  </p:normalViewPr>
  <p:slideViewPr>
    <p:cSldViewPr>
      <p:cViewPr varScale="1">
        <p:scale>
          <a:sx n="113" d="100"/>
          <a:sy n="113" d="100"/>
        </p:scale>
        <p:origin x="504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9439BC9D-BA60-E57F-3DB9-4EE4EDA060A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F94BEF80-8932-AD79-856B-2C888CADCCE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D2B68461-136D-84A0-09CE-EC3BEEA37B2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1" name="Rectangle 5">
            <a:extLst>
              <a:ext uri="{FF2B5EF4-FFF2-40B4-BE49-F238E27FC236}">
                <a16:creationId xmlns:a16="http://schemas.microsoft.com/office/drawing/2014/main" id="{741B57A8-4579-5132-FF52-B76C46A343A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5542" name="Rectangle 6">
            <a:extLst>
              <a:ext uri="{FF2B5EF4-FFF2-40B4-BE49-F238E27FC236}">
                <a16:creationId xmlns:a16="http://schemas.microsoft.com/office/drawing/2014/main" id="{09EA7882-A13D-9FC7-740D-EE4591AD727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5543" name="Rectangle 7">
            <a:extLst>
              <a:ext uri="{FF2B5EF4-FFF2-40B4-BE49-F238E27FC236}">
                <a16:creationId xmlns:a16="http://schemas.microsoft.com/office/drawing/2014/main" id="{631DC31E-B9BF-158C-46D9-18F51341C7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9877EF19-20D6-4B88-8E0E-BBD85F82F9E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3">
            <a:extLst>
              <a:ext uri="{FF2B5EF4-FFF2-40B4-BE49-F238E27FC236}">
                <a16:creationId xmlns:a16="http://schemas.microsoft.com/office/drawing/2014/main" id="{FDAD1AC8-E619-BDFB-4012-0D2FE95B207A}"/>
              </a:ext>
            </a:extLst>
          </p:cNvPr>
          <p:cNvGrpSpPr>
            <a:grpSpLocks/>
          </p:cNvGrpSpPr>
          <p:nvPr/>
        </p:nvGrpSpPr>
        <p:grpSpPr bwMode="auto">
          <a:xfrm>
            <a:off x="10058400" y="6324600"/>
            <a:ext cx="2032000" cy="152400"/>
            <a:chOff x="0" y="4032"/>
            <a:chExt cx="5776" cy="87"/>
          </a:xfrm>
        </p:grpSpPr>
        <p:sp>
          <p:nvSpPr>
            <p:cNvPr id="3" name="Freeform 54">
              <a:extLst>
                <a:ext uri="{FF2B5EF4-FFF2-40B4-BE49-F238E27FC236}">
                  <a16:creationId xmlns:a16="http://schemas.microsoft.com/office/drawing/2014/main" id="{7766DFD5-FA9D-906F-4322-809BC87CFC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43" y="4047"/>
              <a:ext cx="1733" cy="72"/>
            </a:xfrm>
            <a:custGeom>
              <a:avLst/>
              <a:gdLst>
                <a:gd name="T0" fmla="*/ 165 w 1735"/>
                <a:gd name="T1" fmla="*/ 6 h 72"/>
                <a:gd name="T2" fmla="*/ 433 w 1735"/>
                <a:gd name="T3" fmla="*/ 3 h 72"/>
                <a:gd name="T4" fmla="*/ 667 w 1735"/>
                <a:gd name="T5" fmla="*/ 12 h 72"/>
                <a:gd name="T6" fmla="*/ 910 w 1735"/>
                <a:gd name="T7" fmla="*/ 24 h 72"/>
                <a:gd name="T8" fmla="*/ 1126 w 1735"/>
                <a:gd name="T9" fmla="*/ 24 h 72"/>
                <a:gd name="T10" fmla="*/ 1379 w 1735"/>
                <a:gd name="T11" fmla="*/ 15 h 72"/>
                <a:gd name="T12" fmla="*/ 1523 w 1735"/>
                <a:gd name="T13" fmla="*/ 0 h 72"/>
                <a:gd name="T14" fmla="*/ 1625 w 1735"/>
                <a:gd name="T15" fmla="*/ 15 h 72"/>
                <a:gd name="T16" fmla="*/ 1622 w 1735"/>
                <a:gd name="T17" fmla="*/ 66 h 72"/>
                <a:gd name="T18" fmla="*/ 1538 w 1735"/>
                <a:gd name="T19" fmla="*/ 51 h 72"/>
                <a:gd name="T20" fmla="*/ 1313 w 1735"/>
                <a:gd name="T21" fmla="*/ 51 h 72"/>
                <a:gd name="T22" fmla="*/ 1144 w 1735"/>
                <a:gd name="T23" fmla="*/ 48 h 72"/>
                <a:gd name="T24" fmla="*/ 823 w 1735"/>
                <a:gd name="T25" fmla="*/ 60 h 72"/>
                <a:gd name="T26" fmla="*/ 445 w 1735"/>
                <a:gd name="T27" fmla="*/ 48 h 72"/>
                <a:gd name="T28" fmla="*/ 291 w 1735"/>
                <a:gd name="T29" fmla="*/ 27 h 72"/>
                <a:gd name="T30" fmla="*/ 21 w 1735"/>
                <a:gd name="T31" fmla="*/ 36 h 72"/>
                <a:gd name="T32" fmla="*/ 165 w 1735"/>
                <a:gd name="T33" fmla="*/ 6 h 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735" h="72">
                  <a:moveTo>
                    <a:pt x="165" y="6"/>
                  </a:moveTo>
                  <a:cubicBezTo>
                    <a:pt x="236" y="1"/>
                    <a:pt x="359" y="2"/>
                    <a:pt x="450" y="3"/>
                  </a:cubicBezTo>
                  <a:cubicBezTo>
                    <a:pt x="541" y="4"/>
                    <a:pt x="630" y="9"/>
                    <a:pt x="714" y="12"/>
                  </a:cubicBezTo>
                  <a:cubicBezTo>
                    <a:pt x="798" y="15"/>
                    <a:pt x="881" y="22"/>
                    <a:pt x="957" y="24"/>
                  </a:cubicBezTo>
                  <a:cubicBezTo>
                    <a:pt x="1033" y="26"/>
                    <a:pt x="1087" y="25"/>
                    <a:pt x="1173" y="24"/>
                  </a:cubicBezTo>
                  <a:cubicBezTo>
                    <a:pt x="1259" y="23"/>
                    <a:pt x="1399" y="19"/>
                    <a:pt x="1473" y="15"/>
                  </a:cubicBezTo>
                  <a:cubicBezTo>
                    <a:pt x="1547" y="11"/>
                    <a:pt x="1576" y="0"/>
                    <a:pt x="1617" y="0"/>
                  </a:cubicBezTo>
                  <a:cubicBezTo>
                    <a:pt x="1658" y="0"/>
                    <a:pt x="1703" y="4"/>
                    <a:pt x="1719" y="15"/>
                  </a:cubicBezTo>
                  <a:cubicBezTo>
                    <a:pt x="1735" y="26"/>
                    <a:pt x="1730" y="60"/>
                    <a:pt x="1716" y="66"/>
                  </a:cubicBezTo>
                  <a:cubicBezTo>
                    <a:pt x="1702" y="72"/>
                    <a:pt x="1683" y="53"/>
                    <a:pt x="1632" y="51"/>
                  </a:cubicBezTo>
                  <a:cubicBezTo>
                    <a:pt x="1581" y="49"/>
                    <a:pt x="1480" y="51"/>
                    <a:pt x="1407" y="51"/>
                  </a:cubicBezTo>
                  <a:cubicBezTo>
                    <a:pt x="1334" y="51"/>
                    <a:pt x="1280" y="47"/>
                    <a:pt x="1191" y="48"/>
                  </a:cubicBezTo>
                  <a:cubicBezTo>
                    <a:pt x="1102" y="49"/>
                    <a:pt x="986" y="60"/>
                    <a:pt x="870" y="60"/>
                  </a:cubicBezTo>
                  <a:cubicBezTo>
                    <a:pt x="754" y="60"/>
                    <a:pt x="588" y="53"/>
                    <a:pt x="492" y="48"/>
                  </a:cubicBezTo>
                  <a:cubicBezTo>
                    <a:pt x="396" y="43"/>
                    <a:pt x="369" y="29"/>
                    <a:pt x="291" y="27"/>
                  </a:cubicBezTo>
                  <a:cubicBezTo>
                    <a:pt x="213" y="25"/>
                    <a:pt x="42" y="39"/>
                    <a:pt x="21" y="36"/>
                  </a:cubicBezTo>
                  <a:cubicBezTo>
                    <a:pt x="0" y="33"/>
                    <a:pt x="94" y="11"/>
                    <a:pt x="165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4400"/>
            </a:p>
          </p:txBody>
        </p:sp>
        <p:sp>
          <p:nvSpPr>
            <p:cNvPr id="4" name="Freeform 55">
              <a:extLst>
                <a:ext uri="{FF2B5EF4-FFF2-40B4-BE49-F238E27FC236}">
                  <a16:creationId xmlns:a16="http://schemas.microsoft.com/office/drawing/2014/main" id="{F6C4C2B2-894F-126A-566D-C50336C063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7" y="4038"/>
              <a:ext cx="2653" cy="60"/>
            </a:xfrm>
            <a:custGeom>
              <a:avLst/>
              <a:gdLst>
                <a:gd name="T0" fmla="*/ 2547 w 2655"/>
                <a:gd name="T1" fmla="*/ 6 h 60"/>
                <a:gd name="T2" fmla="*/ 2526 w 2655"/>
                <a:gd name="T3" fmla="*/ 30 h 60"/>
                <a:gd name="T4" fmla="*/ 2274 w 2655"/>
                <a:gd name="T5" fmla="*/ 45 h 60"/>
                <a:gd name="T6" fmla="*/ 1960 w 2655"/>
                <a:gd name="T7" fmla="*/ 60 h 60"/>
                <a:gd name="T8" fmla="*/ 1739 w 2655"/>
                <a:gd name="T9" fmla="*/ 48 h 60"/>
                <a:gd name="T10" fmla="*/ 1478 w 2655"/>
                <a:gd name="T11" fmla="*/ 36 h 60"/>
                <a:gd name="T12" fmla="*/ 1148 w 2655"/>
                <a:gd name="T13" fmla="*/ 45 h 60"/>
                <a:gd name="T14" fmla="*/ 770 w 2655"/>
                <a:gd name="T15" fmla="*/ 39 h 60"/>
                <a:gd name="T16" fmla="*/ 499 w 2655"/>
                <a:gd name="T17" fmla="*/ 27 h 60"/>
                <a:gd name="T18" fmla="*/ 136 w 2655"/>
                <a:gd name="T19" fmla="*/ 39 h 60"/>
                <a:gd name="T20" fmla="*/ 10 w 2655"/>
                <a:gd name="T21" fmla="*/ 33 h 60"/>
                <a:gd name="T22" fmla="*/ 76 w 2655"/>
                <a:gd name="T23" fmla="*/ 24 h 60"/>
                <a:gd name="T24" fmla="*/ 310 w 2655"/>
                <a:gd name="T25" fmla="*/ 18 h 60"/>
                <a:gd name="T26" fmla="*/ 544 w 2655"/>
                <a:gd name="T27" fmla="*/ 0 h 60"/>
                <a:gd name="T28" fmla="*/ 806 w 2655"/>
                <a:gd name="T29" fmla="*/ 21 h 60"/>
                <a:gd name="T30" fmla="*/ 1067 w 2655"/>
                <a:gd name="T31" fmla="*/ 21 h 60"/>
                <a:gd name="T32" fmla="*/ 1352 w 2655"/>
                <a:gd name="T33" fmla="*/ 3 h 60"/>
                <a:gd name="T34" fmla="*/ 1541 w 2655"/>
                <a:gd name="T35" fmla="*/ 9 h 60"/>
                <a:gd name="T36" fmla="*/ 1760 w 2655"/>
                <a:gd name="T37" fmla="*/ 21 h 60"/>
                <a:gd name="T38" fmla="*/ 1966 w 2655"/>
                <a:gd name="T39" fmla="*/ 12 h 60"/>
                <a:gd name="T40" fmla="*/ 2196 w 2655"/>
                <a:gd name="T41" fmla="*/ 18 h 60"/>
                <a:gd name="T42" fmla="*/ 2502 w 2655"/>
                <a:gd name="T43" fmla="*/ 3 h 60"/>
                <a:gd name="T44" fmla="*/ 2547 w 2655"/>
                <a:gd name="T45" fmla="*/ 6 h 6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655" h="60">
                  <a:moveTo>
                    <a:pt x="2641" y="6"/>
                  </a:moveTo>
                  <a:lnTo>
                    <a:pt x="2620" y="30"/>
                  </a:lnTo>
                  <a:cubicBezTo>
                    <a:pt x="2575" y="36"/>
                    <a:pt x="2467" y="40"/>
                    <a:pt x="2368" y="45"/>
                  </a:cubicBezTo>
                  <a:cubicBezTo>
                    <a:pt x="2269" y="50"/>
                    <a:pt x="2120" y="60"/>
                    <a:pt x="2023" y="60"/>
                  </a:cubicBezTo>
                  <a:cubicBezTo>
                    <a:pt x="1926" y="60"/>
                    <a:pt x="1869" y="52"/>
                    <a:pt x="1786" y="48"/>
                  </a:cubicBezTo>
                  <a:cubicBezTo>
                    <a:pt x="1703" y="44"/>
                    <a:pt x="1623" y="36"/>
                    <a:pt x="1525" y="36"/>
                  </a:cubicBezTo>
                  <a:cubicBezTo>
                    <a:pt x="1427" y="36"/>
                    <a:pt x="1313" y="44"/>
                    <a:pt x="1195" y="45"/>
                  </a:cubicBezTo>
                  <a:cubicBezTo>
                    <a:pt x="1077" y="46"/>
                    <a:pt x="933" y="42"/>
                    <a:pt x="817" y="39"/>
                  </a:cubicBezTo>
                  <a:cubicBezTo>
                    <a:pt x="701" y="36"/>
                    <a:pt x="612" y="27"/>
                    <a:pt x="499" y="27"/>
                  </a:cubicBezTo>
                  <a:cubicBezTo>
                    <a:pt x="386" y="27"/>
                    <a:pt x="217" y="38"/>
                    <a:pt x="136" y="39"/>
                  </a:cubicBezTo>
                  <a:cubicBezTo>
                    <a:pt x="55" y="40"/>
                    <a:pt x="20" y="36"/>
                    <a:pt x="10" y="33"/>
                  </a:cubicBezTo>
                  <a:cubicBezTo>
                    <a:pt x="0" y="30"/>
                    <a:pt x="26" y="27"/>
                    <a:pt x="76" y="24"/>
                  </a:cubicBezTo>
                  <a:cubicBezTo>
                    <a:pt x="126" y="21"/>
                    <a:pt x="232" y="22"/>
                    <a:pt x="310" y="18"/>
                  </a:cubicBezTo>
                  <a:cubicBezTo>
                    <a:pt x="388" y="14"/>
                    <a:pt x="454" y="0"/>
                    <a:pt x="544" y="0"/>
                  </a:cubicBezTo>
                  <a:cubicBezTo>
                    <a:pt x="634" y="0"/>
                    <a:pt x="758" y="18"/>
                    <a:pt x="853" y="21"/>
                  </a:cubicBezTo>
                  <a:cubicBezTo>
                    <a:pt x="948" y="24"/>
                    <a:pt x="1023" y="24"/>
                    <a:pt x="1114" y="21"/>
                  </a:cubicBezTo>
                  <a:cubicBezTo>
                    <a:pt x="1205" y="18"/>
                    <a:pt x="1320" y="5"/>
                    <a:pt x="1399" y="3"/>
                  </a:cubicBezTo>
                  <a:cubicBezTo>
                    <a:pt x="1478" y="1"/>
                    <a:pt x="1520" y="6"/>
                    <a:pt x="1588" y="9"/>
                  </a:cubicBezTo>
                  <a:cubicBezTo>
                    <a:pt x="1656" y="12"/>
                    <a:pt x="1733" y="21"/>
                    <a:pt x="1807" y="21"/>
                  </a:cubicBezTo>
                  <a:cubicBezTo>
                    <a:pt x="1881" y="21"/>
                    <a:pt x="1955" y="12"/>
                    <a:pt x="2035" y="12"/>
                  </a:cubicBezTo>
                  <a:cubicBezTo>
                    <a:pt x="2115" y="12"/>
                    <a:pt x="2197" y="19"/>
                    <a:pt x="2290" y="18"/>
                  </a:cubicBezTo>
                  <a:cubicBezTo>
                    <a:pt x="2383" y="17"/>
                    <a:pt x="2537" y="5"/>
                    <a:pt x="2596" y="3"/>
                  </a:cubicBezTo>
                  <a:cubicBezTo>
                    <a:pt x="2655" y="1"/>
                    <a:pt x="2651" y="3"/>
                    <a:pt x="2641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4400"/>
            </a:p>
          </p:txBody>
        </p:sp>
        <p:sp>
          <p:nvSpPr>
            <p:cNvPr id="5" name="Freeform 56">
              <a:extLst>
                <a:ext uri="{FF2B5EF4-FFF2-40B4-BE49-F238E27FC236}">
                  <a16:creationId xmlns:a16="http://schemas.microsoft.com/office/drawing/2014/main" id="{98E880D1-B74D-EDC5-989B-C6090039AA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4032"/>
              <a:ext cx="2040" cy="62"/>
            </a:xfrm>
            <a:custGeom>
              <a:avLst/>
              <a:gdLst>
                <a:gd name="T0" fmla="*/ 1846 w 2041"/>
                <a:gd name="T1" fmla="*/ 39 h 62"/>
                <a:gd name="T2" fmla="*/ 1531 w 2041"/>
                <a:gd name="T3" fmla="*/ 45 h 62"/>
                <a:gd name="T4" fmla="*/ 1011 w 2041"/>
                <a:gd name="T5" fmla="*/ 60 h 62"/>
                <a:gd name="T6" fmla="*/ 438 w 2041"/>
                <a:gd name="T7" fmla="*/ 57 h 62"/>
                <a:gd name="T8" fmla="*/ 0 w 2041"/>
                <a:gd name="T9" fmla="*/ 36 h 62"/>
                <a:gd name="T10" fmla="*/ 0 w 2041"/>
                <a:gd name="T11" fmla="*/ 3 h 62"/>
                <a:gd name="T12" fmla="*/ 210 w 2041"/>
                <a:gd name="T13" fmla="*/ 18 h 62"/>
                <a:gd name="T14" fmla="*/ 474 w 2041"/>
                <a:gd name="T15" fmla="*/ 21 h 62"/>
                <a:gd name="T16" fmla="*/ 678 w 2041"/>
                <a:gd name="T17" fmla="*/ 9 h 62"/>
                <a:gd name="T18" fmla="*/ 897 w 2041"/>
                <a:gd name="T19" fmla="*/ 9 h 62"/>
                <a:gd name="T20" fmla="*/ 1120 w 2041"/>
                <a:gd name="T21" fmla="*/ 30 h 62"/>
                <a:gd name="T22" fmla="*/ 1453 w 2041"/>
                <a:gd name="T23" fmla="*/ 24 h 62"/>
                <a:gd name="T24" fmla="*/ 1711 w 2041"/>
                <a:gd name="T25" fmla="*/ 3 h 62"/>
                <a:gd name="T26" fmla="*/ 1891 w 2041"/>
                <a:gd name="T27" fmla="*/ 18 h 62"/>
                <a:gd name="T28" fmla="*/ 1987 w 2041"/>
                <a:gd name="T29" fmla="*/ 33 h 62"/>
                <a:gd name="T30" fmla="*/ 1846 w 2041"/>
                <a:gd name="T31" fmla="*/ 39 h 6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041" h="62">
                  <a:moveTo>
                    <a:pt x="1893" y="39"/>
                  </a:moveTo>
                  <a:cubicBezTo>
                    <a:pt x="1817" y="41"/>
                    <a:pt x="1725" y="42"/>
                    <a:pt x="1578" y="45"/>
                  </a:cubicBezTo>
                  <a:cubicBezTo>
                    <a:pt x="1431" y="48"/>
                    <a:pt x="1201" y="58"/>
                    <a:pt x="1011" y="60"/>
                  </a:cubicBezTo>
                  <a:cubicBezTo>
                    <a:pt x="821" y="62"/>
                    <a:pt x="606" y="61"/>
                    <a:pt x="438" y="57"/>
                  </a:cubicBezTo>
                  <a:cubicBezTo>
                    <a:pt x="270" y="53"/>
                    <a:pt x="73" y="45"/>
                    <a:pt x="0" y="36"/>
                  </a:cubicBezTo>
                  <a:lnTo>
                    <a:pt x="0" y="3"/>
                  </a:lnTo>
                  <a:cubicBezTo>
                    <a:pt x="35" y="0"/>
                    <a:pt x="131" y="15"/>
                    <a:pt x="210" y="18"/>
                  </a:cubicBezTo>
                  <a:cubicBezTo>
                    <a:pt x="289" y="21"/>
                    <a:pt x="396" y="22"/>
                    <a:pt x="474" y="21"/>
                  </a:cubicBezTo>
                  <a:cubicBezTo>
                    <a:pt x="552" y="20"/>
                    <a:pt x="608" y="11"/>
                    <a:pt x="678" y="9"/>
                  </a:cubicBezTo>
                  <a:cubicBezTo>
                    <a:pt x="748" y="7"/>
                    <a:pt x="816" y="6"/>
                    <a:pt x="897" y="9"/>
                  </a:cubicBezTo>
                  <a:cubicBezTo>
                    <a:pt x="978" y="12"/>
                    <a:pt x="1067" y="28"/>
                    <a:pt x="1167" y="30"/>
                  </a:cubicBezTo>
                  <a:cubicBezTo>
                    <a:pt x="1267" y="32"/>
                    <a:pt x="1402" y="28"/>
                    <a:pt x="1500" y="24"/>
                  </a:cubicBezTo>
                  <a:cubicBezTo>
                    <a:pt x="1598" y="20"/>
                    <a:pt x="1685" y="4"/>
                    <a:pt x="1758" y="3"/>
                  </a:cubicBezTo>
                  <a:cubicBezTo>
                    <a:pt x="1831" y="2"/>
                    <a:pt x="1892" y="13"/>
                    <a:pt x="1938" y="18"/>
                  </a:cubicBezTo>
                  <a:cubicBezTo>
                    <a:pt x="1984" y="23"/>
                    <a:pt x="2041" y="30"/>
                    <a:pt x="2034" y="33"/>
                  </a:cubicBezTo>
                  <a:cubicBezTo>
                    <a:pt x="2027" y="36"/>
                    <a:pt x="1969" y="37"/>
                    <a:pt x="1893" y="3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4400"/>
            </a:p>
          </p:txBody>
        </p:sp>
      </p:grpSp>
      <p:sp>
        <p:nvSpPr>
          <p:cNvPr id="6" name="Rectangle 58">
            <a:extLst>
              <a:ext uri="{FF2B5EF4-FFF2-40B4-BE49-F238E27FC236}">
                <a16:creationId xmlns:a16="http://schemas.microsoft.com/office/drawing/2014/main" id="{CD376598-4F73-FEA0-674F-EB083D7A0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914400"/>
            <a:ext cx="11582400" cy="5334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eaLnBrk="0" hangingPunct="0">
              <a:defRPr kumimoji="1" sz="4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4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4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4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4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SzPct val="90000"/>
              <a:defRPr/>
            </a:pPr>
            <a:endParaRPr lang="zh-CN" altLang="en-US" sz="2000" b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7" name="Group 62">
            <a:extLst>
              <a:ext uri="{FF2B5EF4-FFF2-40B4-BE49-F238E27FC236}">
                <a16:creationId xmlns:a16="http://schemas.microsoft.com/office/drawing/2014/main" id="{61165EAE-1577-C7A7-7B61-A6E16AEE2D76}"/>
              </a:ext>
            </a:extLst>
          </p:cNvPr>
          <p:cNvGrpSpPr>
            <a:grpSpLocks/>
          </p:cNvGrpSpPr>
          <p:nvPr/>
        </p:nvGrpSpPr>
        <p:grpSpPr bwMode="auto">
          <a:xfrm>
            <a:off x="78317" y="14288"/>
            <a:ext cx="12012083" cy="900112"/>
            <a:chOff x="0" y="1536"/>
            <a:chExt cx="5675" cy="663"/>
          </a:xfrm>
        </p:grpSpPr>
        <p:grpSp>
          <p:nvGrpSpPr>
            <p:cNvPr id="8" name="Group 63">
              <a:extLst>
                <a:ext uri="{FF2B5EF4-FFF2-40B4-BE49-F238E27FC236}">
                  <a16:creationId xmlns:a16="http://schemas.microsoft.com/office/drawing/2014/main" id="{717A2AC0-3624-58BA-4EA5-02E8D030AA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5" name="Rectangle 64">
                <a:extLst>
                  <a:ext uri="{FF2B5EF4-FFF2-40B4-BE49-F238E27FC236}">
                    <a16:creationId xmlns:a16="http://schemas.microsoft.com/office/drawing/2014/main" id="{53DCBD91-EAF3-D6EC-C1ED-CD3204556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sz="4400"/>
              </a:p>
            </p:txBody>
          </p:sp>
          <p:sp>
            <p:nvSpPr>
              <p:cNvPr id="16" name="Rectangle 65">
                <a:extLst>
                  <a:ext uri="{FF2B5EF4-FFF2-40B4-BE49-F238E27FC236}">
                    <a16:creationId xmlns:a16="http://schemas.microsoft.com/office/drawing/2014/main" id="{FD1C0990-6850-73A3-C784-B45A6CC10E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sz="4400"/>
              </a:p>
            </p:txBody>
          </p:sp>
        </p:grpSp>
        <p:grpSp>
          <p:nvGrpSpPr>
            <p:cNvPr id="9" name="Group 66">
              <a:extLst>
                <a:ext uri="{FF2B5EF4-FFF2-40B4-BE49-F238E27FC236}">
                  <a16:creationId xmlns:a16="http://schemas.microsoft.com/office/drawing/2014/main" id="{9143F4C3-C119-38FE-CEDA-34610AF9BF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3" name="Rectangle 67">
                <a:extLst>
                  <a:ext uri="{FF2B5EF4-FFF2-40B4-BE49-F238E27FC236}">
                    <a16:creationId xmlns:a16="http://schemas.microsoft.com/office/drawing/2014/main" id="{FE88D82F-06F5-34AD-7BE6-93078007C1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2"/>
                <a:ext cx="384" cy="42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sz="4400"/>
              </a:p>
            </p:txBody>
          </p:sp>
          <p:sp>
            <p:nvSpPr>
              <p:cNvPr id="14" name="Rectangle 68">
                <a:extLst>
                  <a:ext uri="{FF2B5EF4-FFF2-40B4-BE49-F238E27FC236}">
                    <a16:creationId xmlns:a16="http://schemas.microsoft.com/office/drawing/2014/main" id="{1F93AFA7-ADA7-3550-C671-68417F9888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2"/>
                <a:ext cx="335" cy="426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sz="4400"/>
              </a:p>
            </p:txBody>
          </p:sp>
        </p:grpSp>
        <p:sp>
          <p:nvSpPr>
            <p:cNvPr id="10" name="Rectangle 69">
              <a:extLst>
                <a:ext uri="{FF2B5EF4-FFF2-40B4-BE49-F238E27FC236}">
                  <a16:creationId xmlns:a16="http://schemas.microsoft.com/office/drawing/2014/main" id="{D6F6C8AE-65C9-197D-7B31-5F8A470D3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8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4400"/>
            </a:p>
          </p:txBody>
        </p:sp>
        <p:sp>
          <p:nvSpPr>
            <p:cNvPr id="11" name="Rectangle 70">
              <a:extLst>
                <a:ext uri="{FF2B5EF4-FFF2-40B4-BE49-F238E27FC236}">
                  <a16:creationId xmlns:a16="http://schemas.microsoft.com/office/drawing/2014/main" id="{60BE9BF3-3216-3D1F-5927-F6C13E613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4400"/>
            </a:p>
          </p:txBody>
        </p:sp>
        <p:sp>
          <p:nvSpPr>
            <p:cNvPr id="12" name="Rectangle 71">
              <a:extLst>
                <a:ext uri="{FF2B5EF4-FFF2-40B4-BE49-F238E27FC236}">
                  <a16:creationId xmlns:a16="http://schemas.microsoft.com/office/drawing/2014/main" id="{FEDF362F-EBA6-6A99-91E2-ED907BF5AFF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4400"/>
            </a:p>
          </p:txBody>
        </p:sp>
      </p:grpSp>
      <p:sp>
        <p:nvSpPr>
          <p:cNvPr id="17" name="Rectangle 59">
            <a:extLst>
              <a:ext uri="{FF2B5EF4-FFF2-40B4-BE49-F238E27FC236}">
                <a16:creationId xmlns:a16="http://schemas.microsoft.com/office/drawing/2014/main" id="{F74243CE-773F-1C63-6675-53C0FB1ABB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0">
            <a:extLst>
              <a:ext uri="{FF2B5EF4-FFF2-40B4-BE49-F238E27FC236}">
                <a16:creationId xmlns:a16="http://schemas.microsoft.com/office/drawing/2014/main" id="{CF4A057D-5A20-04AD-62DD-171A0F5128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61">
            <a:extLst>
              <a:ext uri="{FF2B5EF4-FFF2-40B4-BE49-F238E27FC236}">
                <a16:creationId xmlns:a16="http://schemas.microsoft.com/office/drawing/2014/main" id="{E381C3F0-1E45-83F6-1D23-4093C6E430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D4618-D1C5-46AF-B4D6-6223F8F7FF4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0087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914400"/>
            <a:ext cx="11582400" cy="5334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0">
            <a:extLst>
              <a:ext uri="{FF2B5EF4-FFF2-40B4-BE49-F238E27FC236}">
                <a16:creationId xmlns:a16="http://schemas.microsoft.com/office/drawing/2014/main" id="{C2404385-E27B-D0A2-CDFA-6662E5C870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>
            <a:extLst>
              <a:ext uri="{FF2B5EF4-FFF2-40B4-BE49-F238E27FC236}">
                <a16:creationId xmlns:a16="http://schemas.microsoft.com/office/drawing/2014/main" id="{E6551E95-52AC-597A-7D19-90CA417C33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>
            <a:extLst>
              <a:ext uri="{FF2B5EF4-FFF2-40B4-BE49-F238E27FC236}">
                <a16:creationId xmlns:a16="http://schemas.microsoft.com/office/drawing/2014/main" id="{329EF816-8D00-0D72-DA2B-961481F3B6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2ED270-5451-48BA-9EF4-ED3F2D27C1D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174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91600" y="0"/>
            <a:ext cx="2895600" cy="62484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8483600" cy="6248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0">
            <a:extLst>
              <a:ext uri="{FF2B5EF4-FFF2-40B4-BE49-F238E27FC236}">
                <a16:creationId xmlns:a16="http://schemas.microsoft.com/office/drawing/2014/main" id="{455FB89E-5BEA-5434-9F94-ED6C31D7D4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>
            <a:extLst>
              <a:ext uri="{FF2B5EF4-FFF2-40B4-BE49-F238E27FC236}">
                <a16:creationId xmlns:a16="http://schemas.microsoft.com/office/drawing/2014/main" id="{BC6F8F7E-FB41-AF27-12F3-16282B6298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>
            <a:extLst>
              <a:ext uri="{FF2B5EF4-FFF2-40B4-BE49-F238E27FC236}">
                <a16:creationId xmlns:a16="http://schemas.microsoft.com/office/drawing/2014/main" id="{39006CDC-DAED-8909-CA26-A5EE46CDEF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64EA92-F2C6-4804-987B-DBC42E7447E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6062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304800" y="914400"/>
            <a:ext cx="5689600" cy="5334000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97600" y="914400"/>
            <a:ext cx="5689600" cy="533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0">
            <a:extLst>
              <a:ext uri="{FF2B5EF4-FFF2-40B4-BE49-F238E27FC236}">
                <a16:creationId xmlns:a16="http://schemas.microsoft.com/office/drawing/2014/main" id="{2B906C27-1890-9D64-A0D7-AB4C187C74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B510EAF5-561D-CC51-D2E2-C9BF6651D0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>
            <a:extLst>
              <a:ext uri="{FF2B5EF4-FFF2-40B4-BE49-F238E27FC236}">
                <a16:creationId xmlns:a16="http://schemas.microsoft.com/office/drawing/2014/main" id="{1356C885-C2A5-6A8E-B535-7D774C25BE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9B469-C23B-4BB4-8BC6-69BA520186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6701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914400"/>
            <a:ext cx="5689600" cy="533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6197600" y="914400"/>
            <a:ext cx="5689600" cy="5334000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Rectangle 40">
            <a:extLst>
              <a:ext uri="{FF2B5EF4-FFF2-40B4-BE49-F238E27FC236}">
                <a16:creationId xmlns:a16="http://schemas.microsoft.com/office/drawing/2014/main" id="{6F447F99-BEC2-AE43-6CCD-158C14CB72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E99EE707-93EF-B0E3-B66B-912F290C3B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>
            <a:extLst>
              <a:ext uri="{FF2B5EF4-FFF2-40B4-BE49-F238E27FC236}">
                <a16:creationId xmlns:a16="http://schemas.microsoft.com/office/drawing/2014/main" id="{657CB503-2402-0BF5-E634-EC60635195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E02B4E-C52A-4AD8-B262-C70266062AE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7538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914400"/>
            <a:ext cx="11582400" cy="533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0">
            <a:extLst>
              <a:ext uri="{FF2B5EF4-FFF2-40B4-BE49-F238E27FC236}">
                <a16:creationId xmlns:a16="http://schemas.microsoft.com/office/drawing/2014/main" id="{7E2FE59C-3F6A-8220-F2E3-C255402CDE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>
            <a:extLst>
              <a:ext uri="{FF2B5EF4-FFF2-40B4-BE49-F238E27FC236}">
                <a16:creationId xmlns:a16="http://schemas.microsoft.com/office/drawing/2014/main" id="{57587B78-E0A8-6FD1-FF74-4B164A57B8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>
            <a:extLst>
              <a:ext uri="{FF2B5EF4-FFF2-40B4-BE49-F238E27FC236}">
                <a16:creationId xmlns:a16="http://schemas.microsoft.com/office/drawing/2014/main" id="{185AE0C8-3D43-8DE0-9996-983020102F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892B2F-16DA-43C2-AFF9-3BF8E519092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527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0">
            <a:extLst>
              <a:ext uri="{FF2B5EF4-FFF2-40B4-BE49-F238E27FC236}">
                <a16:creationId xmlns:a16="http://schemas.microsoft.com/office/drawing/2014/main" id="{5C179F7B-5BB8-2BEE-60D7-884D012681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>
            <a:extLst>
              <a:ext uri="{FF2B5EF4-FFF2-40B4-BE49-F238E27FC236}">
                <a16:creationId xmlns:a16="http://schemas.microsoft.com/office/drawing/2014/main" id="{9D76861B-2B98-11F9-E3E9-4D9AA8E0A5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>
            <a:extLst>
              <a:ext uri="{FF2B5EF4-FFF2-40B4-BE49-F238E27FC236}">
                <a16:creationId xmlns:a16="http://schemas.microsoft.com/office/drawing/2014/main" id="{194548D4-6584-CE70-5AAA-D02A75FBCC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D39CA0-A5AB-49F9-89B8-E166347A43F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8158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5689600" cy="5334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689600" cy="5334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0">
            <a:extLst>
              <a:ext uri="{FF2B5EF4-FFF2-40B4-BE49-F238E27FC236}">
                <a16:creationId xmlns:a16="http://schemas.microsoft.com/office/drawing/2014/main" id="{850CE549-82F2-E6B5-DAE6-B2FD37E6E8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2E714A26-C0EF-AABC-1B6A-5491E709C3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>
            <a:extLst>
              <a:ext uri="{FF2B5EF4-FFF2-40B4-BE49-F238E27FC236}">
                <a16:creationId xmlns:a16="http://schemas.microsoft.com/office/drawing/2014/main" id="{45555FFB-0ECF-071B-EC6A-2FF931085B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535067-97BB-4EB9-952A-C25363EE3F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4535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0">
            <a:extLst>
              <a:ext uri="{FF2B5EF4-FFF2-40B4-BE49-F238E27FC236}">
                <a16:creationId xmlns:a16="http://schemas.microsoft.com/office/drawing/2014/main" id="{846F7A47-1380-BEC8-40B3-E405AA0BC2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1">
            <a:extLst>
              <a:ext uri="{FF2B5EF4-FFF2-40B4-BE49-F238E27FC236}">
                <a16:creationId xmlns:a16="http://schemas.microsoft.com/office/drawing/2014/main" id="{1403EECD-99C1-AC64-0F36-D97F01BCFD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2">
            <a:extLst>
              <a:ext uri="{FF2B5EF4-FFF2-40B4-BE49-F238E27FC236}">
                <a16:creationId xmlns:a16="http://schemas.microsoft.com/office/drawing/2014/main" id="{AFB71B55-B952-26F1-8C84-272B87DB37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2F27F7-B88D-47BE-9AFC-65EA6C23000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664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0">
            <a:extLst>
              <a:ext uri="{FF2B5EF4-FFF2-40B4-BE49-F238E27FC236}">
                <a16:creationId xmlns:a16="http://schemas.microsoft.com/office/drawing/2014/main" id="{19D438A1-6A65-8F1B-8699-E9DA6F7DEB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1">
            <a:extLst>
              <a:ext uri="{FF2B5EF4-FFF2-40B4-BE49-F238E27FC236}">
                <a16:creationId xmlns:a16="http://schemas.microsoft.com/office/drawing/2014/main" id="{0ED73CDD-1833-3545-D2FB-D8D05F8714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2">
            <a:extLst>
              <a:ext uri="{FF2B5EF4-FFF2-40B4-BE49-F238E27FC236}">
                <a16:creationId xmlns:a16="http://schemas.microsoft.com/office/drawing/2014/main" id="{4FFAD6DC-2CB1-71DD-8B10-A6FDEC390F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C1746-5BC5-4EFB-B248-4531C1D8AA6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1261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0">
            <a:extLst>
              <a:ext uri="{FF2B5EF4-FFF2-40B4-BE49-F238E27FC236}">
                <a16:creationId xmlns:a16="http://schemas.microsoft.com/office/drawing/2014/main" id="{67D2A905-172D-CDC5-A5EC-C1B4FFA1D5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1">
            <a:extLst>
              <a:ext uri="{FF2B5EF4-FFF2-40B4-BE49-F238E27FC236}">
                <a16:creationId xmlns:a16="http://schemas.microsoft.com/office/drawing/2014/main" id="{C669A083-A034-C872-A76E-2147945168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2">
            <a:extLst>
              <a:ext uri="{FF2B5EF4-FFF2-40B4-BE49-F238E27FC236}">
                <a16:creationId xmlns:a16="http://schemas.microsoft.com/office/drawing/2014/main" id="{F00AC6B0-9CB9-51C8-EADE-AFEAFA92CF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4091A9-6056-4F37-B4D2-3262E1DBAA9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429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0">
            <a:extLst>
              <a:ext uri="{FF2B5EF4-FFF2-40B4-BE49-F238E27FC236}">
                <a16:creationId xmlns:a16="http://schemas.microsoft.com/office/drawing/2014/main" id="{C59642D8-26D9-1AB9-5F31-CE65A1E8BD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D89A043D-C0A1-6265-2DED-D86AB3455F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>
            <a:extLst>
              <a:ext uri="{FF2B5EF4-FFF2-40B4-BE49-F238E27FC236}">
                <a16:creationId xmlns:a16="http://schemas.microsoft.com/office/drawing/2014/main" id="{20BFC371-6B7D-D6E1-23A3-DB8DF0047C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4EA47-DD3F-4347-9EC9-C7D8B7B362D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5701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0">
            <a:extLst>
              <a:ext uri="{FF2B5EF4-FFF2-40B4-BE49-F238E27FC236}">
                <a16:creationId xmlns:a16="http://schemas.microsoft.com/office/drawing/2014/main" id="{3522F8DC-00F3-BC0F-7668-7EC2F1A5FD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4F1D5B11-E3B9-C626-B7A6-0677C03AD6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>
            <a:extLst>
              <a:ext uri="{FF2B5EF4-FFF2-40B4-BE49-F238E27FC236}">
                <a16:creationId xmlns:a16="http://schemas.microsoft.com/office/drawing/2014/main" id="{CD325ADE-66D6-8DBE-5E13-EE9E968A76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6E7ED0-AF8E-465A-B5B0-675EA77E9E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8742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B94EEBB-497B-4161-5FE4-74318D4F0140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934685" y="404664"/>
            <a:ext cx="11017966" cy="0"/>
          </a:xfrm>
          <a:prstGeom prst="line">
            <a:avLst/>
          </a:prstGeom>
          <a:ln w="19050">
            <a:solidFill>
              <a:srgbClr val="1B4540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259CF00F-1381-29C7-9EF6-F771AC3011A7}"/>
              </a:ext>
            </a:extLst>
          </p:cNvPr>
          <p:cNvSpPr txBox="1"/>
          <p:nvPr userDrawn="1"/>
        </p:nvSpPr>
        <p:spPr>
          <a:xfrm>
            <a:off x="3383699" y="4554"/>
            <a:ext cx="4512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2000" b="0" baseline="0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软 件 工 程 初 级 实 训                      </a:t>
            </a:r>
            <a:r>
              <a:rPr lang="zh-CN" altLang="en-US" sz="2000" b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7D64FDE-185F-DA43-C3AC-F09B9168BA48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77343575"/>
              </p:ext>
            </p:extLst>
          </p:nvPr>
        </p:nvGraphicFramePr>
        <p:xfrm>
          <a:off x="983432" y="436468"/>
          <a:ext cx="10969219" cy="29883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408890">
                  <a:extLst>
                    <a:ext uri="{9D8B030D-6E8A-4147-A177-3AD203B41FA5}">
                      <a16:colId xmlns:a16="http://schemas.microsoft.com/office/drawing/2014/main" val="3587195048"/>
                    </a:ext>
                  </a:extLst>
                </a:gridCol>
                <a:gridCol w="2415241">
                  <a:extLst>
                    <a:ext uri="{9D8B030D-6E8A-4147-A177-3AD203B41FA5}">
                      <a16:colId xmlns:a16="http://schemas.microsoft.com/office/drawing/2014/main" val="2569060442"/>
                    </a:ext>
                  </a:extLst>
                </a:gridCol>
                <a:gridCol w="1408890">
                  <a:extLst>
                    <a:ext uri="{9D8B030D-6E8A-4147-A177-3AD203B41FA5}">
                      <a16:colId xmlns:a16="http://schemas.microsoft.com/office/drawing/2014/main" val="3707107907"/>
                    </a:ext>
                  </a:extLst>
                </a:gridCol>
                <a:gridCol w="5736198">
                  <a:extLst>
                    <a:ext uri="{9D8B030D-6E8A-4147-A177-3AD203B41FA5}">
                      <a16:colId xmlns:a16="http://schemas.microsoft.com/office/drawing/2014/main" val="1542982836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i="0" baseline="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实验序号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i="0" baseline="0" dirty="0">
                        <a:latin typeface="微软雅黑 Light" panose="020B0502040204020203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i="0" baseline="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实验内容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i="0" baseline="0" dirty="0">
                        <a:latin typeface="微软雅黑 Light" panose="020B0502040204020203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460637390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9AF4DCD2-945D-233E-6E7A-2DE75B258AF2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3" y="60878"/>
            <a:ext cx="840282" cy="84784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9682E43-C675-B0A8-758A-D4FD717E90C1}"/>
              </a:ext>
            </a:extLst>
          </p:cNvPr>
          <p:cNvSpPr txBox="1"/>
          <p:nvPr userDrawn="1"/>
        </p:nvSpPr>
        <p:spPr>
          <a:xfrm>
            <a:off x="10918308" y="188641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b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实验指导任务书</a:t>
            </a:r>
            <a:endParaRPr lang="zh-CN" altLang="en-US" sz="1000" baseline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6" r:id="rId1"/>
    <p:sldLayoutId id="2147484504" r:id="rId2"/>
    <p:sldLayoutId id="2147484505" r:id="rId3"/>
    <p:sldLayoutId id="2147484506" r:id="rId4"/>
    <p:sldLayoutId id="2147484507" r:id="rId5"/>
    <p:sldLayoutId id="2147484508" r:id="rId6"/>
    <p:sldLayoutId id="2147484509" r:id="rId7"/>
    <p:sldLayoutId id="2147484510" r:id="rId8"/>
    <p:sldLayoutId id="2147484511" r:id="rId9"/>
    <p:sldLayoutId id="2147484512" r:id="rId10"/>
    <p:sldLayoutId id="2147484513" r:id="rId11"/>
    <p:sldLayoutId id="2147484514" r:id="rId12"/>
    <p:sldLayoutId id="2147484515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90000"/>
        <a:buBlip>
          <a:blip r:embed="rId16"/>
        </a:buBlip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7"/>
        </a:buBlip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18"/>
        </a:buBlip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19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20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70000"/>
        <a:buBlip>
          <a:blip r:embed="rId20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70000"/>
        <a:buBlip>
          <a:blip r:embed="rId20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70000"/>
        <a:buBlip>
          <a:blip r:embed="rId20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70000"/>
        <a:buBlip>
          <a:blip r:embed="rId20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>
            <a:extLst>
              <a:ext uri="{FF2B5EF4-FFF2-40B4-BE49-F238E27FC236}">
                <a16:creationId xmlns:a16="http://schemas.microsoft.com/office/drawing/2014/main" id="{F630ACB1-1EE7-5DD6-F104-AACC1194A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352" y="965042"/>
            <a:ext cx="11665295" cy="56323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114300">
              <a:schemeClr val="tx2"/>
            </a:innerShdw>
          </a:effec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spcBef>
                <a:spcPct val="0"/>
              </a:spcBef>
              <a:buSzTx/>
              <a:buNone/>
            </a:pP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342900" indent="-342900" eaLnBrk="1" hangingPunct="1">
              <a:spcBef>
                <a:spcPct val="0"/>
              </a:spcBef>
              <a:buSzTx/>
              <a:buAutoNum type="arabicPeriod"/>
            </a:pP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有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21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根火柴，两人依次取，每次每人只可取走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1-4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根，不能多取，也不能不取，谁取到最后一根火柴谁输。</a:t>
            </a: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请编写一个人机对弈程序，要求人先取，计算机后取；计算机为 “</a:t>
            </a:r>
            <a:r>
              <a:rPr lang="zh-CN" altLang="en-US" sz="1800" b="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常胜将军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” </a:t>
            </a: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                                                                       </a:t>
            </a:r>
            <a:r>
              <a:rPr lang="en-US" altLang="zh-CN" sz="1800" b="0" i="1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// PickMatch.cpp</a:t>
            </a: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endParaRPr lang="en-US" altLang="zh-CN" sz="1800" b="0" i="1" dirty="0">
              <a:solidFill>
                <a:srgbClr val="C00000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2.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有一个黑白相间的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7x7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棋盘，如下图所示。有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A, B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两个人，图中展示了他们的初始位置。其中，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A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只能走</a:t>
            </a: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黑格，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B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只能走白格。每人每轮随机走动，均只能走一步，即走到相邻的格子，严禁跳跃。如果当前位置只有</a:t>
            </a: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一个相邻格子，则必定走这个格子；如果当前位置有多个相邻格子，则随机走到相邻格子。每轮输出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A, B </a:t>
            </a: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的行列坐标位置（从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0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开始起算），直至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A, B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相遇为止。（即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A, B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所在格子相邻）                                         </a:t>
            </a: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en-US" altLang="zh-CN" sz="1800" b="0" i="1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                                                                       // meetChess.cpp</a:t>
            </a: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endParaRPr lang="en-US" altLang="zh-CN" sz="1800" b="0" i="1" dirty="0">
              <a:solidFill>
                <a:srgbClr val="C00000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endParaRPr lang="en-US" altLang="zh-CN" sz="1800" b="0" i="1" dirty="0">
              <a:solidFill>
                <a:srgbClr val="C00000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endParaRPr lang="en-US" altLang="zh-CN" sz="1800" b="0" i="1" dirty="0">
              <a:solidFill>
                <a:srgbClr val="C00000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endParaRPr lang="en-US" altLang="zh-CN" sz="1800" b="0" i="1" dirty="0">
              <a:solidFill>
                <a:srgbClr val="C00000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endParaRPr lang="en-US" altLang="zh-CN" sz="1800" b="0" i="1" dirty="0">
              <a:solidFill>
                <a:srgbClr val="C00000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endParaRPr lang="en-US" altLang="zh-CN" sz="1800" b="0" i="1" dirty="0">
              <a:solidFill>
                <a:srgbClr val="C00000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endParaRPr lang="en-US" altLang="zh-CN" sz="1800" b="0" i="1" dirty="0">
              <a:solidFill>
                <a:srgbClr val="C00000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endParaRPr lang="en-US" altLang="zh-CN" sz="1800" b="0" i="1" dirty="0">
              <a:solidFill>
                <a:srgbClr val="C00000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endParaRPr lang="en-US" altLang="zh-CN" sz="1800" b="0" i="1" dirty="0">
              <a:solidFill>
                <a:srgbClr val="C00000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endParaRPr lang="en-US" altLang="zh-CN" sz="1800" b="0" i="1" dirty="0">
              <a:solidFill>
                <a:srgbClr val="C00000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36DF3FB-512C-AE00-C271-AEB71762A9A0}"/>
              </a:ext>
            </a:extLst>
          </p:cNvPr>
          <p:cNvSpPr txBox="1"/>
          <p:nvPr/>
        </p:nvSpPr>
        <p:spPr>
          <a:xfrm>
            <a:off x="2423592" y="468205"/>
            <a:ext cx="954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 </a:t>
            </a:r>
            <a:r>
              <a:rPr lang="en-US" altLang="zh-CN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8 </a:t>
            </a:r>
            <a:r>
              <a:rPr lang="zh-CN" altLang="en-US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次实验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B2820C-6F6C-32A9-2CC9-3CCA93A87836}"/>
              </a:ext>
            </a:extLst>
          </p:cNvPr>
          <p:cNvSpPr txBox="1"/>
          <p:nvPr/>
        </p:nvSpPr>
        <p:spPr>
          <a:xfrm>
            <a:off x="6240016" y="468205"/>
            <a:ext cx="13740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基础训练 </a:t>
            </a:r>
            <a:r>
              <a:rPr lang="en-US" altLang="zh-CN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 </a:t>
            </a:r>
            <a:r>
              <a:rPr lang="zh-CN" altLang="en-US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算法 等</a:t>
            </a:r>
          </a:p>
        </p:txBody>
      </p:sp>
      <p:pic>
        <p:nvPicPr>
          <p:cNvPr id="2" name="图片 3">
            <a:extLst>
              <a:ext uri="{FF2B5EF4-FFF2-40B4-BE49-F238E27FC236}">
                <a16:creationId xmlns:a16="http://schemas.microsoft.com/office/drawing/2014/main" id="{E541E6F7-A727-0118-4919-9CCCB5CE1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339" y="3645024"/>
            <a:ext cx="3167806" cy="2736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>
            <a:extLst>
              <a:ext uri="{FF2B5EF4-FFF2-40B4-BE49-F238E27FC236}">
                <a16:creationId xmlns:a16="http://schemas.microsoft.com/office/drawing/2014/main" id="{F630ACB1-1EE7-5DD6-F104-AACC1194A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352" y="1037049"/>
            <a:ext cx="11665295" cy="56323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114300">
              <a:schemeClr val="tx2"/>
            </a:innerShdw>
          </a:effec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spcBef>
                <a:spcPct val="0"/>
              </a:spcBef>
              <a:buSzTx/>
              <a:buNone/>
            </a:pP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3. </a:t>
            </a:r>
            <a:r>
              <a:rPr lang="zh-CN" altLang="en-US" sz="18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回溯法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是对枚举法的一种改进。先在一个局部上找出满足问题条件的局部的解，然后逐步由局部解向整个问题</a:t>
            </a: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的解的方向试探，若试探成功就得到问题的解，试探失败逐步向后退，改变局部解再向前试探。回溯法能避免</a:t>
            </a: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枚举法的许多不必要的搜索，使问题比较快地得到解决。回溯法应用广泛，八皇后问题、迷宫问题、四色地图</a:t>
            </a: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等等都可以用回溯法求解。</a:t>
            </a: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</a:t>
            </a:r>
            <a:r>
              <a:rPr lang="zh-CN" altLang="en-US" sz="18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八皇后问题：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在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8×8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的国际象棋棋盘上安放八个皇后，为避免她们之间相互攻击，要求没有任何两个皇后在棋</a:t>
            </a: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盘的同一行、同一列及在同一对角线上。图是一个解。八皇后在棋盘上可能有的布局数是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:  C</a:t>
            </a:r>
            <a:r>
              <a:rPr lang="en-US" altLang="zh-CN" sz="1800" b="0" baseline="30000" dirty="0">
                <a:latin typeface="Consolas" panose="020B0609020204030204" pitchFamily="49" charset="0"/>
                <a:ea typeface="等线 Light" panose="02010600030101010101" pitchFamily="2" charset="-122"/>
              </a:rPr>
              <a:t>8</a:t>
            </a:r>
            <a:r>
              <a:rPr lang="en-US" altLang="zh-CN" sz="1800" b="0" baseline="-25000" dirty="0">
                <a:latin typeface="Consolas" panose="020B0609020204030204" pitchFamily="49" charset="0"/>
                <a:ea typeface="等线 Light" panose="02010600030101010101" pitchFamily="2" charset="-122"/>
              </a:rPr>
              <a:t>64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＝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64!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／</a:t>
            </a: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(8!×56!)=4426165368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种，用回溯法 解决八皇后问题显然是合适的。</a:t>
            </a: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                                                                        </a:t>
            </a:r>
            <a:r>
              <a:rPr lang="en-US" altLang="zh-CN" sz="1800" b="0" i="1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// Queen.cpp</a:t>
            </a: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endParaRPr lang="zh-CN" altLang="en-US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endParaRPr lang="en-US" altLang="zh-CN" sz="1800" b="0" i="1" dirty="0">
              <a:solidFill>
                <a:srgbClr val="C00000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endParaRPr lang="en-US" altLang="zh-CN" sz="1800" b="0" i="1" dirty="0">
              <a:solidFill>
                <a:srgbClr val="C00000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endParaRPr lang="en-US" altLang="zh-CN" sz="1800" b="0" i="1" dirty="0">
              <a:solidFill>
                <a:srgbClr val="C00000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endParaRPr lang="en-US" altLang="zh-CN" sz="1800" b="0" i="1" dirty="0">
              <a:solidFill>
                <a:srgbClr val="C00000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endParaRPr lang="en-US" altLang="zh-CN" sz="1800" b="0" i="1" dirty="0">
              <a:solidFill>
                <a:srgbClr val="C00000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endParaRPr lang="en-US" altLang="zh-CN" sz="1800" b="0" i="1" dirty="0">
              <a:solidFill>
                <a:srgbClr val="C00000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endParaRPr lang="en-US" altLang="zh-CN" sz="1800" b="0" i="1" dirty="0">
              <a:solidFill>
                <a:srgbClr val="C00000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endParaRPr lang="en-US" altLang="zh-CN" sz="1800" b="0" i="1" dirty="0">
              <a:solidFill>
                <a:srgbClr val="C00000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endParaRPr lang="en-US" altLang="zh-CN" sz="1800" b="0" i="1" dirty="0">
              <a:solidFill>
                <a:srgbClr val="C00000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36DF3FB-512C-AE00-C271-AEB71762A9A0}"/>
              </a:ext>
            </a:extLst>
          </p:cNvPr>
          <p:cNvSpPr txBox="1"/>
          <p:nvPr/>
        </p:nvSpPr>
        <p:spPr>
          <a:xfrm>
            <a:off x="2423592" y="468205"/>
            <a:ext cx="954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 </a:t>
            </a:r>
            <a:r>
              <a:rPr lang="en-US" altLang="zh-CN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8 </a:t>
            </a:r>
            <a:r>
              <a:rPr lang="zh-CN" altLang="en-US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次实验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B2820C-6F6C-32A9-2CC9-3CCA93A87836}"/>
              </a:ext>
            </a:extLst>
          </p:cNvPr>
          <p:cNvSpPr txBox="1"/>
          <p:nvPr/>
        </p:nvSpPr>
        <p:spPr>
          <a:xfrm>
            <a:off x="6240016" y="468205"/>
            <a:ext cx="13740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基础训练 </a:t>
            </a:r>
            <a:r>
              <a:rPr lang="en-US" altLang="zh-CN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 </a:t>
            </a:r>
            <a:r>
              <a:rPr lang="zh-CN" altLang="en-US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算法 等</a:t>
            </a:r>
          </a:p>
        </p:txBody>
      </p:sp>
      <p:graphicFrame>
        <p:nvGraphicFramePr>
          <p:cNvPr id="6" name="Group 3">
            <a:extLst>
              <a:ext uri="{FF2B5EF4-FFF2-40B4-BE49-F238E27FC236}">
                <a16:creationId xmlns:a16="http://schemas.microsoft.com/office/drawing/2014/main" id="{2C1DCD2E-EFCD-C93E-4CBA-42D68ED6FD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3603419"/>
              </p:ext>
            </p:extLst>
          </p:nvPr>
        </p:nvGraphicFramePr>
        <p:xfrm>
          <a:off x="4439816" y="3429000"/>
          <a:ext cx="2952750" cy="2926320"/>
        </p:xfrm>
        <a:graphic>
          <a:graphicData uri="http://schemas.openxmlformats.org/drawingml/2006/table">
            <a:tbl>
              <a:tblPr/>
              <a:tblGrid>
                <a:gridCol w="369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98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94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●</a:t>
                      </a: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4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●</a:t>
                      </a: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4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●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4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●</a:t>
                      </a: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4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●</a:t>
                      </a: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41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●</a:t>
                      </a: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4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●</a:t>
                      </a: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4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●</a:t>
                      </a: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endParaRPr kumimoji="1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4174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>
            <a:extLst>
              <a:ext uri="{FF2B5EF4-FFF2-40B4-BE49-F238E27FC236}">
                <a16:creationId xmlns:a16="http://schemas.microsoft.com/office/drawing/2014/main" id="{F630ACB1-1EE7-5DD6-F104-AACC1194A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352" y="1086991"/>
            <a:ext cx="11665296" cy="48013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114300">
              <a:schemeClr val="tx2"/>
            </a:innerShdw>
          </a:effec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</a:t>
            </a: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</a:t>
            </a:r>
            <a:r>
              <a:rPr lang="zh-CN" altLang="en-US" sz="180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算法：</a:t>
            </a: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endParaRPr lang="zh-CN" altLang="en-US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     首先要求没有任何两个皇后在棋盘的同一行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,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则可每一行安置一个皇后，第 </a:t>
            </a:r>
            <a:r>
              <a:rPr lang="en-US" altLang="zh-CN" sz="1800" b="0" dirty="0" err="1">
                <a:latin typeface="Consolas" panose="020B0609020204030204" pitchFamily="49" charset="0"/>
                <a:ea typeface="等线 Light" panose="02010600030101010101" pitchFamily="2" charset="-122"/>
              </a:rPr>
              <a:t>i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个皇后被安置在第 </a:t>
            </a:r>
            <a:r>
              <a:rPr lang="en-US" altLang="zh-CN" sz="1800" b="0" dirty="0" err="1">
                <a:latin typeface="Consolas" panose="020B0609020204030204" pitchFamily="49" charset="0"/>
                <a:ea typeface="等线 Light" panose="02010600030101010101" pitchFamily="2" charset="-122"/>
              </a:rPr>
              <a:t>i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行上。</a:t>
            </a: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可用数组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qn[8]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中的每一个数组元素记录一个皇后所在位置的列号，在安置的过程中只需考虑每两个皇后不</a:t>
            </a: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 在同一列和同一对角线的问题。</a:t>
            </a: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</a:t>
            </a: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 很明显第 </a:t>
            </a:r>
            <a:r>
              <a:rPr lang="en-US" altLang="zh-CN" sz="1800" b="0" dirty="0" err="1">
                <a:latin typeface="Consolas" panose="020B0609020204030204" pitchFamily="49" charset="0"/>
                <a:ea typeface="等线 Light" panose="02010600030101010101" pitchFamily="2" charset="-122"/>
              </a:rPr>
              <a:t>i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行皇后和第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j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行皇后在同一列的充要条件是：</a:t>
            </a: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    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qn[</a:t>
            </a:r>
            <a:r>
              <a:rPr lang="en-US" altLang="zh-CN" sz="1800" b="0" dirty="0" err="1">
                <a:latin typeface="Consolas" panose="020B0609020204030204" pitchFamily="49" charset="0"/>
                <a:ea typeface="等线 Light" panose="02010600030101010101" pitchFamily="2" charset="-122"/>
              </a:rPr>
              <a:t>i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]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＝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qn[j]</a:t>
            </a: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第 </a:t>
            </a:r>
            <a:r>
              <a:rPr lang="en-US" altLang="zh-CN" sz="1800" b="0" dirty="0" err="1">
                <a:latin typeface="Consolas" panose="020B0609020204030204" pitchFamily="49" charset="0"/>
                <a:ea typeface="等线 Light" panose="02010600030101010101" pitchFamily="2" charset="-122"/>
              </a:rPr>
              <a:t>i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行皇后和第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j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行皇后在同一对角线的充要条件是：</a:t>
            </a: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     │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qn[</a:t>
            </a:r>
            <a:r>
              <a:rPr lang="en-US" altLang="zh-CN" sz="1800" b="0" dirty="0" err="1">
                <a:latin typeface="Consolas" panose="020B0609020204030204" pitchFamily="49" charset="0"/>
                <a:ea typeface="等线 Light" panose="02010600030101010101" pitchFamily="2" charset="-122"/>
              </a:rPr>
              <a:t>i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]-qn[j]│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＝│</a:t>
            </a:r>
            <a:r>
              <a:rPr lang="en-US" altLang="zh-CN" sz="1800" b="0" dirty="0" err="1">
                <a:latin typeface="Consolas" panose="020B0609020204030204" pitchFamily="49" charset="0"/>
                <a:ea typeface="等线 Light" panose="02010600030101010101" pitchFamily="2" charset="-122"/>
              </a:rPr>
              <a:t>i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-j│</a:t>
            </a: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    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初始时将每一行的皇后 都放在第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0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列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,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以第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0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行皇后开始向下试探。设前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i-1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行的皇后已经安排得</a:t>
            </a: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互不攻击，安排第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i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行的皇后，使之与前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i-1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行皇后也互不攻击，可从第 </a:t>
            </a:r>
            <a:r>
              <a:rPr lang="en-US" altLang="zh-CN" sz="1800" b="0" dirty="0" err="1">
                <a:latin typeface="Consolas" panose="020B0609020204030204" pitchFamily="49" charset="0"/>
                <a:ea typeface="等线 Light" panose="02010600030101010101" pitchFamily="2" charset="-122"/>
              </a:rPr>
              <a:t>i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行皇后的当前位置开始向棋盘</a:t>
            </a: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的右部搜索：</a:t>
            </a: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endParaRPr lang="en-US" altLang="zh-CN" sz="1800" b="0" i="1" dirty="0">
              <a:solidFill>
                <a:srgbClr val="C00000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36DF3FB-512C-AE00-C271-AEB71762A9A0}"/>
              </a:ext>
            </a:extLst>
          </p:cNvPr>
          <p:cNvSpPr txBox="1"/>
          <p:nvPr/>
        </p:nvSpPr>
        <p:spPr>
          <a:xfrm>
            <a:off x="2423592" y="469226"/>
            <a:ext cx="954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 </a:t>
            </a:r>
            <a:r>
              <a:rPr lang="en-US" altLang="zh-CN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8 </a:t>
            </a:r>
            <a:r>
              <a:rPr lang="zh-CN" altLang="en-US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次实验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B2820C-6F6C-32A9-2CC9-3CCA93A87836}"/>
              </a:ext>
            </a:extLst>
          </p:cNvPr>
          <p:cNvSpPr txBox="1"/>
          <p:nvPr/>
        </p:nvSpPr>
        <p:spPr>
          <a:xfrm>
            <a:off x="6240016" y="468205"/>
            <a:ext cx="13740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基础训练 </a:t>
            </a:r>
            <a:r>
              <a:rPr lang="en-US" altLang="zh-CN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 </a:t>
            </a:r>
            <a:r>
              <a:rPr lang="zh-CN" altLang="en-US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算法 等</a:t>
            </a:r>
          </a:p>
        </p:txBody>
      </p:sp>
    </p:spTree>
    <p:extLst>
      <p:ext uri="{BB962C8B-B14F-4D97-AF65-F5344CB8AC3E}">
        <p14:creationId xmlns:p14="http://schemas.microsoft.com/office/powerpoint/2010/main" val="135545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>
            <a:extLst>
              <a:ext uri="{FF2B5EF4-FFF2-40B4-BE49-F238E27FC236}">
                <a16:creationId xmlns:a16="http://schemas.microsoft.com/office/drawing/2014/main" id="{F630ACB1-1EE7-5DD6-F104-AACC1194A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352" y="1186874"/>
            <a:ext cx="11665296" cy="31393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114300">
              <a:schemeClr val="tx2"/>
            </a:innerShdw>
          </a:effec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</a:t>
            </a:r>
          </a:p>
          <a:p>
            <a:pPr marL="342900" indent="-342900" eaLnBrk="1" hangingPunct="1">
              <a:spcBef>
                <a:spcPct val="0"/>
              </a:spcBef>
              <a:buSzTx/>
              <a:buAutoNum type="alphaUcPeriod"/>
            </a:pP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若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qn[</a:t>
            </a:r>
            <a:r>
              <a:rPr lang="en-US" altLang="zh-CN" sz="1800" b="0" dirty="0" err="1">
                <a:latin typeface="Consolas" panose="020B0609020204030204" pitchFamily="49" charset="0"/>
                <a:ea typeface="等线 Light" panose="02010600030101010101" pitchFamily="2" charset="-122"/>
              </a:rPr>
              <a:t>i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] &lt; 8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，检查第 </a:t>
            </a:r>
            <a:r>
              <a:rPr lang="en-US" altLang="zh-CN" sz="1800" b="0" dirty="0" err="1">
                <a:latin typeface="Consolas" panose="020B0609020204030204" pitchFamily="49" charset="0"/>
                <a:ea typeface="等线 Light" panose="02010600030101010101" pitchFamily="2" charset="-122"/>
              </a:rPr>
              <a:t>i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行皇后是否与前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i-1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行皇后已经安排得互不攻击。无攻击将安排下一行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(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第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i+1 </a:t>
            </a: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行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)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皇后的位置；否则将该皇后向棋盘的右部移一列，重新进行这个过程。</a:t>
            </a: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endParaRPr lang="zh-CN" altLang="en-US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B.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若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qn[</a:t>
            </a:r>
            <a:r>
              <a:rPr lang="en-US" altLang="zh-CN" sz="1800" b="0" dirty="0" err="1">
                <a:latin typeface="Consolas" panose="020B0609020204030204" pitchFamily="49" charset="0"/>
                <a:ea typeface="等线 Light" panose="02010600030101010101" pitchFamily="2" charset="-122"/>
              </a:rPr>
              <a:t>i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] &gt;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＝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8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，说明在前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i-1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行皇后的当前布局下，第 </a:t>
            </a:r>
            <a:r>
              <a:rPr lang="en-US" altLang="zh-CN" sz="1800" b="0" dirty="0" err="1">
                <a:latin typeface="Consolas" panose="020B0609020204030204" pitchFamily="49" charset="0"/>
                <a:ea typeface="等线 Light" panose="02010600030101010101" pitchFamily="2" charset="-122"/>
              </a:rPr>
              <a:t>i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行皇后已经无法安置。为此将第 </a:t>
            </a:r>
            <a:r>
              <a:rPr lang="en-US" altLang="zh-CN" sz="1800" b="0" dirty="0" err="1">
                <a:latin typeface="Consolas" panose="020B0609020204030204" pitchFamily="49" charset="0"/>
                <a:ea typeface="等线 Light" panose="02010600030101010101" pitchFamily="2" charset="-122"/>
              </a:rPr>
              <a:t>i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行的皇后回</a:t>
            </a: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归到该行的开始列，回溯一行，考虑第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i-1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行皇后与前面的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i-2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个皇后都互不攻击的下一位置。如果已回溯</a:t>
            </a: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到 </a:t>
            </a:r>
            <a:r>
              <a:rPr lang="en-US" altLang="zh-CN" sz="1800" b="0" dirty="0" err="1">
                <a:latin typeface="Consolas" panose="020B0609020204030204" pitchFamily="49" charset="0"/>
                <a:ea typeface="等线 Light" panose="02010600030101010101" pitchFamily="2" charset="-122"/>
              </a:rPr>
              <a:t>i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小于零的行，程序结束。</a:t>
            </a: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endParaRPr lang="zh-CN" altLang="en-US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C.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若当前安排好的皇后是在最后一行， 说明已找到八个皇后互不攻击的一种布局，将这种布局输出。然后将最后</a:t>
            </a: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一个皇后右移一列，重新进行这个过程，以便找出下一种布局。</a:t>
            </a: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endParaRPr lang="en-US" altLang="zh-CN" sz="1800" b="0" i="1" dirty="0">
              <a:solidFill>
                <a:srgbClr val="C00000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36DF3FB-512C-AE00-C271-AEB71762A9A0}"/>
              </a:ext>
            </a:extLst>
          </p:cNvPr>
          <p:cNvSpPr txBox="1"/>
          <p:nvPr/>
        </p:nvSpPr>
        <p:spPr>
          <a:xfrm>
            <a:off x="2423592" y="468205"/>
            <a:ext cx="954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 </a:t>
            </a:r>
            <a:r>
              <a:rPr lang="en-US" altLang="zh-CN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8 </a:t>
            </a:r>
            <a:r>
              <a:rPr lang="zh-CN" altLang="en-US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次实验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B2820C-6F6C-32A9-2CC9-3CCA93A87836}"/>
              </a:ext>
            </a:extLst>
          </p:cNvPr>
          <p:cNvSpPr txBox="1"/>
          <p:nvPr/>
        </p:nvSpPr>
        <p:spPr>
          <a:xfrm>
            <a:off x="6240016" y="468205"/>
            <a:ext cx="13740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基础训练 </a:t>
            </a:r>
            <a:r>
              <a:rPr lang="en-US" altLang="zh-CN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 </a:t>
            </a:r>
            <a:r>
              <a:rPr lang="zh-CN" altLang="en-US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算法 等</a:t>
            </a:r>
          </a:p>
        </p:txBody>
      </p:sp>
    </p:spTree>
    <p:extLst>
      <p:ext uri="{BB962C8B-B14F-4D97-AF65-F5344CB8AC3E}">
        <p14:creationId xmlns:p14="http://schemas.microsoft.com/office/powerpoint/2010/main" val="373485008"/>
      </p:ext>
    </p:extLst>
  </p:cSld>
  <p:clrMapOvr>
    <a:masterClrMapping/>
  </p:clrMapOvr>
</p:sld>
</file>

<file path=ppt/theme/theme1.xml><?xml version="1.0" encoding="utf-8"?>
<a:theme xmlns:a="http://schemas.openxmlformats.org/drawingml/2006/main" name="Sumi Painting">
  <a:themeElements>
    <a:clrScheme name="">
      <a:dk1>
        <a:srgbClr val="000000"/>
      </a:dk1>
      <a:lt1>
        <a:srgbClr val="FFFFFF"/>
      </a:lt1>
      <a:dk2>
        <a:srgbClr val="892D5B"/>
      </a:dk2>
      <a:lt2>
        <a:srgbClr val="AC3872"/>
      </a:lt2>
      <a:accent1>
        <a:srgbClr val="660066"/>
      </a:accent1>
      <a:accent2>
        <a:srgbClr val="1D04B6"/>
      </a:accent2>
      <a:accent3>
        <a:srgbClr val="FFFFFF"/>
      </a:accent3>
      <a:accent4>
        <a:srgbClr val="000000"/>
      </a:accent4>
      <a:accent5>
        <a:srgbClr val="B8AAB8"/>
      </a:accent5>
      <a:accent6>
        <a:srgbClr val="1903A5"/>
      </a:accent6>
      <a:hlink>
        <a:srgbClr val="A5112D"/>
      </a:hlink>
      <a:folHlink>
        <a:srgbClr val="F4F92D"/>
      </a:folHlink>
    </a:clrScheme>
    <a:fontScheme name="Sumi Painting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4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4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000" dirty="0" smtClean="0"/>
        </a:defPPr>
      </a:lstStyle>
    </a:txDef>
  </a:objectDefaults>
  <a:extraClrSchemeLst>
    <a:extraClrScheme>
      <a:clrScheme name="Sumi Painting 1">
        <a:dk1>
          <a:srgbClr val="545472"/>
        </a:dk1>
        <a:lt1>
          <a:srgbClr val="FFFFFF"/>
        </a:lt1>
        <a:dk2>
          <a:srgbClr val="660066"/>
        </a:dk2>
        <a:lt2>
          <a:srgbClr val="9797B7"/>
        </a:lt2>
        <a:accent1>
          <a:srgbClr val="A7CCD9"/>
        </a:accent1>
        <a:accent2>
          <a:srgbClr val="C7C7DF"/>
        </a:accent2>
        <a:accent3>
          <a:srgbClr val="FFFFFF"/>
        </a:accent3>
        <a:accent4>
          <a:srgbClr val="464660"/>
        </a:accent4>
        <a:accent5>
          <a:srgbClr val="D0E2E9"/>
        </a:accent5>
        <a:accent6>
          <a:srgbClr val="B4B4CA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2">
        <a:dk1>
          <a:srgbClr val="545472"/>
        </a:dk1>
        <a:lt1>
          <a:srgbClr val="FFFFFF"/>
        </a:lt1>
        <a:dk2>
          <a:srgbClr val="892D5B"/>
        </a:dk2>
        <a:lt2>
          <a:srgbClr val="68A7BE"/>
        </a:lt2>
        <a:accent1>
          <a:srgbClr val="CAACCC"/>
        </a:accent1>
        <a:accent2>
          <a:srgbClr val="A7CCD9"/>
        </a:accent2>
        <a:accent3>
          <a:srgbClr val="FFFFFF"/>
        </a:accent3>
        <a:accent4>
          <a:srgbClr val="464660"/>
        </a:accent4>
        <a:accent5>
          <a:srgbClr val="E1D2E2"/>
        </a:accent5>
        <a:accent6>
          <a:srgbClr val="97B9C4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2B2B2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8C8C8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4">
        <a:dk1>
          <a:srgbClr val="545472"/>
        </a:dk1>
        <a:lt1>
          <a:srgbClr val="FFFFFF"/>
        </a:lt1>
        <a:dk2>
          <a:srgbClr val="892D5B"/>
        </a:dk2>
        <a:lt2>
          <a:srgbClr val="AC3872"/>
        </a:lt2>
        <a:accent1>
          <a:srgbClr val="660066"/>
        </a:accent1>
        <a:accent2>
          <a:srgbClr val="E2A6C4"/>
        </a:accent2>
        <a:accent3>
          <a:srgbClr val="FFFFFF"/>
        </a:accent3>
        <a:accent4>
          <a:srgbClr val="464660"/>
        </a:accent4>
        <a:accent5>
          <a:srgbClr val="B8AAB8"/>
        </a:accent5>
        <a:accent6>
          <a:srgbClr val="CD96B1"/>
        </a:accent6>
        <a:hlink>
          <a:srgbClr val="8585FF"/>
        </a:hlink>
        <a:folHlink>
          <a:srgbClr val="563E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5">
        <a:dk1>
          <a:srgbClr val="545472"/>
        </a:dk1>
        <a:lt1>
          <a:srgbClr val="FFFFFF"/>
        </a:lt1>
        <a:dk2>
          <a:srgbClr val="892D5B"/>
        </a:dk2>
        <a:lt2>
          <a:srgbClr val="515BA7"/>
        </a:lt2>
        <a:accent1>
          <a:srgbClr val="8BD8E7"/>
        </a:accent1>
        <a:accent2>
          <a:srgbClr val="A5AAD3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959ABF"/>
        </a:accent6>
        <a:hlink>
          <a:srgbClr val="B78AFA"/>
        </a:hlink>
        <a:folHlink>
          <a:srgbClr val="A0A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6">
        <a:dk1>
          <a:srgbClr val="545472"/>
        </a:dk1>
        <a:lt1>
          <a:srgbClr val="FFFFFF"/>
        </a:lt1>
        <a:dk2>
          <a:srgbClr val="37467F"/>
        </a:dk2>
        <a:lt2>
          <a:srgbClr val="547A3C"/>
        </a:lt2>
        <a:accent1>
          <a:srgbClr val="8BD8E7"/>
        </a:accent1>
        <a:accent2>
          <a:srgbClr val="B7D3A5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A6BF95"/>
        </a:accent6>
        <a:hlink>
          <a:srgbClr val="619147"/>
        </a:hlink>
        <a:folHlink>
          <a:srgbClr val="94BE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7">
        <a:dk1>
          <a:srgbClr val="545472"/>
        </a:dk1>
        <a:lt1>
          <a:srgbClr val="FFFFFF"/>
        </a:lt1>
        <a:dk2>
          <a:srgbClr val="655851"/>
        </a:dk2>
        <a:lt2>
          <a:srgbClr val="B49234"/>
        </a:lt2>
        <a:accent1>
          <a:srgbClr val="F8C684"/>
        </a:accent1>
        <a:accent2>
          <a:srgbClr val="E1CE97"/>
        </a:accent2>
        <a:accent3>
          <a:srgbClr val="FFFFFF"/>
        </a:accent3>
        <a:accent4>
          <a:srgbClr val="464660"/>
        </a:accent4>
        <a:accent5>
          <a:srgbClr val="FBDFC2"/>
        </a:accent5>
        <a:accent6>
          <a:srgbClr val="CCBA88"/>
        </a:accent6>
        <a:hlink>
          <a:srgbClr val="7C6148"/>
        </a:hlink>
        <a:folHlink>
          <a:srgbClr val="8E856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545472"/>
    </a:dk1>
    <a:lt1>
      <a:srgbClr val="FFFFFF"/>
    </a:lt1>
    <a:dk2>
      <a:srgbClr val="892D5B"/>
    </a:dk2>
    <a:lt2>
      <a:srgbClr val="AC3872"/>
    </a:lt2>
    <a:accent1>
      <a:srgbClr val="660066"/>
    </a:accent1>
    <a:accent2>
      <a:srgbClr val="0B0193"/>
    </a:accent2>
    <a:accent3>
      <a:srgbClr val="FFFFFF"/>
    </a:accent3>
    <a:accent4>
      <a:srgbClr val="464660"/>
    </a:accent4>
    <a:accent5>
      <a:srgbClr val="B8AAB8"/>
    </a:accent5>
    <a:accent6>
      <a:srgbClr val="090185"/>
    </a:accent6>
    <a:hlink>
      <a:srgbClr val="B81302"/>
    </a:hlink>
    <a:folHlink>
      <a:srgbClr val="F0E73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Designs\Sumi Painting.pot</Template>
  <TotalTime>2430</TotalTime>
  <Words>864</Words>
  <Application>Microsoft Office PowerPoint</Application>
  <PresentationFormat>宽屏</PresentationFormat>
  <Paragraphs>78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楷体_GB2312</vt:lpstr>
      <vt:lpstr>微软雅黑</vt:lpstr>
      <vt:lpstr>微软雅黑 Light</vt:lpstr>
      <vt:lpstr>Consolas</vt:lpstr>
      <vt:lpstr>Tahoma</vt:lpstr>
      <vt:lpstr>Times New Roman</vt:lpstr>
      <vt:lpstr>Sumi Painting</vt:lpstr>
      <vt:lpstr>PowerPoint 演示文稿</vt:lpstr>
      <vt:lpstr>PowerPoint 演示文稿</vt:lpstr>
      <vt:lpstr>PowerPoint 演示文稿</vt:lpstr>
      <vt:lpstr>PowerPoint 演示文稿</vt:lpstr>
    </vt:vector>
  </TitlesOfParts>
  <Company>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第壹階段 Java入門導論 </dc:title>
  <dc:creator>A</dc:creator>
  <cp:lastModifiedBy>yi wang</cp:lastModifiedBy>
  <cp:revision>192</cp:revision>
  <dcterms:created xsi:type="dcterms:W3CDTF">2001-03-12T03:58:37Z</dcterms:created>
  <dcterms:modified xsi:type="dcterms:W3CDTF">2024-04-21T11:11:31Z</dcterms:modified>
</cp:coreProperties>
</file>