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2"/>
  </p:notesMasterIdLst>
  <p:handoutMasterIdLst>
    <p:handoutMasterId r:id="rId13"/>
  </p:handoutMasterIdLst>
  <p:sldIdLst>
    <p:sldId id="1528" r:id="rId3"/>
    <p:sldId id="5600" r:id="rId4"/>
    <p:sldId id="5601" r:id="rId5"/>
    <p:sldId id="5602" r:id="rId6"/>
    <p:sldId id="5603" r:id="rId7"/>
    <p:sldId id="5608" r:id="rId8"/>
    <p:sldId id="5604" r:id="rId9"/>
    <p:sldId id="5607" r:id="rId10"/>
    <p:sldId id="1304" r:id="rId11"/>
  </p:sldIdLst>
  <p:sldSz cx="12192000" cy="6858000"/>
  <p:notesSz cx="9928225" cy="6797675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>
          <p15:clr>
            <a:srgbClr val="A4A3A4"/>
          </p15:clr>
        </p15:guide>
        <p15:guide id="2" pos="7227">
          <p15:clr>
            <a:srgbClr val="A4A3A4"/>
          </p15:clr>
        </p15:guide>
        <p15:guide id="3" orient="horz" pos="620">
          <p15:clr>
            <a:srgbClr val="A4A3A4"/>
          </p15:clr>
        </p15:guide>
        <p15:guide id="4" orient="horz" pos="708">
          <p15:clr>
            <a:srgbClr val="A4A3A4"/>
          </p15:clr>
        </p15:guide>
        <p15:guide id="5" orient="horz" pos="3884">
          <p15:clr>
            <a:srgbClr val="A4A3A4"/>
          </p15:clr>
        </p15:guide>
        <p15:guide id="6" orient="horz" pos="38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se" initials="s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128"/>
    <a:srgbClr val="0A5000"/>
    <a:srgbClr val="095D3C"/>
    <a:srgbClr val="FFFFFF"/>
    <a:srgbClr val="254B25"/>
    <a:srgbClr val="3F7141"/>
    <a:srgbClr val="006600"/>
    <a:srgbClr val="659476"/>
    <a:srgbClr val="F5FFF5"/>
    <a:srgbClr val="E7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3" autoAdjust="0"/>
    <p:restoredTop sz="90636" autoAdjust="0"/>
  </p:normalViewPr>
  <p:slideViewPr>
    <p:cSldViewPr showGuides="1">
      <p:cViewPr varScale="1">
        <p:scale>
          <a:sx n="100" d="100"/>
          <a:sy n="100" d="100"/>
        </p:scale>
        <p:origin x="78" y="486"/>
      </p:cViewPr>
      <p:guideLst>
        <p:guide pos="438"/>
        <p:guide pos="7227"/>
        <p:guide orient="horz" pos="620"/>
        <p:guide orient="horz" pos="708"/>
        <p:guide orient="horz" pos="3884"/>
        <p:guide orient="horz" pos="38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547B739-58CF-A24E-997F-D77A7269B292}" type="datetimeFigureOut">
              <a:rPr lang="zh-CN" altLang="en-US"/>
              <a:t>2024/12/16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41970AFB-7AED-6049-BFBF-E1DE4EB5833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4271" y="0"/>
            <a:ext cx="4302231" cy="3414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6328F3-DBA5-514D-BCD2-A752A55B1C84}" type="datetimeFigureOut">
              <a:rPr lang="zh-CN" altLang="en-US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219"/>
            <a:ext cx="4302231" cy="3414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4271" y="6456219"/>
            <a:ext cx="4302231" cy="34145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D868098-1248-AF4B-9632-94315C0DC7A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868098-1248-AF4B-9632-94315C0DC7A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883" y="2308882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405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926" y="3565525"/>
            <a:ext cx="10852151" cy="801370"/>
          </a:xfrm>
          <a:prstGeom prst="rect">
            <a:avLst/>
          </a:prstGeo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18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DBC6474-6744-4657-9C3C-F50457957C27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DB14F0-47FE-4937-9DB0-2B15A813C1B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64DE79-268F-4C1A-8933-263129D2AF90}" type="datetimeFigureOut">
              <a:rPr lang="en-US" dirty="0"/>
              <a:t>12/16/2024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3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926" y="1508126"/>
            <a:ext cx="10852151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1"/>
          <p:cNvSpPr txBox="1">
            <a:spLocks noChangeArrowheads="1"/>
          </p:cNvSpPr>
          <p:nvPr userDrawn="1"/>
        </p:nvSpPr>
        <p:spPr bwMode="auto">
          <a:xfrm>
            <a:off x="3647728" y="2852936"/>
            <a:ext cx="6292849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endParaRPr lang="zh-CN" altLang="en-US" sz="3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31"/>
          <p:cNvSpPr txBox="1">
            <a:spLocks noChangeArrowheads="1"/>
          </p:cNvSpPr>
          <p:nvPr userDrawn="1"/>
        </p:nvSpPr>
        <p:spPr bwMode="auto">
          <a:xfrm>
            <a:off x="882652" y="276226"/>
            <a:ext cx="6292849" cy="646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n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340768"/>
            <a:ext cx="10515600" cy="4744026"/>
          </a:xfrm>
        </p:spPr>
        <p:txBody>
          <a:bodyPr/>
          <a:lstStyle>
            <a:lvl1pPr marL="539750" indent="-452755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n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685800" indent="-228600">
              <a:buClr>
                <a:schemeClr val="accent6">
                  <a:lumMod val="50000"/>
                </a:schemeClr>
              </a:buClr>
              <a:buFont typeface="Microsoft YaHei UI" panose="020B0503020204020204" pitchFamily="34" charset="-122"/>
              <a:buChar char="-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1257300" indent="-3429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600200" indent="-228600"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2057400" indent="-228600">
              <a:buClr>
                <a:schemeClr val="accent6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 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07768" y="6356350"/>
            <a:ext cx="4145632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32504" y="6356350"/>
            <a:ext cx="5784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40105" y="727710"/>
            <a:ext cx="3931920" cy="1115060"/>
          </a:xfrm>
        </p:spPr>
        <p:txBody>
          <a:bodyPr anchor="ctr" anchorCtr="0"/>
          <a:lstStyle>
            <a:lvl1pPr>
              <a:defRPr sz="24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8420" y="727710"/>
            <a:ext cx="6172200" cy="540321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 marL="342900" indent="0">
              <a:buNone/>
              <a:defRPr sz="1800">
                <a:latin typeface="+mn-ea"/>
                <a:ea typeface="+mn-ea"/>
              </a:defRPr>
            </a:lvl2pPr>
            <a:lvl3pPr>
              <a:defRPr sz="18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40105" y="2239646"/>
            <a:ext cx="3931920" cy="3891915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800">
                <a:latin typeface="+mn-ea"/>
                <a:ea typeface="+mn-ea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926" y="5605146"/>
            <a:ext cx="10852151" cy="558165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926" y="641351"/>
            <a:ext cx="10852151" cy="455612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3429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95" y="565150"/>
            <a:ext cx="5400040" cy="57277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7771" y="565150"/>
            <a:ext cx="5400040" cy="57277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883" y="623592"/>
            <a:ext cx="10852237" cy="899167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8" name="标题 7"/>
          <p:cNvSpPr>
            <a:spLocks noGrp="1"/>
          </p:cNvSpPr>
          <p:nvPr>
            <p:ph type="title" hasCustomPrompt="1"/>
          </p:nvPr>
        </p:nvSpPr>
        <p:spPr>
          <a:xfrm>
            <a:off x="669883" y="58122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</p:nvPr>
        </p:nvSpPr>
        <p:spPr>
          <a:xfrm>
            <a:off x="669926" y="1508126"/>
            <a:ext cx="10852151" cy="474916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1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1711" y="143788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 flipV="1">
            <a:off x="0" y="952870"/>
            <a:ext cx="12192000" cy="16671"/>
          </a:xfrm>
          <a:prstGeom prst="line">
            <a:avLst/>
          </a:prstGeom>
          <a:ln w="38100">
            <a:solidFill>
              <a:srgbClr val="00531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4457"/>
          <a:stretch>
            <a:fillRect/>
          </a:stretch>
        </p:blipFill>
        <p:spPr>
          <a:xfrm>
            <a:off x="10378505" y="378639"/>
            <a:ext cx="1008112" cy="1156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 flipV="1">
            <a:off x="0" y="952870"/>
            <a:ext cx="12192000" cy="16671"/>
          </a:xfrm>
          <a:prstGeom prst="line">
            <a:avLst/>
          </a:prstGeom>
          <a:ln w="38100">
            <a:solidFill>
              <a:srgbClr val="00531D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84457"/>
          <a:stretch>
            <a:fillRect/>
          </a:stretch>
        </p:blipFill>
        <p:spPr>
          <a:xfrm>
            <a:off x="10378505" y="378639"/>
            <a:ext cx="1008112" cy="115605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1" y="2001789"/>
            <a:ext cx="12192000" cy="2736898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3144"/>
            <a:ext cx="6485997" cy="115605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228249" y="4943736"/>
            <a:ext cx="373550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分享人：</a:t>
            </a:r>
            <a:r>
              <a:rPr lang="en-US" altLang="zh-CN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zh-CN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4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8226" y="2202348"/>
            <a:ext cx="7996100" cy="1962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论文发表信息</a:t>
            </a:r>
            <a:r>
              <a:rPr lang="en-US" altLang="zh-CN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作者信息</a:t>
            </a:r>
            <a:r>
              <a:rPr lang="en-US" altLang="zh-CN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姓名、机构等</a:t>
            </a:r>
            <a:r>
              <a:rPr lang="en-US" altLang="zh-CN" sz="3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66"/>
    </mc:Choice>
    <mc:Fallback xmlns="">
      <p:transition advTm="206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1"/>
          <p:cNvSpPr txBox="1">
            <a:spLocks noChangeArrowheads="1"/>
          </p:cNvSpPr>
          <p:nvPr/>
        </p:nvSpPr>
        <p:spPr bwMode="auto">
          <a:xfrm>
            <a:off x="335360" y="262389"/>
            <a:ext cx="64497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Title &amp; Abstract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3"/>
          <p:cNvSpPr txBox="1"/>
          <p:nvPr/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  <a:cs typeface="+mn-cs"/>
              </a:defRPr>
            </a:lvl9pPr>
          </a:lstStyle>
          <a:p>
            <a:pPr algn="r"/>
            <a:fld id="{4E334DFF-A8DE-B148-81B1-4F37B46AC470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2143C-440B-4C50-A44C-438EE1CB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题目分析</a:t>
            </a:r>
            <a:endParaRPr lang="en-US" altLang="zh-CN" dirty="0"/>
          </a:p>
          <a:p>
            <a:r>
              <a:rPr lang="zh-CN" altLang="en-US" dirty="0"/>
              <a:t>论文主要内容介绍</a:t>
            </a:r>
            <a:endParaRPr lang="en-US" altLang="zh-CN" dirty="0"/>
          </a:p>
          <a:p>
            <a:pPr lvl="1"/>
            <a:r>
              <a:rPr lang="en-US" altLang="zh-CN" sz="2000" dirty="0"/>
              <a:t>Research paper:</a:t>
            </a:r>
            <a:r>
              <a:rPr lang="zh-CN" altLang="en-US" sz="2000" dirty="0"/>
              <a:t>“研究</a:t>
            </a:r>
            <a:r>
              <a:rPr lang="zh-CN" altLang="en-US" sz="2000" dirty="0">
                <a:highlight>
                  <a:srgbClr val="FFFF00"/>
                </a:highlight>
              </a:rPr>
              <a:t>对象</a:t>
            </a:r>
            <a:r>
              <a:rPr lang="zh-CN" altLang="en-US" sz="2000" dirty="0"/>
              <a:t>”</a:t>
            </a:r>
            <a:r>
              <a:rPr lang="en-US" altLang="zh-CN" sz="2000" dirty="0"/>
              <a:t>+</a:t>
            </a:r>
            <a:r>
              <a:rPr lang="zh-CN" altLang="en-US" sz="2000" dirty="0"/>
              <a:t>“需解决的</a:t>
            </a:r>
            <a:r>
              <a:rPr lang="zh-CN" altLang="en-US" sz="2000" dirty="0">
                <a:highlight>
                  <a:srgbClr val="FFFF00"/>
                </a:highlight>
              </a:rPr>
              <a:t>问题</a:t>
            </a:r>
            <a:r>
              <a:rPr lang="zh-CN" altLang="en-US" sz="2000" dirty="0"/>
              <a:t>”</a:t>
            </a:r>
            <a:r>
              <a:rPr lang="en-US" altLang="zh-CN" sz="2000" dirty="0"/>
              <a:t>+</a:t>
            </a:r>
            <a:r>
              <a:rPr lang="zh-CN" altLang="en-US" sz="2000" dirty="0"/>
              <a:t>“本文提出的</a:t>
            </a:r>
            <a:r>
              <a:rPr lang="zh-CN" altLang="en-US" sz="2000" dirty="0">
                <a:highlight>
                  <a:srgbClr val="FFFF00"/>
                </a:highlight>
              </a:rPr>
              <a:t>方法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/>
            <a:r>
              <a:rPr lang="en-US" altLang="zh-CN" sz="2000" dirty="0"/>
              <a:t>Review paper: </a:t>
            </a:r>
            <a:r>
              <a:rPr lang="zh-CN" altLang="en-US" sz="2000" dirty="0"/>
              <a:t>“研究</a:t>
            </a:r>
            <a:r>
              <a:rPr lang="zh-CN" altLang="en-US" sz="2000" dirty="0">
                <a:highlight>
                  <a:srgbClr val="FFFF00"/>
                </a:highlight>
              </a:rPr>
              <a:t>领域</a:t>
            </a:r>
            <a:r>
              <a:rPr lang="zh-CN" altLang="en-US" sz="2000" dirty="0"/>
              <a:t>”</a:t>
            </a:r>
            <a:r>
              <a:rPr lang="en-US" altLang="zh-CN" sz="2000" dirty="0"/>
              <a:t>+</a:t>
            </a:r>
            <a:r>
              <a:rPr lang="zh-CN" altLang="en-US" sz="2000" dirty="0"/>
              <a:t>“关注的</a:t>
            </a:r>
            <a:r>
              <a:rPr lang="zh-CN" altLang="en-US" sz="2000" dirty="0">
                <a:highlight>
                  <a:srgbClr val="FFFF00"/>
                </a:highlight>
              </a:rPr>
              <a:t>问题</a:t>
            </a:r>
            <a:r>
              <a:rPr lang="zh-CN" altLang="en-US" sz="2000" dirty="0"/>
              <a:t>”</a:t>
            </a:r>
            <a:r>
              <a:rPr lang="en-US" altLang="zh-CN" sz="2000" dirty="0"/>
              <a:t>+</a:t>
            </a:r>
            <a:r>
              <a:rPr lang="zh-CN" altLang="en-US" sz="2000" dirty="0"/>
              <a:t>“总结的</a:t>
            </a:r>
            <a:r>
              <a:rPr lang="zh-CN" altLang="en-US" sz="2000" dirty="0">
                <a:highlight>
                  <a:srgbClr val="FFFF00"/>
                </a:highlight>
              </a:rPr>
              <a:t>方法类型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8F5C02-EB28-454D-83CE-9DAD928F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背景：更详细第介绍背景，通常是一个比较宽泛领域</a:t>
            </a:r>
            <a:endParaRPr lang="en-US" altLang="zh-CN" dirty="0"/>
          </a:p>
          <a:p>
            <a:r>
              <a:rPr lang="zh-CN" altLang="en-US" dirty="0"/>
              <a:t>问题：通常是作者发现的这个领域的一些痛点问题</a:t>
            </a:r>
          </a:p>
        </p:txBody>
      </p:sp>
      <p:sp>
        <p:nvSpPr>
          <p:cNvPr id="3" name="文本框 31">
            <a:extLst>
              <a:ext uri="{FF2B5EF4-FFF2-40B4-BE49-F238E27FC236}">
                <a16:creationId xmlns:a16="http://schemas.microsoft.com/office/drawing/2014/main" id="{E68B5332-E911-48E2-9669-5E9D8A88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62389"/>
            <a:ext cx="105851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 : Background &amp; Problems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1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8F5C02-EB28-454D-83CE-9DAD928F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承接上一页的问题，现有方法是怎么解决的</a:t>
            </a:r>
            <a:endParaRPr lang="en-US" altLang="zh-CN" dirty="0"/>
          </a:p>
          <a:p>
            <a:r>
              <a:rPr lang="zh-CN" altLang="en-US" dirty="0"/>
              <a:t>现有方法解决不了的本文提出需要解决的问题</a:t>
            </a:r>
            <a:endParaRPr lang="en-US" altLang="zh-CN" dirty="0"/>
          </a:p>
          <a:p>
            <a:r>
              <a:rPr lang="zh-CN" altLang="en-US" dirty="0"/>
              <a:t>解决这些问题的挑战是什么</a:t>
            </a:r>
          </a:p>
        </p:txBody>
      </p:sp>
      <p:sp>
        <p:nvSpPr>
          <p:cNvPr id="3" name="文本框 31">
            <a:extLst>
              <a:ext uri="{FF2B5EF4-FFF2-40B4-BE49-F238E27FC236}">
                <a16:creationId xmlns:a16="http://schemas.microsoft.com/office/drawing/2014/main" id="{E68B5332-E911-48E2-9669-5E9D8A88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62389"/>
            <a:ext cx="64497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 : Challenges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91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8F5C02-EB28-454D-83CE-9DAD928F5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996952"/>
            <a:ext cx="10972800" cy="3129212"/>
          </a:xfrm>
        </p:spPr>
        <p:txBody>
          <a:bodyPr/>
          <a:lstStyle/>
          <a:p>
            <a:r>
              <a:rPr lang="zh-CN" altLang="en-US" dirty="0"/>
              <a:t>为了解决上一页中的问题，针对不同的挑战，本文分别做了哪些技术上的设计</a:t>
            </a:r>
            <a:endParaRPr lang="en-US" altLang="zh-CN" dirty="0"/>
          </a:p>
          <a:p>
            <a:r>
              <a:rPr lang="zh-CN" altLang="en-US" dirty="0"/>
              <a:t>关键技术有哪些？</a:t>
            </a:r>
            <a:endParaRPr lang="en-US" altLang="zh-CN" dirty="0"/>
          </a:p>
          <a:p>
            <a:r>
              <a:rPr lang="zh-CN" altLang="en-US" dirty="0"/>
              <a:t>可以结合</a:t>
            </a:r>
            <a:endParaRPr lang="en-US" altLang="zh-CN" dirty="0"/>
          </a:p>
        </p:txBody>
      </p:sp>
      <p:sp>
        <p:nvSpPr>
          <p:cNvPr id="3" name="文本框 31">
            <a:extLst>
              <a:ext uri="{FF2B5EF4-FFF2-40B4-BE49-F238E27FC236}">
                <a16:creationId xmlns:a16="http://schemas.microsoft.com/office/drawing/2014/main" id="{E68B5332-E911-48E2-9669-5E9D8A88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62389"/>
            <a:ext cx="97930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 &amp; Architecture : Solutions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F021EC-00E8-4369-8B58-B11575D83BDA}"/>
              </a:ext>
            </a:extLst>
          </p:cNvPr>
          <p:cNvSpPr/>
          <p:nvPr/>
        </p:nvSpPr>
        <p:spPr>
          <a:xfrm>
            <a:off x="4007768" y="1268760"/>
            <a:ext cx="468052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92C00B-EA2D-4484-89CC-6EA628A89ADC}"/>
              </a:ext>
            </a:extLst>
          </p:cNvPr>
          <p:cNvSpPr txBox="1"/>
          <p:nvPr/>
        </p:nvSpPr>
        <p:spPr>
          <a:xfrm>
            <a:off x="5519936" y="23597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技术方案图</a:t>
            </a:r>
          </a:p>
        </p:txBody>
      </p:sp>
    </p:spTree>
    <p:extLst>
      <p:ext uri="{BB962C8B-B14F-4D97-AF65-F5344CB8AC3E}">
        <p14:creationId xmlns:p14="http://schemas.microsoft.com/office/powerpoint/2010/main" val="7382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8D8644C-C44A-4E3C-9DD1-F25668069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本文所研究问题的数学</a:t>
            </a:r>
            <a:r>
              <a:rPr lang="en-US" altLang="zh-CN" dirty="0"/>
              <a:t>formulation</a:t>
            </a:r>
          </a:p>
          <a:p>
            <a:r>
              <a:rPr lang="zh-CN" altLang="en-US" dirty="0"/>
              <a:t>介绍前置的定理</a:t>
            </a:r>
            <a:r>
              <a:rPr lang="en-US" altLang="zh-CN" dirty="0"/>
              <a:t>/</a:t>
            </a:r>
            <a:r>
              <a:rPr lang="zh-CN" altLang="en-US" dirty="0"/>
              <a:t>算法</a:t>
            </a:r>
            <a:r>
              <a:rPr lang="en-US" altLang="zh-CN" dirty="0"/>
              <a:t>/</a:t>
            </a:r>
            <a:r>
              <a:rPr lang="zh-CN" altLang="en-US" dirty="0"/>
              <a:t>模型等</a:t>
            </a:r>
            <a:endParaRPr lang="en-US" altLang="zh-CN" dirty="0"/>
          </a:p>
          <a:p>
            <a:r>
              <a:rPr lang="zh-CN" altLang="en-US" dirty="0"/>
              <a:t>本文所提出的方法的数学逻辑</a:t>
            </a:r>
            <a:endParaRPr lang="en-US" dirty="0"/>
          </a:p>
        </p:txBody>
      </p:sp>
      <p:sp>
        <p:nvSpPr>
          <p:cNvPr id="3" name="文本框 31">
            <a:extLst>
              <a:ext uri="{FF2B5EF4-FFF2-40B4-BE49-F238E27FC236}">
                <a16:creationId xmlns:a16="http://schemas.microsoft.com/office/drawing/2014/main" id="{B405D1C1-D7B9-4766-A951-02C8A8DAA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62389"/>
            <a:ext cx="97930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Preliminaries &amp; Methodology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（可加页）</a:t>
            </a:r>
          </a:p>
        </p:txBody>
      </p:sp>
    </p:spTree>
    <p:extLst>
      <p:ext uri="{BB962C8B-B14F-4D97-AF65-F5344CB8AC3E}">
        <p14:creationId xmlns:p14="http://schemas.microsoft.com/office/powerpoint/2010/main" val="677331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88F5C02-EB28-454D-83CE-9DAD928F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数据集</a:t>
            </a:r>
            <a:endParaRPr lang="en-US" altLang="zh-CN" dirty="0"/>
          </a:p>
          <a:p>
            <a:r>
              <a:rPr lang="en-US" altLang="zh-CN" dirty="0"/>
              <a:t>SOTA</a:t>
            </a:r>
          </a:p>
          <a:p>
            <a:r>
              <a:rPr lang="zh-CN" altLang="en-US" dirty="0"/>
              <a:t>重点介绍实验设计方案（与前面的技术方案呼应，即捋清楚作者所设计的实验主要为了突出他们所设计的方法的特点）</a:t>
            </a:r>
            <a:endParaRPr lang="en-US" altLang="zh-CN" dirty="0"/>
          </a:p>
          <a:p>
            <a:pPr lvl="1"/>
            <a:r>
              <a:rPr lang="zh-CN" altLang="en-US" dirty="0"/>
              <a:t>数据整理</a:t>
            </a:r>
            <a:r>
              <a:rPr lang="en-US" altLang="zh-CN" dirty="0"/>
              <a:t>/</a:t>
            </a:r>
            <a:r>
              <a:rPr lang="zh-CN" altLang="en-US" dirty="0"/>
              <a:t>处理方式</a:t>
            </a:r>
            <a:endParaRPr lang="en-US" altLang="zh-CN" dirty="0"/>
          </a:p>
          <a:p>
            <a:pPr lvl="1"/>
            <a:r>
              <a:rPr lang="en-US" altLang="zh-CN" dirty="0"/>
              <a:t>Research Question</a:t>
            </a:r>
            <a:r>
              <a:rPr lang="zh-CN" altLang="en-US" dirty="0"/>
              <a:t>（如果作者没有明确列出，你可以尝试总结）</a:t>
            </a:r>
            <a:endParaRPr lang="en-US" altLang="zh-CN" dirty="0"/>
          </a:p>
          <a:p>
            <a:pPr lvl="1"/>
            <a:r>
              <a:rPr lang="zh-CN" altLang="en-US" dirty="0"/>
              <a:t>如何通过实验体现技术方案中的每一项独特设计的效果</a:t>
            </a:r>
            <a:endParaRPr lang="en-US" altLang="zh-CN" dirty="0"/>
          </a:p>
          <a:p>
            <a:pPr lvl="1"/>
            <a:r>
              <a:rPr lang="zh-CN" altLang="en-US" dirty="0"/>
              <a:t>每一项实验用了哪些指标来</a:t>
            </a:r>
          </a:p>
        </p:txBody>
      </p:sp>
      <p:sp>
        <p:nvSpPr>
          <p:cNvPr id="3" name="文本框 31">
            <a:extLst>
              <a:ext uri="{FF2B5EF4-FFF2-40B4-BE49-F238E27FC236}">
                <a16:creationId xmlns:a16="http://schemas.microsoft.com/office/drawing/2014/main" id="{E68B5332-E911-48E2-9669-5E9D8A881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62389"/>
            <a:ext cx="64497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Experiments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（可加页）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995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9A4D5B7-868C-4606-9921-201CA699A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598968" cy="4525963"/>
          </a:xfrm>
        </p:spPr>
        <p:txBody>
          <a:bodyPr/>
          <a:lstStyle/>
          <a:p>
            <a:r>
              <a:rPr lang="zh-CN" altLang="en-US" dirty="0"/>
              <a:t>最后总结本次研读的论文</a:t>
            </a:r>
            <a:endParaRPr lang="en-US" altLang="zh-CN" dirty="0"/>
          </a:p>
          <a:p>
            <a:pPr lvl="1"/>
            <a:r>
              <a:rPr lang="zh-CN" altLang="en-US" dirty="0"/>
              <a:t>创新点</a:t>
            </a:r>
            <a:endParaRPr lang="en-US" altLang="zh-CN" dirty="0"/>
          </a:p>
          <a:p>
            <a:pPr lvl="1"/>
            <a:r>
              <a:rPr lang="zh-CN" altLang="en-US" dirty="0"/>
              <a:t>不足（如果有的话）</a:t>
            </a:r>
            <a:endParaRPr lang="en-US" altLang="zh-CN" dirty="0"/>
          </a:p>
          <a:p>
            <a:r>
              <a:rPr lang="zh-CN" altLang="en-US" dirty="0"/>
              <a:t>可以聊聊这篇论文给你的启发</a:t>
            </a:r>
            <a:endParaRPr lang="en-US" altLang="zh-CN" dirty="0"/>
          </a:p>
        </p:txBody>
      </p:sp>
      <p:sp>
        <p:nvSpPr>
          <p:cNvPr id="3" name="文本框 31">
            <a:extLst>
              <a:ext uri="{FF2B5EF4-FFF2-40B4-BE49-F238E27FC236}">
                <a16:creationId xmlns:a16="http://schemas.microsoft.com/office/drawing/2014/main" id="{9CF14054-E142-4AE9-A788-572213A24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260648"/>
            <a:ext cx="644971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Summary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352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1700214"/>
            <a:ext cx="12192000" cy="2736898"/>
          </a:xfrm>
          <a:prstGeom prst="rect">
            <a:avLst/>
          </a:prstGeom>
          <a:solidFill>
            <a:srgbClr val="095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896802" y="2414028"/>
            <a:ext cx="2398395" cy="1420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r>
              <a:rPr lang="en-US" altLang="zh-CN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72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en-US" altLang="zh-CN" sz="72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73144"/>
            <a:ext cx="6485997" cy="115605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df4f97e-5d97-48a3-8279-bc9b47c7ff7e"/>
  <p:tag name="COMMONDATA" val="eyJoZGlkIjoiNzU5MmFlOTk1MmZmMDFkNGNmMzllMzQyZDMwYTA0MTgifQ==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315</Words>
  <Application>Microsoft Office PowerPoint</Application>
  <PresentationFormat>宽屏</PresentationFormat>
  <Paragraphs>41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微软雅黑</vt:lpstr>
      <vt:lpstr>Microsoft YaHei UI</vt:lpstr>
      <vt:lpstr>Arial</vt:lpstr>
      <vt:lpstr>Calibri</vt:lpstr>
      <vt:lpstr>Calibri Light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Dan Li</cp:lastModifiedBy>
  <cp:revision>6</cp:revision>
  <cp:lastPrinted>2024-06-05T08:07:40Z</cp:lastPrinted>
  <dcterms:created xsi:type="dcterms:W3CDTF">2024-06-05T08:07:40Z</dcterms:created>
  <dcterms:modified xsi:type="dcterms:W3CDTF">2024-12-16T13:47:35Z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829571E9B2C347E1BC1086DF141AF18B</vt:lpwstr>
  </property>
</Properties>
</file>