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33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27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5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9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C917-0591-4338-8439-880F728D67CC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1DA9A0-E394-46EA-BC81-6C7BDAB7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6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SCORING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Regression Graded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Assignment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SAS</a:t>
            </a:r>
          </a:p>
          <a:p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By </a:t>
            </a:r>
            <a:r>
              <a:rPr lang="en-IN" dirty="0" err="1" smtClean="0">
                <a:solidFill>
                  <a:schemeClr val="tx2">
                    <a:lumMod val="75000"/>
                  </a:schemeClr>
                </a:solidFill>
              </a:rPr>
              <a:t>Subhranil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</a:rPr>
              <a:t> Roy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House ownership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232"/>
                </a:solidFill>
                <a:latin typeface="Courier New" panose="02070309020205020404" pitchFamily="49" charset="0"/>
              </a:rPr>
              <a:t>/* House ownership status */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Rented_OwnHouse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Ownhouse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house1=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house1=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Gender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008232"/>
                </a:solidFill>
                <a:latin typeface="Courier New" panose="02070309020205020404" pitchFamily="49" charset="0"/>
              </a:rPr>
              <a:t>/*</a:t>
            </a:r>
            <a:r>
              <a:rPr lang="en-US" dirty="0" err="1">
                <a:solidFill>
                  <a:srgbClr val="008232"/>
                </a:solidFill>
                <a:latin typeface="Courier New" panose="02070309020205020404" pitchFamily="49" charset="0"/>
              </a:rPr>
              <a:t>Gende</a:t>
            </a:r>
            <a:r>
              <a:rPr lang="en-US" dirty="0">
                <a:solidFill>
                  <a:srgbClr val="008232"/>
                </a:solidFill>
                <a:latin typeface="Courier New" panose="02070309020205020404" pitchFamily="49" charset="0"/>
              </a:rPr>
              <a:t>*/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Gender=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'Male'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gender1=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Gender1=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Splitting the data into training and Validation data 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surveyselect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=lreg2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SRS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lreg3 </a:t>
            </a:r>
            <a:r>
              <a:rPr lang="en-US" dirty="0" err="1">
                <a:solidFill>
                  <a:srgbClr val="0000E6"/>
                </a:solidFill>
                <a:latin typeface="Courier New" panose="02070309020205020404" pitchFamily="49" charset="0"/>
              </a:rPr>
              <a:t>samprate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E6"/>
                </a:solidFill>
                <a:latin typeface="Courier New" panose="02070309020205020404" pitchFamily="49" charset="0"/>
              </a:rPr>
              <a:t>outall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train validate;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set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lreg3;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selected=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output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train;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selected=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output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validate;</a:t>
            </a: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0100" r="35575" b="34459"/>
          <a:stretch/>
        </p:blipFill>
        <p:spPr>
          <a:xfrm>
            <a:off x="4861368" y="2160589"/>
            <a:ext cx="5562791" cy="33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505254"/>
          </a:xfrm>
        </p:spPr>
        <p:txBody>
          <a:bodyPr>
            <a:normAutofit/>
          </a:bodyPr>
          <a:lstStyle/>
          <a:p>
            <a:r>
              <a:rPr lang="en-US" sz="1400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sz="1400" b="1" dirty="0">
                <a:solidFill>
                  <a:srgbClr val="0000E6"/>
                </a:solidFill>
                <a:latin typeface="Courier New" panose="02070309020205020404" pitchFamily="49" charset="0"/>
              </a:rPr>
              <a:t> Logistic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=train </a:t>
            </a:r>
            <a:r>
              <a:rPr lang="en-US" sz="1400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decending</a:t>
            </a:r>
            <a:r>
              <a:rPr lang="en-US" sz="1400" b="1" dirty="0">
                <a:solidFill>
                  <a:srgbClr val="0000E6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E6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NPA_Status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=age30 age45 age65 gender1 east1 north1 west1 south1 house1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graduate_dummy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pg_dummy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low_inc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med_inc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high_inc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officer1_dummy officer2_dummy officer3_dummy/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ctable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lackfit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E6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dirty="0" smtClean="0"/>
              <a:t>Income variables are not significant. We can either drop it or can check it as a whole whether income has any effect on log of odd ratio of </a:t>
            </a:r>
            <a:r>
              <a:rPr lang="en-IN" dirty="0" err="1" smtClean="0"/>
              <a:t>NPA_Status</a:t>
            </a:r>
            <a:r>
              <a:rPr lang="en-IN" dirty="0" smtClean="0"/>
              <a:t> or not.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109" t="15592" r="42377" b="12095"/>
          <a:stretch/>
        </p:blipFill>
        <p:spPr>
          <a:xfrm>
            <a:off x="4861369" y="1930400"/>
            <a:ext cx="4720275" cy="46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model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20515"/>
          </a:xfrm>
        </p:spPr>
        <p:txBody>
          <a:bodyPr>
            <a:normAutofit/>
          </a:bodyPr>
          <a:lstStyle/>
          <a:p>
            <a:r>
              <a:rPr lang="en-US" sz="1400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sz="1400" b="1" dirty="0">
                <a:solidFill>
                  <a:srgbClr val="0000E6"/>
                </a:solidFill>
                <a:latin typeface="Courier New" panose="02070309020205020404" pitchFamily="49" charset="0"/>
              </a:rPr>
              <a:t> Logistic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=train </a:t>
            </a:r>
            <a:r>
              <a:rPr lang="en-US" sz="1400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decending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outModel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=lre4;</a:t>
            </a:r>
          </a:p>
          <a:p>
            <a:r>
              <a:rPr lang="en-US" sz="1400" dirty="0">
                <a:solidFill>
                  <a:srgbClr val="0000E6"/>
                </a:solidFill>
                <a:latin typeface="Courier New" panose="02070309020205020404" pitchFamily="49" charset="0"/>
              </a:rPr>
              <a:t>Model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NPA_Status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=age30 age45 age65 gender1 east1 north1 west1 south1 house1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graduate_dummy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phd_dummy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pg_dummy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self_dummy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officer1_dummy officer2_dummy officer3_dummy/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ctable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lackfit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E6"/>
                </a:solidFill>
                <a:latin typeface="Courier New" panose="02070309020205020404" pitchFamily="49" charset="0"/>
              </a:rPr>
              <a:t>score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out=lre5;</a:t>
            </a:r>
          </a:p>
          <a:p>
            <a:r>
              <a:rPr lang="en-US" sz="1400" b="1" dirty="0">
                <a:solidFill>
                  <a:srgbClr val="0000E6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sz="1400" b="1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Note: Here we see all the variable are significant. Now lets check the odd ratio estimates. </a:t>
            </a:r>
            <a:endParaRPr lang="en-US" sz="1400" b="1" dirty="0" smtClean="0">
              <a:solidFill>
                <a:srgbClr val="0000E6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639" t="14223" r="40966" b="18154"/>
          <a:stretch/>
        </p:blipFill>
        <p:spPr>
          <a:xfrm>
            <a:off x="4958366" y="2160589"/>
            <a:ext cx="4868213" cy="41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Odd Ratio Estimates</a:t>
            </a:r>
            <a:br>
              <a:rPr lang="en-IN" dirty="0" smtClean="0"/>
            </a:br>
            <a:r>
              <a:rPr lang="en-IN" dirty="0" smtClean="0"/>
              <a:t>(Confidence Interval)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692" t="13116" r="33092" b="22907"/>
          <a:stretch/>
        </p:blipFill>
        <p:spPr>
          <a:xfrm>
            <a:off x="677334" y="1930400"/>
            <a:ext cx="4412636" cy="444464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From the table we can see that “1” is not content in the interval of any of the variable so we can conclude all the variable are significant. </a:t>
            </a:r>
          </a:p>
          <a:p>
            <a:r>
              <a:rPr lang="en-IN" dirty="0" smtClean="0"/>
              <a:t>Now we can check the how good the model is before finalizing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5004"/>
            <a:ext cx="3854528" cy="2352066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Concordance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28" t="36043" r="43405" b="43177"/>
          <a:stretch/>
        </p:blipFill>
        <p:spPr>
          <a:xfrm>
            <a:off x="4531862" y="2472744"/>
            <a:ext cx="5449265" cy="258865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1600" b="1" dirty="0" smtClean="0"/>
              <a:t>In this model the concordance I s almost 79% so we can say it is a good model.</a:t>
            </a:r>
          </a:p>
          <a:p>
            <a:r>
              <a:rPr lang="en-IN" sz="1600" b="1" dirty="0" smtClean="0"/>
              <a:t>As per model 79% of time where there is actual high </a:t>
            </a:r>
            <a:r>
              <a:rPr lang="en-IN" sz="1600" b="1" dirty="0" err="1" smtClean="0"/>
              <a:t>NPA_Status</a:t>
            </a:r>
            <a:r>
              <a:rPr lang="en-IN" sz="1600" b="1" dirty="0" smtClean="0"/>
              <a:t> (“1”) the model also  detected high </a:t>
            </a:r>
            <a:r>
              <a:rPr lang="en-IN" sz="1600" b="1" dirty="0" err="1" smtClean="0"/>
              <a:t>NPA_Status</a:t>
            </a:r>
            <a:r>
              <a:rPr lang="en-IN" sz="1600" b="1" dirty="0" smtClean="0"/>
              <a:t> relative to the low </a:t>
            </a:r>
            <a:r>
              <a:rPr lang="en-IN" sz="1600" b="1" dirty="0" err="1" smtClean="0"/>
              <a:t>NPA_Status</a:t>
            </a:r>
            <a:r>
              <a:rPr lang="en-IN" sz="1600" b="1" dirty="0" smtClean="0"/>
              <a:t>(“0”).</a:t>
            </a:r>
          </a:p>
          <a:p>
            <a:r>
              <a:rPr lang="en-IN" sz="1600" b="1" dirty="0" smtClean="0"/>
              <a:t>In the model C is 79.2% so the model gives 29.2% lift over a random model.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112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275" y="-158362"/>
            <a:ext cx="7766936" cy="1085641"/>
          </a:xfrm>
        </p:spPr>
        <p:txBody>
          <a:bodyPr/>
          <a:lstStyle/>
          <a:p>
            <a:pPr algn="l"/>
            <a:r>
              <a:rPr lang="en-IN" dirty="0" smtClean="0"/>
              <a:t>Gain/Lift Chart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275" y="1062934"/>
            <a:ext cx="7766936" cy="523483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 smtClean="0"/>
              <a:t>To generate Gain/Lift chart we first generate the probability and divide the data in to 10 </a:t>
            </a:r>
            <a:r>
              <a:rPr lang="en-IN" dirty="0" err="1" smtClean="0"/>
              <a:t>decile</a:t>
            </a:r>
            <a:r>
              <a:rPr lang="en-IN" dirty="0" smtClean="0"/>
              <a:t>. Then exporting the data in to Excel.</a:t>
            </a:r>
          </a:p>
          <a:p>
            <a:pPr algn="l"/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 rank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=lre5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groups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80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ties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=mean;</a:t>
            </a:r>
          </a:p>
          <a:p>
            <a:pPr algn="l"/>
            <a:r>
              <a:rPr lang="en-US" dirty="0" err="1">
                <a:solidFill>
                  <a:srgbClr val="0000E6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p_1;</a:t>
            </a:r>
          </a:p>
          <a:p>
            <a:pPr algn="l"/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ranks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</a:p>
          <a:p>
            <a:pPr algn="l"/>
            <a:endParaRPr lang="en-US" dirty="0">
              <a:latin typeface="Courier New" panose="02070309020205020404" pitchFamily="49" charset="0"/>
            </a:endParaRPr>
          </a:p>
          <a:p>
            <a:pPr algn="l"/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 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by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p_1;</a:t>
            </a:r>
          </a:p>
          <a:p>
            <a:pPr algn="l"/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</a:p>
          <a:p>
            <a:pPr algn="l"/>
            <a:endParaRPr lang="en-US" dirty="0">
              <a:latin typeface="Courier New" panose="02070309020205020404" pitchFamily="49" charset="0"/>
            </a:endParaRPr>
          </a:p>
          <a:p>
            <a:pPr algn="l"/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 export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outfile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80"/>
                </a:solidFill>
                <a:latin typeface="Courier New" panose="02070309020205020404" pitchFamily="49" charset="0"/>
              </a:rPr>
              <a:t>"Y:\pred.csv"</a:t>
            </a:r>
          </a:p>
          <a:p>
            <a:pPr algn="l"/>
            <a:r>
              <a:rPr lang="en-US" dirty="0" err="1">
                <a:solidFill>
                  <a:srgbClr val="0000E6"/>
                </a:solidFill>
                <a:latin typeface="Courier New" panose="02070309020205020404" pitchFamily="49" charset="0"/>
              </a:rPr>
              <a:t>dbms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replace;</a:t>
            </a:r>
          </a:p>
          <a:p>
            <a:pPr algn="l"/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our data High </a:t>
            </a:r>
            <a:r>
              <a:rPr lang="en-IN" dirty="0" err="1" smtClean="0"/>
              <a:t>NPA_Status</a:t>
            </a:r>
            <a:r>
              <a:rPr lang="en-IN" dirty="0" smtClean="0"/>
              <a:t> is for 5089 observations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73" t="13575" r="47454" b="18453"/>
          <a:stretch/>
        </p:blipFill>
        <p:spPr>
          <a:xfrm>
            <a:off x="2137892" y="2343956"/>
            <a:ext cx="5112913" cy="41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 this chart we see more number of observed NPA “1” &amp; lift is also very high, so it is a good model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98" y="2749039"/>
            <a:ext cx="9200232" cy="25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There is a high distance between Cumulative expected and Cumulative observed so this again proved that this is a good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38" y="2723491"/>
            <a:ext cx="5795492" cy="35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1044" y="378823"/>
            <a:ext cx="7806750" cy="535577"/>
          </a:xfrm>
        </p:spPr>
        <p:txBody>
          <a:bodyPr/>
          <a:lstStyle/>
          <a:p>
            <a:r>
              <a:rPr lang="en-IN" sz="2400" b="1" dirty="0" smtClean="0"/>
              <a:t>We need to predict who  are the bad customer</a:t>
            </a:r>
            <a:endParaRPr lang="en-US" sz="24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7067" y="1136469"/>
            <a:ext cx="7766936" cy="4011263"/>
          </a:xfrm>
        </p:spPr>
        <p:txBody>
          <a:bodyPr/>
          <a:lstStyle/>
          <a:p>
            <a:pPr algn="l"/>
            <a:r>
              <a:rPr lang="en-IN" dirty="0" smtClean="0"/>
              <a:t>* In data set we have a column </a:t>
            </a:r>
            <a:r>
              <a:rPr lang="en-IN" dirty="0" err="1" smtClean="0"/>
              <a:t>NPA_Status</a:t>
            </a:r>
            <a:r>
              <a:rPr lang="en-IN" dirty="0" smtClean="0"/>
              <a:t> which mean       </a:t>
            </a:r>
          </a:p>
          <a:p>
            <a:pPr algn="l"/>
            <a:r>
              <a:rPr lang="en-US" dirty="0" smtClean="0"/>
              <a:t>   “More </a:t>
            </a:r>
            <a:r>
              <a:rPr lang="en-US" dirty="0"/>
              <a:t>than </a:t>
            </a:r>
            <a:r>
              <a:rPr lang="en-US" dirty="0" smtClean="0"/>
              <a:t> 180days delinquent”.</a:t>
            </a:r>
          </a:p>
          <a:p>
            <a:pPr algn="l"/>
            <a:r>
              <a:rPr lang="en-US" dirty="0" smtClean="0"/>
              <a:t>Definitely the customer  who have more than 180 days delinquent are bad customers which denoted by “1” in </a:t>
            </a:r>
            <a:r>
              <a:rPr lang="en-US" dirty="0" err="1" smtClean="0"/>
              <a:t>NPA_Status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Here as we dealing with discrete variables like 1/0 in </a:t>
            </a:r>
            <a:r>
              <a:rPr lang="en-US" dirty="0" err="1" smtClean="0"/>
              <a:t>NPA_status</a:t>
            </a:r>
            <a:r>
              <a:rPr lang="en-US" dirty="0" smtClean="0"/>
              <a:t> which is our dependent variable so we will built a logistic regression model.</a:t>
            </a:r>
          </a:p>
          <a:p>
            <a:pPr algn="l"/>
            <a:r>
              <a:rPr lang="en-US" dirty="0" smtClean="0"/>
              <a:t>Here we will build a credit scoring model to predict the bad customer.  </a:t>
            </a:r>
            <a:r>
              <a:rPr lang="en-IN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validation with our Credit scoring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 Logistic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=train </a:t>
            </a:r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decending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outModel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=lre4;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Model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NPA_Status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=age30 age45 age65 gender1 east1 north1 west1 south1 house1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graduate_dummy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phd_dummy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pg_dummy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officer1_dummy officer2_dummy officer3_dummy/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lackfit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score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out=lre5;</a:t>
            </a: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 Logistic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=Validate </a:t>
            </a:r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decending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outModel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=lre4;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Model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NPA_Status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=age30 age45 age65 gender1 east1 north1 west1 south1 house1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graduate_dummy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phd_dummy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pg_dummy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self_dummy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officer1_dummy officer2_dummy officer3_dummy/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lackfit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score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out=lre5;</a:t>
            </a: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4" y="734096"/>
            <a:ext cx="4185623" cy="528034"/>
          </a:xfrm>
        </p:spPr>
        <p:txBody>
          <a:bodyPr/>
          <a:lstStyle/>
          <a:p>
            <a:r>
              <a:rPr lang="en-IN" dirty="0" smtClean="0"/>
              <a:t>        Training Data set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824" t="15519" r="47379" b="10497"/>
          <a:stretch/>
        </p:blipFill>
        <p:spPr>
          <a:xfrm>
            <a:off x="940157" y="1584103"/>
            <a:ext cx="3374265" cy="434018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88383" y="850006"/>
            <a:ext cx="4185618" cy="502277"/>
          </a:xfrm>
        </p:spPr>
        <p:txBody>
          <a:bodyPr/>
          <a:lstStyle/>
          <a:p>
            <a:r>
              <a:rPr lang="en-IN" dirty="0" smtClean="0"/>
              <a:t>Validation Data Set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1517" t="18733" r="48949" b="10706"/>
          <a:stretch/>
        </p:blipFill>
        <p:spPr>
          <a:xfrm>
            <a:off x="4997003" y="1777285"/>
            <a:ext cx="2962141" cy="41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502276"/>
            <a:ext cx="4185623" cy="669701"/>
          </a:xfrm>
        </p:spPr>
        <p:txBody>
          <a:bodyPr/>
          <a:lstStyle/>
          <a:p>
            <a:r>
              <a:rPr lang="en-IN" dirty="0" smtClean="0"/>
              <a:t>      Training </a:t>
            </a:r>
            <a:r>
              <a:rPr lang="en-IN" dirty="0"/>
              <a:t>Data 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0771" t="18267" r="43221" b="39645"/>
          <a:stretch/>
        </p:blipFill>
        <p:spPr>
          <a:xfrm>
            <a:off x="579548" y="1609858"/>
            <a:ext cx="4281819" cy="343865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502276"/>
            <a:ext cx="4185618" cy="669701"/>
          </a:xfrm>
        </p:spPr>
        <p:txBody>
          <a:bodyPr/>
          <a:lstStyle/>
          <a:p>
            <a:r>
              <a:rPr lang="en-IN" dirty="0" smtClean="0"/>
              <a:t>     Validation Data Set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9979" t="30299" r="45257" b="27628"/>
          <a:stretch/>
        </p:blipFill>
        <p:spPr>
          <a:xfrm>
            <a:off x="5088383" y="1609859"/>
            <a:ext cx="4004102" cy="34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70456"/>
            <a:ext cx="4185623" cy="721217"/>
          </a:xfrm>
        </p:spPr>
        <p:txBody>
          <a:bodyPr/>
          <a:lstStyle/>
          <a:p>
            <a:r>
              <a:rPr lang="en-IN" dirty="0" smtClean="0"/>
              <a:t>        Training Data 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077" t="14574" r="39835" b="17647"/>
          <a:stretch/>
        </p:blipFill>
        <p:spPr>
          <a:xfrm>
            <a:off x="528034" y="1062991"/>
            <a:ext cx="4560349" cy="514462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70455"/>
            <a:ext cx="4185618" cy="721217"/>
          </a:xfrm>
        </p:spPr>
        <p:txBody>
          <a:bodyPr/>
          <a:lstStyle/>
          <a:p>
            <a:r>
              <a:rPr lang="en-IN" dirty="0" smtClean="0"/>
              <a:t>      Validation Data Set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441" t="14572" r="40950" b="17142"/>
          <a:stretch/>
        </p:blipFill>
        <p:spPr>
          <a:xfrm>
            <a:off x="4984124" y="1062990"/>
            <a:ext cx="4289877" cy="5144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744" y="199137"/>
            <a:ext cx="77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In both data set we are observing similar result for the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811369"/>
            <a:ext cx="4185623" cy="399245"/>
          </a:xfrm>
        </p:spPr>
        <p:txBody>
          <a:bodyPr/>
          <a:lstStyle/>
          <a:p>
            <a:r>
              <a:rPr lang="en-IN" dirty="0" smtClean="0"/>
              <a:t>     Training Data Set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770" t="28904" r="44452" b="48686"/>
          <a:stretch/>
        </p:blipFill>
        <p:spPr>
          <a:xfrm>
            <a:off x="534077" y="1571221"/>
            <a:ext cx="3922013" cy="180304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811369"/>
            <a:ext cx="4185618" cy="399245"/>
          </a:xfrm>
        </p:spPr>
        <p:txBody>
          <a:bodyPr/>
          <a:lstStyle/>
          <a:p>
            <a:r>
              <a:rPr lang="en-IN" dirty="0" smtClean="0"/>
              <a:t>     Validation Data Set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8132" t="13066" r="44642" b="67264"/>
          <a:stretch/>
        </p:blipFill>
        <p:spPr>
          <a:xfrm>
            <a:off x="4861368" y="1751525"/>
            <a:ext cx="4412633" cy="16227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3301" t="68090" r="49538" b="18354"/>
          <a:stretch/>
        </p:blipFill>
        <p:spPr>
          <a:xfrm>
            <a:off x="833708" y="3895858"/>
            <a:ext cx="3528812" cy="991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23599" t="73724" r="50033" b="12015"/>
          <a:stretch/>
        </p:blipFill>
        <p:spPr>
          <a:xfrm>
            <a:off x="5354793" y="3915176"/>
            <a:ext cx="3425781" cy="10431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6582" y="371205"/>
            <a:ext cx="92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Here we also see similar result for concordance therefor our scoring model is validated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7989" y="5731099"/>
            <a:ext cx="799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                  This </a:t>
            </a:r>
            <a:r>
              <a:rPr lang="en-IN" dirty="0" smtClean="0"/>
              <a:t>Model will </a:t>
            </a:r>
            <a:r>
              <a:rPr lang="en-IN" smtClean="0"/>
              <a:t>perform very well </a:t>
            </a:r>
            <a:r>
              <a:rPr lang="en-IN" dirty="0" smtClean="0"/>
              <a:t>on new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61" y="2670220"/>
            <a:ext cx="8596668" cy="1320800"/>
          </a:xfrm>
        </p:spPr>
        <p:txBody>
          <a:bodyPr/>
          <a:lstStyle/>
          <a:p>
            <a:r>
              <a:rPr lang="en-IN" dirty="0" smtClean="0"/>
              <a:t>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Importing dataset into SAS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767112" cy="4579845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008232"/>
                </a:solidFill>
                <a:latin typeface="Courier New" panose="02070309020205020404" pitchFamily="49" charset="0"/>
              </a:rPr>
              <a:t>/* Import the file */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sz="1200" b="1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E6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datafile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800080"/>
                </a:solidFill>
                <a:latin typeface="Courier New" panose="02070309020205020404" pitchFamily="49" charset="0"/>
              </a:rPr>
              <a:t>"Z:\Assignments\Graded Assignment\Topic 10 -  Regression </a:t>
            </a:r>
            <a:r>
              <a:rPr lang="en-US" sz="12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Models\Credit.csv“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=Credit2.lreg </a:t>
            </a:r>
            <a:r>
              <a:rPr lang="en-US" sz="1200" dirty="0" err="1" smtClean="0">
                <a:solidFill>
                  <a:srgbClr val="0000E6"/>
                </a:solidFill>
                <a:latin typeface="Courier New" panose="02070309020205020404" pitchFamily="49" charset="0"/>
              </a:rPr>
              <a:t>dbms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csv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replace;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</a:p>
          <a:p>
            <a:r>
              <a:rPr lang="en-IN" sz="1400" b="1" dirty="0" smtClean="0">
                <a:solidFill>
                  <a:schemeClr val="tx2">
                    <a:lumMod val="75000"/>
                  </a:schemeClr>
                </a:solidFill>
              </a:rPr>
              <a:t>Log file shows that dataset has total 150002 observations and 17 variables. 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836" t="25725" r="42165" b="45811"/>
          <a:stretch/>
        </p:blipFill>
        <p:spPr>
          <a:xfrm>
            <a:off x="1020418" y="4305329"/>
            <a:ext cx="7275444" cy="20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the contains of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</a:t>
            </a:r>
            <a:r>
              <a:rPr lang="en-US" dirty="0"/>
              <a:t> contents </a:t>
            </a:r>
            <a:r>
              <a:rPr lang="en-US" dirty="0" smtClean="0"/>
              <a:t>data=Credit2.test</a:t>
            </a:r>
            <a:r>
              <a:rPr lang="en-US" dirty="0"/>
              <a:t>;</a:t>
            </a:r>
          </a:p>
          <a:p>
            <a:r>
              <a:rPr lang="en-US" dirty="0"/>
              <a:t>run</a:t>
            </a:r>
            <a:r>
              <a:rPr lang="en-US" dirty="0" smtClean="0"/>
              <a:t>;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1" t="15396" r="35203" b="24615"/>
          <a:stretch/>
        </p:blipFill>
        <p:spPr>
          <a:xfrm>
            <a:off x="2207622" y="2466231"/>
            <a:ext cx="6508923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Converting Monthly-Income to numeric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Credit2.test;</a:t>
            </a:r>
          </a:p>
          <a:p>
            <a:r>
              <a:rPr lang="en-US" dirty="0"/>
              <a:t>set Credit2.lreg;</a:t>
            </a:r>
          </a:p>
          <a:p>
            <a:r>
              <a:rPr lang="en-US" dirty="0" err="1"/>
              <a:t>new_monthly_income</a:t>
            </a:r>
            <a:r>
              <a:rPr lang="en-US" dirty="0"/>
              <a:t>=input(Monthlyincome,best12.);</a:t>
            </a:r>
          </a:p>
          <a:p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6518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Exploration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400" b="1" dirty="0" smtClean="0">
                <a:solidFill>
                  <a:schemeClr val="tx1"/>
                </a:solidFill>
              </a:rPr>
              <a:t>Check for the missing value and missing value treatment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232"/>
                </a:solidFill>
                <a:latin typeface="Courier New" panose="02070309020205020404" pitchFamily="49" charset="0"/>
              </a:rPr>
              <a:t>/* Data Exploration*/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Proc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 means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E6"/>
                </a:solidFill>
                <a:latin typeface="Courier New" panose="02070309020205020404" pitchFamily="49" charset="0"/>
              </a:rPr>
              <a:t>nmiss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=Credit2.test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data 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Credit2.lreg1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set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Credit.test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missing(NPA_STATUS)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delete;</a:t>
            </a:r>
          </a:p>
          <a:p>
            <a:r>
              <a:rPr lang="en-US" b="1" dirty="0">
                <a:solidFill>
                  <a:srgbClr val="0000E6"/>
                </a:solidFill>
                <a:latin typeface="Courier New" panose="02070309020205020404" pitchFamily="49" charset="0"/>
              </a:rPr>
              <a:t>run;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172" t="14536" r="35263" b="37231"/>
          <a:stretch/>
        </p:blipFill>
        <p:spPr>
          <a:xfrm>
            <a:off x="4206241" y="1776549"/>
            <a:ext cx="5525588" cy="34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Preparation</a:t>
            </a:r>
            <a:br>
              <a:rPr lang="en-IN" dirty="0" smtClean="0"/>
            </a:br>
            <a:r>
              <a:rPr lang="en-IN" sz="1600" b="1" dirty="0" smtClean="0">
                <a:solidFill>
                  <a:schemeClr val="tx1"/>
                </a:solidFill>
              </a:rPr>
              <a:t>Checked and found that only 2 rows has this missing values, so I  just deleted this observations.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proc</a:t>
            </a:r>
            <a:r>
              <a:rPr lang="en-US" dirty="0"/>
              <a:t> means n </a:t>
            </a:r>
            <a:r>
              <a:rPr lang="en-US" dirty="0" err="1"/>
              <a:t>nmiss</a:t>
            </a:r>
            <a:r>
              <a:rPr lang="en-US" dirty="0"/>
              <a:t> data=Credit2.lreg1;</a:t>
            </a:r>
          </a:p>
          <a:p>
            <a:r>
              <a:rPr lang="en-US" dirty="0"/>
              <a:t>run</a:t>
            </a:r>
            <a:r>
              <a:rPr lang="en-US" dirty="0" smtClean="0"/>
              <a:t>;</a:t>
            </a:r>
          </a:p>
          <a:p>
            <a:r>
              <a:rPr lang="en-IN" dirty="0" smtClean="0"/>
              <a:t>For categorical variable I’m using </a:t>
            </a:r>
            <a:r>
              <a:rPr lang="en-IN" dirty="0" err="1" smtClean="0"/>
              <a:t>Proc</a:t>
            </a:r>
            <a:r>
              <a:rPr lang="en-IN" dirty="0" smtClean="0"/>
              <a:t> freq. (No missing value found)</a:t>
            </a:r>
          </a:p>
          <a:p>
            <a:endParaRPr lang="en-IN" dirty="0"/>
          </a:p>
          <a:p>
            <a:r>
              <a:rPr lang="en-US" b="1" dirty="0" err="1"/>
              <a:t>Proc</a:t>
            </a:r>
            <a:r>
              <a:rPr lang="en-US" b="1" dirty="0"/>
              <a:t> </a:t>
            </a:r>
            <a:r>
              <a:rPr lang="en-US" b="1" dirty="0" err="1"/>
              <a:t>freq</a:t>
            </a:r>
            <a:r>
              <a:rPr lang="en-US" b="1" dirty="0"/>
              <a:t> data=Credit2.lreg1;</a:t>
            </a:r>
          </a:p>
          <a:p>
            <a:r>
              <a:rPr lang="en-US" dirty="0"/>
              <a:t>table  Gender Region  </a:t>
            </a:r>
            <a:r>
              <a:rPr lang="en-US" dirty="0" err="1"/>
              <a:t>Rented_OwnHouse</a:t>
            </a:r>
            <a:r>
              <a:rPr lang="en-US" dirty="0"/>
              <a:t> Occupation Education;</a:t>
            </a:r>
          </a:p>
          <a:p>
            <a:r>
              <a:rPr lang="en-US" b="1" dirty="0"/>
              <a:t>run;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357" t="13981" r="35263" b="17573"/>
          <a:stretch/>
        </p:blipFill>
        <p:spPr>
          <a:xfrm>
            <a:off x="4861370" y="1930400"/>
            <a:ext cx="4700642" cy="37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 smtClean="0"/>
              <a:t>Data Preparation</a:t>
            </a:r>
            <a:br>
              <a:rPr lang="en-IN" sz="1600" b="1" dirty="0" smtClean="0"/>
            </a:br>
            <a:r>
              <a:rPr lang="en-US" sz="1600" b="1" dirty="0">
                <a:solidFill>
                  <a:srgbClr val="0000E6"/>
                </a:solidFill>
                <a:latin typeface="Courier New" panose="02070309020205020404" pitchFamily="49" charset="0"/>
              </a:rPr>
              <a:t>Data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lreg2;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</a:rPr>
              <a:t>set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Credit.lreg1;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4" y="1411784"/>
            <a:ext cx="4185623" cy="576262"/>
          </a:xfrm>
        </p:spPr>
        <p:txBody>
          <a:bodyPr/>
          <a:lstStyle/>
          <a:p>
            <a:r>
              <a:rPr lang="en-IN" dirty="0" smtClean="0"/>
              <a:t>For 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2045691"/>
            <a:ext cx="4185623" cy="3995671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232"/>
                </a:solidFill>
                <a:latin typeface="Courier New" panose="02070309020205020404" pitchFamily="49" charset="0"/>
              </a:rPr>
              <a:t>/*AGE*/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delete;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 le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age30=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age30=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le age le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45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age45=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age45=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46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le age le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65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age65=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age65=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66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le age le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109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age66=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age66=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74875" y="1469429"/>
            <a:ext cx="4185618" cy="576262"/>
          </a:xfrm>
        </p:spPr>
        <p:txBody>
          <a:bodyPr/>
          <a:lstStyle/>
          <a:p>
            <a:r>
              <a:rPr lang="en-IN" dirty="0" smtClean="0"/>
              <a:t>For Region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974875" y="2105783"/>
            <a:ext cx="4185617" cy="39355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8232"/>
                </a:solidFill>
                <a:latin typeface="Courier New" panose="02070309020205020404" pitchFamily="49" charset="0"/>
              </a:rPr>
              <a:t>/* Region */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Region=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'East'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east1=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east1=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Region=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'North'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north1=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north1=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Region=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'West'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west1=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west1=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region=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'South'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south1=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south1=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region=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Centr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centr1=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centr1=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  <a:endParaRPr lang="en-US" dirty="0">
              <a:solidFill>
                <a:srgbClr val="00823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59" y="309155"/>
            <a:ext cx="8596668" cy="1320800"/>
          </a:xfrm>
        </p:spPr>
        <p:txBody>
          <a:bodyPr>
            <a:normAutofit/>
          </a:bodyPr>
          <a:lstStyle/>
          <a:p>
            <a:r>
              <a:rPr lang="en-US" sz="2000" b="1" dirty="0"/>
              <a:t>Data Preparation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8179" y="1341824"/>
            <a:ext cx="4185623" cy="576262"/>
          </a:xfrm>
        </p:spPr>
        <p:txBody>
          <a:bodyPr/>
          <a:lstStyle/>
          <a:p>
            <a:r>
              <a:rPr lang="en-IN" dirty="0" smtClean="0"/>
              <a:t>For Education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8179" y="1918086"/>
            <a:ext cx="4185623" cy="449577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82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 Education */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'Matric'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matric_dummy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matric_dummy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 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'Graduate'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graduate_dummy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graduate_dummy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'Post-Grad'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pg_dummy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pg_dummy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'PhD'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'Professional'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prof_dummy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endParaRPr lang="en-US" sz="1500" dirty="0"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'Matric'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new_education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'Graduate'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new_education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2;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'Post-Grad'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new_education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3;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if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Education=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'PhD'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new_education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4;</a:t>
            </a:r>
          </a:p>
          <a:p>
            <a:r>
              <a:rPr lang="en-US" sz="15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new_education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800080"/>
                </a:solidFill>
                <a:latin typeface="Courier New" panose="02070309020205020404" pitchFamily="49" charset="0"/>
              </a:rPr>
              <a:t>5;</a:t>
            </a:r>
            <a:endParaRPr lang="en-US" sz="15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86305" y="1226533"/>
            <a:ext cx="4185618" cy="547488"/>
          </a:xfrm>
        </p:spPr>
        <p:txBody>
          <a:bodyPr/>
          <a:lstStyle/>
          <a:p>
            <a:r>
              <a:rPr lang="en-IN" sz="2000" dirty="0" smtClean="0"/>
              <a:t>Monthly Income &amp; </a:t>
            </a:r>
            <a:r>
              <a:rPr lang="en-IN" sz="2000" dirty="0" err="1" smtClean="0"/>
              <a:t>Oppucation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6093" y="1732678"/>
            <a:ext cx="4185617" cy="5125322"/>
          </a:xfrm>
        </p:spPr>
        <p:txBody>
          <a:bodyPr>
            <a:noAutofit/>
          </a:bodyPr>
          <a:lstStyle/>
          <a:p>
            <a:r>
              <a:rPr lang="en-US" sz="800" dirty="0">
                <a:solidFill>
                  <a:srgbClr val="008232"/>
                </a:solidFill>
                <a:latin typeface="Courier New" panose="02070309020205020404" pitchFamily="49" charset="0"/>
              </a:rPr>
              <a:t>/* Monthly Income */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=.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le 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10000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low_inc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10001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le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le 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med_inc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50001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le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le 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100000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high_inc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new_monthly_income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100001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very_high_inc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very_high_inc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rgbClr val="008232"/>
                </a:solidFill>
                <a:latin typeface="Courier New" panose="02070309020205020404" pitchFamily="49" charset="0"/>
              </a:rPr>
              <a:t>/* </a:t>
            </a:r>
            <a:r>
              <a:rPr lang="en-US" sz="800" dirty="0">
                <a:solidFill>
                  <a:srgbClr val="008232"/>
                </a:solidFill>
                <a:latin typeface="Courier New" panose="02070309020205020404" pitchFamily="49" charset="0"/>
              </a:rPr>
              <a:t>Occupation */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Occupation= 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800080"/>
                </a:solidFill>
                <a:latin typeface="Courier New" panose="02070309020205020404" pitchFamily="49" charset="0"/>
              </a:rPr>
              <a:t>Self_Emp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self_dummy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self_dummy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Occupation=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'Officer1'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officer1_dummy=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officer1_dummy=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Occupation=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'Officer2'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officer2_dummy=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officer2_dummy=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Occupation=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'Officer3'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officer3_dummy=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officer3_dummy=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if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Occupation=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'Non-</a:t>
            </a:r>
            <a:r>
              <a:rPr lang="en-US" sz="800" dirty="0" err="1">
                <a:solidFill>
                  <a:srgbClr val="800080"/>
                </a:solidFill>
                <a:latin typeface="Courier New" panose="02070309020205020404" pitchFamily="49" charset="0"/>
              </a:rPr>
              <a:t>offi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then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nonoffi_dummy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1;</a:t>
            </a:r>
          </a:p>
          <a:p>
            <a:r>
              <a:rPr lang="en-US" sz="800" dirty="0">
                <a:solidFill>
                  <a:srgbClr val="0000E6"/>
                </a:solidFill>
                <a:latin typeface="Courier New" panose="02070309020205020404" pitchFamily="49" charset="0"/>
              </a:rPr>
              <a:t>else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nonoffi_dummy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800080"/>
                </a:solidFill>
                <a:latin typeface="Courier New" panose="02070309020205020404" pitchFamily="49" charset="0"/>
              </a:rPr>
              <a:t>0;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74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1149</Words>
  <Application>Microsoft Office PowerPoint</Application>
  <PresentationFormat>Widescreen</PresentationFormat>
  <Paragraphs>192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Trebuchet MS</vt:lpstr>
      <vt:lpstr>Wingdings</vt:lpstr>
      <vt:lpstr>Wingdings 3</vt:lpstr>
      <vt:lpstr>Facet</vt:lpstr>
      <vt:lpstr>CREDIT SCORING MODEL</vt:lpstr>
      <vt:lpstr>We need to predict who  are the bad customer</vt:lpstr>
      <vt:lpstr>Importing dataset into SAS</vt:lpstr>
      <vt:lpstr>Checking the contains of the dataset</vt:lpstr>
      <vt:lpstr>Converting Monthly-Income to numeric </vt:lpstr>
      <vt:lpstr>Data Exploration  Check for the missing value and missing value treatment</vt:lpstr>
      <vt:lpstr>Data Preparation Checked and found that only 2 rows has this missing values, so I  just deleted this observations.</vt:lpstr>
      <vt:lpstr>Data Preparation Data lreg2; set Credit.lreg1; </vt:lpstr>
      <vt:lpstr>Data Preparation </vt:lpstr>
      <vt:lpstr>Data Preparation</vt:lpstr>
      <vt:lpstr>Splitting the data into training and Validation data set</vt:lpstr>
      <vt:lpstr>Logistic Regression Model</vt:lpstr>
      <vt:lpstr>Regression model</vt:lpstr>
      <vt:lpstr>Odd Ratio Estimates (Confidence Interval)</vt:lpstr>
      <vt:lpstr>Concordance</vt:lpstr>
      <vt:lpstr>Gain/Lift Chart</vt:lpstr>
      <vt:lpstr>In our data High NPA_Status is for 5089 observations</vt:lpstr>
      <vt:lpstr>In this chart we see more number of observed NPA “1” &amp; lift is also very high, so it is a good model </vt:lpstr>
      <vt:lpstr>There is a high distance between Cumulative expected and Cumulative observed so this again proved that this is a good model</vt:lpstr>
      <vt:lpstr>Model validation with our Credit scoring model</vt:lpstr>
      <vt:lpstr>PowerPoint Presentation</vt:lpstr>
      <vt:lpstr>PowerPoint Presentation</vt:lpstr>
      <vt:lpstr>PowerPoint Presentation</vt:lpstr>
      <vt:lpstr>PowerPoint Presentation</vt:lpstr>
      <vt:lpstr>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MODEL</dc:title>
  <dc:creator>Jig12681</dc:creator>
  <cp:lastModifiedBy>Jig12681</cp:lastModifiedBy>
  <cp:revision>37</cp:revision>
  <dcterms:created xsi:type="dcterms:W3CDTF">2017-04-15T05:10:49Z</dcterms:created>
  <dcterms:modified xsi:type="dcterms:W3CDTF">2017-04-17T07:10:47Z</dcterms:modified>
</cp:coreProperties>
</file>