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3" r:id="rId10"/>
    <p:sldId id="269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76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4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48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7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B51-96E4-4A9C-B724-297D2F1E4F25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2FD-2796-4E5C-9EE6-2D6B119A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F377-FC9B-4FBE-ADDF-B3386144552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5EC2-93A3-4602-BCC5-9B184C10A17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2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9899"/>
            <a:ext cx="9144000" cy="1858963"/>
          </a:xfrm>
        </p:spPr>
        <p:txBody>
          <a:bodyPr/>
          <a:lstStyle/>
          <a:p>
            <a:r>
              <a:rPr lang="en-IN" dirty="0"/>
              <a:t>Chennai Estate’s Price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63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3500" b="1" dirty="0"/>
              <a:t>Team Nirvana : </a:t>
            </a:r>
          </a:p>
          <a:p>
            <a:r>
              <a:rPr lang="en-IN" sz="2200" b="1" dirty="0"/>
              <a:t>Soumyadeep Chowdhury </a:t>
            </a:r>
          </a:p>
          <a:p>
            <a:r>
              <a:rPr lang="en-IN" sz="2200" b="1" dirty="0" err="1"/>
              <a:t>Subhranil</a:t>
            </a:r>
            <a:r>
              <a:rPr lang="en-IN" sz="2200" b="1" dirty="0"/>
              <a:t> Roy</a:t>
            </a:r>
          </a:p>
          <a:p>
            <a:r>
              <a:rPr lang="en-IN" sz="2200" b="1" dirty="0"/>
              <a:t>Praxis Business School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AB0A5372-876E-4858-80E3-539F84CF23B5}"/>
              </a:ext>
            </a:extLst>
          </p:cNvPr>
          <p:cNvSpPr/>
          <p:nvPr/>
        </p:nvSpPr>
        <p:spPr>
          <a:xfrm>
            <a:off x="-2041752" y="1173572"/>
            <a:ext cx="4707673" cy="3876108"/>
          </a:xfrm>
          <a:prstGeom prst="arc">
            <a:avLst>
              <a:gd name="adj1" fmla="val 15666572"/>
              <a:gd name="adj2" fmla="val 5910054"/>
            </a:avLst>
          </a:prstGeom>
          <a:blipFill>
            <a:blip r:embed="rId2"/>
            <a:tile tx="0" ty="0" sx="100000" sy="100000" flip="none" algn="tl"/>
          </a:blipFill>
          <a:ln w="5715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278580-A308-48AB-80FE-FCBB2A711A43}"/>
              </a:ext>
            </a:extLst>
          </p:cNvPr>
          <p:cNvGrpSpPr/>
          <p:nvPr/>
        </p:nvGrpSpPr>
        <p:grpSpPr>
          <a:xfrm rot="1800000">
            <a:off x="21433" y="1168193"/>
            <a:ext cx="538248" cy="3998392"/>
            <a:chOff x="89689" y="1109767"/>
            <a:chExt cx="538248" cy="39983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2B04E2-441F-4354-B2AC-6AFC61202C10}"/>
                </a:ext>
              </a:extLst>
            </p:cNvPr>
            <p:cNvGrpSpPr/>
            <p:nvPr/>
          </p:nvGrpSpPr>
          <p:grpSpPr>
            <a:xfrm>
              <a:off x="158351" y="1109767"/>
              <a:ext cx="410327" cy="3998392"/>
              <a:chOff x="2311879" y="828137"/>
              <a:chExt cx="241540" cy="3588588"/>
            </a:xfrm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DCFF455-DC25-48ED-81F2-A9CF6A883C34}"/>
                  </a:ext>
                </a:extLst>
              </p:cNvPr>
              <p:cNvSpPr/>
              <p:nvPr/>
            </p:nvSpPr>
            <p:spPr>
              <a:xfrm>
                <a:off x="2311879" y="828137"/>
                <a:ext cx="241540" cy="179429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F35F6A98-432D-47F6-8843-61AF00E47171}"/>
                  </a:ext>
                </a:extLst>
              </p:cNvPr>
              <p:cNvSpPr/>
              <p:nvPr/>
            </p:nvSpPr>
            <p:spPr>
              <a:xfrm flipV="1">
                <a:off x="2311879" y="2622431"/>
                <a:ext cx="241540" cy="1794294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F2FB40-BF83-49B8-B6F2-BEA0AF60F841}"/>
                </a:ext>
              </a:extLst>
            </p:cNvPr>
            <p:cNvSpPr/>
            <p:nvPr/>
          </p:nvSpPr>
          <p:spPr>
            <a:xfrm rot="21443603">
              <a:off x="89689" y="2815239"/>
              <a:ext cx="538248" cy="5874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6FFAD39-5613-4D4A-A0DF-BB7072ED075A}"/>
              </a:ext>
            </a:extLst>
          </p:cNvPr>
          <p:cNvSpPr txBox="1"/>
          <p:nvPr/>
        </p:nvSpPr>
        <p:spPr>
          <a:xfrm>
            <a:off x="2929401" y="2905780"/>
            <a:ext cx="225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RMSE: 50000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CE09D-2EFE-4132-AF42-4BA1E93F661A}"/>
              </a:ext>
            </a:extLst>
          </p:cNvPr>
          <p:cNvSpPr txBox="1"/>
          <p:nvPr/>
        </p:nvSpPr>
        <p:spPr>
          <a:xfrm>
            <a:off x="1411380" y="4881866"/>
            <a:ext cx="2560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RMSE: 9600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2ACB6-0689-468A-8CF8-18CF6BE41D11}"/>
              </a:ext>
            </a:extLst>
          </p:cNvPr>
          <p:cNvSpPr txBox="1"/>
          <p:nvPr/>
        </p:nvSpPr>
        <p:spPr>
          <a:xfrm>
            <a:off x="2334551" y="4024628"/>
            <a:ext cx="23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RMSE: 20000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E56FF-EE84-49FD-9761-CB7CB71CE32D}"/>
              </a:ext>
            </a:extLst>
          </p:cNvPr>
          <p:cNvSpPr txBox="1"/>
          <p:nvPr/>
        </p:nvSpPr>
        <p:spPr>
          <a:xfrm>
            <a:off x="2323610" y="1694129"/>
            <a:ext cx="237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RMSE: 100000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B4291-35D9-4A33-81BB-7577950820FF}"/>
              </a:ext>
            </a:extLst>
          </p:cNvPr>
          <p:cNvSpPr txBox="1"/>
          <p:nvPr/>
        </p:nvSpPr>
        <p:spPr>
          <a:xfrm>
            <a:off x="1384091" y="795962"/>
            <a:ext cx="256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RMSE: 150000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4646" y="107531"/>
            <a:ext cx="11582173" cy="52610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Deep Learning Architecture &amp; Tuning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78279" y="795962"/>
            <a:ext cx="6123011" cy="56429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started of with a single hidden layer model with 20 hidden nodes and we got an RMSE around 150,000. Then we used the ‘Random Discrete Search’ feature to find the optimal 2 hidden layer architecture</a:t>
            </a:r>
          </a:p>
          <a:p>
            <a:r>
              <a:rPr lang="en-IN" dirty="0"/>
              <a:t>The 2 layer architecture came out to be – (20,25) with RMSE around 100,000</a:t>
            </a:r>
          </a:p>
          <a:p>
            <a:r>
              <a:rPr lang="en-IN" dirty="0"/>
              <a:t>The ‘Random Discrete Search’ does not always give the optimal parameters. So we tried many more 2 layer architectures – (25,30) with RMSE around  50000</a:t>
            </a:r>
          </a:p>
          <a:p>
            <a:r>
              <a:rPr lang="en-IN" dirty="0"/>
              <a:t>(30,35) with RMSE around 20000</a:t>
            </a:r>
          </a:p>
          <a:p>
            <a:r>
              <a:rPr lang="en-IN" dirty="0"/>
              <a:t>And finally, it plateaued at (32,39) with RMSE around 9642</a:t>
            </a:r>
          </a:p>
        </p:txBody>
      </p:sp>
    </p:spTree>
    <p:extLst>
      <p:ext uri="{BB962C8B-B14F-4D97-AF65-F5344CB8AC3E}">
        <p14:creationId xmlns:p14="http://schemas.microsoft.com/office/powerpoint/2010/main" val="31661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904875"/>
          </a:xfrm>
        </p:spPr>
        <p:txBody>
          <a:bodyPr/>
          <a:lstStyle/>
          <a:p>
            <a:r>
              <a:rPr lang="en-IN" dirty="0"/>
              <a:t>Benefit Analysis – Business &amp;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4510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This model will benefit ‘</a:t>
            </a:r>
            <a:r>
              <a:rPr lang="en-IN" sz="2400" dirty="0" err="1"/>
              <a:t>Chennaiestate</a:t>
            </a:r>
            <a:r>
              <a:rPr lang="en-IN" sz="2400" dirty="0"/>
              <a:t>’ in various ways –</a:t>
            </a:r>
          </a:p>
          <a:p>
            <a:pPr lvl="1"/>
            <a:r>
              <a:rPr lang="en-IN" dirty="0"/>
              <a:t>Increase transparency between ‘</a:t>
            </a:r>
            <a:r>
              <a:rPr lang="en-IN" dirty="0" err="1"/>
              <a:t>chennaiestate</a:t>
            </a:r>
            <a:r>
              <a:rPr lang="en-IN" dirty="0"/>
              <a:t>’ &amp; it’s customers</a:t>
            </a:r>
          </a:p>
          <a:p>
            <a:pPr lvl="1"/>
            <a:r>
              <a:rPr lang="en-IN" dirty="0"/>
              <a:t>Enable customers with no/minimal knowledge to understand about the actual price</a:t>
            </a:r>
          </a:p>
          <a:p>
            <a:pPr lvl="1"/>
            <a:r>
              <a:rPr lang="en-IN" dirty="0"/>
              <a:t>Help </a:t>
            </a:r>
            <a:r>
              <a:rPr lang="en-IN" dirty="0" err="1"/>
              <a:t>chennaiestate</a:t>
            </a:r>
            <a:r>
              <a:rPr lang="en-IN" dirty="0"/>
              <a:t> to establish a trust relationship with it’s customers</a:t>
            </a:r>
          </a:p>
          <a:p>
            <a:pPr lvl="1"/>
            <a:r>
              <a:rPr lang="en-IN" dirty="0"/>
              <a:t>Increase customer satisfaction</a:t>
            </a:r>
          </a:p>
          <a:p>
            <a:pPr lvl="1"/>
            <a:r>
              <a:rPr lang="en-IN" dirty="0"/>
              <a:t>Positive word of mouth due to increased ‘CSAT’ and consequently higher market share</a:t>
            </a:r>
          </a:p>
          <a:p>
            <a:r>
              <a:rPr lang="en-IN" sz="2400" dirty="0"/>
              <a:t>Customers will be benefited in following ways –</a:t>
            </a:r>
          </a:p>
          <a:p>
            <a:pPr lvl="1"/>
            <a:r>
              <a:rPr lang="en-IN" dirty="0"/>
              <a:t>A transparent system to know about the actual real estate prices </a:t>
            </a:r>
          </a:p>
          <a:p>
            <a:pPr lvl="1"/>
            <a:r>
              <a:rPr lang="en-IN" dirty="0"/>
              <a:t>An unbiased automated system for price prediction without human influence</a:t>
            </a:r>
          </a:p>
          <a:p>
            <a:pPr lvl="1"/>
            <a:r>
              <a:rPr lang="en-IN" dirty="0"/>
              <a:t>Compare with the various real estate builder prices and decide from whom to buy</a:t>
            </a:r>
          </a:p>
          <a:p>
            <a:pPr lvl="1"/>
            <a:r>
              <a:rPr lang="en-IN" dirty="0"/>
              <a:t>Fast, convenient and flexible system for price understanding</a:t>
            </a:r>
            <a:endParaRPr lang="en-IN" sz="19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0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595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196975"/>
          </a:xfrm>
        </p:spPr>
        <p:txBody>
          <a:bodyPr/>
          <a:lstStyle/>
          <a:p>
            <a:r>
              <a:rPr lang="en-IN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0000"/>
          </a:xfrm>
        </p:spPr>
        <p:txBody>
          <a:bodyPr>
            <a:normAutofit fontScale="92500"/>
          </a:bodyPr>
          <a:lstStyle/>
          <a:p>
            <a:r>
              <a:rPr lang="en-IN" dirty="0"/>
              <a:t>Mr </a:t>
            </a:r>
            <a:r>
              <a:rPr lang="en-IN" dirty="0" err="1"/>
              <a:t>Satyanarayanan</a:t>
            </a:r>
            <a:r>
              <a:rPr lang="en-IN" dirty="0"/>
              <a:t> is a young and dynamic engineer, working in one of the top IT MNC in Chennai. </a:t>
            </a:r>
          </a:p>
          <a:p>
            <a:r>
              <a:rPr lang="en-IN" dirty="0"/>
              <a:t>He’s planning to start his family soon so he decides to buy a new house in Chennai and comes to know about ‘</a:t>
            </a:r>
            <a:r>
              <a:rPr lang="en-IN" dirty="0" err="1"/>
              <a:t>ChennaiEstate</a:t>
            </a:r>
            <a:r>
              <a:rPr lang="en-IN" dirty="0"/>
              <a:t>’ – a real estate ‘Aggregator’ website</a:t>
            </a:r>
          </a:p>
          <a:p>
            <a:r>
              <a:rPr lang="en-IN" dirty="0"/>
              <a:t>He then checks the website of ‘</a:t>
            </a:r>
            <a:r>
              <a:rPr lang="en-IN" dirty="0" err="1"/>
              <a:t>ChennaiEstate</a:t>
            </a:r>
            <a:r>
              <a:rPr lang="en-IN" dirty="0"/>
              <a:t>’ and learn more about the real estate properties and it’s price</a:t>
            </a:r>
          </a:p>
          <a:p>
            <a:r>
              <a:rPr lang="en-IN" dirty="0"/>
              <a:t>We, the </a:t>
            </a:r>
            <a:r>
              <a:rPr lang="en-IN" dirty="0" err="1"/>
              <a:t>ChennaiEstate</a:t>
            </a:r>
            <a:r>
              <a:rPr lang="en-IN" dirty="0"/>
              <a:t> Analytics team, have deployed a ‘Price Prediction model’ for helping our customers</a:t>
            </a:r>
          </a:p>
          <a:p>
            <a:r>
              <a:rPr lang="en-IN" dirty="0"/>
              <a:t>Mr </a:t>
            </a:r>
            <a:r>
              <a:rPr lang="en-IN" dirty="0" err="1"/>
              <a:t>Satyanarayanan</a:t>
            </a:r>
            <a:r>
              <a:rPr lang="en-IN" dirty="0"/>
              <a:t> enters various features of the property he wants to buy and clicks the ‘Predict’ button</a:t>
            </a:r>
          </a:p>
          <a:p>
            <a:r>
              <a:rPr lang="en-IN" dirty="0"/>
              <a:t>Our model shows him the Price of the property along with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9360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866775"/>
          </a:xfrm>
        </p:spPr>
        <p:txBody>
          <a:bodyPr>
            <a:normAutofit/>
          </a:bodyPr>
          <a:lstStyle/>
          <a:p>
            <a:r>
              <a:rPr lang="en-IN" dirty="0"/>
              <a:t>Consumer Decision Dilemma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965200"/>
            <a:ext cx="5461000" cy="5041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965199"/>
            <a:ext cx="5359400" cy="5041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1400" y="6140306"/>
            <a:ext cx="4953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/>
              <a:t>Price per Square feet heat map [Dark Red: High Price , Dark Yellow: Low Price]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1450" y="6137246"/>
            <a:ext cx="5264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/>
              <a:t>Commission per Square feet heat map [Dark Red: High Commission, Dark Yellow: Low Commission]</a:t>
            </a:r>
          </a:p>
        </p:txBody>
      </p:sp>
    </p:spTree>
    <p:extLst>
      <p:ext uri="{BB962C8B-B14F-4D97-AF65-F5344CB8AC3E}">
        <p14:creationId xmlns:p14="http://schemas.microsoft.com/office/powerpoint/2010/main" val="217988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437063"/>
          </a:xfrm>
        </p:spPr>
        <p:txBody>
          <a:bodyPr/>
          <a:lstStyle/>
          <a:p>
            <a:r>
              <a:rPr lang="en-IN" dirty="0"/>
              <a:t>Exploratory Data Analysis – Checking of Missing values and other irregular values in the train &amp; test dataset.</a:t>
            </a:r>
          </a:p>
          <a:p>
            <a:r>
              <a:rPr lang="en-IN" dirty="0"/>
              <a:t>Visualisation – various kinds of plots, e.g.- density plot, bar plot, heat map, contour plots, bubble charts etc.</a:t>
            </a:r>
          </a:p>
          <a:p>
            <a:r>
              <a:rPr lang="en-IN" dirty="0"/>
              <a:t>Missing value imputation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879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513263"/>
          </a:xfrm>
        </p:spPr>
        <p:txBody>
          <a:bodyPr>
            <a:normAutofit/>
          </a:bodyPr>
          <a:lstStyle/>
          <a:p>
            <a:r>
              <a:rPr lang="en-IN" sz="2700" dirty="0"/>
              <a:t>First we checked for Missing values/Blank values/other irregular values </a:t>
            </a:r>
          </a:p>
          <a:p>
            <a:r>
              <a:rPr lang="en-IN" sz="2700" dirty="0"/>
              <a:t>We found missing values for the columns – Bedroom, Bathroom and Overall score in train and test set</a:t>
            </a:r>
          </a:p>
          <a:p>
            <a:r>
              <a:rPr lang="en-IN" sz="2700" dirty="0"/>
              <a:t>We used the ‘</a:t>
            </a:r>
            <a:r>
              <a:rPr lang="en-IN" sz="2700" dirty="0" err="1"/>
              <a:t>missForest</a:t>
            </a:r>
            <a:r>
              <a:rPr lang="en-IN" sz="2700" dirty="0"/>
              <a:t>’ package to replace the missing values in both train and test set. </a:t>
            </a:r>
          </a:p>
          <a:p>
            <a:r>
              <a:rPr lang="en-IN" sz="2700" dirty="0"/>
              <a:t>This package uses tree-based Random Forest to replace the categorical values and Random Forest Regression to replace the numerical values</a:t>
            </a:r>
          </a:p>
          <a:p>
            <a:r>
              <a:rPr lang="en-IN" sz="2700" dirty="0"/>
              <a:t>Then we used ‘RLOF’ package to detect multivariate outlier. We found a very few outliers (and removed them for linear regression model)</a:t>
            </a:r>
          </a:p>
        </p:txBody>
      </p:sp>
    </p:spTree>
    <p:extLst>
      <p:ext uri="{BB962C8B-B14F-4D97-AF65-F5344CB8AC3E}">
        <p14:creationId xmlns:p14="http://schemas.microsoft.com/office/powerpoint/2010/main" val="12306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79925"/>
            <a:ext cx="10515600" cy="875776"/>
          </a:xfrm>
        </p:spPr>
        <p:txBody>
          <a:bodyPr/>
          <a:lstStyle/>
          <a:p>
            <a:pPr algn="l"/>
            <a:r>
              <a:rPr lang="en-IN" dirty="0"/>
              <a:t>Advanced Visualisations – Bubble Charts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6C4C4-1972-4EDE-B1FC-30021083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89100"/>
            <a:ext cx="6019800" cy="378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75D3A-0ECC-49BB-A6D9-E605AE56B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9" y="1689100"/>
            <a:ext cx="4826001" cy="4063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00" y="5752612"/>
            <a:ext cx="56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chart shows the conditions of the properties being sold in various Locations with different colour bubbles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61199" y="5930900"/>
            <a:ext cx="513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chart shows average Property Registration Fee in various Locations with different colour bubbles</a:t>
            </a:r>
          </a:p>
        </p:txBody>
      </p:sp>
    </p:spTree>
    <p:extLst>
      <p:ext uri="{BB962C8B-B14F-4D97-AF65-F5344CB8AC3E}">
        <p14:creationId xmlns:p14="http://schemas.microsoft.com/office/powerpoint/2010/main" val="20660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2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06475"/>
          </a:xfrm>
        </p:spPr>
        <p:txBody>
          <a:bodyPr>
            <a:normAutofit/>
          </a:bodyPr>
          <a:lstStyle/>
          <a:p>
            <a:r>
              <a:rPr lang="en-IN" dirty="0"/>
              <a:t>Feature Engineering &amp; Model Building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800"/>
                <a:ext cx="10515600" cy="5143500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/>
                  <a:t>We start off with Linear model because a linear model has higher interpretability in a real life scenario than a non-linear model</a:t>
                </a:r>
              </a:p>
              <a:p>
                <a:r>
                  <a:rPr lang="en-IN" sz="2200" dirty="0"/>
                  <a:t>We first created a ‘Vanilla Linear Regression’ model which had an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200" dirty="0"/>
                  <a:t> = 0.965 &amp; RMSE submission score = 660,000</a:t>
                </a:r>
              </a:p>
              <a:p>
                <a:r>
                  <a:rPr lang="en-IN" sz="2200" dirty="0"/>
                  <a:t>Then we did a QQ plot &amp; Variance plot and found non-linearity in it </a:t>
                </a:r>
              </a:p>
              <a:p>
                <a:r>
                  <a:rPr lang="en-IN" sz="2200" dirty="0"/>
                  <a:t>So we started adding Interaction term and polynomial terms </a:t>
                </a:r>
              </a:p>
              <a:p>
                <a:r>
                  <a:rPr lang="en-IN" sz="2200" dirty="0"/>
                  <a:t>We added a total of 105 features, out of many have real life interpretability and many are purely mathematical in nature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800"/>
                <a:ext cx="10515600" cy="5143500"/>
              </a:xfrm>
              <a:blipFill rotWithShape="0">
                <a:blip r:embed="rId2"/>
                <a:stretch>
                  <a:fillRect l="-696" t="-1540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87" y="4394200"/>
            <a:ext cx="3399114" cy="246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94" y="3937000"/>
            <a:ext cx="4469205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739775"/>
          </a:xfrm>
        </p:spPr>
        <p:txBody>
          <a:bodyPr/>
          <a:lstStyle/>
          <a:p>
            <a:r>
              <a:rPr lang="en-IN" dirty="0"/>
              <a:t>Non-Linear model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943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RMSE achieved after adding 105 features = 225,000 and we hit a plateau after that point</a:t>
            </a:r>
          </a:p>
          <a:p>
            <a:r>
              <a:rPr lang="en-IN" dirty="0"/>
              <a:t>At this point the QQ plot still showed presence of high non-linearity at some portions</a:t>
            </a:r>
          </a:p>
          <a:p>
            <a:r>
              <a:rPr lang="en-IN" dirty="0"/>
              <a:t>So we decided to try non-linear model – Artificial Neural Network</a:t>
            </a:r>
          </a:p>
          <a:p>
            <a:r>
              <a:rPr lang="en-IN" dirty="0"/>
              <a:t>We have used the H2o package in R to model the data with Single Layer Neural Network and Deep Neural Network</a:t>
            </a:r>
          </a:p>
          <a:p>
            <a:r>
              <a:rPr lang="en-IN" dirty="0"/>
              <a:t>H2o package divides the core into 4 parts and distributes the computation so it is considerably fast compared to other DL packages available in R</a:t>
            </a:r>
          </a:p>
          <a:p>
            <a:r>
              <a:rPr lang="en-IN" dirty="0"/>
              <a:t>We have used ‘</a:t>
            </a:r>
            <a:r>
              <a:rPr lang="en-IN" dirty="0" err="1"/>
              <a:t>ReLU</a:t>
            </a:r>
            <a:r>
              <a:rPr lang="en-IN" dirty="0"/>
              <a:t>’ as the activation function as it performs better compared to ‘</a:t>
            </a:r>
            <a:r>
              <a:rPr lang="en-IN" dirty="0" err="1"/>
              <a:t>Tanh</a:t>
            </a:r>
            <a:r>
              <a:rPr lang="en-IN" dirty="0"/>
              <a:t>’ activation in Multiple hidden layer architecture</a:t>
            </a:r>
          </a:p>
          <a:p>
            <a:r>
              <a:rPr lang="en-IN" dirty="0"/>
              <a:t>First we tried to tune single hidden layer but later moved on to double hidden layer to obtain improved RMSE score</a:t>
            </a:r>
          </a:p>
        </p:txBody>
      </p:sp>
    </p:spTree>
    <p:extLst>
      <p:ext uri="{BB962C8B-B14F-4D97-AF65-F5344CB8AC3E}">
        <p14:creationId xmlns:p14="http://schemas.microsoft.com/office/powerpoint/2010/main" val="11751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856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Chennai Estate’s Price Prediction Model</vt:lpstr>
      <vt:lpstr>Business Case</vt:lpstr>
      <vt:lpstr>Consumer Decision Dilemma</vt:lpstr>
      <vt:lpstr>Our Approach</vt:lpstr>
      <vt:lpstr>Exploratory Data Analysis</vt:lpstr>
      <vt:lpstr>Advanced Visualisations – Bubble Charts</vt:lpstr>
      <vt:lpstr>PowerPoint Presentation</vt:lpstr>
      <vt:lpstr>Feature Engineering &amp; Model Building</vt:lpstr>
      <vt:lpstr>Non-Linear model – Deep Learning</vt:lpstr>
      <vt:lpstr>Deep Learning Architecture &amp; Tuning</vt:lpstr>
      <vt:lpstr>Benefit Analysis – Business &amp; Consumer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ChennaiEstate’s Price Prediction Model</dc:title>
  <dc:creator>Soumyadeep Chowdhury</dc:creator>
  <cp:lastModifiedBy>Subhranil Roy</cp:lastModifiedBy>
  <cp:revision>42</cp:revision>
  <dcterms:created xsi:type="dcterms:W3CDTF">2018-01-18T13:55:21Z</dcterms:created>
  <dcterms:modified xsi:type="dcterms:W3CDTF">2018-01-25T15:15:05Z</dcterms:modified>
</cp:coreProperties>
</file>