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56" r:id="rId12"/>
    <p:sldId id="257" r:id="rId13"/>
    <p:sldId id="258" r:id="rId14"/>
    <p:sldId id="260" r:id="rId15"/>
    <p:sldId id="261" r:id="rId16"/>
    <p:sldId id="259" r:id="rId17"/>
    <p:sldId id="262" r:id="rId18"/>
    <p:sldId id="263" r:id="rId19"/>
    <p:sldId id="266" r:id="rId20"/>
    <p:sldId id="264" r:id="rId21"/>
    <p:sldId id="26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comendation" id="{3821F5CA-35C0-49C2-A7B2-ED988A4347A9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R-Code" id="{885E4274-77BD-4B1A-A1F0-6B4F653D41F5}">
          <p14:sldIdLst>
            <p14:sldId id="256"/>
            <p14:sldId id="257"/>
            <p14:sldId id="258"/>
            <p14:sldId id="260"/>
            <p14:sldId id="261"/>
            <p14:sldId id="259"/>
            <p14:sldId id="262"/>
            <p14:sldId id="263"/>
            <p14:sldId id="266"/>
            <p14:sldId id="264"/>
            <p14:sldId id="26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3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43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361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5928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705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937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439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434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470AB64-35D1-4080-8C52-8B9495D12E94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97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35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67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51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48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02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8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52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AB64-35D1-4080-8C52-8B9495D12E94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20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0AB64-35D1-4080-8C52-8B9495D12E94}" type="datetimeFigureOut">
              <a:rPr lang="en-IN" smtClean="0"/>
              <a:t>03-11-2017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73198-8440-4D12-B732-FA004FACB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219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32F2-2A36-47C8-8C18-64CAEEF59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dirty="0"/>
              <a:t>Logistic Regression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47B8F-6D53-4A44-984D-DD0F7BFB0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Subhranil Roy</a:t>
            </a:r>
          </a:p>
        </p:txBody>
      </p:sp>
    </p:spTree>
    <p:extLst>
      <p:ext uri="{BB962C8B-B14F-4D97-AF65-F5344CB8AC3E}">
        <p14:creationId xmlns:p14="http://schemas.microsoft.com/office/powerpoint/2010/main" val="82890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21CD-E053-45C2-BB3B-30D5775B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711F-442C-415B-AA15-66FD0D03E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Consumer are biased towards farm grown ingredients. Product made from farm grown ingredient can improve customers rating.</a:t>
            </a:r>
          </a:p>
          <a:p>
            <a:r>
              <a:rPr lang="en-IN" dirty="0"/>
              <a:t> Customer rated good who believes that the product contains low trans fat and which are made from natural oils.</a:t>
            </a:r>
          </a:p>
          <a:p>
            <a:r>
              <a:rPr lang="en-IN" dirty="0"/>
              <a:t> The products which are minimally processed are used to believe as good by the customer.</a:t>
            </a:r>
          </a:p>
          <a:p>
            <a:r>
              <a:rPr lang="en-IN" dirty="0">
                <a:solidFill>
                  <a:srgbClr val="FFFF00"/>
                </a:solidFill>
              </a:rPr>
              <a:t>To improve customer satisfaction the product should be:</a:t>
            </a:r>
          </a:p>
          <a:p>
            <a:r>
              <a:rPr lang="en-IN" dirty="0">
                <a:solidFill>
                  <a:srgbClr val="FFFF00"/>
                </a:solidFill>
              </a:rPr>
              <a:t>Made from farm grown ingredients and natural oils.</a:t>
            </a:r>
          </a:p>
          <a:p>
            <a:r>
              <a:rPr lang="en-IN" dirty="0">
                <a:solidFill>
                  <a:srgbClr val="FFFF00"/>
                </a:solidFill>
              </a:rPr>
              <a:t>Does not contains trans fat.</a:t>
            </a:r>
          </a:p>
          <a:p>
            <a:r>
              <a:rPr lang="en-IN" dirty="0">
                <a:solidFill>
                  <a:srgbClr val="FFFF00"/>
                </a:solidFill>
              </a:rPr>
              <a:t>Product should be minimally processed.</a:t>
            </a:r>
          </a:p>
        </p:txBody>
      </p:sp>
    </p:spTree>
    <p:extLst>
      <p:ext uri="{BB962C8B-B14F-4D97-AF65-F5344CB8AC3E}">
        <p14:creationId xmlns:p14="http://schemas.microsoft.com/office/powerpoint/2010/main" val="36717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E5C0-BE9B-48C9-B7EB-4DC24D733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F51B7-ADB4-4696-87AD-A35D9BB1BB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Subhranil Roy</a:t>
            </a:r>
          </a:p>
        </p:txBody>
      </p:sp>
    </p:spTree>
    <p:extLst>
      <p:ext uri="{BB962C8B-B14F-4D97-AF65-F5344CB8AC3E}">
        <p14:creationId xmlns:p14="http://schemas.microsoft.com/office/powerpoint/2010/main" val="137031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5C87-5645-4F56-B7C7-AAB8D32B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Reading the data from source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BF8933-BD7B-4B44-8A8B-579CED445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47" y="2513000"/>
            <a:ext cx="11491886" cy="6807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C9C633-BE41-4C4D-B744-256EB68C7E23}"/>
              </a:ext>
            </a:extLst>
          </p:cNvPr>
          <p:cNvSpPr txBox="1"/>
          <p:nvPr/>
        </p:nvSpPr>
        <p:spPr>
          <a:xfrm>
            <a:off x="301268" y="2189834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R-Code: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E7CD3-5C13-4ECA-8A29-2FDE8D3B6464}"/>
              </a:ext>
            </a:extLst>
          </p:cNvPr>
          <p:cNvSpPr txBox="1"/>
          <p:nvPr/>
        </p:nvSpPr>
        <p:spPr>
          <a:xfrm>
            <a:off x="301268" y="3330333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Set: partial 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FCD1CB-471F-4ABE-81BD-315394BE6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47" y="3687942"/>
            <a:ext cx="11298927" cy="30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87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436A-26A9-4771-8BA0-02AFF792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for missing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9E53E6-9BF2-479F-8AE1-465BE8E2F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7"/>
          <a:stretch/>
        </p:blipFill>
        <p:spPr>
          <a:xfrm>
            <a:off x="680321" y="2027582"/>
            <a:ext cx="4465963" cy="6891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4CEAA-DFC7-42B2-9FBE-DA501A7341C4}"/>
              </a:ext>
            </a:extLst>
          </p:cNvPr>
          <p:cNvSpPr txBox="1"/>
          <p:nvPr/>
        </p:nvSpPr>
        <p:spPr>
          <a:xfrm>
            <a:off x="680321" y="3392556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 missing value found: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6C3519-535A-4593-8770-346450A5A3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431" r="218" b="42217"/>
          <a:stretch/>
        </p:blipFill>
        <p:spPr>
          <a:xfrm>
            <a:off x="92764" y="4036546"/>
            <a:ext cx="11940209" cy="105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01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0211-78E6-4E6C-AE1C-56419A3F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50% of the people in survey have rated overall perception of Brand A  as 4 or less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E0B76E-0596-4B3E-821F-F5F5381DE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5" r="10314"/>
          <a:stretch/>
        </p:blipFill>
        <p:spPr>
          <a:xfrm>
            <a:off x="680321" y="2517913"/>
            <a:ext cx="3653140" cy="88789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9E7F3D-74EE-4206-B968-C49473C966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" b="-1"/>
          <a:stretch/>
        </p:blipFill>
        <p:spPr>
          <a:xfrm>
            <a:off x="680321" y="4280452"/>
            <a:ext cx="4090462" cy="20408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B93DE6-D755-4B57-BA6E-46A50A30F543}"/>
              </a:ext>
            </a:extLst>
          </p:cNvPr>
          <p:cNvSpPr txBox="1"/>
          <p:nvPr/>
        </p:nvSpPr>
        <p:spPr>
          <a:xfrm>
            <a:off x="680321" y="2086821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Code: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E97FD0-8D9D-4DE1-A328-E455F170925B}"/>
              </a:ext>
            </a:extLst>
          </p:cNvPr>
          <p:cNvSpPr txBox="1"/>
          <p:nvPr/>
        </p:nvSpPr>
        <p:spPr>
          <a:xfrm>
            <a:off x="621009" y="390489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16546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73F2-E6CB-49E9-A421-C0B31416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How many respondents have a good perception about brand A? Considering rating 5 or above is good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727A4D-E36A-4CA6-91E2-31E2AB30C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471634"/>
            <a:ext cx="5736570" cy="8811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F14191-B829-4811-A60B-92D5F34F544B}"/>
              </a:ext>
            </a:extLst>
          </p:cNvPr>
          <p:cNvSpPr txBox="1"/>
          <p:nvPr/>
        </p:nvSpPr>
        <p:spPr>
          <a:xfrm>
            <a:off x="680321" y="210230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9978C-5DBC-4ECE-8A9D-7116B498C366}"/>
              </a:ext>
            </a:extLst>
          </p:cNvPr>
          <p:cNvSpPr txBox="1"/>
          <p:nvPr/>
        </p:nvSpPr>
        <p:spPr>
          <a:xfrm>
            <a:off x="680321" y="3683739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FB2A2F-6395-4D12-8F32-7682B3E6E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11" y="4384010"/>
            <a:ext cx="5720479" cy="193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74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407C-54E3-4906-BC36-92213EEA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 setting the data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8EC96-1EFD-4FB2-853B-8105BE577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66" t="46568" r="25869" b="48405"/>
          <a:stretch/>
        </p:blipFill>
        <p:spPr>
          <a:xfrm>
            <a:off x="680321" y="2336873"/>
            <a:ext cx="10380280" cy="591857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A88BEB4-CB86-4DDF-9808-A9E0D12CB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" y="3431436"/>
            <a:ext cx="7806003" cy="71649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88B49C-88A1-42A4-9092-35F0E40D5F01}"/>
              </a:ext>
            </a:extLst>
          </p:cNvPr>
          <p:cNvSpPr txBox="1"/>
          <p:nvPr/>
        </p:nvSpPr>
        <p:spPr>
          <a:xfrm>
            <a:off x="543340" y="4156668"/>
            <a:ext cx="351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Removing the duplicate column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B65E9D-24B2-4EC2-948F-9557106B7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" y="4650635"/>
            <a:ext cx="4249490" cy="70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11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F7B6-050C-43A2-B0B0-73F64602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Divide the data in to test and training data 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B07DC8-A5E2-4510-A3D0-DED81A159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744340"/>
            <a:ext cx="8932470" cy="18144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8712D8-BE2E-45DE-AAF4-16451EFA027C}"/>
              </a:ext>
            </a:extLst>
          </p:cNvPr>
          <p:cNvSpPr txBox="1"/>
          <p:nvPr/>
        </p:nvSpPr>
        <p:spPr>
          <a:xfrm>
            <a:off x="680321" y="2030451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 Code:</a:t>
            </a:r>
          </a:p>
        </p:txBody>
      </p:sp>
    </p:spTree>
    <p:extLst>
      <p:ext uri="{BB962C8B-B14F-4D97-AF65-F5344CB8AC3E}">
        <p14:creationId xmlns:p14="http://schemas.microsoft.com/office/powerpoint/2010/main" val="1257629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3C02-9410-4F62-9EE4-31A7B464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the regression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1EF55F-289B-4E40-9FF8-668998F4D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1" b="-8618"/>
          <a:stretch/>
        </p:blipFill>
        <p:spPr>
          <a:xfrm>
            <a:off x="801480" y="2305878"/>
            <a:ext cx="4257675" cy="10035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CA8011-A936-449D-A49F-22EDE8289C72}"/>
              </a:ext>
            </a:extLst>
          </p:cNvPr>
          <p:cNvSpPr txBox="1"/>
          <p:nvPr/>
        </p:nvSpPr>
        <p:spPr>
          <a:xfrm>
            <a:off x="801480" y="1936546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 Code: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A4779-EB38-412D-BF3B-08C2FE8CA30D}"/>
              </a:ext>
            </a:extLst>
          </p:cNvPr>
          <p:cNvSpPr txBox="1"/>
          <p:nvPr/>
        </p:nvSpPr>
        <p:spPr>
          <a:xfrm>
            <a:off x="5983149" y="1991476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Output: Summary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29637B-6D05-4D14-B6D9-76A0BBCDB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49" y="2518119"/>
            <a:ext cx="5553075" cy="4048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C00739-A31D-4396-BE4B-BE4C73494A9F}"/>
              </a:ext>
            </a:extLst>
          </p:cNvPr>
          <p:cNvSpPr txBox="1"/>
          <p:nvPr/>
        </p:nvSpPr>
        <p:spPr>
          <a:xfrm>
            <a:off x="801480" y="3446206"/>
            <a:ext cx="3786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 variables are significant.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Residual Deviance has reduced.</a:t>
            </a:r>
          </a:p>
        </p:txBody>
      </p:sp>
    </p:spTree>
    <p:extLst>
      <p:ext uri="{BB962C8B-B14F-4D97-AF65-F5344CB8AC3E}">
        <p14:creationId xmlns:p14="http://schemas.microsoft.com/office/powerpoint/2010/main" val="2357949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8EE-EA45-40C5-96E4-6D1BE13B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Validation: ROC Curve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E4B869-E9C8-448B-8469-D773372D5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89" y="2083582"/>
            <a:ext cx="5367511" cy="359886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A8AE98-B24E-409D-B9D6-CE14E27CA8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8" t="14341" r="62615" b="68625"/>
          <a:stretch/>
        </p:blipFill>
        <p:spPr>
          <a:xfrm>
            <a:off x="680321" y="2336873"/>
            <a:ext cx="3362178" cy="11676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C2CCCA-CDD0-4DA1-A38E-D95F86148861}"/>
              </a:ext>
            </a:extLst>
          </p:cNvPr>
          <p:cNvSpPr txBox="1"/>
          <p:nvPr/>
        </p:nvSpPr>
        <p:spPr>
          <a:xfrm>
            <a:off x="680321" y="3698347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Area Under the Curve: 77%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E9EC50-BD0D-4193-8806-ADAFFDFB34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77" t="31239" r="38615" b="62058"/>
          <a:stretch/>
        </p:blipFill>
        <p:spPr>
          <a:xfrm>
            <a:off x="154744" y="4220967"/>
            <a:ext cx="5528604" cy="459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2642E3-8F0C-4282-B474-EDA6082B4F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80" t="70494" r="38038" b="21216"/>
          <a:stretch/>
        </p:blipFill>
        <p:spPr>
          <a:xfrm>
            <a:off x="154744" y="4929888"/>
            <a:ext cx="5650098" cy="7525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819939-3F21-40E9-A85F-1A9A668AE3DC}"/>
              </a:ext>
            </a:extLst>
          </p:cNvPr>
          <p:cNvSpPr txBox="1"/>
          <p:nvPr/>
        </p:nvSpPr>
        <p:spPr>
          <a:xfrm>
            <a:off x="680321" y="5747195"/>
            <a:ext cx="202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Accuracy: 77%</a:t>
            </a:r>
          </a:p>
        </p:txBody>
      </p:sp>
    </p:spTree>
    <p:extLst>
      <p:ext uri="{BB962C8B-B14F-4D97-AF65-F5344CB8AC3E}">
        <p14:creationId xmlns:p14="http://schemas.microsoft.com/office/powerpoint/2010/main" val="419820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A478-2A26-4A7D-9704-83157321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5355-29F7-41FE-81A9-93673B39D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set details</a:t>
            </a:r>
          </a:p>
          <a:p>
            <a:r>
              <a:rPr lang="en-IN" dirty="0"/>
              <a:t>Objective</a:t>
            </a:r>
          </a:p>
          <a:p>
            <a:r>
              <a:rPr lang="en-IN" dirty="0"/>
              <a:t>Observations</a:t>
            </a:r>
          </a:p>
          <a:p>
            <a:r>
              <a:rPr lang="en-IN" dirty="0"/>
              <a:t>Recommendations </a:t>
            </a:r>
          </a:p>
          <a:p>
            <a:r>
              <a:rPr lang="en-IN" dirty="0"/>
              <a:t>R Codes</a:t>
            </a:r>
          </a:p>
          <a:p>
            <a:r>
              <a:rPr lang="en-IN" dirty="0"/>
              <a:t>Model Validations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161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8370-049C-4DA0-B4A0-9B07E5F2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Validation: Choosing the optimal cut off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53DACE-407D-4012-AEE1-3A602D6D4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397" t="15343" r="50853" b="77293"/>
          <a:stretch/>
        </p:blipFill>
        <p:spPr>
          <a:xfrm>
            <a:off x="437322" y="2146852"/>
            <a:ext cx="6997130" cy="7288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92B3E1-09A2-4C24-AD6D-2DF8DC6CF4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56" t="22209" r="37827" b="70058"/>
          <a:stretch/>
        </p:blipFill>
        <p:spPr>
          <a:xfrm>
            <a:off x="437322" y="2934095"/>
            <a:ext cx="8129752" cy="670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B350F0-8D80-41D7-9D6A-E1A520C38CF5}"/>
              </a:ext>
            </a:extLst>
          </p:cNvPr>
          <p:cNvSpPr txBox="1"/>
          <p:nvPr/>
        </p:nvSpPr>
        <p:spPr>
          <a:xfrm>
            <a:off x="437322" y="366296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DC83F9-2BA5-484E-860D-5CF4D1AF6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2" y="4032296"/>
            <a:ext cx="4781792" cy="14750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C4F6A3-537F-4CF7-9EF4-228C5CDDFEA5}"/>
              </a:ext>
            </a:extLst>
          </p:cNvPr>
          <p:cNvSpPr txBox="1"/>
          <p:nvPr/>
        </p:nvSpPr>
        <p:spPr>
          <a:xfrm>
            <a:off x="437322" y="5565699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Optimal cut off : 0.49522315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BFE5BF-1844-41DA-89C8-45CE384627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52" t="30171" r="42580" b="65745"/>
          <a:stretch/>
        </p:blipFill>
        <p:spPr>
          <a:xfrm>
            <a:off x="324746" y="5935031"/>
            <a:ext cx="10718394" cy="78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6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0A07-E8EC-495F-B979-17E433B7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Validation: Confutation Matrix on test data 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56E6A0-7DBC-4715-8726-2034A052B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12" t="31736" r="53713" b="63895"/>
          <a:stretch/>
        </p:blipFill>
        <p:spPr>
          <a:xfrm>
            <a:off x="239151" y="2349305"/>
            <a:ext cx="8955356" cy="6049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2C5B53-0690-46CD-8193-37BF770D4412}"/>
              </a:ext>
            </a:extLst>
          </p:cNvPr>
          <p:cNvSpPr txBox="1"/>
          <p:nvPr/>
        </p:nvSpPr>
        <p:spPr>
          <a:xfrm>
            <a:off x="239151" y="1979973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393F8-F03C-4CAA-9E27-C1516FF1E2C6}"/>
              </a:ext>
            </a:extLst>
          </p:cNvPr>
          <p:cNvSpPr txBox="1"/>
          <p:nvPr/>
        </p:nvSpPr>
        <p:spPr>
          <a:xfrm>
            <a:off x="239151" y="3033255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D2A323-A90C-4F45-B901-4CF76C9F2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26" y="3033254"/>
            <a:ext cx="4433178" cy="36348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B0206B-943C-4AAC-9EAA-4AF5C2EDD7BA}"/>
              </a:ext>
            </a:extLst>
          </p:cNvPr>
          <p:cNvSpPr txBox="1"/>
          <p:nvPr/>
        </p:nvSpPr>
        <p:spPr>
          <a:xfrm>
            <a:off x="6682154" y="355912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Our model is 71% accurate.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6118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92D41D-ADC0-418D-AD1B-5B3AD6A4F3A9}"/>
              </a:ext>
            </a:extLst>
          </p:cNvPr>
          <p:cNvSpPr txBox="1"/>
          <p:nvPr/>
        </p:nvSpPr>
        <p:spPr>
          <a:xfrm>
            <a:off x="2663688" y="2345635"/>
            <a:ext cx="57567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106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794D-11D2-4D1D-85C4-D8B807F3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3EDD8-B03C-4A62-9632-0679DD37E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snacks manufacturer produces 6 different brands- Brand A, Brand B, Brand C, Brand D, Brand E and Brand F.</a:t>
            </a:r>
          </a:p>
          <a:p>
            <a:r>
              <a:rPr lang="en-IN" dirty="0"/>
              <a:t>Manufacturer is interested in finding out what factors affect the perception for Brand 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90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1C95-746F-4DE7-A374-D5027732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90980-18F3-4992-8EFE-7E852D74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Data has been collected as a part of a survey exercise done by a snacks manufacturer.</a:t>
            </a:r>
          </a:p>
          <a:p>
            <a:r>
              <a:rPr lang="en-IN" dirty="0"/>
              <a:t>Data Set has 24114 observations with 61 variables.</a:t>
            </a:r>
          </a:p>
          <a:p>
            <a:r>
              <a:rPr lang="en-IN" dirty="0"/>
              <a:t>We are interested only on Brand A  and we want to know what factors affect the perception for Brand A.</a:t>
            </a:r>
          </a:p>
          <a:p>
            <a:r>
              <a:rPr lang="en-IN" dirty="0"/>
              <a:t>From data dictionary we have only five relevant variables for brand A.</a:t>
            </a:r>
          </a:p>
          <a:p>
            <a:r>
              <a:rPr lang="en-IN" dirty="0"/>
              <a:t>Our target variable is a rating variable where we collected the customer's rating on a point (10 is consider as good  for you and 1 is consider as bad for you).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73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D6D1-347C-4F6C-BB61-4C83A143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2FBA-2E14-4D34-8796-A62198665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4 independent factors:</a:t>
            </a:r>
          </a:p>
          <a:p>
            <a:r>
              <a:rPr lang="en-IN" dirty="0"/>
              <a:t>Zero Trans Fat</a:t>
            </a:r>
          </a:p>
          <a:p>
            <a:r>
              <a:rPr lang="en-IN" dirty="0"/>
              <a:t>Farm grown ingredients</a:t>
            </a:r>
          </a:p>
          <a:p>
            <a:r>
              <a:rPr lang="en-IN" dirty="0"/>
              <a:t>Natural Oils</a:t>
            </a:r>
          </a:p>
          <a:p>
            <a:r>
              <a:rPr lang="en-IN" dirty="0"/>
              <a:t>Minimally processed items</a:t>
            </a:r>
          </a:p>
          <a:p>
            <a:r>
              <a:rPr lang="en-IN" dirty="0">
                <a:solidFill>
                  <a:srgbClr val="FFFF00"/>
                </a:solidFill>
              </a:rPr>
              <a:t>Our job is to figuring out what is the overall perception about Brand A as well as finding out if a specific set of the above factors drive brand perception.</a:t>
            </a:r>
          </a:p>
        </p:txBody>
      </p:sp>
    </p:spTree>
    <p:extLst>
      <p:ext uri="{BB962C8B-B14F-4D97-AF65-F5344CB8AC3E}">
        <p14:creationId xmlns:p14="http://schemas.microsoft.com/office/powerpoint/2010/main" val="381243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19D7-58E1-49FC-A9D8-0F1DC09D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8FD8F-1E75-428B-B50D-2386B3951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50% of the people in survey have rated overall perception of Brand A  as 4 or less.</a:t>
            </a:r>
          </a:p>
          <a:p>
            <a:r>
              <a:rPr lang="en-IN" dirty="0"/>
              <a:t>11954 out of 24114 Customer rated 5 or more.</a:t>
            </a:r>
          </a:p>
          <a:p>
            <a:r>
              <a:rPr lang="en-IN" dirty="0"/>
              <a:t>Good perception is increased by 55%  if someone has said ‘Yes’ to a question regarding the use of farm grown ingredients.</a:t>
            </a:r>
          </a:p>
          <a:p>
            <a:r>
              <a:rPr lang="en-IN" dirty="0"/>
              <a:t>If someone responds ‘No’ to a question regarding the use of ‘Natural Oils’ then the log odds of that person having a good perception about Brand A will decrease by 40%</a:t>
            </a:r>
          </a:p>
        </p:txBody>
      </p:sp>
    </p:spTree>
    <p:extLst>
      <p:ext uri="{BB962C8B-B14F-4D97-AF65-F5344CB8AC3E}">
        <p14:creationId xmlns:p14="http://schemas.microsoft.com/office/powerpoint/2010/main" val="357479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658E-C69C-4EF7-9D3C-F7CFD013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44A8B-56F5-438F-BBBE-F3089CBD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79% of people believed that Brand A is manufactured with farm ingredient.</a:t>
            </a:r>
          </a:p>
          <a:p>
            <a:r>
              <a:rPr lang="en-IN" dirty="0"/>
              <a:t>44% of the people believed that Brand A is manufactured with natural oils.</a:t>
            </a:r>
          </a:p>
          <a:p>
            <a:r>
              <a:rPr lang="en-IN" dirty="0"/>
              <a:t>31% of the people believed that Brand A is manufactured with ingredients having zero-gram trans-fat</a:t>
            </a:r>
          </a:p>
        </p:txBody>
      </p:sp>
    </p:spTree>
    <p:extLst>
      <p:ext uri="{BB962C8B-B14F-4D97-AF65-F5344CB8AC3E}">
        <p14:creationId xmlns:p14="http://schemas.microsoft.com/office/powerpoint/2010/main" val="418343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940D-9046-4803-BB71-2BB728E4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Interpretation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78785-3B7C-4B84-8E0F-9DF6ED97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the product are not made from farm ingredient the  probability of odd ratio of the rating towards bad is increased by 23%</a:t>
            </a:r>
          </a:p>
          <a:p>
            <a:r>
              <a:rPr lang="en-IN" dirty="0"/>
              <a:t>If the product constantans trans fat then probability of odd ratio of the rating towards bad is increase by 30%.</a:t>
            </a:r>
          </a:p>
          <a:p>
            <a:r>
              <a:rPr lang="en-IN" dirty="0"/>
              <a:t>If the product contains other than naturel oil then probability of bad rating is increase by 34%.</a:t>
            </a:r>
          </a:p>
          <a:p>
            <a:r>
              <a:rPr lang="en-IN" dirty="0"/>
              <a:t>If the product is minimal processed item then probability of good rating is increase by 57%.</a:t>
            </a:r>
          </a:p>
        </p:txBody>
      </p:sp>
    </p:spTree>
    <p:extLst>
      <p:ext uri="{BB962C8B-B14F-4D97-AF65-F5344CB8AC3E}">
        <p14:creationId xmlns:p14="http://schemas.microsoft.com/office/powerpoint/2010/main" val="162157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E786-D968-4BAC-95C8-418E5EDA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F799C75-541D-428B-9CE6-F37613F1C2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099954"/>
              </p:ext>
            </p:extLst>
          </p:nvPr>
        </p:nvGraphicFramePr>
        <p:xfrm>
          <a:off x="681037" y="2336799"/>
          <a:ext cx="10556805" cy="2752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8935">
                  <a:extLst>
                    <a:ext uri="{9D8B030D-6E8A-4147-A177-3AD203B41FA5}">
                      <a16:colId xmlns:a16="http://schemas.microsoft.com/office/drawing/2014/main" val="3298060734"/>
                    </a:ext>
                  </a:extLst>
                </a:gridCol>
                <a:gridCol w="3518935">
                  <a:extLst>
                    <a:ext uri="{9D8B030D-6E8A-4147-A177-3AD203B41FA5}">
                      <a16:colId xmlns:a16="http://schemas.microsoft.com/office/drawing/2014/main" val="294272064"/>
                    </a:ext>
                  </a:extLst>
                </a:gridCol>
                <a:gridCol w="3518935">
                  <a:extLst>
                    <a:ext uri="{9D8B030D-6E8A-4147-A177-3AD203B41FA5}">
                      <a16:colId xmlns:a16="http://schemas.microsoft.com/office/drawing/2014/main" val="2457164277"/>
                    </a:ext>
                  </a:extLst>
                </a:gridCol>
              </a:tblGrid>
              <a:tr h="736213">
                <a:tc>
                  <a:txBody>
                    <a:bodyPr/>
                    <a:lstStyle/>
                    <a:p>
                      <a:r>
                        <a:rPr lang="en-IN" dirty="0"/>
                        <a:t>Name of the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Probability of odd ratio increased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Towards Good/Bad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02165"/>
                  </a:ext>
                </a:extLst>
              </a:tr>
              <a:tr h="426536">
                <a:tc>
                  <a:txBody>
                    <a:bodyPr/>
                    <a:lstStyle/>
                    <a:p>
                      <a:r>
                        <a:rPr lang="en-IN" dirty="0"/>
                        <a:t>Made with farm ingredient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334676"/>
                  </a:ext>
                </a:extLst>
              </a:tr>
              <a:tr h="426536">
                <a:tc>
                  <a:txBody>
                    <a:bodyPr/>
                    <a:lstStyle/>
                    <a:p>
                      <a:r>
                        <a:rPr lang="en-IN" dirty="0"/>
                        <a:t>Constantans trans fat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65248"/>
                  </a:ext>
                </a:extLst>
              </a:tr>
              <a:tr h="736213">
                <a:tc>
                  <a:txBody>
                    <a:bodyPr/>
                    <a:lstStyle/>
                    <a:p>
                      <a:r>
                        <a:rPr lang="en-IN" dirty="0"/>
                        <a:t>Does not constantans natural Oils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385105"/>
                  </a:ext>
                </a:extLst>
              </a:tr>
              <a:tr h="426536">
                <a:tc>
                  <a:txBody>
                    <a:bodyPr/>
                    <a:lstStyle/>
                    <a:p>
                      <a:r>
                        <a:rPr lang="en-IN" dirty="0"/>
                        <a:t>Minimal processed 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65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41746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202</TotalTime>
  <Words>639</Words>
  <Application>Microsoft Office PowerPoint</Application>
  <PresentationFormat>Widescreen</PresentationFormat>
  <Paragraphs>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Trebuchet MS</vt:lpstr>
      <vt:lpstr>Berlin</vt:lpstr>
      <vt:lpstr>Logistic Regression With R</vt:lpstr>
      <vt:lpstr>Contents </vt:lpstr>
      <vt:lpstr>Data Set Details</vt:lpstr>
      <vt:lpstr>Data Set Details</vt:lpstr>
      <vt:lpstr>Objective</vt:lpstr>
      <vt:lpstr>Observations:</vt:lpstr>
      <vt:lpstr>Observations</vt:lpstr>
      <vt:lpstr>Interpretation of the Analysis</vt:lpstr>
      <vt:lpstr>PowerPoint Presentation</vt:lpstr>
      <vt:lpstr>Recommendations</vt:lpstr>
      <vt:lpstr>R Code</vt:lpstr>
      <vt:lpstr>Reading the data from source file</vt:lpstr>
      <vt:lpstr>Check for missing values</vt:lpstr>
      <vt:lpstr>50% of the people in survey have rated overall perception of Brand A  as 4 or less</vt:lpstr>
      <vt:lpstr>How many respondents have a good perception about brand A? Considering rating 5 or above is good</vt:lpstr>
      <vt:lpstr>Sub setting the data set</vt:lpstr>
      <vt:lpstr>Divide the data in to test and training data sets</vt:lpstr>
      <vt:lpstr>Building the regression model</vt:lpstr>
      <vt:lpstr>Validation: ROC Curve </vt:lpstr>
      <vt:lpstr>Validation: Choosing the optimal cut off </vt:lpstr>
      <vt:lpstr>Validation: Confutation Matrix on test data 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Code</dc:title>
  <dc:creator>Subhranil Roy</dc:creator>
  <cp:lastModifiedBy>Subhranil Roy</cp:lastModifiedBy>
  <cp:revision>24</cp:revision>
  <dcterms:created xsi:type="dcterms:W3CDTF">2017-07-18T05:49:51Z</dcterms:created>
  <dcterms:modified xsi:type="dcterms:W3CDTF">2017-11-03T14:00:15Z</dcterms:modified>
</cp:coreProperties>
</file>