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2" r:id="rId3"/>
    <p:sldId id="257" r:id="rId4"/>
    <p:sldId id="262" r:id="rId5"/>
    <p:sldId id="268" r:id="rId6"/>
    <p:sldId id="259" r:id="rId7"/>
    <p:sldId id="271" r:id="rId8"/>
    <p:sldId id="264" r:id="rId9"/>
    <p:sldId id="270" r:id="rId10"/>
    <p:sldId id="267" r:id="rId11"/>
    <p:sldId id="26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2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507EF-D78B-4B07-B5C9-AFED5C37100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321B27F-8A16-45F3-B7E0-1AEEEB29CCA2}">
      <dgm:prSet phldrT="[文字]"/>
      <dgm:spPr/>
      <dgm:t>
        <a:bodyPr/>
        <a:lstStyle/>
        <a:p>
          <a:r>
            <a:rPr lang="en-US" altLang="zh-TW" dirty="0"/>
            <a:t>H&amp;M</a:t>
          </a:r>
          <a:endParaRPr lang="zh-TW" altLang="en-US" dirty="0"/>
        </a:p>
      </dgm:t>
    </dgm:pt>
    <dgm:pt modelId="{0B889C7D-160C-45E0-95B7-EBDAFC63F66A}" type="parTrans" cxnId="{C3B5C099-514E-45FA-A291-65479BB8867B}">
      <dgm:prSet/>
      <dgm:spPr/>
      <dgm:t>
        <a:bodyPr/>
        <a:lstStyle/>
        <a:p>
          <a:endParaRPr lang="zh-TW" altLang="en-US"/>
        </a:p>
      </dgm:t>
    </dgm:pt>
    <dgm:pt modelId="{9957560C-77EC-4C34-AED4-14C18E8B1106}" type="sibTrans" cxnId="{C3B5C099-514E-45FA-A291-65479BB8867B}">
      <dgm:prSet/>
      <dgm:spPr/>
      <dgm:t>
        <a:bodyPr/>
        <a:lstStyle/>
        <a:p>
          <a:endParaRPr lang="zh-TW" altLang="en-US"/>
        </a:p>
      </dgm:t>
    </dgm:pt>
    <dgm:pt modelId="{EC802AE6-D7A9-42A6-B9AC-12AF62C35468}">
      <dgm:prSet phldrT="[文字]"/>
      <dgm:spPr/>
      <dgm:t>
        <a:bodyPr/>
        <a:lstStyle/>
        <a:p>
          <a:r>
            <a:rPr lang="zh-TW" altLang="en-US" dirty="0"/>
            <a:t>將概念、需求提供給被委託廠</a:t>
          </a:r>
        </a:p>
      </dgm:t>
    </dgm:pt>
    <dgm:pt modelId="{9889B896-4844-4F5C-961B-5E4157BAC80F}" type="parTrans" cxnId="{06CB2EFE-9262-4CBA-A5B2-07A249CE892E}">
      <dgm:prSet/>
      <dgm:spPr/>
      <dgm:t>
        <a:bodyPr/>
        <a:lstStyle/>
        <a:p>
          <a:endParaRPr lang="zh-TW" altLang="en-US"/>
        </a:p>
      </dgm:t>
    </dgm:pt>
    <dgm:pt modelId="{DC9E2A37-4B23-4F9A-9024-C28441AE5A40}" type="sibTrans" cxnId="{06CB2EFE-9262-4CBA-A5B2-07A249CE892E}">
      <dgm:prSet/>
      <dgm:spPr/>
      <dgm:t>
        <a:bodyPr/>
        <a:lstStyle/>
        <a:p>
          <a:endParaRPr lang="zh-TW" altLang="en-US"/>
        </a:p>
      </dgm:t>
    </dgm:pt>
    <dgm:pt modelId="{F94BE199-1573-4F76-B2B3-1C8D72FD979E}">
      <dgm:prSet phldrT="[文字]"/>
      <dgm:spPr/>
      <dgm:t>
        <a:bodyPr/>
        <a:lstStyle/>
        <a:p>
          <a:r>
            <a:rPr lang="zh-TW" altLang="en-US" dirty="0"/>
            <a:t>聚陽</a:t>
          </a:r>
        </a:p>
      </dgm:t>
    </dgm:pt>
    <dgm:pt modelId="{698D2754-8FD1-426F-826D-1C0B794F3429}" type="parTrans" cxnId="{C4DF44C9-3C31-4F35-8679-48128417B57F}">
      <dgm:prSet/>
      <dgm:spPr/>
      <dgm:t>
        <a:bodyPr/>
        <a:lstStyle/>
        <a:p>
          <a:endParaRPr lang="zh-TW" altLang="en-US"/>
        </a:p>
      </dgm:t>
    </dgm:pt>
    <dgm:pt modelId="{2118C98F-79A7-4629-AF65-7330D81F8AD5}" type="sibTrans" cxnId="{C4DF44C9-3C31-4F35-8679-48128417B57F}">
      <dgm:prSet/>
      <dgm:spPr/>
      <dgm:t>
        <a:bodyPr/>
        <a:lstStyle/>
        <a:p>
          <a:endParaRPr lang="zh-TW" altLang="en-US"/>
        </a:p>
      </dgm:t>
    </dgm:pt>
    <dgm:pt modelId="{7120C684-F7FC-483D-AE9A-978964642CDD}">
      <dgm:prSet phldrT="[文字]"/>
      <dgm:spPr/>
      <dgm:t>
        <a:bodyPr/>
        <a:lstStyle/>
        <a:p>
          <a:r>
            <a:rPr lang="zh-TW" altLang="en-US" dirty="0"/>
            <a:t>接收品牌廠需求，進行設計、製造廠選擇、原料</a:t>
          </a:r>
        </a:p>
      </dgm:t>
    </dgm:pt>
    <dgm:pt modelId="{D8F17C1D-0A54-426F-A4F2-56C08E2F3B3B}" type="parTrans" cxnId="{7FB62CAD-953F-43AD-9747-2108E22F0709}">
      <dgm:prSet/>
      <dgm:spPr/>
      <dgm:t>
        <a:bodyPr/>
        <a:lstStyle/>
        <a:p>
          <a:endParaRPr lang="zh-TW" altLang="en-US"/>
        </a:p>
      </dgm:t>
    </dgm:pt>
    <dgm:pt modelId="{12E7CA09-476D-4FD1-BDE0-0D1F509621D6}" type="sibTrans" cxnId="{7FB62CAD-953F-43AD-9747-2108E22F0709}">
      <dgm:prSet/>
      <dgm:spPr/>
      <dgm:t>
        <a:bodyPr/>
        <a:lstStyle/>
        <a:p>
          <a:endParaRPr lang="zh-TW" altLang="en-US"/>
        </a:p>
      </dgm:t>
    </dgm:pt>
    <dgm:pt modelId="{8932CBCE-6749-4414-B550-85931BB4D703}">
      <dgm:prSet phldrT="[文字]"/>
      <dgm:spPr/>
      <dgm:t>
        <a:bodyPr/>
        <a:lstStyle/>
        <a:p>
          <a:r>
            <a:rPr lang="zh-TW" altLang="en-US" dirty="0"/>
            <a:t>南紡</a:t>
          </a:r>
        </a:p>
      </dgm:t>
    </dgm:pt>
    <dgm:pt modelId="{8DDB2FF1-2868-4434-BC7B-61C2B6904FE9}" type="parTrans" cxnId="{BBC5C8F9-CD88-4150-B721-A8A584198339}">
      <dgm:prSet/>
      <dgm:spPr/>
      <dgm:t>
        <a:bodyPr/>
        <a:lstStyle/>
        <a:p>
          <a:endParaRPr lang="zh-TW" altLang="en-US"/>
        </a:p>
      </dgm:t>
    </dgm:pt>
    <dgm:pt modelId="{EE60C163-1334-4CC5-899B-8E5EEBBD4AF0}" type="sibTrans" cxnId="{BBC5C8F9-CD88-4150-B721-A8A584198339}">
      <dgm:prSet/>
      <dgm:spPr/>
      <dgm:t>
        <a:bodyPr/>
        <a:lstStyle/>
        <a:p>
          <a:endParaRPr lang="zh-TW" altLang="en-US"/>
        </a:p>
      </dgm:t>
    </dgm:pt>
    <dgm:pt modelId="{C66D1DB1-909D-4380-9B5A-B4C3DB75D5E5}">
      <dgm:prSet phldrT="[文字]"/>
      <dgm:spPr/>
      <dgm:t>
        <a:bodyPr/>
        <a:lstStyle/>
        <a:p>
          <a:r>
            <a:rPr lang="zh-TW" altLang="en-US" dirty="0"/>
            <a:t>接獲訂單後，根據需求選擇原料、製造產品</a:t>
          </a:r>
        </a:p>
      </dgm:t>
    </dgm:pt>
    <dgm:pt modelId="{02E2B70F-50DC-4F42-B1FA-A66D1676F419}" type="parTrans" cxnId="{E8E0CCA8-C3FE-4CEE-820A-FA854BDD5F8A}">
      <dgm:prSet/>
      <dgm:spPr/>
      <dgm:t>
        <a:bodyPr/>
        <a:lstStyle/>
        <a:p>
          <a:endParaRPr lang="zh-TW" altLang="en-US"/>
        </a:p>
      </dgm:t>
    </dgm:pt>
    <dgm:pt modelId="{5909FA00-CC81-4C03-BFA0-17625169DAC5}" type="sibTrans" cxnId="{E8E0CCA8-C3FE-4CEE-820A-FA854BDD5F8A}">
      <dgm:prSet/>
      <dgm:spPr/>
      <dgm:t>
        <a:bodyPr/>
        <a:lstStyle/>
        <a:p>
          <a:endParaRPr lang="zh-TW" altLang="en-US"/>
        </a:p>
      </dgm:t>
    </dgm:pt>
    <dgm:pt modelId="{402FDCCD-5971-40BC-9530-D87C16F63E51}">
      <dgm:prSet phldrT="[文字]"/>
      <dgm:spPr/>
      <dgm:t>
        <a:bodyPr/>
        <a:lstStyle/>
        <a:p>
          <a:r>
            <a:rPr lang="zh-TW" altLang="en-US" dirty="0"/>
            <a:t>聚陽</a:t>
          </a:r>
        </a:p>
      </dgm:t>
    </dgm:pt>
    <dgm:pt modelId="{7DB7485E-AD03-4AC2-9B60-CFEF38115B6C}" type="parTrans" cxnId="{DE153D64-8371-44DB-A4E2-E5BDAC2B4C4A}">
      <dgm:prSet/>
      <dgm:spPr/>
      <dgm:t>
        <a:bodyPr/>
        <a:lstStyle/>
        <a:p>
          <a:endParaRPr lang="zh-TW" altLang="en-US"/>
        </a:p>
      </dgm:t>
    </dgm:pt>
    <dgm:pt modelId="{486BCC03-207C-4E8A-8A9D-85F3170CC03A}" type="sibTrans" cxnId="{DE153D64-8371-44DB-A4E2-E5BDAC2B4C4A}">
      <dgm:prSet/>
      <dgm:spPr/>
      <dgm:t>
        <a:bodyPr/>
        <a:lstStyle/>
        <a:p>
          <a:endParaRPr lang="zh-TW" altLang="en-US"/>
        </a:p>
      </dgm:t>
    </dgm:pt>
    <dgm:pt modelId="{8B85308F-9B11-4A1C-959D-59BD52456F3C}">
      <dgm:prSet phldrT="[文字]"/>
      <dgm:spPr/>
      <dgm:t>
        <a:bodyPr/>
        <a:lstStyle/>
        <a:p>
          <a:r>
            <a:rPr lang="zh-TW" altLang="en-US" dirty="0"/>
            <a:t>接收到期訂單樣板材料、衣物後進行染整、設計等加工</a:t>
          </a:r>
        </a:p>
      </dgm:t>
    </dgm:pt>
    <dgm:pt modelId="{0922B3B9-4199-4BE3-A764-BF02BAA80E30}" type="parTrans" cxnId="{A2E635AD-A638-4531-AF89-4CEC44C3248F}">
      <dgm:prSet/>
      <dgm:spPr/>
      <dgm:t>
        <a:bodyPr/>
        <a:lstStyle/>
        <a:p>
          <a:endParaRPr lang="zh-TW" altLang="en-US"/>
        </a:p>
      </dgm:t>
    </dgm:pt>
    <dgm:pt modelId="{7CC52C12-B837-4297-8F56-88BF1F8D3E33}" type="sibTrans" cxnId="{A2E635AD-A638-4531-AF89-4CEC44C3248F}">
      <dgm:prSet/>
      <dgm:spPr/>
      <dgm:t>
        <a:bodyPr/>
        <a:lstStyle/>
        <a:p>
          <a:endParaRPr lang="zh-TW" altLang="en-US"/>
        </a:p>
      </dgm:t>
    </dgm:pt>
    <dgm:pt modelId="{ED601D8A-FD59-477E-90F1-8348BD21B1E8}">
      <dgm:prSet phldrT="[文字]"/>
      <dgm:spPr/>
      <dgm:t>
        <a:bodyPr/>
        <a:lstStyle/>
        <a:p>
          <a:r>
            <a:rPr lang="zh-TW" altLang="en-US" dirty="0"/>
            <a:t>將成品依照訂單需求加工完後，運送至客戶品牌廠銷售</a:t>
          </a:r>
        </a:p>
      </dgm:t>
    </dgm:pt>
    <dgm:pt modelId="{27CC9189-168C-4FCA-B9DE-AFDE1F54C76B}" type="parTrans" cxnId="{C69525EA-2467-48BD-9075-FB08D56EAC5B}">
      <dgm:prSet/>
      <dgm:spPr/>
      <dgm:t>
        <a:bodyPr/>
        <a:lstStyle/>
        <a:p>
          <a:endParaRPr lang="zh-TW" altLang="en-US"/>
        </a:p>
      </dgm:t>
    </dgm:pt>
    <dgm:pt modelId="{4B8DE185-3042-45FA-8811-8821E7F608D9}" type="sibTrans" cxnId="{C69525EA-2467-48BD-9075-FB08D56EAC5B}">
      <dgm:prSet/>
      <dgm:spPr/>
      <dgm:t>
        <a:bodyPr/>
        <a:lstStyle/>
        <a:p>
          <a:endParaRPr lang="zh-TW" altLang="en-US"/>
        </a:p>
      </dgm:t>
    </dgm:pt>
    <dgm:pt modelId="{FA1F1209-AF39-4813-9195-409D1A87DC24}">
      <dgm:prSet phldrT="[文字]"/>
      <dgm:spPr/>
      <dgm:t>
        <a:bodyPr/>
        <a:lstStyle/>
        <a:p>
          <a:r>
            <a:rPr lang="en-US" altLang="zh-TW" dirty="0"/>
            <a:t>H&amp;M</a:t>
          </a:r>
          <a:endParaRPr lang="zh-TW" altLang="en-US" dirty="0"/>
        </a:p>
      </dgm:t>
    </dgm:pt>
    <dgm:pt modelId="{BF32F8C0-1525-49B1-BF0D-CDCA2CA033AF}" type="parTrans" cxnId="{2630DAC4-271E-47E1-A009-F96E86017848}">
      <dgm:prSet/>
      <dgm:spPr/>
      <dgm:t>
        <a:bodyPr/>
        <a:lstStyle/>
        <a:p>
          <a:endParaRPr lang="zh-TW" altLang="en-US"/>
        </a:p>
      </dgm:t>
    </dgm:pt>
    <dgm:pt modelId="{8C015681-DAB3-490C-B837-AD2A4B3FC6D7}" type="sibTrans" cxnId="{2630DAC4-271E-47E1-A009-F96E86017848}">
      <dgm:prSet/>
      <dgm:spPr/>
      <dgm:t>
        <a:bodyPr/>
        <a:lstStyle/>
        <a:p>
          <a:endParaRPr lang="zh-TW" altLang="en-US"/>
        </a:p>
      </dgm:t>
    </dgm:pt>
    <dgm:pt modelId="{597E1D10-D1EA-4D2E-A804-AC524DD84D28}">
      <dgm:prSet phldrT="[文字]"/>
      <dgm:spPr/>
      <dgm:t>
        <a:bodyPr/>
        <a:lstStyle/>
        <a:p>
          <a:r>
            <a:rPr lang="zh-TW" altLang="en-US" dirty="0"/>
            <a:t>將加工完的產品配合擬定完成的行銷策略進行實體、網路等方式銷售</a:t>
          </a:r>
        </a:p>
      </dgm:t>
    </dgm:pt>
    <dgm:pt modelId="{8852323C-0782-4020-A177-B67613DB4EA9}" type="parTrans" cxnId="{11D4A8BB-B903-4C30-B129-0C32F18FA74B}">
      <dgm:prSet/>
      <dgm:spPr/>
      <dgm:t>
        <a:bodyPr/>
        <a:lstStyle/>
        <a:p>
          <a:endParaRPr lang="zh-TW" altLang="en-US"/>
        </a:p>
      </dgm:t>
    </dgm:pt>
    <dgm:pt modelId="{F59573E0-4608-4A0C-B1EB-0E00DE142688}" type="sibTrans" cxnId="{11D4A8BB-B903-4C30-B129-0C32F18FA74B}">
      <dgm:prSet/>
      <dgm:spPr/>
      <dgm:t>
        <a:bodyPr/>
        <a:lstStyle/>
        <a:p>
          <a:endParaRPr lang="zh-TW" altLang="en-US"/>
        </a:p>
      </dgm:t>
    </dgm:pt>
    <dgm:pt modelId="{48C8C838-D079-45FD-A703-839E35485FE9}">
      <dgm:prSet phldrT="[文字]"/>
      <dgm:spPr/>
      <dgm:t>
        <a:bodyPr/>
        <a:lstStyle/>
        <a:p>
          <a:r>
            <a:rPr lang="zh-TW" altLang="en-US" dirty="0"/>
            <a:t>完成後將產品集中運送回訂單方</a:t>
          </a:r>
        </a:p>
      </dgm:t>
    </dgm:pt>
    <dgm:pt modelId="{622188AB-AA6E-475A-A656-417BB151CEAF}" type="parTrans" cxnId="{5A4E09DD-1556-4B33-82C4-A9E820FACD75}">
      <dgm:prSet/>
      <dgm:spPr/>
      <dgm:t>
        <a:bodyPr/>
        <a:lstStyle/>
        <a:p>
          <a:endParaRPr lang="zh-TW" altLang="en-US"/>
        </a:p>
      </dgm:t>
    </dgm:pt>
    <dgm:pt modelId="{8F5B80FE-410B-49F2-B7C7-2BF4F0D791A1}" type="sibTrans" cxnId="{5A4E09DD-1556-4B33-82C4-A9E820FACD75}">
      <dgm:prSet/>
      <dgm:spPr/>
      <dgm:t>
        <a:bodyPr/>
        <a:lstStyle/>
        <a:p>
          <a:endParaRPr lang="zh-TW" altLang="en-US"/>
        </a:p>
      </dgm:t>
    </dgm:pt>
    <dgm:pt modelId="{C7049C55-8629-4B00-B01B-F21BB3930554}" type="pres">
      <dgm:prSet presAssocID="{B05507EF-D78B-4B07-B5C9-AFED5C371001}" presName="linearFlow" presStyleCnt="0">
        <dgm:presLayoutVars>
          <dgm:dir/>
          <dgm:animLvl val="lvl"/>
          <dgm:resizeHandles val="exact"/>
        </dgm:presLayoutVars>
      </dgm:prSet>
      <dgm:spPr/>
    </dgm:pt>
    <dgm:pt modelId="{A9F9EEA1-715C-4C19-9D84-037E8FA927C7}" type="pres">
      <dgm:prSet presAssocID="{D321B27F-8A16-45F3-B7E0-1AEEEB29CCA2}" presName="composite" presStyleCnt="0"/>
      <dgm:spPr/>
    </dgm:pt>
    <dgm:pt modelId="{4743F3B2-6386-43D6-BA26-8C20298755B5}" type="pres">
      <dgm:prSet presAssocID="{D321B27F-8A16-45F3-B7E0-1AEEEB29CCA2}" presName="parentText" presStyleLbl="alignNode1" presStyleIdx="0" presStyleCnt="5" custLinFactNeighborY="-1263">
        <dgm:presLayoutVars>
          <dgm:chMax val="1"/>
          <dgm:bulletEnabled val="1"/>
        </dgm:presLayoutVars>
      </dgm:prSet>
      <dgm:spPr/>
    </dgm:pt>
    <dgm:pt modelId="{F60A5543-5D3B-45A9-9C90-8E259885E9AC}" type="pres">
      <dgm:prSet presAssocID="{D321B27F-8A16-45F3-B7E0-1AEEEB29CCA2}" presName="descendantText" presStyleLbl="alignAcc1" presStyleIdx="0" presStyleCnt="5">
        <dgm:presLayoutVars>
          <dgm:bulletEnabled val="1"/>
        </dgm:presLayoutVars>
      </dgm:prSet>
      <dgm:spPr/>
    </dgm:pt>
    <dgm:pt modelId="{4A7DC8E1-E3AC-496A-AC6E-1724E147094D}" type="pres">
      <dgm:prSet presAssocID="{9957560C-77EC-4C34-AED4-14C18E8B1106}" presName="sp" presStyleCnt="0"/>
      <dgm:spPr/>
    </dgm:pt>
    <dgm:pt modelId="{921FCA25-1D87-4295-8B8A-F6C85606D142}" type="pres">
      <dgm:prSet presAssocID="{F94BE199-1573-4F76-B2B3-1C8D72FD979E}" presName="composite" presStyleCnt="0"/>
      <dgm:spPr/>
    </dgm:pt>
    <dgm:pt modelId="{EB1EBBEE-33F0-46E7-8822-C1766FCDA4B0}" type="pres">
      <dgm:prSet presAssocID="{F94BE199-1573-4F76-B2B3-1C8D72FD979E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4BFB4CD-97C0-4A8E-92F8-3BE80EA87139}" type="pres">
      <dgm:prSet presAssocID="{F94BE199-1573-4F76-B2B3-1C8D72FD979E}" presName="descendantText" presStyleLbl="alignAcc1" presStyleIdx="1" presStyleCnt="5">
        <dgm:presLayoutVars>
          <dgm:bulletEnabled val="1"/>
        </dgm:presLayoutVars>
      </dgm:prSet>
      <dgm:spPr/>
    </dgm:pt>
    <dgm:pt modelId="{1595A0C4-1761-4408-873D-5CD5D1072B94}" type="pres">
      <dgm:prSet presAssocID="{2118C98F-79A7-4629-AF65-7330D81F8AD5}" presName="sp" presStyleCnt="0"/>
      <dgm:spPr/>
    </dgm:pt>
    <dgm:pt modelId="{C40D673D-A0A6-470D-80E1-A1453C03E00B}" type="pres">
      <dgm:prSet presAssocID="{8932CBCE-6749-4414-B550-85931BB4D703}" presName="composite" presStyleCnt="0"/>
      <dgm:spPr/>
    </dgm:pt>
    <dgm:pt modelId="{20A9CCAB-0FF5-40EC-8ABA-9743A1E5200D}" type="pres">
      <dgm:prSet presAssocID="{8932CBCE-6749-4414-B550-85931BB4D703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C2229F3-1483-4817-9A60-211CE1FF3D49}" type="pres">
      <dgm:prSet presAssocID="{8932CBCE-6749-4414-B550-85931BB4D703}" presName="descendantText" presStyleLbl="alignAcc1" presStyleIdx="2" presStyleCnt="5">
        <dgm:presLayoutVars>
          <dgm:bulletEnabled val="1"/>
        </dgm:presLayoutVars>
      </dgm:prSet>
      <dgm:spPr/>
    </dgm:pt>
    <dgm:pt modelId="{CF2986D9-CC55-4A8D-B56E-606D343F892C}" type="pres">
      <dgm:prSet presAssocID="{EE60C163-1334-4CC5-899B-8E5EEBBD4AF0}" presName="sp" presStyleCnt="0"/>
      <dgm:spPr/>
    </dgm:pt>
    <dgm:pt modelId="{4246C72C-F208-46F6-AD27-4D56AAC5530C}" type="pres">
      <dgm:prSet presAssocID="{402FDCCD-5971-40BC-9530-D87C16F63E51}" presName="composite" presStyleCnt="0"/>
      <dgm:spPr/>
    </dgm:pt>
    <dgm:pt modelId="{65D27221-B1C6-4011-A9B0-D90BA8B53F13}" type="pres">
      <dgm:prSet presAssocID="{402FDCCD-5971-40BC-9530-D87C16F63E51}" presName="parentText" presStyleLbl="alignNode1" presStyleIdx="3" presStyleCnt="5" custLinFactNeighborY="-1263">
        <dgm:presLayoutVars>
          <dgm:chMax val="1"/>
          <dgm:bulletEnabled val="1"/>
        </dgm:presLayoutVars>
      </dgm:prSet>
      <dgm:spPr/>
    </dgm:pt>
    <dgm:pt modelId="{4A0B58C8-21DB-4D75-82F4-9B2A1A856E12}" type="pres">
      <dgm:prSet presAssocID="{402FDCCD-5971-40BC-9530-D87C16F63E51}" presName="descendantText" presStyleLbl="alignAcc1" presStyleIdx="3" presStyleCnt="5">
        <dgm:presLayoutVars>
          <dgm:bulletEnabled val="1"/>
        </dgm:presLayoutVars>
      </dgm:prSet>
      <dgm:spPr/>
    </dgm:pt>
    <dgm:pt modelId="{4577EB04-458B-44CE-8E80-DB8249AB51D0}" type="pres">
      <dgm:prSet presAssocID="{486BCC03-207C-4E8A-8A9D-85F3170CC03A}" presName="sp" presStyleCnt="0"/>
      <dgm:spPr/>
    </dgm:pt>
    <dgm:pt modelId="{75A267AF-DF3A-48A8-8C2C-C82DF2DE31F7}" type="pres">
      <dgm:prSet presAssocID="{FA1F1209-AF39-4813-9195-409D1A87DC24}" presName="composite" presStyleCnt="0"/>
      <dgm:spPr/>
    </dgm:pt>
    <dgm:pt modelId="{6EFF10B2-1ADB-47EA-8367-FA01D2586E4B}" type="pres">
      <dgm:prSet presAssocID="{FA1F1209-AF39-4813-9195-409D1A87DC24}" presName="parentText" presStyleLbl="alignNode1" presStyleIdx="4" presStyleCnt="5" custLinFactNeighborY="-1263">
        <dgm:presLayoutVars>
          <dgm:chMax val="1"/>
          <dgm:bulletEnabled val="1"/>
        </dgm:presLayoutVars>
      </dgm:prSet>
      <dgm:spPr/>
    </dgm:pt>
    <dgm:pt modelId="{2A8F7E18-1BAF-4C20-AEB2-626CA62E3E32}" type="pres">
      <dgm:prSet presAssocID="{FA1F1209-AF39-4813-9195-409D1A87DC2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3DECC0B-25A9-4D02-8851-B2E938497CD9}" type="presOf" srcId="{FA1F1209-AF39-4813-9195-409D1A87DC24}" destId="{6EFF10B2-1ADB-47EA-8367-FA01D2586E4B}" srcOrd="0" destOrd="0" presId="urn:microsoft.com/office/officeart/2005/8/layout/chevron2"/>
    <dgm:cxn modelId="{0061BB2E-DEE0-464D-B5B0-4DFA68CF2AD0}" type="presOf" srcId="{F94BE199-1573-4F76-B2B3-1C8D72FD979E}" destId="{EB1EBBEE-33F0-46E7-8822-C1766FCDA4B0}" srcOrd="0" destOrd="0" presId="urn:microsoft.com/office/officeart/2005/8/layout/chevron2"/>
    <dgm:cxn modelId="{4844DC37-9736-4039-BF14-F0829CBEFE7D}" type="presOf" srcId="{402FDCCD-5971-40BC-9530-D87C16F63E51}" destId="{65D27221-B1C6-4011-A9B0-D90BA8B53F13}" srcOrd="0" destOrd="0" presId="urn:microsoft.com/office/officeart/2005/8/layout/chevron2"/>
    <dgm:cxn modelId="{88E3945C-9527-49A2-ACE5-320CEF3A5A43}" type="presOf" srcId="{C66D1DB1-909D-4380-9B5A-B4C3DB75D5E5}" destId="{3C2229F3-1483-4817-9A60-211CE1FF3D49}" srcOrd="0" destOrd="0" presId="urn:microsoft.com/office/officeart/2005/8/layout/chevron2"/>
    <dgm:cxn modelId="{DE153D64-8371-44DB-A4E2-E5BDAC2B4C4A}" srcId="{B05507EF-D78B-4B07-B5C9-AFED5C371001}" destId="{402FDCCD-5971-40BC-9530-D87C16F63E51}" srcOrd="3" destOrd="0" parTransId="{7DB7485E-AD03-4AC2-9B60-CFEF38115B6C}" sibTransId="{486BCC03-207C-4E8A-8A9D-85F3170CC03A}"/>
    <dgm:cxn modelId="{56654969-B236-4E16-A6C0-E337D633A389}" type="presOf" srcId="{597E1D10-D1EA-4D2E-A804-AC524DD84D28}" destId="{2A8F7E18-1BAF-4C20-AEB2-626CA62E3E32}" srcOrd="0" destOrd="0" presId="urn:microsoft.com/office/officeart/2005/8/layout/chevron2"/>
    <dgm:cxn modelId="{0ECEA949-678B-4841-89E2-60FCFE7F4A64}" type="presOf" srcId="{EC802AE6-D7A9-42A6-B9AC-12AF62C35468}" destId="{F60A5543-5D3B-45A9-9C90-8E259885E9AC}" srcOrd="0" destOrd="0" presId="urn:microsoft.com/office/officeart/2005/8/layout/chevron2"/>
    <dgm:cxn modelId="{D3F6706A-CD0F-41DE-A2AD-D1A196E6CACD}" type="presOf" srcId="{ED601D8A-FD59-477E-90F1-8348BD21B1E8}" destId="{4A0B58C8-21DB-4D75-82F4-9B2A1A856E12}" srcOrd="0" destOrd="1" presId="urn:microsoft.com/office/officeart/2005/8/layout/chevron2"/>
    <dgm:cxn modelId="{CB63CE6C-3D92-4372-8DF1-55CDC83AD992}" type="presOf" srcId="{48C8C838-D079-45FD-A703-839E35485FE9}" destId="{3C2229F3-1483-4817-9A60-211CE1FF3D49}" srcOrd="0" destOrd="1" presId="urn:microsoft.com/office/officeart/2005/8/layout/chevron2"/>
    <dgm:cxn modelId="{AAAC5783-CF2B-47D2-A86A-81B430E84DF6}" type="presOf" srcId="{B05507EF-D78B-4B07-B5C9-AFED5C371001}" destId="{C7049C55-8629-4B00-B01B-F21BB3930554}" srcOrd="0" destOrd="0" presId="urn:microsoft.com/office/officeart/2005/8/layout/chevron2"/>
    <dgm:cxn modelId="{C3B5C099-514E-45FA-A291-65479BB8867B}" srcId="{B05507EF-D78B-4B07-B5C9-AFED5C371001}" destId="{D321B27F-8A16-45F3-B7E0-1AEEEB29CCA2}" srcOrd="0" destOrd="0" parTransId="{0B889C7D-160C-45E0-95B7-EBDAFC63F66A}" sibTransId="{9957560C-77EC-4C34-AED4-14C18E8B1106}"/>
    <dgm:cxn modelId="{E8E0CCA8-C3FE-4CEE-820A-FA854BDD5F8A}" srcId="{8932CBCE-6749-4414-B550-85931BB4D703}" destId="{C66D1DB1-909D-4380-9B5A-B4C3DB75D5E5}" srcOrd="0" destOrd="0" parTransId="{02E2B70F-50DC-4F42-B1FA-A66D1676F419}" sibTransId="{5909FA00-CC81-4C03-BFA0-17625169DAC5}"/>
    <dgm:cxn modelId="{7FB62CAD-953F-43AD-9747-2108E22F0709}" srcId="{F94BE199-1573-4F76-B2B3-1C8D72FD979E}" destId="{7120C684-F7FC-483D-AE9A-978964642CDD}" srcOrd="0" destOrd="0" parTransId="{D8F17C1D-0A54-426F-A4F2-56C08E2F3B3B}" sibTransId="{12E7CA09-476D-4FD1-BDE0-0D1F509621D6}"/>
    <dgm:cxn modelId="{A2E635AD-A638-4531-AF89-4CEC44C3248F}" srcId="{402FDCCD-5971-40BC-9530-D87C16F63E51}" destId="{8B85308F-9B11-4A1C-959D-59BD52456F3C}" srcOrd="0" destOrd="0" parTransId="{0922B3B9-4199-4BE3-A764-BF02BAA80E30}" sibTransId="{7CC52C12-B837-4297-8F56-88BF1F8D3E33}"/>
    <dgm:cxn modelId="{9C6FC4B2-2279-488D-9D7B-047BD269922A}" type="presOf" srcId="{7120C684-F7FC-483D-AE9A-978964642CDD}" destId="{24BFB4CD-97C0-4A8E-92F8-3BE80EA87139}" srcOrd="0" destOrd="0" presId="urn:microsoft.com/office/officeart/2005/8/layout/chevron2"/>
    <dgm:cxn modelId="{5B70DBB4-2F09-427C-94DF-E9CB58E504A5}" type="presOf" srcId="{D321B27F-8A16-45F3-B7E0-1AEEEB29CCA2}" destId="{4743F3B2-6386-43D6-BA26-8C20298755B5}" srcOrd="0" destOrd="0" presId="urn:microsoft.com/office/officeart/2005/8/layout/chevron2"/>
    <dgm:cxn modelId="{11D4A8BB-B903-4C30-B129-0C32F18FA74B}" srcId="{FA1F1209-AF39-4813-9195-409D1A87DC24}" destId="{597E1D10-D1EA-4D2E-A804-AC524DD84D28}" srcOrd="0" destOrd="0" parTransId="{8852323C-0782-4020-A177-B67613DB4EA9}" sibTransId="{F59573E0-4608-4A0C-B1EB-0E00DE142688}"/>
    <dgm:cxn modelId="{27BCE5C2-C66C-4A5E-B470-73832FC39DEC}" type="presOf" srcId="{8B85308F-9B11-4A1C-959D-59BD52456F3C}" destId="{4A0B58C8-21DB-4D75-82F4-9B2A1A856E12}" srcOrd="0" destOrd="0" presId="urn:microsoft.com/office/officeart/2005/8/layout/chevron2"/>
    <dgm:cxn modelId="{2630DAC4-271E-47E1-A009-F96E86017848}" srcId="{B05507EF-D78B-4B07-B5C9-AFED5C371001}" destId="{FA1F1209-AF39-4813-9195-409D1A87DC24}" srcOrd="4" destOrd="0" parTransId="{BF32F8C0-1525-49B1-BF0D-CDCA2CA033AF}" sibTransId="{8C015681-DAB3-490C-B837-AD2A4B3FC6D7}"/>
    <dgm:cxn modelId="{C4DF44C9-3C31-4F35-8679-48128417B57F}" srcId="{B05507EF-D78B-4B07-B5C9-AFED5C371001}" destId="{F94BE199-1573-4F76-B2B3-1C8D72FD979E}" srcOrd="1" destOrd="0" parTransId="{698D2754-8FD1-426F-826D-1C0B794F3429}" sibTransId="{2118C98F-79A7-4629-AF65-7330D81F8AD5}"/>
    <dgm:cxn modelId="{5A4E09DD-1556-4B33-82C4-A9E820FACD75}" srcId="{8932CBCE-6749-4414-B550-85931BB4D703}" destId="{48C8C838-D079-45FD-A703-839E35485FE9}" srcOrd="1" destOrd="0" parTransId="{622188AB-AA6E-475A-A656-417BB151CEAF}" sibTransId="{8F5B80FE-410B-49F2-B7C7-2BF4F0D791A1}"/>
    <dgm:cxn modelId="{C69525EA-2467-48BD-9075-FB08D56EAC5B}" srcId="{402FDCCD-5971-40BC-9530-D87C16F63E51}" destId="{ED601D8A-FD59-477E-90F1-8348BD21B1E8}" srcOrd="1" destOrd="0" parTransId="{27CC9189-168C-4FCA-B9DE-AFDE1F54C76B}" sibTransId="{4B8DE185-3042-45FA-8811-8821E7F608D9}"/>
    <dgm:cxn modelId="{8293A3F0-C0ED-4346-949F-E687C03F3204}" type="presOf" srcId="{8932CBCE-6749-4414-B550-85931BB4D703}" destId="{20A9CCAB-0FF5-40EC-8ABA-9743A1E5200D}" srcOrd="0" destOrd="0" presId="urn:microsoft.com/office/officeart/2005/8/layout/chevron2"/>
    <dgm:cxn modelId="{BBC5C8F9-CD88-4150-B721-A8A584198339}" srcId="{B05507EF-D78B-4B07-B5C9-AFED5C371001}" destId="{8932CBCE-6749-4414-B550-85931BB4D703}" srcOrd="2" destOrd="0" parTransId="{8DDB2FF1-2868-4434-BC7B-61C2B6904FE9}" sibTransId="{EE60C163-1334-4CC5-899B-8E5EEBBD4AF0}"/>
    <dgm:cxn modelId="{06CB2EFE-9262-4CBA-A5B2-07A249CE892E}" srcId="{D321B27F-8A16-45F3-B7E0-1AEEEB29CCA2}" destId="{EC802AE6-D7A9-42A6-B9AC-12AF62C35468}" srcOrd="0" destOrd="0" parTransId="{9889B896-4844-4F5C-961B-5E4157BAC80F}" sibTransId="{DC9E2A37-4B23-4F9A-9024-C28441AE5A40}"/>
    <dgm:cxn modelId="{266F536F-2F3E-4EF6-970E-170FBEA18FEF}" type="presParOf" srcId="{C7049C55-8629-4B00-B01B-F21BB3930554}" destId="{A9F9EEA1-715C-4C19-9D84-037E8FA927C7}" srcOrd="0" destOrd="0" presId="urn:microsoft.com/office/officeart/2005/8/layout/chevron2"/>
    <dgm:cxn modelId="{2DD385FA-8F26-4A6F-86F2-52EA1AC3531A}" type="presParOf" srcId="{A9F9EEA1-715C-4C19-9D84-037E8FA927C7}" destId="{4743F3B2-6386-43D6-BA26-8C20298755B5}" srcOrd="0" destOrd="0" presId="urn:microsoft.com/office/officeart/2005/8/layout/chevron2"/>
    <dgm:cxn modelId="{E0CA6A52-6DE7-4E9C-B423-C6D42D3CC129}" type="presParOf" srcId="{A9F9EEA1-715C-4C19-9D84-037E8FA927C7}" destId="{F60A5543-5D3B-45A9-9C90-8E259885E9AC}" srcOrd="1" destOrd="0" presId="urn:microsoft.com/office/officeart/2005/8/layout/chevron2"/>
    <dgm:cxn modelId="{0CD7C8C5-ABD3-41E0-A7A7-F0698D3A549D}" type="presParOf" srcId="{C7049C55-8629-4B00-B01B-F21BB3930554}" destId="{4A7DC8E1-E3AC-496A-AC6E-1724E147094D}" srcOrd="1" destOrd="0" presId="urn:microsoft.com/office/officeart/2005/8/layout/chevron2"/>
    <dgm:cxn modelId="{C2043973-38E5-45CB-BB71-3626F634F426}" type="presParOf" srcId="{C7049C55-8629-4B00-B01B-F21BB3930554}" destId="{921FCA25-1D87-4295-8B8A-F6C85606D142}" srcOrd="2" destOrd="0" presId="urn:microsoft.com/office/officeart/2005/8/layout/chevron2"/>
    <dgm:cxn modelId="{86F95472-1A4E-4294-B636-8AD152B52020}" type="presParOf" srcId="{921FCA25-1D87-4295-8B8A-F6C85606D142}" destId="{EB1EBBEE-33F0-46E7-8822-C1766FCDA4B0}" srcOrd="0" destOrd="0" presId="urn:microsoft.com/office/officeart/2005/8/layout/chevron2"/>
    <dgm:cxn modelId="{D55935C1-A31C-4217-80F7-ABFD01CB6257}" type="presParOf" srcId="{921FCA25-1D87-4295-8B8A-F6C85606D142}" destId="{24BFB4CD-97C0-4A8E-92F8-3BE80EA87139}" srcOrd="1" destOrd="0" presId="urn:microsoft.com/office/officeart/2005/8/layout/chevron2"/>
    <dgm:cxn modelId="{6DAE1921-7609-4675-A9AD-48D51927A896}" type="presParOf" srcId="{C7049C55-8629-4B00-B01B-F21BB3930554}" destId="{1595A0C4-1761-4408-873D-5CD5D1072B94}" srcOrd="3" destOrd="0" presId="urn:microsoft.com/office/officeart/2005/8/layout/chevron2"/>
    <dgm:cxn modelId="{3BF52343-05C4-4720-994C-6A2BB2EDCF69}" type="presParOf" srcId="{C7049C55-8629-4B00-B01B-F21BB3930554}" destId="{C40D673D-A0A6-470D-80E1-A1453C03E00B}" srcOrd="4" destOrd="0" presId="urn:microsoft.com/office/officeart/2005/8/layout/chevron2"/>
    <dgm:cxn modelId="{68928753-469C-4F32-BBBF-2E613F06C77E}" type="presParOf" srcId="{C40D673D-A0A6-470D-80E1-A1453C03E00B}" destId="{20A9CCAB-0FF5-40EC-8ABA-9743A1E5200D}" srcOrd="0" destOrd="0" presId="urn:microsoft.com/office/officeart/2005/8/layout/chevron2"/>
    <dgm:cxn modelId="{5BEA3EEE-F108-49E5-8FF7-39038D541223}" type="presParOf" srcId="{C40D673D-A0A6-470D-80E1-A1453C03E00B}" destId="{3C2229F3-1483-4817-9A60-211CE1FF3D49}" srcOrd="1" destOrd="0" presId="urn:microsoft.com/office/officeart/2005/8/layout/chevron2"/>
    <dgm:cxn modelId="{44A0A22F-DD8A-49E2-9BC2-37E6561FBA9C}" type="presParOf" srcId="{C7049C55-8629-4B00-B01B-F21BB3930554}" destId="{CF2986D9-CC55-4A8D-B56E-606D343F892C}" srcOrd="5" destOrd="0" presId="urn:microsoft.com/office/officeart/2005/8/layout/chevron2"/>
    <dgm:cxn modelId="{E8B5AB22-2DB9-45AA-9164-55E7A7678795}" type="presParOf" srcId="{C7049C55-8629-4B00-B01B-F21BB3930554}" destId="{4246C72C-F208-46F6-AD27-4D56AAC5530C}" srcOrd="6" destOrd="0" presId="urn:microsoft.com/office/officeart/2005/8/layout/chevron2"/>
    <dgm:cxn modelId="{19AD459A-77AE-4513-AD7C-FF3BB594C320}" type="presParOf" srcId="{4246C72C-F208-46F6-AD27-4D56AAC5530C}" destId="{65D27221-B1C6-4011-A9B0-D90BA8B53F13}" srcOrd="0" destOrd="0" presId="urn:microsoft.com/office/officeart/2005/8/layout/chevron2"/>
    <dgm:cxn modelId="{E59EBF4C-5E7A-4606-A594-9ABB32D6ACF7}" type="presParOf" srcId="{4246C72C-F208-46F6-AD27-4D56AAC5530C}" destId="{4A0B58C8-21DB-4D75-82F4-9B2A1A856E12}" srcOrd="1" destOrd="0" presId="urn:microsoft.com/office/officeart/2005/8/layout/chevron2"/>
    <dgm:cxn modelId="{E3011DBD-1BDB-4A85-85F3-08C577979D79}" type="presParOf" srcId="{C7049C55-8629-4B00-B01B-F21BB3930554}" destId="{4577EB04-458B-44CE-8E80-DB8249AB51D0}" srcOrd="7" destOrd="0" presId="urn:microsoft.com/office/officeart/2005/8/layout/chevron2"/>
    <dgm:cxn modelId="{6801E9E8-1CD5-4C2F-985B-B5A921FE431A}" type="presParOf" srcId="{C7049C55-8629-4B00-B01B-F21BB3930554}" destId="{75A267AF-DF3A-48A8-8C2C-C82DF2DE31F7}" srcOrd="8" destOrd="0" presId="urn:microsoft.com/office/officeart/2005/8/layout/chevron2"/>
    <dgm:cxn modelId="{07E80E71-010F-4BF8-A391-3CF67F8EF68B}" type="presParOf" srcId="{75A267AF-DF3A-48A8-8C2C-C82DF2DE31F7}" destId="{6EFF10B2-1ADB-47EA-8367-FA01D2586E4B}" srcOrd="0" destOrd="0" presId="urn:microsoft.com/office/officeart/2005/8/layout/chevron2"/>
    <dgm:cxn modelId="{A08A5C92-F628-4C75-8553-C087286619E3}" type="presParOf" srcId="{75A267AF-DF3A-48A8-8C2C-C82DF2DE31F7}" destId="{2A8F7E18-1BAF-4C20-AEB2-626CA62E3E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3F3B2-6386-43D6-BA26-8C20298755B5}">
      <dsp:nvSpPr>
        <dsp:cNvPr id="0" name=""/>
        <dsp:cNvSpPr/>
      </dsp:nvSpPr>
      <dsp:spPr>
        <a:xfrm rot="5400000">
          <a:off x="-164381" y="164381"/>
          <a:ext cx="1095874" cy="7671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H&amp;M</a:t>
          </a:r>
          <a:endParaRPr lang="zh-TW" altLang="en-US" sz="1500" kern="1200" dirty="0"/>
        </a:p>
      </dsp:txBody>
      <dsp:txXfrm rot="-5400000">
        <a:off x="0" y="383556"/>
        <a:ext cx="767112" cy="328762"/>
      </dsp:txXfrm>
    </dsp:sp>
    <dsp:sp modelId="{F60A5543-5D3B-45A9-9C90-8E259885E9AC}">
      <dsp:nvSpPr>
        <dsp:cNvPr id="0" name=""/>
        <dsp:cNvSpPr/>
      </dsp:nvSpPr>
      <dsp:spPr>
        <a:xfrm rot="5400000">
          <a:off x="3716562" y="-2947383"/>
          <a:ext cx="712318" cy="6611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將概念、需求提供給被委託廠</a:t>
          </a:r>
        </a:p>
      </dsp:txBody>
      <dsp:txXfrm rot="-5400000">
        <a:off x="767112" y="36839"/>
        <a:ext cx="6576446" cy="642774"/>
      </dsp:txXfrm>
    </dsp:sp>
    <dsp:sp modelId="{EB1EBBEE-33F0-46E7-8822-C1766FCDA4B0}">
      <dsp:nvSpPr>
        <dsp:cNvPr id="0" name=""/>
        <dsp:cNvSpPr/>
      </dsp:nvSpPr>
      <dsp:spPr>
        <a:xfrm rot="5400000">
          <a:off x="-164381" y="1145273"/>
          <a:ext cx="1095874" cy="7671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聚陽</a:t>
          </a:r>
        </a:p>
      </dsp:txBody>
      <dsp:txXfrm rot="-5400000">
        <a:off x="0" y="1364448"/>
        <a:ext cx="767112" cy="328762"/>
      </dsp:txXfrm>
    </dsp:sp>
    <dsp:sp modelId="{24BFB4CD-97C0-4A8E-92F8-3BE80EA87139}">
      <dsp:nvSpPr>
        <dsp:cNvPr id="0" name=""/>
        <dsp:cNvSpPr/>
      </dsp:nvSpPr>
      <dsp:spPr>
        <a:xfrm rot="5400000">
          <a:off x="3716562" y="-1968558"/>
          <a:ext cx="712318" cy="6611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接收品牌廠需求，進行設計、製造廠選擇、原料</a:t>
          </a:r>
        </a:p>
      </dsp:txBody>
      <dsp:txXfrm rot="-5400000">
        <a:off x="767112" y="1015664"/>
        <a:ext cx="6576446" cy="642774"/>
      </dsp:txXfrm>
    </dsp:sp>
    <dsp:sp modelId="{20A9CCAB-0FF5-40EC-8ABA-9743A1E5200D}">
      <dsp:nvSpPr>
        <dsp:cNvPr id="0" name=""/>
        <dsp:cNvSpPr/>
      </dsp:nvSpPr>
      <dsp:spPr>
        <a:xfrm rot="5400000">
          <a:off x="-164381" y="2124098"/>
          <a:ext cx="1095874" cy="7671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南紡</a:t>
          </a:r>
        </a:p>
      </dsp:txBody>
      <dsp:txXfrm rot="-5400000">
        <a:off x="0" y="2343273"/>
        <a:ext cx="767112" cy="328762"/>
      </dsp:txXfrm>
    </dsp:sp>
    <dsp:sp modelId="{3C2229F3-1483-4817-9A60-211CE1FF3D49}">
      <dsp:nvSpPr>
        <dsp:cNvPr id="0" name=""/>
        <dsp:cNvSpPr/>
      </dsp:nvSpPr>
      <dsp:spPr>
        <a:xfrm rot="5400000">
          <a:off x="3716562" y="-989732"/>
          <a:ext cx="712318" cy="6611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接獲訂單後，根據需求選擇原料、製造產品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完成後將產品集中運送回訂單方</a:t>
          </a:r>
        </a:p>
      </dsp:txBody>
      <dsp:txXfrm rot="-5400000">
        <a:off x="767112" y="1994490"/>
        <a:ext cx="6576446" cy="642774"/>
      </dsp:txXfrm>
    </dsp:sp>
    <dsp:sp modelId="{65D27221-B1C6-4011-A9B0-D90BA8B53F13}">
      <dsp:nvSpPr>
        <dsp:cNvPr id="0" name=""/>
        <dsp:cNvSpPr/>
      </dsp:nvSpPr>
      <dsp:spPr>
        <a:xfrm rot="5400000">
          <a:off x="-164381" y="3089082"/>
          <a:ext cx="1095874" cy="7671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聚陽</a:t>
          </a:r>
        </a:p>
      </dsp:txBody>
      <dsp:txXfrm rot="-5400000">
        <a:off x="0" y="3308257"/>
        <a:ext cx="767112" cy="328762"/>
      </dsp:txXfrm>
    </dsp:sp>
    <dsp:sp modelId="{4A0B58C8-21DB-4D75-82F4-9B2A1A856E12}">
      <dsp:nvSpPr>
        <dsp:cNvPr id="0" name=""/>
        <dsp:cNvSpPr/>
      </dsp:nvSpPr>
      <dsp:spPr>
        <a:xfrm rot="5400000">
          <a:off x="3716562" y="-10907"/>
          <a:ext cx="712318" cy="6611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接收到期訂單樣板材料、衣物後進行染整、設計等加工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將成品依照訂單需求加工完後，運送至客戶品牌廠銷售</a:t>
          </a:r>
        </a:p>
      </dsp:txBody>
      <dsp:txXfrm rot="-5400000">
        <a:off x="767112" y="2973315"/>
        <a:ext cx="6576446" cy="642774"/>
      </dsp:txXfrm>
    </dsp:sp>
    <dsp:sp modelId="{6EFF10B2-1ADB-47EA-8367-FA01D2586E4B}">
      <dsp:nvSpPr>
        <dsp:cNvPr id="0" name=""/>
        <dsp:cNvSpPr/>
      </dsp:nvSpPr>
      <dsp:spPr>
        <a:xfrm rot="5400000">
          <a:off x="-164381" y="4067907"/>
          <a:ext cx="1095874" cy="7671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H&amp;M</a:t>
          </a:r>
          <a:endParaRPr lang="zh-TW" altLang="en-US" sz="1500" kern="1200" dirty="0"/>
        </a:p>
      </dsp:txBody>
      <dsp:txXfrm rot="-5400000">
        <a:off x="0" y="4287082"/>
        <a:ext cx="767112" cy="328762"/>
      </dsp:txXfrm>
    </dsp:sp>
    <dsp:sp modelId="{2A8F7E18-1BAF-4C20-AEB2-626CA62E3E32}">
      <dsp:nvSpPr>
        <dsp:cNvPr id="0" name=""/>
        <dsp:cNvSpPr/>
      </dsp:nvSpPr>
      <dsp:spPr>
        <a:xfrm rot="5400000">
          <a:off x="3716562" y="967917"/>
          <a:ext cx="712318" cy="6611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將加工完的產品配合擬定完成的行銷策略進行實體、網路等方式銷售</a:t>
          </a:r>
        </a:p>
      </dsp:txBody>
      <dsp:txXfrm rot="-5400000">
        <a:off x="767112" y="3952139"/>
        <a:ext cx="6576446" cy="642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22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23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514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182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25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9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4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9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68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37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2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76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0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3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7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CC51-EB5E-40A3-985C-C4199EC8326B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F8EF76-1DE2-4D3B-9EF2-E47939500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6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eydj.com/kmdj/wiki/wikiviewer.aspx?KeyID=e401531a-6301-4139-bab1-73da87f34d7f" TargetMode="External"/><Relationship Id="rId7" Type="http://schemas.openxmlformats.org/officeDocument/2006/relationships/hyperlink" Target="http://www.eclat.com.tw/zh-tw/about_history.php" TargetMode="External"/><Relationship Id="rId2" Type="http://schemas.openxmlformats.org/officeDocument/2006/relationships/hyperlink" Target="https://www.big-econ.com/index.php/2019/08/01/global_manufacturing_analy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nding-now.com/brand-transformation/oem-odm-to-obm/transforming-from-oem-to-brand/" TargetMode="External"/><Relationship Id="rId5" Type="http://schemas.openxmlformats.org/officeDocument/2006/relationships/hyperlink" Target="https://kuangyi01.pixnet.net/blog/post/417853078" TargetMode="External"/><Relationship Id="rId4" Type="http://schemas.openxmlformats.org/officeDocument/2006/relationships/hyperlink" Target="http://www.chung-shing.com.tw/html/profi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5%A7%E8%A1%A3" TargetMode="External"/><Relationship Id="rId2" Type="http://schemas.openxmlformats.org/officeDocument/2006/relationships/hyperlink" Target="https://zh.wikipedia.org/wiki/%E9%92%88%E7%BB%8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6%88%90%E8%A1%A3" TargetMode="External"/><Relationship Id="rId4" Type="http://schemas.openxmlformats.org/officeDocument/2006/relationships/hyperlink" Target="https://zh.wikipedia.org/wiki/%E5%8C%96%E7%BA%A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08071-FA88-4717-9D8D-5F5EC8760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代工、客製化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DF4228-941A-4842-87FF-63EBA6FF3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12/23</a:t>
            </a:r>
            <a:r>
              <a:rPr lang="zh-TW" altLang="en-US" dirty="0"/>
              <a:t>修改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12/26</a:t>
            </a:r>
            <a:r>
              <a:rPr lang="zh-TW" altLang="en-US" dirty="0"/>
              <a:t>修改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04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3E8E2-8E95-4ACA-B06A-45B9B1F9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25" y="612004"/>
            <a:ext cx="9472474" cy="75719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廣越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8FEFA-9DCB-4998-8ECC-C34FD000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2369"/>
            <a:ext cx="9601200" cy="4225031"/>
          </a:xfrm>
        </p:spPr>
        <p:txBody>
          <a:bodyPr/>
          <a:lstStyle/>
          <a:p>
            <a:r>
              <a:rPr lang="zh-TW" altLang="en-US" sz="2800" dirty="0"/>
              <a:t>類型</a:t>
            </a:r>
            <a:r>
              <a:rPr lang="en-US" altLang="zh-TW" sz="2800" dirty="0"/>
              <a:t>:ODM</a:t>
            </a:r>
          </a:p>
          <a:p>
            <a:r>
              <a:rPr lang="zh-TW" altLang="en-US" sz="2800" dirty="0"/>
              <a:t>產品大多與羽絨產業相關，品牌有</a:t>
            </a:r>
            <a:r>
              <a:rPr lang="en-US" altLang="zh-TW" sz="2800" dirty="0" err="1"/>
              <a:t>nike</a:t>
            </a:r>
            <a:r>
              <a:rPr lang="zh-TW" altLang="en-US" sz="2800" dirty="0"/>
              <a:t>、</a:t>
            </a:r>
            <a:r>
              <a:rPr lang="en-US" altLang="zh-TW" sz="2800" dirty="0"/>
              <a:t>UA</a:t>
            </a:r>
            <a:r>
              <a:rPr lang="zh-TW" altLang="en-US" sz="2800" dirty="0"/>
              <a:t>等知名運動廠商。</a:t>
            </a:r>
            <a:endParaRPr lang="en-US" altLang="zh-TW" sz="2800" dirty="0"/>
          </a:p>
          <a:p>
            <a:r>
              <a:rPr lang="zh-TW" altLang="en-US" sz="2800" dirty="0"/>
              <a:t>原料由福懋興業提供，由於原品質好在創立公司初期成功拿下</a:t>
            </a:r>
            <a:r>
              <a:rPr lang="en-US" altLang="zh-TW" sz="2800" dirty="0" err="1"/>
              <a:t>nike</a:t>
            </a:r>
            <a:r>
              <a:rPr lang="zh-TW" altLang="en-US" sz="2800" dirty="0"/>
              <a:t>高達一萬的訂單，為品牌打下基礎。由於原料品質好，有建立良好的客戶關係，較其他廠商相對穩定。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8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7DC81-7178-43B6-95A3-7AA686E4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477"/>
            <a:ext cx="8911687" cy="83182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研發設計</a:t>
            </a:r>
            <a:r>
              <a:rPr lang="en-US" altLang="zh-TW" dirty="0"/>
              <a:t>(</a:t>
            </a:r>
            <a:r>
              <a:rPr lang="zh-TW" altLang="en-US" dirty="0"/>
              <a:t>輝特 </a:t>
            </a:r>
            <a:r>
              <a:rPr lang="en-US" altLang="zh-TW" dirty="0"/>
              <a:t>FVF)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41C74-95D6-4FCB-BB9C-F72123C2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322" y="1227156"/>
            <a:ext cx="10278256" cy="464320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由於競爭愈來愈激烈，多數廠商因為要提高生存與競爭力以至於要提高自家廠價值可以</a:t>
            </a:r>
            <a:r>
              <a:rPr lang="zh-TW" altLang="en-US" sz="2800" dirty="0">
                <a:solidFill>
                  <a:srgbClr val="FF0000"/>
                </a:solidFill>
              </a:rPr>
              <a:t>掌握先機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以往紡織設備通常都是用來製作衣服、圍巾等衣料產品，但是後來發現有人將紡織技術運作在製鞋上，讓他萌生跨入「製鞋市場」的念頭，並創立針織鞋品牌</a:t>
            </a:r>
            <a:r>
              <a:rPr lang="zh-TW" altLang="en-US" sz="28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「輝特</a:t>
            </a:r>
            <a:r>
              <a:rPr lang="en-US" altLang="zh-TW" sz="28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FVF</a:t>
            </a:r>
            <a:r>
              <a:rPr lang="zh-TW" altLang="en-US" sz="28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</a:t>
            </a:r>
            <a:r>
              <a:rPr lang="zh-TW" altLang="en-US" sz="2800" b="0" i="0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2800" b="0" i="0" dirty="0"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800" dirty="0"/>
              <a:t>配合</a:t>
            </a:r>
            <a:r>
              <a:rPr lang="zh-TW" altLang="en-US" sz="28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多方行銷策略與延續以往的品牌代工，並也掌握</a:t>
            </a:r>
            <a:r>
              <a:rPr lang="zh-TW" altLang="en-US" sz="28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「針織」</a:t>
            </a:r>
            <a:r>
              <a:rPr lang="zh-TW" altLang="en-US" sz="2800" b="0" i="0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的技術成功轉型。</a:t>
            </a:r>
            <a:br>
              <a:rPr lang="zh-TW" altLang="en-US" sz="2800" dirty="0"/>
            </a:br>
            <a:br>
              <a:rPr lang="zh-TW" altLang="en-US" sz="2800" dirty="0"/>
            </a:br>
            <a:br>
              <a:rPr lang="zh-TW" altLang="en-US" sz="2800" dirty="0"/>
            </a:br>
            <a:br>
              <a:rPr lang="zh-TW" altLang="en-US" sz="2800" dirty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505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AF3B3-CC1F-4EC6-B46F-0BE714E8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48" y="685800"/>
            <a:ext cx="9481351" cy="648325"/>
          </a:xfrm>
        </p:spPr>
        <p:txBody>
          <a:bodyPr>
            <a:normAutofit/>
          </a:bodyPr>
          <a:lstStyle/>
          <a:p>
            <a:r>
              <a:rPr lang="zh-TW" altLang="en-US" dirty="0"/>
              <a:t>策略聯盟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F670F-289A-4B40-944A-8C8E8C1C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439056"/>
            <a:ext cx="10533089" cy="5291528"/>
          </a:xfrm>
        </p:spPr>
        <p:txBody>
          <a:bodyPr/>
          <a:lstStyle/>
          <a:p>
            <a:r>
              <a:rPr lang="zh-TW" altLang="en-US" sz="2800" dirty="0"/>
              <a:t>從本身製造內容為原點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大多為介於上中游</a:t>
            </a:r>
            <a:r>
              <a:rPr lang="en-US" altLang="zh-TW" sz="2800" dirty="0">
                <a:solidFill>
                  <a:srgbClr val="FF0000"/>
                </a:solidFill>
              </a:rPr>
              <a:t>OEM</a:t>
            </a:r>
            <a:r>
              <a:rPr lang="zh-TW" altLang="en-US" sz="2800" dirty="0">
                <a:solidFill>
                  <a:srgbClr val="FF0000"/>
                </a:solidFill>
              </a:rPr>
              <a:t>廠或中下游的</a:t>
            </a:r>
            <a:r>
              <a:rPr lang="en-US" altLang="zh-TW" sz="2800" dirty="0">
                <a:solidFill>
                  <a:srgbClr val="FF0000"/>
                </a:solidFill>
              </a:rPr>
              <a:t>ODM</a:t>
            </a:r>
            <a:r>
              <a:rPr lang="zh-TW" altLang="en-US" sz="2800" dirty="0">
                <a:solidFill>
                  <a:srgbClr val="FF0000"/>
                </a:solidFill>
              </a:rPr>
              <a:t>廠商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zh-TW" altLang="en-US" sz="2800" dirty="0"/>
              <a:t>，向上尋找固定供應商穩定原料品質、降低中間支出</a:t>
            </a:r>
            <a:r>
              <a:rPr lang="en-US" altLang="zh-TW" sz="2800" dirty="0"/>
              <a:t>(</a:t>
            </a:r>
            <a:r>
              <a:rPr lang="zh-TW" altLang="en-US" sz="2800" dirty="0"/>
              <a:t>運輸費、關稅</a:t>
            </a:r>
            <a:r>
              <a:rPr lang="en-US" altLang="zh-TW" sz="2800" dirty="0"/>
              <a:t>)</a:t>
            </a:r>
            <a:r>
              <a:rPr lang="zh-TW" altLang="en-US" sz="2800" dirty="0"/>
              <a:t>、減少運輸中損耗率。</a:t>
            </a:r>
            <a:endParaRPr lang="en-US" altLang="zh-TW" sz="2800" dirty="0"/>
          </a:p>
          <a:p>
            <a:r>
              <a:rPr lang="zh-TW" altLang="en-US" sz="2800" dirty="0"/>
              <a:t>向下尋找成衣製造</a:t>
            </a:r>
            <a:r>
              <a:rPr lang="en-US" altLang="zh-TW" sz="2800" dirty="0"/>
              <a:t>/</a:t>
            </a:r>
            <a:r>
              <a:rPr lang="zh-TW" altLang="en-US" sz="2800" dirty="0"/>
              <a:t>設計、染整廠</a:t>
            </a:r>
            <a:r>
              <a:rPr lang="en-US" altLang="zh-TW" sz="2800" dirty="0"/>
              <a:t>(OEM)</a:t>
            </a:r>
            <a:r>
              <a:rPr lang="zh-TW" altLang="en-US" sz="2800" dirty="0"/>
              <a:t>、品牌廠，也可發展自創品牌。</a:t>
            </a:r>
            <a:endParaRPr lang="en-US" altLang="zh-TW" sz="2800" dirty="0"/>
          </a:p>
          <a:p>
            <a:r>
              <a:rPr lang="zh-TW" altLang="en-US" sz="2800" dirty="0"/>
              <a:t>影響的因素</a:t>
            </a:r>
            <a:r>
              <a:rPr lang="en-US" altLang="zh-TW" sz="2800" dirty="0"/>
              <a:t>:</a:t>
            </a:r>
            <a:r>
              <a:rPr lang="zh-TW" altLang="en-US" sz="2800" dirty="0"/>
              <a:t>人力成本、原料、人力資源、交通、關稅等。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41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D6221-FA3E-464D-9C59-5B87B915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36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儒鴻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1C55B-53AD-4A14-94D6-F139A499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8183"/>
            <a:ext cx="9601200" cy="4429217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類型</a:t>
            </a:r>
            <a:r>
              <a:rPr lang="en-US" altLang="zh-TW" sz="3200" dirty="0"/>
              <a:t>:OBM</a:t>
            </a:r>
          </a:p>
          <a:p>
            <a:r>
              <a:rPr lang="zh-TW" altLang="en-US" sz="3200" dirty="0"/>
              <a:t>上游原料廠主要找台灣本土，而在下游成衣加工廠往東南亞國家設廠</a:t>
            </a:r>
            <a:endParaRPr lang="en-US" altLang="zh-TW" sz="3200" dirty="0"/>
          </a:p>
          <a:p>
            <a:r>
              <a:rPr lang="zh-TW" altLang="en-US" sz="3200" dirty="0"/>
              <a:t>人力多、成本低、交通方便</a:t>
            </a:r>
            <a:endParaRPr lang="en-US" altLang="zh-TW" sz="3200" dirty="0"/>
          </a:p>
          <a:p>
            <a:r>
              <a:rPr lang="zh-TW" altLang="en-US" sz="3200" dirty="0"/>
              <a:t>與中國大陸不同是關稅較低、人力成本更低</a:t>
            </a:r>
            <a:endParaRPr lang="en-US" altLang="zh-TW" sz="3200" dirty="0"/>
          </a:p>
          <a:p>
            <a:r>
              <a:rPr lang="zh-TW" altLang="en-US" sz="3200" dirty="0"/>
              <a:t>產品運輸給客戶各地加工廠比台灣方便</a:t>
            </a:r>
          </a:p>
        </p:txBody>
      </p:sp>
    </p:spTree>
    <p:extLst>
      <p:ext uri="{BB962C8B-B14F-4D97-AF65-F5344CB8AC3E}">
        <p14:creationId xmlns:p14="http://schemas.microsoft.com/office/powerpoint/2010/main" val="215329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3507F8B-1671-4B54-8801-F809FECE7556}"/>
              </a:ext>
            </a:extLst>
          </p:cNvPr>
          <p:cNvCxnSpPr>
            <a:cxnSpLocks/>
          </p:cNvCxnSpPr>
          <p:nvPr/>
        </p:nvCxnSpPr>
        <p:spPr>
          <a:xfrm flipH="1">
            <a:off x="5237594" y="3286884"/>
            <a:ext cx="1100294" cy="600771"/>
          </a:xfrm>
          <a:prstGeom prst="line">
            <a:avLst/>
          </a:prstGeom>
          <a:ln w="38100">
            <a:solidFill>
              <a:srgbClr val="00B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4AA545-49E0-4957-8563-5CE9C3335B6B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394172" y="3286884"/>
            <a:ext cx="1052832" cy="17566"/>
          </a:xfrm>
          <a:prstGeom prst="line">
            <a:avLst/>
          </a:prstGeom>
          <a:ln w="38100">
            <a:solidFill>
              <a:srgbClr val="00B050">
                <a:alpha val="60000"/>
              </a:srgb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0747865-06C1-4357-89ED-740FEFEC474A}"/>
              </a:ext>
            </a:extLst>
          </p:cNvPr>
          <p:cNvCxnSpPr>
            <a:cxnSpLocks/>
          </p:cNvCxnSpPr>
          <p:nvPr/>
        </p:nvCxnSpPr>
        <p:spPr>
          <a:xfrm>
            <a:off x="5034053" y="2769705"/>
            <a:ext cx="1331808" cy="534745"/>
          </a:xfrm>
          <a:prstGeom prst="line">
            <a:avLst/>
          </a:prstGeom>
          <a:ln w="25400">
            <a:solidFill>
              <a:srgbClr val="7030A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48D37-8AE9-422B-8306-36E49408873E}"/>
              </a:ext>
            </a:extLst>
          </p:cNvPr>
          <p:cNvSpPr txBox="1"/>
          <p:nvPr/>
        </p:nvSpPr>
        <p:spPr>
          <a:xfrm>
            <a:off x="5938145" y="1006666"/>
            <a:ext cx="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紡安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9998B76-F22F-4603-A943-C6E789473C21}"/>
              </a:ext>
            </a:extLst>
          </p:cNvPr>
          <p:cNvSpPr/>
          <p:nvPr/>
        </p:nvSpPr>
        <p:spPr>
          <a:xfrm>
            <a:off x="5580944" y="677833"/>
            <a:ext cx="1513881" cy="1223827"/>
          </a:xfrm>
          <a:prstGeom prst="ellipse">
            <a:avLst/>
          </a:prstGeom>
          <a:noFill/>
          <a:ln w="539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D285EBFC-262F-48DE-A122-C9FDAA60B0DB}"/>
              </a:ext>
            </a:extLst>
          </p:cNvPr>
          <p:cNvSpPr/>
          <p:nvPr/>
        </p:nvSpPr>
        <p:spPr>
          <a:xfrm>
            <a:off x="6202475" y="2095673"/>
            <a:ext cx="222963" cy="3075169"/>
          </a:xfrm>
          <a:prstGeom prst="up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弧形右彎 15">
            <a:extLst>
              <a:ext uri="{FF2B5EF4-FFF2-40B4-BE49-F238E27FC236}">
                <a16:creationId xmlns:a16="http://schemas.microsoft.com/office/drawing/2014/main" id="{5143C24C-C13A-414B-9A10-B75E1FD5FA4B}"/>
              </a:ext>
            </a:extLst>
          </p:cNvPr>
          <p:cNvSpPr/>
          <p:nvPr/>
        </p:nvSpPr>
        <p:spPr>
          <a:xfrm rot="19235170">
            <a:off x="4363772" y="4735987"/>
            <a:ext cx="720464" cy="215319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08FE8A-D9B9-44CE-B0E4-CF6AE4D2A684}"/>
              </a:ext>
            </a:extLst>
          </p:cNvPr>
          <p:cNvSpPr txBox="1"/>
          <p:nvPr/>
        </p:nvSpPr>
        <p:spPr>
          <a:xfrm>
            <a:off x="5922155" y="5618256"/>
            <a:ext cx="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加工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50F3649-3605-4787-AB66-AEF8730A0AC4}"/>
              </a:ext>
            </a:extLst>
          </p:cNvPr>
          <p:cNvSpPr/>
          <p:nvPr/>
        </p:nvSpPr>
        <p:spPr>
          <a:xfrm>
            <a:off x="5588051" y="5280549"/>
            <a:ext cx="1513881" cy="1223827"/>
          </a:xfrm>
          <a:prstGeom prst="ellipse">
            <a:avLst/>
          </a:prstGeom>
          <a:noFill/>
          <a:ln w="539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56407705-53BF-4A5C-B5E7-A6AD42D74444}"/>
              </a:ext>
            </a:extLst>
          </p:cNvPr>
          <p:cNvSpPr/>
          <p:nvPr/>
        </p:nvSpPr>
        <p:spPr>
          <a:xfrm rot="9036763">
            <a:off x="7649763" y="1000679"/>
            <a:ext cx="503356" cy="166289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B74B05-4C65-4FFF-B0A1-E71D6301E9DE}"/>
              </a:ext>
            </a:extLst>
          </p:cNvPr>
          <p:cNvSpPr txBox="1"/>
          <p:nvPr/>
        </p:nvSpPr>
        <p:spPr>
          <a:xfrm>
            <a:off x="4060163" y="3887655"/>
            <a:ext cx="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OEM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0A71D43-985A-4422-A67A-D84097A7DE8B}"/>
              </a:ext>
            </a:extLst>
          </p:cNvPr>
          <p:cNvSpPr/>
          <p:nvPr/>
        </p:nvSpPr>
        <p:spPr>
          <a:xfrm>
            <a:off x="3783255" y="3523506"/>
            <a:ext cx="1513881" cy="1223827"/>
          </a:xfrm>
          <a:prstGeom prst="ellipse">
            <a:avLst/>
          </a:prstGeom>
          <a:noFill/>
          <a:ln w="539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F993DBA-4340-4294-AC25-224CDE88D054}"/>
              </a:ext>
            </a:extLst>
          </p:cNvPr>
          <p:cNvSpPr txBox="1"/>
          <p:nvPr/>
        </p:nvSpPr>
        <p:spPr>
          <a:xfrm>
            <a:off x="3946561" y="2248365"/>
            <a:ext cx="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ODM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75F49D9-8269-4642-B226-0492369B46D0}"/>
              </a:ext>
            </a:extLst>
          </p:cNvPr>
          <p:cNvSpPr/>
          <p:nvPr/>
        </p:nvSpPr>
        <p:spPr>
          <a:xfrm>
            <a:off x="3537887" y="1924046"/>
            <a:ext cx="1513881" cy="1223827"/>
          </a:xfrm>
          <a:prstGeom prst="ellipse">
            <a:avLst/>
          </a:prstGeom>
          <a:noFill/>
          <a:ln w="539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DE534C3-0543-4C50-B208-139F9F4A8136}"/>
              </a:ext>
            </a:extLst>
          </p:cNvPr>
          <p:cNvSpPr txBox="1"/>
          <p:nvPr/>
        </p:nvSpPr>
        <p:spPr>
          <a:xfrm>
            <a:off x="7861502" y="3046672"/>
            <a:ext cx="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OBM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0E68DCD4-EDA4-4A01-89E0-1C9B1C29DADB}"/>
              </a:ext>
            </a:extLst>
          </p:cNvPr>
          <p:cNvSpPr/>
          <p:nvPr/>
        </p:nvSpPr>
        <p:spPr>
          <a:xfrm>
            <a:off x="7447004" y="2692536"/>
            <a:ext cx="1513881" cy="1223827"/>
          </a:xfrm>
          <a:prstGeom prst="ellipse">
            <a:avLst/>
          </a:prstGeom>
          <a:noFill/>
          <a:ln w="539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160A2D-5FA2-45E4-9AC7-C69FB0CD9DE1}"/>
              </a:ext>
            </a:extLst>
          </p:cNvPr>
          <p:cNvSpPr txBox="1"/>
          <p:nvPr/>
        </p:nvSpPr>
        <p:spPr>
          <a:xfrm>
            <a:off x="6407235" y="3402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策略聯盟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67CA0F2-BCDB-46FF-8C21-149A54FC0B51}"/>
              </a:ext>
            </a:extLst>
          </p:cNvPr>
          <p:cNvSpPr txBox="1"/>
          <p:nvPr/>
        </p:nvSpPr>
        <p:spPr>
          <a:xfrm>
            <a:off x="3219439" y="74973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垂直整合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???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弧形右彎 27">
            <a:extLst>
              <a:ext uri="{FF2B5EF4-FFF2-40B4-BE49-F238E27FC236}">
                <a16:creationId xmlns:a16="http://schemas.microsoft.com/office/drawing/2014/main" id="{68B9F24F-18A4-46ED-81B6-DAC57376AA3C}"/>
              </a:ext>
            </a:extLst>
          </p:cNvPr>
          <p:cNvSpPr/>
          <p:nvPr/>
        </p:nvSpPr>
        <p:spPr>
          <a:xfrm rot="3023618">
            <a:off x="4567334" y="462914"/>
            <a:ext cx="503356" cy="155339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DDD03E8-9F3E-41C1-8A83-5BE9A555BCA6}"/>
              </a:ext>
            </a:extLst>
          </p:cNvPr>
          <p:cNvSpPr txBox="1"/>
          <p:nvPr/>
        </p:nvSpPr>
        <p:spPr>
          <a:xfrm>
            <a:off x="10571976" y="22945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供應鏈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09C8F83-7BCB-4484-B2F0-F7A1C991002D}"/>
              </a:ext>
            </a:extLst>
          </p:cNvPr>
          <p:cNvSpPr txBox="1"/>
          <p:nvPr/>
        </p:nvSpPr>
        <p:spPr>
          <a:xfrm>
            <a:off x="9634671" y="2917040"/>
            <a:ext cx="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製造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238E96-5CA4-45CB-9022-4362A20CAA0C}"/>
              </a:ext>
            </a:extLst>
          </p:cNvPr>
          <p:cNvSpPr/>
          <p:nvPr/>
        </p:nvSpPr>
        <p:spPr>
          <a:xfrm>
            <a:off x="3077738" y="1832129"/>
            <a:ext cx="6236534" cy="30751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7455391-9BCE-4B2A-983D-CE7F377D7E8E}"/>
              </a:ext>
            </a:extLst>
          </p:cNvPr>
          <p:cNvSpPr txBox="1"/>
          <p:nvPr/>
        </p:nvSpPr>
        <p:spPr>
          <a:xfrm>
            <a:off x="8164536" y="1257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???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CE7E56B-2221-446F-901C-1EAD3A9C332B}"/>
              </a:ext>
            </a:extLst>
          </p:cNvPr>
          <p:cNvSpPr txBox="1"/>
          <p:nvPr/>
        </p:nvSpPr>
        <p:spPr>
          <a:xfrm>
            <a:off x="5403914" y="2598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供應商</a:t>
            </a:r>
          </a:p>
        </p:txBody>
      </p:sp>
      <p:sp>
        <p:nvSpPr>
          <p:cNvPr id="38" name="箭號: 弧形右彎 37">
            <a:extLst>
              <a:ext uri="{FF2B5EF4-FFF2-40B4-BE49-F238E27FC236}">
                <a16:creationId xmlns:a16="http://schemas.microsoft.com/office/drawing/2014/main" id="{2B2B0C66-691B-4B89-8629-B8757455C645}"/>
              </a:ext>
            </a:extLst>
          </p:cNvPr>
          <p:cNvSpPr/>
          <p:nvPr/>
        </p:nvSpPr>
        <p:spPr>
          <a:xfrm rot="12794134">
            <a:off x="7971798" y="3781996"/>
            <a:ext cx="720464" cy="2764392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0028CEA3-BC51-48E9-9F56-02452058BEF8}"/>
              </a:ext>
            </a:extLst>
          </p:cNvPr>
          <p:cNvSpPr/>
          <p:nvPr/>
        </p:nvSpPr>
        <p:spPr>
          <a:xfrm rot="2168726">
            <a:off x="5327581" y="1754003"/>
            <a:ext cx="213893" cy="1880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876D25-B713-47F4-9C1B-51B6259C97DE}"/>
              </a:ext>
            </a:extLst>
          </p:cNvPr>
          <p:cNvSpPr txBox="1"/>
          <p:nvPr/>
        </p:nvSpPr>
        <p:spPr>
          <a:xfrm>
            <a:off x="4526751" y="55722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產業鏈</a:t>
            </a:r>
          </a:p>
        </p:txBody>
      </p:sp>
    </p:spTree>
    <p:extLst>
      <p:ext uri="{BB962C8B-B14F-4D97-AF65-F5344CB8AC3E}">
        <p14:creationId xmlns:p14="http://schemas.microsoft.com/office/powerpoint/2010/main" val="426242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014DC-3BFA-464C-8D29-69C1C38B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C3745-D957-4DE8-A4E3-774F2773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47" y="1689126"/>
            <a:ext cx="11502253" cy="44830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背景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代工型態</a:t>
            </a:r>
            <a:r>
              <a:rPr lang="en-US" altLang="zh-TW" sz="2800" dirty="0"/>
              <a:t>(</a:t>
            </a:r>
            <a:r>
              <a:rPr lang="zh-TW" altLang="en-US" sz="2800" dirty="0">
                <a:hlinkClick r:id="rId2"/>
              </a:rPr>
              <a:t>代工模式</a:t>
            </a:r>
            <a:r>
              <a:rPr lang="en-US" altLang="zh-TW" sz="2800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800" dirty="0"/>
              <a:t>案例</a:t>
            </a:r>
            <a:r>
              <a:rPr lang="en-US" altLang="zh-TW" sz="2800" dirty="0"/>
              <a:t>(</a:t>
            </a:r>
            <a:r>
              <a:rPr lang="zh-TW" altLang="en-US" sz="2800" dirty="0">
                <a:hlinkClick r:id="rId3"/>
              </a:rPr>
              <a:t>南紡</a:t>
            </a:r>
            <a:r>
              <a:rPr lang="zh-TW" altLang="en-US" sz="2800" dirty="0"/>
              <a:t>、</a:t>
            </a:r>
            <a:r>
              <a:rPr lang="zh-TW" altLang="en-US" sz="2800" dirty="0">
                <a:hlinkClick r:id="rId4"/>
              </a:rPr>
              <a:t>中興</a:t>
            </a:r>
            <a:r>
              <a:rPr lang="zh-TW" altLang="en-US" sz="2800" dirty="0"/>
              <a:t>、</a:t>
            </a:r>
            <a:r>
              <a:rPr lang="zh-TW" altLang="en-US" sz="2800" dirty="0">
                <a:hlinkClick r:id="rId5"/>
              </a:rPr>
              <a:t>廣越</a:t>
            </a:r>
            <a:r>
              <a:rPr lang="zh-TW" altLang="en-US" sz="2800" dirty="0"/>
              <a:t>、</a:t>
            </a:r>
            <a:r>
              <a:rPr lang="zh-TW" altLang="en-US" sz="2800" dirty="0">
                <a:hlinkClick r:id="rId6"/>
              </a:rPr>
              <a:t>輝特</a:t>
            </a:r>
            <a:r>
              <a:rPr lang="en-US" altLang="zh-TW" sz="2800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800"/>
              <a:t>策略聯盟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案例</a:t>
            </a:r>
            <a:r>
              <a:rPr lang="en-US" altLang="zh-TW" sz="2800" dirty="0"/>
              <a:t>(</a:t>
            </a:r>
            <a:r>
              <a:rPr lang="zh-TW" altLang="en-US" sz="2800" dirty="0">
                <a:hlinkClick r:id="rId7"/>
              </a:rPr>
              <a:t>儒鴻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521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FA8D0-FB50-4FB4-AB00-A853C6A9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369" y="609271"/>
            <a:ext cx="9280862" cy="899934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C7475-51A2-48CA-8046-8FE67576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88957"/>
            <a:ext cx="10440649" cy="427844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代工一詞在產業鏈的上中下游有著</a:t>
            </a:r>
            <a:r>
              <a:rPr lang="zh-TW" altLang="en-US" sz="2400" dirty="0">
                <a:solidFill>
                  <a:srgbClr val="FF0000"/>
                </a:solidFill>
              </a:rPr>
              <a:t>不同</a:t>
            </a:r>
            <a:r>
              <a:rPr lang="zh-TW" altLang="en-US" sz="2400" dirty="0"/>
              <a:t>的解釋，上、中游分別是</a:t>
            </a:r>
            <a:r>
              <a:rPr lang="zh-TW" altLang="en-US" sz="2400" dirty="0">
                <a:solidFill>
                  <a:srgbClr val="FF0000"/>
                </a:solidFill>
              </a:rPr>
              <a:t>製造產品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/>
              <a:t>中、下游大多為</a:t>
            </a:r>
            <a:r>
              <a:rPr lang="zh-TW" altLang="en-US" sz="2400" dirty="0">
                <a:solidFill>
                  <a:srgbClr val="FF0000"/>
                </a:solidFill>
              </a:rPr>
              <a:t>產品進行加工。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最早的代工是</a:t>
            </a:r>
            <a:r>
              <a:rPr lang="zh-TW" altLang="en-US" sz="2400" dirty="0">
                <a:solidFill>
                  <a:srgbClr val="7030A0"/>
                </a:solidFill>
              </a:rPr>
              <a:t>家庭代工</a:t>
            </a:r>
            <a:r>
              <a:rPr lang="zh-TW" altLang="en-US" sz="2400" dirty="0">
                <a:solidFill>
                  <a:schemeClr val="tx1"/>
                </a:solidFill>
              </a:rPr>
              <a:t>，世界大戰過後，經濟重創，家庭透過代工修補衣物、撿拾回收鐵礦煤類換錢、或是較花費時間同時對工廠利益較小的物品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</a:rPr>
              <a:t>衣服鈕扣、拉鍊、紙箱組裝</a:t>
            </a:r>
            <a:r>
              <a:rPr lang="en-US" altLang="zh-TW" sz="2400" dirty="0">
                <a:solidFill>
                  <a:schemeClr val="tx1"/>
                </a:solidFill>
              </a:rPr>
              <a:t>…)</a:t>
            </a:r>
          </a:p>
          <a:p>
            <a:r>
              <a:rPr lang="zh-TW" altLang="en-US" sz="2400" dirty="0">
                <a:solidFill>
                  <a:schemeClr val="tx1"/>
                </a:solidFill>
              </a:rPr>
              <a:t>代工與客製化兩者，並行成功的工廠較少，因為需要的成本十分的</a:t>
            </a:r>
            <a:r>
              <a:rPr lang="zh-TW" altLang="en-US" sz="2400" dirty="0">
                <a:solidFill>
                  <a:srgbClr val="FF0000"/>
                </a:solidFill>
              </a:rPr>
              <a:t>高</a:t>
            </a:r>
            <a:r>
              <a:rPr lang="zh-TW" altLang="en-US" sz="2400" dirty="0">
                <a:solidFill>
                  <a:schemeClr val="tx1"/>
                </a:solidFill>
              </a:rPr>
              <a:t>，甚至管理方面若出現問題，會使工廠內部混亂，輕則花時間，重則關廠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目前，代工廠以</a:t>
            </a:r>
            <a:r>
              <a:rPr lang="zh-TW" altLang="en-US" sz="2400" dirty="0">
                <a:solidFill>
                  <a:srgbClr val="00B050"/>
                </a:solidFill>
              </a:rPr>
              <a:t>垂直整合生產線</a:t>
            </a:r>
            <a:r>
              <a:rPr lang="zh-TW" altLang="en-US" sz="2400" dirty="0">
                <a:solidFill>
                  <a:schemeClr val="tx1"/>
                </a:solidFill>
              </a:rPr>
              <a:t>為主軸，次是轉型成</a:t>
            </a:r>
            <a:r>
              <a:rPr lang="zh-TW" altLang="en-US" sz="2400" dirty="0">
                <a:solidFill>
                  <a:srgbClr val="00B050"/>
                </a:solidFill>
              </a:rPr>
              <a:t>經營自有品牌</a:t>
            </a:r>
            <a:r>
              <a:rPr lang="zh-TW" altLang="en-US" sz="2400" dirty="0">
                <a:solidFill>
                  <a:schemeClr val="tx1"/>
                </a:solidFill>
              </a:rPr>
              <a:t>，接受客製化訂單，向相關合作工廠下單製作樣板服裝、布料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sz="3200" dirty="0">
              <a:solidFill>
                <a:schemeClr val="tx1"/>
              </a:solidFill>
            </a:endParaRPr>
          </a:p>
          <a:p>
            <a:endParaRPr lang="en-US" altLang="zh-TW" sz="3200" dirty="0">
              <a:solidFill>
                <a:schemeClr val="tx1"/>
              </a:solidFill>
            </a:endParaRP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50121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15B64-7D00-453A-B86B-90524F52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483" y="685800"/>
            <a:ext cx="9601200" cy="725750"/>
          </a:xfrm>
        </p:spPr>
        <p:txBody>
          <a:bodyPr>
            <a:normAutofit/>
          </a:bodyPr>
          <a:lstStyle/>
          <a:p>
            <a:r>
              <a:rPr lang="zh-TW" altLang="en-US" dirty="0"/>
              <a:t>代工的型態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2CFDE-6504-433E-A54D-E79284C7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47186"/>
            <a:ext cx="9601200" cy="416362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可分為</a:t>
            </a:r>
            <a:r>
              <a:rPr lang="en-US" altLang="zh-TW" sz="2400" dirty="0">
                <a:solidFill>
                  <a:srgbClr val="FF0000"/>
                </a:solidFill>
              </a:rPr>
              <a:t>OEM</a:t>
            </a:r>
            <a:r>
              <a:rPr lang="zh-TW" altLang="en-US" sz="2400" dirty="0">
                <a:solidFill>
                  <a:srgbClr val="FF0000"/>
                </a:solidFill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ODM</a:t>
            </a:r>
            <a:r>
              <a:rPr lang="zh-TW" altLang="en-US" sz="2400" dirty="0">
                <a:solidFill>
                  <a:srgbClr val="FF0000"/>
                </a:solidFill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OBM</a:t>
            </a:r>
            <a:r>
              <a:rPr lang="zh-TW" altLang="en-US" sz="2400" dirty="0"/>
              <a:t>三種型態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3200" dirty="0">
                <a:solidFill>
                  <a:srgbClr val="FF0000"/>
                </a:solidFill>
              </a:rPr>
              <a:t>OEM:</a:t>
            </a:r>
            <a:r>
              <a:rPr lang="zh-TW" altLang="en-US" sz="2400" dirty="0">
                <a:solidFill>
                  <a:schemeClr val="tx1"/>
                </a:solidFill>
              </a:rPr>
              <a:t>純零件代工型態工廠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</a:rPr>
              <a:t>例</a:t>
            </a:r>
            <a:r>
              <a:rPr lang="en-US" altLang="zh-TW" sz="2400" dirty="0">
                <a:solidFill>
                  <a:schemeClr val="tx1"/>
                </a:solidFill>
              </a:rPr>
              <a:t>:</a:t>
            </a:r>
            <a:r>
              <a:rPr lang="zh-TW" altLang="en-US" sz="2400" dirty="0">
                <a:solidFill>
                  <a:schemeClr val="tx1"/>
                </a:solidFill>
              </a:rPr>
              <a:t>鴻海</a:t>
            </a:r>
            <a:r>
              <a:rPr lang="en-US" altLang="zh-TW" sz="2400" dirty="0">
                <a:solidFill>
                  <a:schemeClr val="tx1"/>
                </a:solidFill>
              </a:rPr>
              <a:t>-</a:t>
            </a:r>
            <a:r>
              <a:rPr lang="zh-TW" altLang="en-US" sz="2400" dirty="0">
                <a:solidFill>
                  <a:schemeClr val="tx1"/>
                </a:solidFill>
              </a:rPr>
              <a:t>富士康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r>
              <a:rPr lang="zh-TW" altLang="en-US" sz="2400" dirty="0">
                <a:solidFill>
                  <a:schemeClr val="tx1"/>
                </a:solidFill>
              </a:rPr>
              <a:t>，只專注</a:t>
            </a:r>
            <a:r>
              <a:rPr lang="zh-TW" altLang="en-US" sz="2400" dirty="0">
                <a:solidFill>
                  <a:srgbClr val="00B050"/>
                </a:solidFill>
              </a:rPr>
              <a:t>生產</a:t>
            </a:r>
            <a:r>
              <a:rPr lang="zh-TW" altLang="en-US" sz="2400" dirty="0">
                <a:solidFill>
                  <a:schemeClr val="tx1"/>
                </a:solidFill>
              </a:rPr>
              <a:t>成品的一項零件，不會刻意去擴增</a:t>
            </a:r>
            <a:r>
              <a:rPr lang="zh-TW" altLang="en-US" sz="2400" dirty="0">
                <a:solidFill>
                  <a:srgbClr val="7030A0"/>
                </a:solidFill>
              </a:rPr>
              <a:t>工廠</a:t>
            </a:r>
            <a:r>
              <a:rPr lang="zh-TW" altLang="en-US" sz="2400" dirty="0">
                <a:solidFill>
                  <a:schemeClr val="tx1"/>
                </a:solidFill>
              </a:rPr>
              <a:t>，使生產成本提高，甚至額外花費有高風險的支出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3200" dirty="0">
                <a:solidFill>
                  <a:srgbClr val="FF0000"/>
                </a:solidFill>
              </a:rPr>
              <a:t>ODM:</a:t>
            </a:r>
            <a:r>
              <a:rPr lang="zh-TW" altLang="en-US" sz="2400" dirty="0">
                <a:solidFill>
                  <a:schemeClr val="tx1"/>
                </a:solidFill>
              </a:rPr>
              <a:t>不只生產，囊括</a:t>
            </a:r>
            <a:r>
              <a:rPr lang="zh-TW" altLang="en-US" sz="2400" dirty="0">
                <a:solidFill>
                  <a:srgbClr val="00B050"/>
                </a:solidFill>
              </a:rPr>
              <a:t>產品設計、材料加工、組件開發、製程創新、商談交易</a:t>
            </a:r>
            <a:r>
              <a:rPr lang="zh-TW" altLang="en-US" sz="2400" dirty="0">
                <a:solidFill>
                  <a:schemeClr val="tx1"/>
                </a:solidFill>
              </a:rPr>
              <a:t>，都是此類型</a:t>
            </a:r>
            <a:r>
              <a:rPr lang="zh-TW" altLang="en-US" sz="2400" dirty="0">
                <a:solidFill>
                  <a:srgbClr val="7030A0"/>
                </a:solidFill>
              </a:rPr>
              <a:t>公司</a:t>
            </a:r>
            <a:r>
              <a:rPr lang="zh-TW" altLang="en-US" sz="2400" dirty="0">
                <a:solidFill>
                  <a:schemeClr val="tx1"/>
                </a:solidFill>
              </a:rPr>
              <a:t>的業務，另外與</a:t>
            </a:r>
            <a:r>
              <a:rPr lang="en-US" altLang="zh-TW" sz="2400" dirty="0">
                <a:solidFill>
                  <a:schemeClr val="tx1"/>
                </a:solidFill>
              </a:rPr>
              <a:t>OEM</a:t>
            </a:r>
            <a:r>
              <a:rPr lang="zh-TW" altLang="en-US" sz="2400" dirty="0">
                <a:solidFill>
                  <a:schemeClr val="tx1"/>
                </a:solidFill>
              </a:rPr>
              <a:t>工廠不同的是，</a:t>
            </a:r>
            <a:r>
              <a:rPr lang="en-US" altLang="zh-TW" sz="2400" dirty="0">
                <a:solidFill>
                  <a:schemeClr val="tx1"/>
                </a:solidFill>
              </a:rPr>
              <a:t>ODM</a:t>
            </a:r>
            <a:r>
              <a:rPr lang="zh-TW" altLang="en-US" sz="2400" dirty="0">
                <a:solidFill>
                  <a:schemeClr val="tx1"/>
                </a:solidFill>
              </a:rPr>
              <a:t>會偏向業務公司，生產出的產品賦予附加價值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3200" dirty="0">
                <a:solidFill>
                  <a:srgbClr val="FF0000"/>
                </a:solidFill>
              </a:rPr>
              <a:t>OBM:</a:t>
            </a:r>
            <a:r>
              <a:rPr lang="zh-TW" altLang="en-US" sz="2400" dirty="0"/>
              <a:t>生產</a:t>
            </a:r>
            <a:r>
              <a:rPr lang="en-US" altLang="zh-TW" sz="2400" dirty="0"/>
              <a:t>+</a:t>
            </a:r>
            <a:r>
              <a:rPr lang="zh-TW" altLang="en-US" sz="2400" dirty="0"/>
              <a:t>設計</a:t>
            </a:r>
            <a:r>
              <a:rPr lang="en-US" altLang="zh-TW" sz="2400" dirty="0"/>
              <a:t>+</a:t>
            </a:r>
            <a:r>
              <a:rPr lang="zh-TW" altLang="en-US" sz="2400" dirty="0">
                <a:solidFill>
                  <a:srgbClr val="00B050"/>
                </a:solidFill>
              </a:rPr>
              <a:t>銷售</a:t>
            </a:r>
            <a:r>
              <a:rPr lang="zh-TW" altLang="en-US" sz="2400" dirty="0">
                <a:solidFill>
                  <a:schemeClr val="tx1"/>
                </a:solidFill>
              </a:rPr>
              <a:t>，也就是所謂的上市</a:t>
            </a:r>
            <a:r>
              <a:rPr lang="zh-TW" altLang="en-US" sz="2400" dirty="0">
                <a:solidFill>
                  <a:srgbClr val="7030A0"/>
                </a:solidFill>
              </a:rPr>
              <a:t>品牌公司</a:t>
            </a:r>
            <a:r>
              <a:rPr lang="zh-TW" altLang="en-US" sz="2400" dirty="0">
                <a:solidFill>
                  <a:schemeClr val="tx1"/>
                </a:solidFill>
              </a:rPr>
              <a:t>，有能力自己生產自己銷售，甚至提供發展中公司技術上支援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</a:rPr>
              <a:t>例</a:t>
            </a:r>
            <a:r>
              <a:rPr lang="en-US" altLang="zh-TW" sz="2400" dirty="0">
                <a:solidFill>
                  <a:schemeClr val="tx1"/>
                </a:solidFill>
              </a:rPr>
              <a:t>:</a:t>
            </a:r>
            <a:r>
              <a:rPr lang="zh-TW" altLang="en-US" sz="2400" dirty="0">
                <a:solidFill>
                  <a:schemeClr val="tx1"/>
                </a:solidFill>
              </a:rPr>
              <a:t>三星支援蘋果</a:t>
            </a:r>
            <a:r>
              <a:rPr lang="en-US" altLang="zh-TW" sz="2400" dirty="0">
                <a:solidFill>
                  <a:schemeClr val="tx1"/>
                </a:solidFill>
              </a:rPr>
              <a:t>OLED</a:t>
            </a:r>
            <a:r>
              <a:rPr lang="zh-TW" altLang="en-US" sz="2400" dirty="0">
                <a:solidFill>
                  <a:schemeClr val="tx1"/>
                </a:solidFill>
              </a:rPr>
              <a:t>製造技術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EAB46-3515-43B7-904E-C6CDF6B5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14" y="685800"/>
            <a:ext cx="9243691" cy="779016"/>
          </a:xfrm>
        </p:spPr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無原料生產工廠</a:t>
            </a:r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6772DA5D-2042-4FF0-B223-5858E669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20" y="1543987"/>
            <a:ext cx="11137691" cy="462821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由</a:t>
            </a:r>
            <a:r>
              <a:rPr lang="zh-TW" altLang="en-US" sz="2800" dirty="0">
                <a:solidFill>
                  <a:srgbClr val="FF0000"/>
                </a:solidFill>
              </a:rPr>
              <a:t>品牌廠</a:t>
            </a:r>
            <a:r>
              <a:rPr lang="zh-TW" altLang="en-US" sz="2800" dirty="0"/>
              <a:t>委託工廠</a:t>
            </a:r>
            <a:r>
              <a:rPr lang="zh-TW" altLang="en-US" sz="2800" dirty="0">
                <a:solidFill>
                  <a:srgbClr val="92D050"/>
                </a:solidFill>
              </a:rPr>
              <a:t>製造</a:t>
            </a:r>
            <a:r>
              <a:rPr lang="zh-TW" altLang="en-US" sz="2800" dirty="0"/>
              <a:t>，完成後再以</a:t>
            </a:r>
            <a:r>
              <a:rPr lang="zh-TW" altLang="en-US" sz="2800" dirty="0">
                <a:solidFill>
                  <a:srgbClr val="FF0000"/>
                </a:solidFill>
              </a:rPr>
              <a:t>品牌廠</a:t>
            </a:r>
            <a:r>
              <a:rPr lang="zh-TW" altLang="en-US" sz="2800" dirty="0"/>
              <a:t>名義銷售。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   產品原料供應商，為</a:t>
            </a:r>
            <a:r>
              <a:rPr lang="en-US" altLang="zh-TW" sz="2800" dirty="0"/>
              <a:t>OEM</a:t>
            </a:r>
            <a:r>
              <a:rPr lang="zh-TW" altLang="en-US" sz="2800" dirty="0"/>
              <a:t>、</a:t>
            </a:r>
            <a:r>
              <a:rPr lang="en-US" altLang="zh-TW" sz="2800" dirty="0"/>
              <a:t>ODM</a:t>
            </a:r>
            <a:r>
              <a:rPr lang="zh-TW" altLang="en-US" sz="2800" dirty="0"/>
              <a:t>型態工廠</a:t>
            </a:r>
            <a:endParaRPr lang="en-US" altLang="zh-TW" sz="2800" dirty="0"/>
          </a:p>
          <a:p>
            <a:r>
              <a:rPr lang="zh-TW" altLang="en-US" sz="2800" dirty="0"/>
              <a:t>與其找不同的廠商分別管理不同零件，不如找一個可靠的</a:t>
            </a:r>
            <a:r>
              <a:rPr lang="en-US" altLang="zh-TW" sz="2800" dirty="0"/>
              <a:t>“</a:t>
            </a:r>
            <a:r>
              <a:rPr lang="zh-TW" altLang="en-US" sz="2800" dirty="0"/>
              <a:t>專家</a:t>
            </a:r>
            <a:r>
              <a:rPr lang="en-US" altLang="zh-TW" sz="2800" dirty="0"/>
              <a:t>”</a:t>
            </a:r>
            <a:r>
              <a:rPr lang="zh-TW" altLang="en-US" sz="2800" dirty="0"/>
              <a:t>省去多餘的支出成本，達到同樣有效率且更安全的效果。</a:t>
            </a:r>
            <a:endParaRPr lang="en-US" altLang="zh-TW" sz="2800" dirty="0"/>
          </a:p>
          <a:p>
            <a:r>
              <a:rPr lang="zh-TW" altLang="en-US" sz="2800" dirty="0"/>
              <a:t>合作時，乙方</a:t>
            </a:r>
            <a:r>
              <a:rPr lang="en-US" altLang="zh-TW" sz="2800" dirty="0"/>
              <a:t>(</a:t>
            </a:r>
            <a:r>
              <a:rPr lang="zh-TW" altLang="en-US" sz="2800" dirty="0"/>
              <a:t>代工供應方</a:t>
            </a:r>
            <a:r>
              <a:rPr lang="en-US" altLang="zh-TW" sz="2800" dirty="0"/>
              <a:t>)</a:t>
            </a:r>
            <a:r>
              <a:rPr lang="zh-TW" altLang="en-US" sz="2800" dirty="0"/>
              <a:t>可以為甲方</a:t>
            </a:r>
            <a:r>
              <a:rPr lang="en-US" altLang="zh-TW" sz="2800" dirty="0"/>
              <a:t>(</a:t>
            </a:r>
            <a:r>
              <a:rPr lang="zh-TW" altLang="en-US" sz="2800" dirty="0"/>
              <a:t>下單方</a:t>
            </a:r>
            <a:r>
              <a:rPr lang="en-US" altLang="zh-TW" sz="2800" dirty="0"/>
              <a:t>)</a:t>
            </a:r>
            <a:r>
              <a:rPr lang="zh-TW" altLang="en-US" sz="2800" dirty="0">
                <a:solidFill>
                  <a:srgbClr val="FF0000"/>
                </a:solidFill>
              </a:rPr>
              <a:t>提供</a:t>
            </a:r>
            <a:r>
              <a:rPr lang="zh-TW" altLang="en-US" sz="2800" dirty="0"/>
              <a:t>更下游的聯絡窗口，加強合作關係。</a:t>
            </a:r>
            <a:endParaRPr lang="en-US" altLang="zh-TW" sz="2800" dirty="0"/>
          </a:p>
          <a:p>
            <a:r>
              <a:rPr lang="zh-TW" altLang="en-US" sz="2800" dirty="0">
                <a:solidFill>
                  <a:srgbClr val="FF0000"/>
                </a:solidFill>
              </a:rPr>
              <a:t>科技廠商</a:t>
            </a:r>
            <a:r>
              <a:rPr lang="en-US" altLang="zh-TW" sz="2800" dirty="0"/>
              <a:t>:</a:t>
            </a:r>
            <a:r>
              <a:rPr lang="zh-TW" altLang="en-US" sz="2800" dirty="0"/>
              <a:t>鴻海</a:t>
            </a:r>
            <a:r>
              <a:rPr lang="en-US" altLang="zh-TW" sz="2800" dirty="0"/>
              <a:t>(</a:t>
            </a:r>
            <a:r>
              <a:rPr lang="zh-TW" altLang="en-US" sz="2800" dirty="0"/>
              <a:t>富士康、奇美</a:t>
            </a:r>
            <a:r>
              <a:rPr lang="en-US" altLang="zh-TW" sz="2800" dirty="0"/>
              <a:t>…)</a:t>
            </a:r>
            <a:r>
              <a:rPr lang="zh-TW" altLang="en-US" sz="2800" dirty="0"/>
              <a:t>、台積電</a:t>
            </a:r>
            <a:r>
              <a:rPr lang="en-US" altLang="zh-TW" sz="2800" dirty="0"/>
              <a:t>(</a:t>
            </a:r>
            <a:r>
              <a:rPr lang="zh-TW" altLang="en-US" sz="2800" dirty="0"/>
              <a:t>晶體</a:t>
            </a:r>
            <a:r>
              <a:rPr lang="en-US" altLang="zh-TW" sz="2800" dirty="0"/>
              <a:t>)</a:t>
            </a:r>
            <a:r>
              <a:rPr lang="zh-TW" altLang="en-US" sz="2800" dirty="0"/>
              <a:t>、聯發科、矽創、晶電</a:t>
            </a:r>
            <a:r>
              <a:rPr lang="en-US" altLang="zh-TW" sz="2800" dirty="0"/>
              <a:t>(</a:t>
            </a:r>
            <a:r>
              <a:rPr lang="zh-TW" altLang="en-US" sz="2800" dirty="0"/>
              <a:t>面板</a:t>
            </a:r>
            <a:r>
              <a:rPr lang="en-US" altLang="zh-TW" sz="2800" dirty="0"/>
              <a:t>…)…</a:t>
            </a:r>
            <a:r>
              <a:rPr lang="zh-TW" altLang="en-US" sz="2800" dirty="0"/>
              <a:t>等</a:t>
            </a:r>
            <a:endParaRPr lang="en-US" altLang="zh-TW" sz="2800" dirty="0"/>
          </a:p>
          <a:p>
            <a:r>
              <a:rPr lang="zh-TW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紡織廠商</a:t>
            </a:r>
            <a:r>
              <a:rPr lang="en-US" altLang="zh-TW" sz="2800" dirty="0">
                <a:highlight>
                  <a:srgbClr val="FFFF00"/>
                </a:highlight>
              </a:rPr>
              <a:t>:</a:t>
            </a:r>
            <a:r>
              <a:rPr lang="zh-TW" altLang="en-US" sz="2800" dirty="0">
                <a:highlight>
                  <a:srgbClr val="FFFF00"/>
                </a:highlight>
              </a:rPr>
              <a:t>遠東</a:t>
            </a:r>
            <a:r>
              <a:rPr lang="en-US" altLang="zh-TW" sz="2800" dirty="0">
                <a:highlight>
                  <a:srgbClr val="FFFF00"/>
                </a:highlight>
              </a:rPr>
              <a:t>(</a:t>
            </a:r>
            <a:r>
              <a:rPr lang="zh-TW" altLang="en-US" sz="2800" dirty="0">
                <a:highlight>
                  <a:srgbClr val="FFFF00"/>
                </a:highlight>
              </a:rPr>
              <a:t>布料、成衣</a:t>
            </a:r>
            <a:r>
              <a:rPr lang="en-US" altLang="zh-TW" sz="2800" dirty="0">
                <a:highlight>
                  <a:srgbClr val="FFFF00"/>
                </a:highlight>
              </a:rPr>
              <a:t>…)</a:t>
            </a:r>
            <a:r>
              <a:rPr lang="zh-TW" altLang="en-US" sz="2800" dirty="0">
                <a:highlight>
                  <a:srgbClr val="FFFF00"/>
                </a:highlight>
              </a:rPr>
              <a:t>、南紡</a:t>
            </a:r>
            <a:r>
              <a:rPr lang="en-US" altLang="zh-TW" sz="2800" dirty="0">
                <a:highlight>
                  <a:srgbClr val="FFFF00"/>
                </a:highlight>
              </a:rPr>
              <a:t>(</a:t>
            </a:r>
            <a:r>
              <a:rPr lang="zh-TW" altLang="en-US" sz="2800" dirty="0">
                <a:highlight>
                  <a:srgbClr val="FFFF00"/>
                </a:highlight>
              </a:rPr>
              <a:t>纖維</a:t>
            </a:r>
            <a:r>
              <a:rPr lang="en-US" altLang="zh-TW" sz="2800" dirty="0">
                <a:highlight>
                  <a:srgbClr val="FFFF00"/>
                </a:highlight>
              </a:rPr>
              <a:t>)</a:t>
            </a:r>
            <a:r>
              <a:rPr lang="zh-TW" altLang="en-US" sz="2800" dirty="0">
                <a:highlight>
                  <a:srgbClr val="FFFF00"/>
                </a:highlight>
              </a:rPr>
              <a:t>、新光</a:t>
            </a:r>
            <a:r>
              <a:rPr lang="en-US" altLang="zh-TW" sz="2800" dirty="0">
                <a:highlight>
                  <a:srgbClr val="FFFF00"/>
                </a:highlight>
              </a:rPr>
              <a:t>(</a:t>
            </a:r>
            <a:r>
              <a:rPr lang="zh-TW" altLang="en-US" sz="2800" dirty="0">
                <a:highlight>
                  <a:srgbClr val="FFFF00"/>
                </a:highlight>
              </a:rPr>
              <a:t>布料</a:t>
            </a:r>
            <a:r>
              <a:rPr lang="en-US" altLang="zh-TW" sz="2800" dirty="0">
                <a:highlight>
                  <a:srgbClr val="FFFF00"/>
                </a:highlight>
              </a:rPr>
              <a:t>)</a:t>
            </a:r>
            <a:r>
              <a:rPr lang="zh-TW" altLang="en-US" sz="2800" dirty="0">
                <a:highlight>
                  <a:srgbClr val="FFFF00"/>
                </a:highlight>
              </a:rPr>
              <a:t>、儒鴻</a:t>
            </a:r>
            <a:r>
              <a:rPr lang="en-US" altLang="zh-TW" sz="2800" dirty="0">
                <a:highlight>
                  <a:srgbClr val="FFFF00"/>
                </a:highlight>
              </a:rPr>
              <a:t>(</a:t>
            </a:r>
            <a:r>
              <a:rPr lang="zh-TW" altLang="en-US" sz="2800" dirty="0">
                <a:highlight>
                  <a:srgbClr val="FFFF00"/>
                </a:highlight>
              </a:rPr>
              <a:t>運動品牌</a:t>
            </a:r>
            <a:r>
              <a:rPr lang="en-US" altLang="zh-TW" sz="2800" dirty="0">
                <a:highlight>
                  <a:srgbClr val="FFFF00"/>
                </a:highlight>
              </a:rPr>
              <a:t>)</a:t>
            </a:r>
            <a:r>
              <a:rPr lang="zh-TW" altLang="en-US" sz="2800" dirty="0">
                <a:highlight>
                  <a:srgbClr val="FFFF00"/>
                </a:highlight>
              </a:rPr>
              <a:t>、廣越</a:t>
            </a:r>
            <a:r>
              <a:rPr lang="en-US" altLang="zh-TW" sz="2800" dirty="0">
                <a:highlight>
                  <a:srgbClr val="FFFF00"/>
                </a:highlight>
              </a:rPr>
              <a:t>(</a:t>
            </a:r>
            <a:r>
              <a:rPr lang="zh-TW" altLang="en-US" sz="2800" dirty="0">
                <a:highlight>
                  <a:srgbClr val="FFFF00"/>
                </a:highlight>
              </a:rPr>
              <a:t>羽絨</a:t>
            </a:r>
            <a:r>
              <a:rPr lang="en-US" altLang="zh-TW" sz="2800" dirty="0">
                <a:highlight>
                  <a:srgbClr val="FFFF00"/>
                </a:highlight>
              </a:rPr>
              <a:t>)</a:t>
            </a:r>
            <a:r>
              <a:rPr lang="zh-TW" altLang="en-US" sz="2800" dirty="0">
                <a:highlight>
                  <a:srgbClr val="FFFF00"/>
                </a:highlight>
              </a:rPr>
              <a:t>、三洋</a:t>
            </a:r>
            <a:r>
              <a:rPr lang="en-US" altLang="zh-TW" sz="2800" dirty="0">
                <a:highlight>
                  <a:srgbClr val="FFFF00"/>
                </a:highlight>
              </a:rPr>
              <a:t>(</a:t>
            </a:r>
            <a:r>
              <a:rPr lang="zh-TW" altLang="en-US" sz="2800" dirty="0">
                <a:highlight>
                  <a:srgbClr val="FFFF00"/>
                </a:highlight>
              </a:rPr>
              <a:t>布料</a:t>
            </a:r>
            <a:r>
              <a:rPr lang="en-US" altLang="zh-TW" sz="2800" dirty="0">
                <a:highlight>
                  <a:srgbClr val="FFFF00"/>
                </a:highlight>
              </a:rPr>
              <a:t>…)…</a:t>
            </a:r>
            <a:r>
              <a:rPr lang="zh-TW" altLang="en-US" sz="2800" dirty="0">
                <a:highlight>
                  <a:srgbClr val="FFFF00"/>
                </a:highlight>
              </a:rPr>
              <a:t>等</a:t>
            </a:r>
            <a:endParaRPr lang="en-US" altLang="zh-TW" sz="2800" dirty="0">
              <a:highlight>
                <a:srgbClr val="FFFF00"/>
              </a:highlight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847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4C779-2DF7-489D-89F0-0EE6819E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929" y="525523"/>
            <a:ext cx="7650571" cy="1080134"/>
          </a:xfrm>
        </p:spPr>
        <p:txBody>
          <a:bodyPr/>
          <a:lstStyle/>
          <a:p>
            <a:r>
              <a:rPr lang="zh-TW" altLang="en-US" dirty="0"/>
              <a:t>無原料生產工廠範例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8EF82EF9-4651-47F1-A1ED-123BCFD7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062" y="2852691"/>
            <a:ext cx="7653759" cy="3185550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D8F2D5E5-BCBA-46ED-A21F-AD70EFCAF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870025"/>
              </p:ext>
            </p:extLst>
          </p:nvPr>
        </p:nvGraphicFramePr>
        <p:xfrm>
          <a:off x="1534849" y="1438757"/>
          <a:ext cx="7378331" cy="501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38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540AE-B68A-4958-A36B-56EF426B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24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台南紡織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E4C94-FEBF-4DCB-957C-21BD9C0E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71" y="1543988"/>
            <a:ext cx="7634213" cy="514004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類型</a:t>
            </a:r>
            <a:r>
              <a:rPr lang="en-US" altLang="zh-TW" sz="2800" dirty="0"/>
              <a:t>:OEM</a:t>
            </a:r>
          </a:p>
          <a:p>
            <a:r>
              <a:rPr lang="zh-TW" altLang="en-US" sz="2800" dirty="0"/>
              <a:t>專做紡紗代工</a:t>
            </a:r>
            <a:endParaRPr lang="en-US" altLang="zh-TW" sz="2800" dirty="0"/>
          </a:p>
          <a:p>
            <a:r>
              <a:rPr lang="zh-TW" altLang="en-US" sz="2800" dirty="0"/>
              <a:t>紡紗種類多、品質在同性質產業較高</a:t>
            </a:r>
            <a:endParaRPr lang="en-US" altLang="zh-TW" sz="2800" dirty="0"/>
          </a:p>
          <a:p>
            <a:r>
              <a:rPr lang="zh-TW" altLang="en-US" sz="2800" dirty="0"/>
              <a:t>客戶有儒鴻、宏遠、南緯、集盛、聯發等具有可加工成成衣的紡織廠，其中，聚陽與其合作較為密切。</a:t>
            </a:r>
            <a:endParaRPr lang="en-US" altLang="zh-TW" sz="2800" dirty="0"/>
          </a:p>
          <a:p>
            <a:r>
              <a:rPr lang="zh-TW" altLang="en-US" sz="2800" dirty="0"/>
              <a:t>大多透過聚陽的客戶或聚陽本身自創品牌以銷售商品。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15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F7B0D-7B29-48AC-9798-AF49F1E0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中興紡織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9C816-67A7-4665-9CE4-FADF8276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1550"/>
            <a:ext cx="9601200" cy="4455850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類型</a:t>
            </a:r>
            <a:r>
              <a:rPr lang="en-US" altLang="zh-TW" sz="2800" dirty="0"/>
              <a:t>:OBM</a:t>
            </a:r>
          </a:p>
          <a:p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以產銷「三槍牌」棉質</a:t>
            </a:r>
            <a:r>
              <a:rPr lang="zh-TW" altLang="en-US" sz="28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hlinkClick r:id="rId2" tooltip="針織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針織</a:t>
            </a:r>
            <a:r>
              <a:rPr lang="zh-TW" altLang="en-US" sz="28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hlinkClick r:id="rId3" tooltip="內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內衣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起家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(1949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年，當時的董事與</a:t>
            </a:r>
            <a:r>
              <a:rPr lang="zh-TW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軍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、政、商有良好的關係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，包括</a:t>
            </a:r>
            <a:r>
              <a:rPr lang="zh-TW" altLang="en-US" sz="28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hlinkClick r:id="rId4" tooltip="化纖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化纖</a:t>
            </a:r>
            <a:r>
              <a:rPr lang="zh-TW" altLang="en-US" sz="2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、紡紗、織布、染整及</a:t>
            </a:r>
            <a:r>
              <a:rPr lang="zh-TW" altLang="en-US" sz="28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hlinkClick r:id="rId5" tooltip="成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成衣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等紡織上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(1971,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向國外進口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、中、下游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(1969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年，增資興建自動化紡織及染整工廠，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1971,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購入台南成衣廠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一貫化生產。</a:t>
            </a:r>
            <a:endParaRPr lang="en-US" altLang="zh-TW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年，以品牌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3GUN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，正式開啟網路商店。</a:t>
            </a:r>
            <a:endParaRPr lang="en-US" altLang="zh-TW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年，宜而爽線上購物上線，提供四大類型都會機能服飾：</a:t>
            </a:r>
            <a:r>
              <a:rPr lang="zh-TW" alt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時尚居家服、都會休閒服、輕運動服、涼爽發熱智能內著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007441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1366</TotalTime>
  <Words>1149</Words>
  <Application>Microsoft Office PowerPoint</Application>
  <PresentationFormat>寬螢幕</PresentationFormat>
  <Paragraphs>90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Microsoft JhengHei</vt:lpstr>
      <vt:lpstr>標楷體</vt:lpstr>
      <vt:lpstr>Arial</vt:lpstr>
      <vt:lpstr>Century Gothic</vt:lpstr>
      <vt:lpstr>Wingdings 3</vt:lpstr>
      <vt:lpstr>絲縷</vt:lpstr>
      <vt:lpstr>代工、客製化</vt:lpstr>
      <vt:lpstr>PowerPoint 簡報</vt:lpstr>
      <vt:lpstr>目錄</vt:lpstr>
      <vt:lpstr>背景</vt:lpstr>
      <vt:lpstr>代工的型態</vt:lpstr>
      <vt:lpstr>無原料生產工廠</vt:lpstr>
      <vt:lpstr>無原料生產工廠範例</vt:lpstr>
      <vt:lpstr>台南紡織 </vt:lpstr>
      <vt:lpstr>中興紡織</vt:lpstr>
      <vt:lpstr>廣越</vt:lpstr>
      <vt:lpstr>研發設計(輝特 FVF)  </vt:lpstr>
      <vt:lpstr>策略聯盟</vt:lpstr>
      <vt:lpstr>儒鴻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奕竣 趙</dc:creator>
  <cp:lastModifiedBy>奕竣 趙</cp:lastModifiedBy>
  <cp:revision>85</cp:revision>
  <dcterms:created xsi:type="dcterms:W3CDTF">2020-12-23T16:26:41Z</dcterms:created>
  <dcterms:modified xsi:type="dcterms:W3CDTF">2021-01-23T01:51:35Z</dcterms:modified>
</cp:coreProperties>
</file>