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
  </p:notesMasterIdLst>
  <p:sldIdLst>
    <p:sldId id="259" r:id="rId3"/>
    <p:sldId id="261" r:id="rId4"/>
    <p:sldId id="256" r:id="rId5"/>
    <p:sldId id="257" r:id="rId6"/>
    <p:sldId id="258" r:id="rId7"/>
    <p:sldId id="262"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varScale="1">
        <p:scale>
          <a:sx n="69" d="100"/>
          <a:sy n="69" d="100"/>
        </p:scale>
        <p:origin x="72" y="7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AF2533-FB51-4CA8-84F7-1B8F26039993}" type="datetimeFigureOut">
              <a:rPr lang="en-US" smtClean="0"/>
              <a:t>11/27/2012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6B0E3-AD78-4DE5-A84D-09A63B7D2D41}" type="slidenum">
              <a:rPr lang="en-US" smtClean="0"/>
              <a:t>‹#›</a:t>
            </a:fld>
            <a:endParaRPr lang="en-US"/>
          </a:p>
        </p:txBody>
      </p:sp>
    </p:spTree>
    <p:extLst>
      <p:ext uri="{BB962C8B-B14F-4D97-AF65-F5344CB8AC3E}">
        <p14:creationId xmlns:p14="http://schemas.microsoft.com/office/powerpoint/2010/main" val="2741263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may want to use these to supplement</a:t>
            </a:r>
            <a:r>
              <a:rPr lang="en-US" baseline="0" dirty="0" smtClean="0"/>
              <a:t> the demo script, since it is difficult to share the  Windows Azure portal with everyone.</a:t>
            </a:r>
            <a:endParaRPr lang="en-US" dirty="0"/>
          </a:p>
        </p:txBody>
      </p:sp>
      <p:sp>
        <p:nvSpPr>
          <p:cNvPr id="4" name="Slide Number Placeholder 3"/>
          <p:cNvSpPr>
            <a:spLocks noGrp="1"/>
          </p:cNvSpPr>
          <p:nvPr>
            <p:ph type="sldNum" sz="quarter" idx="10"/>
          </p:nvPr>
        </p:nvSpPr>
        <p:spPr/>
        <p:txBody>
          <a:bodyPr/>
          <a:lstStyle/>
          <a:p>
            <a:fld id="{3AA6B0E3-AD78-4DE5-A84D-09A63B7D2D41}" type="slidenum">
              <a:rPr lang="en-US" smtClean="0"/>
              <a:t>1</a:t>
            </a:fld>
            <a:endParaRPr lang="en-US"/>
          </a:p>
        </p:txBody>
      </p:sp>
    </p:spTree>
    <p:extLst>
      <p:ext uri="{BB962C8B-B14F-4D97-AF65-F5344CB8AC3E}">
        <p14:creationId xmlns:p14="http://schemas.microsoft.com/office/powerpoint/2010/main" val="2361917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Front page of the</a:t>
            </a:r>
            <a:r>
              <a:rPr lang="en-US" baseline="0" dirty="0" smtClean="0"/>
              <a:t> Live Demo Site</a:t>
            </a:r>
            <a:r>
              <a:rPr lang="en-US" dirty="0" smtClean="0"/>
              <a:t>.</a:t>
            </a:r>
            <a:endParaRPr lang="en-US" dirty="0"/>
          </a:p>
        </p:txBody>
      </p:sp>
      <p:sp>
        <p:nvSpPr>
          <p:cNvPr id="4" name="Slide Number Placeholder 3"/>
          <p:cNvSpPr>
            <a:spLocks noGrp="1"/>
          </p:cNvSpPr>
          <p:nvPr>
            <p:ph type="sldNum" sz="quarter" idx="10"/>
          </p:nvPr>
        </p:nvSpPr>
        <p:spPr/>
        <p:txBody>
          <a:bodyPr/>
          <a:lstStyle/>
          <a:p>
            <a:fld id="{3AA6B0E3-AD78-4DE5-A84D-09A63B7D2D41}" type="slidenum">
              <a:rPr lang="en-US" smtClean="0"/>
              <a:t>2</a:t>
            </a:fld>
            <a:endParaRPr lang="en-US"/>
          </a:p>
        </p:txBody>
      </p:sp>
    </p:spTree>
    <p:extLst>
      <p:ext uri="{BB962C8B-B14F-4D97-AF65-F5344CB8AC3E}">
        <p14:creationId xmlns:p14="http://schemas.microsoft.com/office/powerpoint/2010/main" val="440733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Dash board shows that the Compute Node’s CPU has been running at close to 100%.</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3AA6B0E3-AD78-4DE5-A84D-09A63B7D2D41}" type="slidenum">
              <a:rPr lang="en-US" smtClean="0"/>
              <a:t>3</a:t>
            </a:fld>
            <a:endParaRPr lang="en-US"/>
          </a:p>
        </p:txBody>
      </p:sp>
    </p:spTree>
    <p:extLst>
      <p:ext uri="{BB962C8B-B14F-4D97-AF65-F5344CB8AC3E}">
        <p14:creationId xmlns:p14="http://schemas.microsoft.com/office/powerpoint/2010/main" val="2047175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a:t>
            </a:r>
            <a:r>
              <a:rPr lang="en-US" baseline="0" dirty="0" smtClean="0"/>
              <a:t> scale the compute resources horizontally by adding the number of X-Large </a:t>
            </a:r>
            <a:r>
              <a:rPr lang="en-US" baseline="0" dirty="0" err="1" smtClean="0"/>
              <a:t>ComputeNode</a:t>
            </a:r>
            <a:r>
              <a:rPr lang="en-US" baseline="0" dirty="0" smtClean="0"/>
              <a:t> instances. </a:t>
            </a:r>
            <a:endParaRPr lang="en-US" dirty="0"/>
          </a:p>
        </p:txBody>
      </p:sp>
      <p:sp>
        <p:nvSpPr>
          <p:cNvPr id="4" name="Slide Number Placeholder 3"/>
          <p:cNvSpPr>
            <a:spLocks noGrp="1"/>
          </p:cNvSpPr>
          <p:nvPr>
            <p:ph type="sldNum" sz="quarter" idx="10"/>
          </p:nvPr>
        </p:nvSpPr>
        <p:spPr/>
        <p:txBody>
          <a:bodyPr/>
          <a:lstStyle/>
          <a:p>
            <a:fld id="{3AA6B0E3-AD78-4DE5-A84D-09A63B7D2D41}" type="slidenum">
              <a:rPr lang="en-US" smtClean="0"/>
              <a:t>4</a:t>
            </a:fld>
            <a:endParaRPr lang="en-US"/>
          </a:p>
        </p:txBody>
      </p:sp>
    </p:spTree>
    <p:extLst>
      <p:ext uri="{BB962C8B-B14F-4D97-AF65-F5344CB8AC3E}">
        <p14:creationId xmlns:p14="http://schemas.microsoft.com/office/powerpoint/2010/main" val="431673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Instance</a:t>
            </a:r>
            <a:r>
              <a:rPr lang="en-US" baseline="0" dirty="0" smtClean="0"/>
              <a:t> page shows that there are 3 types of instances in the Windows Azure HPC Scheduler.</a:t>
            </a:r>
          </a:p>
          <a:p>
            <a:pPr marL="171450" indent="-171450">
              <a:buFont typeface="Arial" panose="020B0604020202020204" pitchFamily="34" charset="0"/>
              <a:buChar char="•"/>
            </a:pPr>
            <a:r>
              <a:rPr lang="en-US" baseline="0" dirty="0" err="1" smtClean="0"/>
              <a:t>HeadNode</a:t>
            </a:r>
            <a:r>
              <a:rPr lang="en-US" baseline="0" dirty="0" smtClean="0"/>
              <a:t> which controls the cluster. </a:t>
            </a:r>
          </a:p>
          <a:p>
            <a:pPr marL="171450" indent="-171450">
              <a:buFont typeface="Arial" panose="020B0604020202020204" pitchFamily="34" charset="0"/>
              <a:buChar char="•"/>
            </a:pPr>
            <a:r>
              <a:rPr lang="en-US" baseline="0" dirty="0" smtClean="0"/>
              <a:t>A </a:t>
            </a:r>
            <a:r>
              <a:rPr lang="en-US" baseline="0" dirty="0" err="1" smtClean="0"/>
              <a:t>FrontEnd</a:t>
            </a:r>
            <a:r>
              <a:rPr lang="en-US" baseline="0" dirty="0" smtClean="0"/>
              <a:t> Web role which hosts the MVC website.</a:t>
            </a:r>
          </a:p>
          <a:p>
            <a:pPr marL="171450" indent="-171450">
              <a:buFont typeface="Arial" panose="020B0604020202020204" pitchFamily="34" charset="0"/>
              <a:buChar char="•"/>
            </a:pPr>
            <a:r>
              <a:rPr lang="en-US" baseline="0" dirty="0" smtClean="0"/>
              <a:t>Extra Large Compute Nodes which can scale to meet computing needs.</a:t>
            </a:r>
            <a:endParaRPr lang="en-US" dirty="0"/>
          </a:p>
        </p:txBody>
      </p:sp>
      <p:sp>
        <p:nvSpPr>
          <p:cNvPr id="4" name="Slide Number Placeholder 3"/>
          <p:cNvSpPr>
            <a:spLocks noGrp="1"/>
          </p:cNvSpPr>
          <p:nvPr>
            <p:ph type="sldNum" sz="quarter" idx="10"/>
          </p:nvPr>
        </p:nvSpPr>
        <p:spPr/>
        <p:txBody>
          <a:bodyPr/>
          <a:lstStyle/>
          <a:p>
            <a:fld id="{3AA6B0E3-AD78-4DE5-A84D-09A63B7D2D41}" type="slidenum">
              <a:rPr lang="en-US" smtClean="0"/>
              <a:t>5</a:t>
            </a:fld>
            <a:endParaRPr lang="en-US"/>
          </a:p>
        </p:txBody>
      </p:sp>
    </p:spTree>
    <p:extLst>
      <p:ext uri="{BB962C8B-B14F-4D97-AF65-F5344CB8AC3E}">
        <p14:creationId xmlns:p14="http://schemas.microsoft.com/office/powerpoint/2010/main" val="3828352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Optional showing CPU running at 100%</a:t>
            </a:r>
            <a:r>
              <a:rPr lang="en-US" baseline="0" dirty="0" smtClean="0"/>
              <a:t> https://weatherservice.cloudapp.net/HeatMapPage.aspx  </a:t>
            </a:r>
            <a:endParaRPr lang="en-US" dirty="0"/>
          </a:p>
        </p:txBody>
      </p:sp>
      <p:sp>
        <p:nvSpPr>
          <p:cNvPr id="4" name="Slide Number Placeholder 3"/>
          <p:cNvSpPr>
            <a:spLocks noGrp="1"/>
          </p:cNvSpPr>
          <p:nvPr>
            <p:ph type="sldNum" sz="quarter" idx="10"/>
          </p:nvPr>
        </p:nvSpPr>
        <p:spPr/>
        <p:txBody>
          <a:bodyPr/>
          <a:lstStyle/>
          <a:p>
            <a:fld id="{3AA6B0E3-AD78-4DE5-A84D-09A63B7D2D41}" type="slidenum">
              <a:rPr lang="en-US" smtClean="0"/>
              <a:t>6</a:t>
            </a:fld>
            <a:endParaRPr lang="en-US"/>
          </a:p>
        </p:txBody>
      </p:sp>
    </p:spTree>
    <p:extLst>
      <p:ext uri="{BB962C8B-B14F-4D97-AF65-F5344CB8AC3E}">
        <p14:creationId xmlns:p14="http://schemas.microsoft.com/office/powerpoint/2010/main" val="2410890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3.xml"/><Relationship Id="rId7" Type="http://schemas.microsoft.com/office/2007/relationships/hdphoto" Target="../media/hdphoto1.wdp"/><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slideMaster" Target="../slideMasters/slideMaster2.xml"/><Relationship Id="rId9"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Master" Target="../slideMasters/slideMaster2.xml"/><Relationship Id="rId7" Type="http://schemas.openxmlformats.org/officeDocument/2006/relationships/oleObject" Target="../embeddings/oleObject3.bin"/><Relationship Id="rId2" Type="http://schemas.openxmlformats.org/officeDocument/2006/relationships/tags" Target="../tags/tag4.xml"/><Relationship Id="rId1" Type="http://schemas.openxmlformats.org/officeDocument/2006/relationships/vmlDrawing" Target="../drawings/vmlDrawing3.v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1.emf"/><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microsoft.com/office/2007/relationships/hdphoto" Target="../media/hdphoto2.wdp"/><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1.emf"/><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microsoft.com/office/2007/relationships/hdphoto" Target="../media/hdphoto2.wdp"/><Relationship Id="rId4"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1.emf"/><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microsoft.com/office/2007/relationships/hdphoto" Target="../media/hdphoto2.wdp"/><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Master" Target="../slideMasters/slideMaster2.xml"/><Relationship Id="rId4"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22.xml"/><Relationship Id="rId7" Type="http://schemas.microsoft.com/office/2007/relationships/hdphoto" Target="../media/hdphoto1.wdp"/><Relationship Id="rId2" Type="http://schemas.openxmlformats.org/officeDocument/2006/relationships/tags" Target="../tags/tag21.xml"/><Relationship Id="rId1" Type="http://schemas.openxmlformats.org/officeDocument/2006/relationships/vmlDrawing" Target="../drawings/vmlDrawing13.v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slideMaster" Target="../slideMasters/slideMaster2.xml"/><Relationship Id="rId9" Type="http://schemas.openxmlformats.org/officeDocument/2006/relationships/image" Target="../media/image1.emf"/></Relationships>
</file>

<file path=ppt/slideLayouts/_rels/slideLayout26.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tags" Target="../tags/tag24.xml"/><Relationship Id="rId7" Type="http://schemas.openxmlformats.org/officeDocument/2006/relationships/image" Target="../media/image7.png"/><Relationship Id="rId2" Type="http://schemas.openxmlformats.org/officeDocument/2006/relationships/tags" Target="../tags/tag23.xml"/><Relationship Id="rId1" Type="http://schemas.openxmlformats.org/officeDocument/2006/relationships/vmlDrawing" Target="../drawings/vmlDrawing14.vml"/><Relationship Id="rId6" Type="http://schemas.openxmlformats.org/officeDocument/2006/relationships/image" Target="../media/image6.jpg"/><Relationship Id="rId5" Type="http://schemas.openxmlformats.org/officeDocument/2006/relationships/slideMaster" Target="../slideMasters/slideMaster2.xml"/><Relationship Id="rId4" Type="http://schemas.openxmlformats.org/officeDocument/2006/relationships/tags" Target="../tags/tag25.xml"/><Relationship Id="rId9" Type="http://schemas.openxmlformats.org/officeDocument/2006/relationships/image" Target="../media/image1.emf"/></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oleObject" Target="../embeddings/oleObject15.bin"/><Relationship Id="rId3" Type="http://schemas.openxmlformats.org/officeDocument/2006/relationships/tags" Target="../tags/tag27.xml"/><Relationship Id="rId7" Type="http://schemas.openxmlformats.org/officeDocument/2006/relationships/slideMaster" Target="../slideMasters/slideMaster2.xml"/><Relationship Id="rId12" Type="http://schemas.microsoft.com/office/2007/relationships/hdphoto" Target="../media/hdphoto1.wdp"/><Relationship Id="rId2" Type="http://schemas.openxmlformats.org/officeDocument/2006/relationships/tags" Target="../tags/tag26.xml"/><Relationship Id="rId1" Type="http://schemas.openxmlformats.org/officeDocument/2006/relationships/vmlDrawing" Target="../drawings/vmlDrawing15.vml"/><Relationship Id="rId6" Type="http://schemas.openxmlformats.org/officeDocument/2006/relationships/tags" Target="../tags/tag30.xml"/><Relationship Id="rId11" Type="http://schemas.openxmlformats.org/officeDocument/2006/relationships/image" Target="../media/image3.png"/><Relationship Id="rId5" Type="http://schemas.openxmlformats.org/officeDocument/2006/relationships/tags" Target="../tags/tag29.xml"/><Relationship Id="rId10" Type="http://schemas.microsoft.com/office/2007/relationships/hdphoto" Target="../media/hdphoto3.wdp"/><Relationship Id="rId4" Type="http://schemas.openxmlformats.org/officeDocument/2006/relationships/tags" Target="../tags/tag28.xml"/><Relationship Id="rId9" Type="http://schemas.openxmlformats.org/officeDocument/2006/relationships/image" Target="../media/image9.png"/><Relationship Id="rId14" Type="http://schemas.openxmlformats.org/officeDocument/2006/relationships/image" Target="../media/image1.emf"/></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1.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98A71B-AAF5-4001-87F4-A13BEAA5C040}" type="datetimeFigureOut">
              <a:rPr lang="en-US" smtClean="0"/>
              <a:t>11/27/2012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5F9D9-F355-4D4F-B14C-D157EA509927}" type="slidenum">
              <a:rPr lang="en-US" smtClean="0"/>
              <a:t>‹#›</a:t>
            </a:fld>
            <a:endParaRPr lang="en-US"/>
          </a:p>
        </p:txBody>
      </p:sp>
    </p:spTree>
    <p:extLst>
      <p:ext uri="{BB962C8B-B14F-4D97-AF65-F5344CB8AC3E}">
        <p14:creationId xmlns:p14="http://schemas.microsoft.com/office/powerpoint/2010/main" val="1053671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98A71B-AAF5-4001-87F4-A13BEAA5C040}" type="datetimeFigureOut">
              <a:rPr lang="en-US" smtClean="0"/>
              <a:t>11/27/2012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5F9D9-F355-4D4F-B14C-D157EA509927}" type="slidenum">
              <a:rPr lang="en-US" smtClean="0"/>
              <a:t>‹#›</a:t>
            </a:fld>
            <a:endParaRPr lang="en-US"/>
          </a:p>
        </p:txBody>
      </p:sp>
    </p:spTree>
    <p:extLst>
      <p:ext uri="{BB962C8B-B14F-4D97-AF65-F5344CB8AC3E}">
        <p14:creationId xmlns:p14="http://schemas.microsoft.com/office/powerpoint/2010/main" val="508208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98A71B-AAF5-4001-87F4-A13BEAA5C040}" type="datetimeFigureOut">
              <a:rPr lang="en-US" smtClean="0"/>
              <a:t>11/27/2012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5F9D9-F355-4D4F-B14C-D157EA509927}" type="slidenum">
              <a:rPr lang="en-US" smtClean="0"/>
              <a:t>‹#›</a:t>
            </a:fld>
            <a:endParaRPr lang="en-US"/>
          </a:p>
        </p:txBody>
      </p:sp>
    </p:spTree>
    <p:extLst>
      <p:ext uri="{BB962C8B-B14F-4D97-AF65-F5344CB8AC3E}">
        <p14:creationId xmlns:p14="http://schemas.microsoft.com/office/powerpoint/2010/main" val="740221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graphicFrame>
        <p:nvGraphicFramePr>
          <p:cNvPr id="5" name="Object 4"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2066"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91" cy="158750"/>
                      </a:xfrm>
                      <a:prstGeom prst="rect">
                        <a:avLst/>
                      </a:prstGeom>
                    </p:spPr>
                  </p:pic>
                </p:oleObj>
              </mc:Fallback>
            </mc:AlternateContent>
          </a:graphicData>
        </a:graphic>
      </p:graphicFrame>
      <p:pic>
        <p:nvPicPr>
          <p:cNvPr id="6" name="Picture 5"/>
          <p:cNvPicPr>
            <a:picLocks noChangeAspect="1"/>
          </p:cNvPicPr>
          <p:nvPr userDrawn="1">
            <p:custDataLst>
              <p:tags r:id="rId3"/>
            </p:custDataLst>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180454359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4"/>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4"/>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4"/>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5" cstate="print">
            <a:duotone>
              <a:prstClr val="black"/>
              <a:schemeClr val="tx2">
                <a:tint val="45000"/>
                <a:satMod val="400000"/>
              </a:schemeClr>
            </a:duotone>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graphicFrame>
        <p:nvGraphicFramePr>
          <p:cNvPr id="6" name="Object 5"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3090"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91" cy="158750"/>
                      </a:xfrm>
                      <a:prstGeom prst="rect">
                        <a:avLst/>
                      </a:prstGeom>
                    </p:spPr>
                  </p:pic>
                </p:oleObj>
              </mc:Fallback>
            </mc:AlternateContent>
          </a:graphicData>
        </a:graphic>
      </p:graphicFrame>
    </p:spTree>
    <p:extLst>
      <p:ext uri="{BB962C8B-B14F-4D97-AF65-F5344CB8AC3E}">
        <p14:creationId xmlns:p14="http://schemas.microsoft.com/office/powerpoint/2010/main" val="94680910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4" cstate="print">
            <a:duotone>
              <a:prstClr val="black"/>
              <a:schemeClr val="tx2">
                <a:tint val="45000"/>
                <a:satMod val="400000"/>
              </a:schemeClr>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graphicFrame>
        <p:nvGraphicFramePr>
          <p:cNvPr id="6" name="Object 5"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4114"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91" cy="158750"/>
                      </a:xfrm>
                      <a:prstGeom prst="rect">
                        <a:avLst/>
                      </a:prstGeom>
                    </p:spPr>
                  </p:pic>
                </p:oleObj>
              </mc:Fallback>
            </mc:AlternateContent>
          </a:graphicData>
        </a:graphic>
      </p:graphicFrame>
    </p:spTree>
    <p:extLst>
      <p:ext uri="{BB962C8B-B14F-4D97-AF65-F5344CB8AC3E}">
        <p14:creationId xmlns:p14="http://schemas.microsoft.com/office/powerpoint/2010/main" val="348819852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6844071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34490551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p:nvPicPr>
        <p:blipFill>
          <a:blip r:embed="rId4" cstate="print">
            <a:duotone>
              <a:prstClr val="black"/>
              <a:schemeClr val="tx2">
                <a:tint val="45000"/>
                <a:satMod val="400000"/>
              </a:schemeClr>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graphicFrame>
        <p:nvGraphicFramePr>
          <p:cNvPr id="4" name="Object 3"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5138"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91" cy="158750"/>
                      </a:xfrm>
                      <a:prstGeom prst="rect">
                        <a:avLst/>
                      </a:prstGeom>
                    </p:spPr>
                  </p:pic>
                </p:oleObj>
              </mc:Fallback>
            </mc:AlternateContent>
          </a:graphicData>
        </a:graphic>
      </p:graphicFrame>
    </p:spTree>
    <p:extLst>
      <p:ext uri="{BB962C8B-B14F-4D97-AF65-F5344CB8AC3E}">
        <p14:creationId xmlns:p14="http://schemas.microsoft.com/office/powerpoint/2010/main" val="362958201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4" cstate="print">
            <a:duotone>
              <a:prstClr val="black"/>
              <a:schemeClr val="tx2">
                <a:tint val="45000"/>
                <a:satMod val="400000"/>
              </a:schemeClr>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graphicFrame>
        <p:nvGraphicFramePr>
          <p:cNvPr id="3" name="Object 2"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6162"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91" cy="158750"/>
                      </a:xfrm>
                      <a:prstGeom prst="rect">
                        <a:avLst/>
                      </a:prstGeom>
                    </p:spPr>
                  </p:pic>
                </p:oleObj>
              </mc:Fallback>
            </mc:AlternateContent>
          </a:graphicData>
        </a:graphic>
      </p:graphicFrame>
    </p:spTree>
    <p:extLst>
      <p:ext uri="{BB962C8B-B14F-4D97-AF65-F5344CB8AC3E}">
        <p14:creationId xmlns:p14="http://schemas.microsoft.com/office/powerpoint/2010/main" val="103202956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graphicFrame>
        <p:nvGraphicFramePr>
          <p:cNvPr id="6" name="Object 5"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718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91" cy="158750"/>
                      </a:xfrm>
                      <a:prstGeom prst="rect">
                        <a:avLst/>
                      </a:prstGeom>
                    </p:spPr>
                  </p:pic>
                </p:oleObj>
              </mc:Fallback>
            </mc:AlternateContent>
          </a:graphicData>
        </a:graphic>
      </p:graphicFrame>
      <p:sp>
        <p:nvSpPr>
          <p:cNvPr id="7" name="Rectangle 6"/>
          <p:cNvSpPr/>
          <p:nvPr userDrawn="1">
            <p:custDataLst>
              <p:tags r:id="rId3"/>
            </p:custDataLst>
          </p:nvPr>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 name="Freeform 105"/>
          <p:cNvSpPr>
            <a:spLocks/>
          </p:cNvSpPr>
          <p:nvPr userDrawn="1">
            <p:custDataLst>
              <p:tags r:id="rId4"/>
            </p:custDataLst>
          </p:nvPr>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84709808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98A71B-AAF5-4001-87F4-A13BEAA5C040}" type="datetimeFigureOut">
              <a:rPr lang="en-US" smtClean="0"/>
              <a:t>11/27/2012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5F9D9-F355-4D4F-B14C-D157EA509927}" type="slidenum">
              <a:rPr lang="en-US" smtClean="0"/>
              <a:t>‹#›</a:t>
            </a:fld>
            <a:endParaRPr lang="en-US"/>
          </a:p>
        </p:txBody>
      </p:sp>
    </p:spTree>
    <p:extLst>
      <p:ext uri="{BB962C8B-B14F-4D97-AF65-F5344CB8AC3E}">
        <p14:creationId xmlns:p14="http://schemas.microsoft.com/office/powerpoint/2010/main" val="26876775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graphicFrame>
        <p:nvGraphicFramePr>
          <p:cNvPr id="8" name="Object 7"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821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91" cy="158750"/>
                      </a:xfrm>
                      <a:prstGeom prst="rect">
                        <a:avLst/>
                      </a:prstGeom>
                    </p:spPr>
                  </p:pic>
                </p:oleObj>
              </mc:Fallback>
            </mc:AlternateContent>
          </a:graphicData>
        </a:graphic>
      </p:graphicFrame>
      <p:grpSp>
        <p:nvGrpSpPr>
          <p:cNvPr id="10" name="Group 9"/>
          <p:cNvGrpSpPr/>
          <p:nvPr userDrawn="1">
            <p:custDataLst>
              <p:tags r:id="rId3"/>
            </p:custDataLst>
          </p:nvPr>
        </p:nvGrpSpPr>
        <p:grpSpPr>
          <a:xfrm>
            <a:off x="7715394" y="2136047"/>
            <a:ext cx="3500039" cy="2114058"/>
            <a:chOff x="1411369" y="3975421"/>
            <a:chExt cx="1714604" cy="1035908"/>
          </a:xfrm>
        </p:grpSpPr>
        <p:sp>
          <p:nvSpPr>
            <p:cNvPr id="11"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2658599073"/>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aphicFrame>
        <p:nvGraphicFramePr>
          <p:cNvPr id="6" name="Object 5"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923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91" cy="158750"/>
                      </a:xfrm>
                      <a:prstGeom prst="rect">
                        <a:avLst/>
                      </a:prstGeom>
                    </p:spPr>
                  </p:pic>
                </p:oleObj>
              </mc:Fallback>
            </mc:AlternateContent>
          </a:graphicData>
        </a:graphic>
      </p:graphicFrame>
      <p:sp>
        <p:nvSpPr>
          <p:cNvPr id="9" name="Freeform 6"/>
          <p:cNvSpPr>
            <a:spLocks noEditPoints="1"/>
          </p:cNvSpPr>
          <p:nvPr userDrawn="1">
            <p:custDataLst>
              <p:tags r:id="rId3"/>
            </p:custDataLst>
          </p:nvPr>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1080048723"/>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graphicFrame>
        <p:nvGraphicFramePr>
          <p:cNvPr id="11" name="Object 10"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1025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91" cy="158750"/>
                      </a:xfrm>
                      <a:prstGeom prst="rect">
                        <a:avLst/>
                      </a:prstGeom>
                    </p:spPr>
                  </p:pic>
                </p:oleObj>
              </mc:Fallback>
            </mc:AlternateContent>
          </a:graphicData>
        </a:graphic>
      </p:graphicFrame>
      <p:grpSp>
        <p:nvGrpSpPr>
          <p:cNvPr id="13" name="Group 12"/>
          <p:cNvGrpSpPr/>
          <p:nvPr userDrawn="1">
            <p:custDataLst>
              <p:tags r:id="rId3"/>
            </p:custDataLst>
          </p:nvPr>
        </p:nvGrpSpPr>
        <p:grpSpPr bwMode="black">
          <a:xfrm>
            <a:off x="7906631" y="2242931"/>
            <a:ext cx="3177742" cy="1934622"/>
            <a:chOff x="10387012" y="4179358"/>
            <a:chExt cx="974726" cy="593725"/>
          </a:xfrm>
          <a:solidFill>
            <a:srgbClr val="FFFFFF"/>
          </a:solidFill>
        </p:grpSpPr>
        <p:sp>
          <p:nvSpPr>
            <p:cNvPr id="17"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8"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9"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20"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21"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3847013203"/>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graphicFrame>
        <p:nvGraphicFramePr>
          <p:cNvPr id="6" name="Object 5"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1128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91" cy="158750"/>
                      </a:xfrm>
                      <a:prstGeom prst="rect">
                        <a:avLst/>
                      </a:prstGeom>
                    </p:spPr>
                  </p:pic>
                </p:oleObj>
              </mc:Fallback>
            </mc:AlternateContent>
          </a:graphicData>
        </a:graphic>
      </p:graphicFrame>
      <p:sp>
        <p:nvSpPr>
          <p:cNvPr id="8" name="Freeform 64"/>
          <p:cNvSpPr>
            <a:spLocks noEditPoints="1"/>
          </p:cNvSpPr>
          <p:nvPr userDrawn="1">
            <p:custDataLst>
              <p:tags r:id="rId3"/>
            </p:custDataLst>
          </p:nvPr>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7194337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graphicFrame>
        <p:nvGraphicFramePr>
          <p:cNvPr id="8" name="Object 7"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1230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91" cy="158750"/>
                      </a:xfrm>
                      <a:prstGeom prst="rect">
                        <a:avLst/>
                      </a:prstGeom>
                    </p:spPr>
                  </p:pic>
                </p:oleObj>
              </mc:Fallback>
            </mc:AlternateContent>
          </a:graphicData>
        </a:graphic>
      </p:graphicFrame>
      <p:grpSp>
        <p:nvGrpSpPr>
          <p:cNvPr id="10" name="Group 9"/>
          <p:cNvGrpSpPr/>
          <p:nvPr userDrawn="1">
            <p:custDataLst>
              <p:tags r:id="rId3"/>
            </p:custDataLst>
          </p:nvPr>
        </p:nvGrpSpPr>
        <p:grpSpPr>
          <a:xfrm>
            <a:off x="8885072" y="1905000"/>
            <a:ext cx="1277929" cy="3245368"/>
            <a:chOff x="7558088" y="1685925"/>
            <a:chExt cx="1322387" cy="3359150"/>
          </a:xfrm>
          <a:solidFill>
            <a:schemeClr val="bg1"/>
          </a:solidFill>
        </p:grpSpPr>
        <p:sp>
          <p:nvSpPr>
            <p:cNvPr id="11"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4" name="Freeform 13"/>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2801881739"/>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graphicFrame>
        <p:nvGraphicFramePr>
          <p:cNvPr id="4" name="Object 3"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13330"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91" cy="158750"/>
                      </a:xfrm>
                      <a:prstGeom prst="rect">
                        <a:avLst/>
                      </a:prstGeom>
                    </p:spPr>
                  </p:pic>
                </p:oleObj>
              </mc:Fallback>
            </mc:AlternateContent>
          </a:graphicData>
        </a:graphic>
      </p:graphicFrame>
      <p:pic>
        <p:nvPicPr>
          <p:cNvPr id="5" name="Picture 4"/>
          <p:cNvPicPr>
            <a:picLocks noChangeAspect="1"/>
          </p:cNvPicPr>
          <p:nvPr userDrawn="1">
            <p:custDataLst>
              <p:tags r:id="rId3"/>
            </p:custDataLst>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425908071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graphicFrame>
        <p:nvGraphicFramePr>
          <p:cNvPr id="4" name="Object 3"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14354"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91" cy="158750"/>
                      </a:xfrm>
                      <a:prstGeom prst="rect">
                        <a:avLst/>
                      </a:prstGeom>
                    </p:spPr>
                  </p:pic>
                </p:oleObj>
              </mc:Fallback>
            </mc:AlternateContent>
          </a:graphicData>
        </a:graphic>
      </p:graphicFrame>
      <p:pic>
        <p:nvPicPr>
          <p:cNvPr id="5" name="Picture 2"/>
          <p:cNvPicPr>
            <a:picLocks noChangeAspect="1" noChangeArrowheads="1"/>
          </p:cNvPicPr>
          <p:nvPr userDrawn="1">
            <p:custDataLst>
              <p:tags r:id="rId3"/>
            </p:custDataLst>
          </p:nvPr>
        </p:nvPicPr>
        <p:blipFill>
          <a:blip r:embed="rId7">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6" name="Text Box 3"/>
          <p:cNvSpPr txBox="1">
            <a:spLocks noChangeArrowheads="1"/>
          </p:cNvSpPr>
          <p:nvPr userDrawn="1">
            <p:custDataLst>
              <p:tags r:id="rId4"/>
            </p:custDataLst>
          </p:nvPr>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Segoe UI"/>
              </a:rPr>
              <a:t>© </a:t>
            </a:r>
            <a:r>
              <a:rPr lang="en-US" sz="700" dirty="0">
                <a:solidFill>
                  <a:srgbClr val="FFFFFF">
                    <a:alpha val="99000"/>
                  </a:srgbClr>
                </a:solidFill>
                <a:cs typeface="Segoe UI"/>
              </a:rPr>
              <a:t>2011 Microsoft </a:t>
            </a:r>
            <a:r>
              <a:rPr lang="en-US" sz="700" dirty="0">
                <a:solidFill>
                  <a:srgbClr val="FFFFFF">
                    <a:alpha val="99000"/>
                  </a:srgbClr>
                </a:solidFill>
                <a:cs typeface="Segoe UI"/>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Segoe UI"/>
              </a:rPr>
              <a:t>The information herein is for informational purposes only and represents the current view of Microsoft Corporation as of the date of this presentation</a:t>
            </a:r>
            <a:r>
              <a:rPr lang="en-US" sz="700" dirty="0">
                <a:solidFill>
                  <a:srgbClr val="FFFFFF">
                    <a:alpha val="99000"/>
                  </a:srgbClr>
                </a:solidFill>
                <a:cs typeface="Segoe UI"/>
              </a:rPr>
              <a:t>. Because </a:t>
            </a:r>
            <a:r>
              <a:rPr lang="en-US" sz="700" dirty="0">
                <a:solidFill>
                  <a:srgbClr val="FFFFFF">
                    <a:alpha val="99000"/>
                  </a:srgbClr>
                </a:solidFill>
                <a:cs typeface="Segoe UI"/>
              </a:rPr>
              <a:t>Microsoft must respond to changing market conditions, it should not be interpreted to be a commitment on the part of Microsoft, and Microsoft cannot guarantee the accuracy of any information provided after the date of this presentation</a:t>
            </a:r>
            <a:r>
              <a:rPr lang="en-US" sz="700" dirty="0">
                <a:solidFill>
                  <a:srgbClr val="FFFFFF">
                    <a:alpha val="99000"/>
                  </a:srgbClr>
                </a:solidFill>
                <a:cs typeface="Segoe UI"/>
              </a:rPr>
              <a:t>. MICROSOFT </a:t>
            </a:r>
            <a:r>
              <a:rPr lang="en-US" sz="700" dirty="0">
                <a:solidFill>
                  <a:srgbClr val="FFFFFF">
                    <a:alpha val="99000"/>
                  </a:srgbClr>
                </a:solidFill>
                <a:cs typeface="Segoe UI"/>
              </a:rPr>
              <a:t>MAKES NO WARRANTIES, EXPRESS, IMPLIED OR STATUTORY, AS TO THE INFORMATION IN THIS PRESENTATION.</a:t>
            </a:r>
          </a:p>
        </p:txBody>
      </p:sp>
    </p:spTree>
    <p:extLst>
      <p:ext uri="{BB962C8B-B14F-4D97-AF65-F5344CB8AC3E}">
        <p14:creationId xmlns:p14="http://schemas.microsoft.com/office/powerpoint/2010/main" val="2738536179"/>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9">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p:nvPicPr>
        <p:blipFill>
          <a:blip r:embed="rId11">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graphicFrame>
        <p:nvGraphicFramePr>
          <p:cNvPr id="6" name="Object 5"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15378" name="think-cell Slide" r:id="rId13" imgW="270" imgH="270" progId="TCLayout.ActiveDocument.1">
                  <p:embed/>
                </p:oleObj>
              </mc:Choice>
              <mc:Fallback>
                <p:oleObj name="think-cell Slide" r:id="rId13" imgW="270" imgH="270" progId="TCLayout.ActiveDocument.1">
                  <p:embed/>
                  <p:pic>
                    <p:nvPicPr>
                      <p:cNvPr id="0" name=""/>
                      <p:cNvPicPr/>
                      <p:nvPr/>
                    </p:nvPicPr>
                    <p:blipFill>
                      <a:blip r:embed="rId14"/>
                      <a:stretch>
                        <a:fillRect/>
                      </a:stretch>
                    </p:blipFill>
                    <p:spPr>
                      <a:xfrm>
                        <a:off x="0" y="0"/>
                        <a:ext cx="158791" cy="158750"/>
                      </a:xfrm>
                      <a:prstGeom prst="rect">
                        <a:avLst/>
                      </a:prstGeom>
                    </p:spPr>
                  </p:pic>
                </p:oleObj>
              </mc:Fallback>
            </mc:AlternateContent>
          </a:graphicData>
        </a:graphic>
      </p:graphicFrame>
      <p:sp>
        <p:nvSpPr>
          <p:cNvPr id="8" name="Text Placeholder 5"/>
          <p:cNvSpPr>
            <a:spLocks noGrp="1"/>
          </p:cNvSpPr>
          <p:nvPr>
            <p:ph type="body" sz="quarter" idx="10" hasCustomPrompt="1"/>
            <p:custDataLst>
              <p:tags r:id="rId3"/>
            </p:custDataLst>
          </p:nvPr>
        </p:nvSpPr>
        <p:spPr>
          <a:xfrm>
            <a:off x="512898" y="2816510"/>
            <a:ext cx="11158586" cy="997196"/>
          </a:xfrm>
        </p:spPr>
        <p:txBody>
          <a:bodyPr anchor="b"/>
          <a:lstStyle>
            <a:lvl1pPr marL="0" indent="0">
              <a:buNone/>
              <a:defRPr lang="en-US" sz="72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9" name="Text Placeholder 8"/>
          <p:cNvSpPr>
            <a:spLocks noGrp="1"/>
          </p:cNvSpPr>
          <p:nvPr>
            <p:ph type="body" sz="quarter" idx="11" hasCustomPrompt="1"/>
            <p:custDataLst>
              <p:tags r:id="rId4"/>
            </p:custDataLst>
          </p:nvPr>
        </p:nvSpPr>
        <p:spPr>
          <a:xfrm>
            <a:off x="512896" y="4267200"/>
            <a:ext cx="9146382" cy="443198"/>
          </a:xfrm>
        </p:spPr>
        <p:txBody>
          <a:bodyPr/>
          <a:lstStyle>
            <a:lvl1pPr marL="0" indent="0">
              <a:lnSpc>
                <a:spcPct val="100000"/>
              </a:lnSpc>
              <a:spcBef>
                <a:spcPts val="0"/>
              </a:spcBef>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10" name="Picture 9" descr="Microsoft logo and tagline"/>
          <p:cNvPicPr>
            <a:picLocks noChangeAspect="1" noChangeArrowheads="1"/>
          </p:cNvPicPr>
          <p:nvPr userDrawn="1">
            <p:custDataLst>
              <p:tags r:id="rId5"/>
            </p:custDataLst>
          </p:nvPr>
        </p:nvPicPr>
        <p:blipFill rotWithShape="1">
          <a:blip r:embed="rId9">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11" name="Picture 10"/>
          <p:cNvPicPr>
            <a:picLocks noChangeAspect="1"/>
          </p:cNvPicPr>
          <p:nvPr userDrawn="1">
            <p:custDataLst>
              <p:tags r:id="rId6"/>
            </p:custDataLst>
          </p:nvPr>
        </p:nvPicPr>
        <p:blipFill>
          <a:blip r:embed="rId11">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536060097"/>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4"/>
              </a:buBlip>
              <a:defRPr>
                <a:gradFill>
                  <a:gsLst>
                    <a:gs pos="0">
                      <a:srgbClr val="FFFFFF"/>
                    </a:gs>
                    <a:gs pos="86000">
                      <a:srgbClr val="FFFFFF"/>
                    </a:gs>
                  </a:gsLst>
                  <a:lin ang="5400000" scaled="0"/>
                </a:gradFill>
              </a:defRPr>
            </a:lvl1pPr>
            <a:lvl2pPr marL="855663" indent="-395288">
              <a:buClr>
                <a:srgbClr val="FFFFFF"/>
              </a:buClr>
              <a:buSzPct val="70000"/>
              <a:buFontTx/>
              <a:buBlip>
                <a:blip r:embed="rId4"/>
              </a:buBlip>
              <a:defRPr>
                <a:gradFill>
                  <a:gsLst>
                    <a:gs pos="0">
                      <a:srgbClr val="FFFFFF"/>
                    </a:gs>
                    <a:gs pos="86000">
                      <a:srgbClr val="FFFFFF"/>
                    </a:gs>
                  </a:gsLst>
                  <a:lin ang="5400000" scaled="0"/>
                </a:gradFill>
              </a:defRPr>
            </a:lvl2pPr>
            <a:lvl3pPr marL="1258888" indent="-403225">
              <a:buClr>
                <a:srgbClr val="FFFFFF"/>
              </a:buClr>
              <a:buSzPct val="70000"/>
              <a:buFontTx/>
              <a:buBlip>
                <a:blip r:embed="rId4"/>
              </a:buBlip>
              <a:defRPr>
                <a:gradFill>
                  <a:gsLst>
                    <a:gs pos="0">
                      <a:srgbClr val="FFFFFF"/>
                    </a:gs>
                    <a:gs pos="86000">
                      <a:srgbClr val="FFFFFF"/>
                    </a:gs>
                  </a:gsLst>
                  <a:lin ang="5400000" scaled="0"/>
                </a:gradFill>
              </a:defRPr>
            </a:lvl3pPr>
            <a:lvl4pPr marL="1604963" indent="-346075">
              <a:buClr>
                <a:srgbClr val="FFFFFF"/>
              </a:buClr>
              <a:buSzPct val="70000"/>
              <a:buFontTx/>
              <a:buBlip>
                <a:blip r:embed="rId4"/>
              </a:buBlip>
              <a:defRPr>
                <a:gradFill>
                  <a:gsLst>
                    <a:gs pos="0">
                      <a:srgbClr val="FFFFFF"/>
                    </a:gs>
                    <a:gs pos="86000">
                      <a:srgbClr val="FFFFFF"/>
                    </a:gs>
                  </a:gsLst>
                  <a:lin ang="5400000" scaled="0"/>
                </a:gradFill>
              </a:defRPr>
            </a:lvl4pPr>
            <a:lvl5pPr marL="1941513" indent="-336550">
              <a:buClr>
                <a:srgbClr val="FFFFFF"/>
              </a:buClr>
              <a:buSzPct val="70000"/>
              <a:buFontTx/>
              <a:buBlip>
                <a:blip r:embed="rId4"/>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aphicFrame>
        <p:nvGraphicFramePr>
          <p:cNvPr id="4" name="Object 3"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1640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91" cy="158750"/>
                      </a:xfrm>
                      <a:prstGeom prst="rect">
                        <a:avLst/>
                      </a:prstGeom>
                    </p:spPr>
                  </p:pic>
                </p:oleObj>
              </mc:Fallback>
            </mc:AlternateContent>
          </a:graphicData>
        </a:graphic>
      </p:graphicFrame>
    </p:spTree>
    <p:extLst>
      <p:ext uri="{BB962C8B-B14F-4D97-AF65-F5344CB8AC3E}">
        <p14:creationId xmlns:p14="http://schemas.microsoft.com/office/powerpoint/2010/main" val="291911616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4"/>
              </a:buBlip>
              <a:defRPr>
                <a:gradFill>
                  <a:gsLst>
                    <a:gs pos="0">
                      <a:srgbClr val="FFFFFF"/>
                    </a:gs>
                    <a:gs pos="86000">
                      <a:srgbClr val="FFFFFF"/>
                    </a:gs>
                  </a:gsLst>
                  <a:lin ang="5400000" scaled="0"/>
                </a:gradFill>
              </a:defRPr>
            </a:lvl1pPr>
            <a:lvl2pPr marL="855663" indent="-395288">
              <a:buClr>
                <a:srgbClr val="FFFFFF"/>
              </a:buClr>
              <a:buSzPct val="70000"/>
              <a:buFontTx/>
              <a:buBlip>
                <a:blip r:embed="rId4"/>
              </a:buBlip>
              <a:defRPr>
                <a:gradFill>
                  <a:gsLst>
                    <a:gs pos="0">
                      <a:srgbClr val="FFFFFF"/>
                    </a:gs>
                    <a:gs pos="86000">
                      <a:srgbClr val="FFFFFF"/>
                    </a:gs>
                  </a:gsLst>
                  <a:lin ang="5400000" scaled="0"/>
                </a:gradFill>
              </a:defRPr>
            </a:lvl2pPr>
            <a:lvl3pPr marL="1258888" indent="-403225">
              <a:buClr>
                <a:srgbClr val="FFFFFF"/>
              </a:buClr>
              <a:buSzPct val="70000"/>
              <a:buFontTx/>
              <a:buBlip>
                <a:blip r:embed="rId4"/>
              </a:buBlip>
              <a:defRPr>
                <a:gradFill>
                  <a:gsLst>
                    <a:gs pos="0">
                      <a:srgbClr val="FFFFFF"/>
                    </a:gs>
                    <a:gs pos="86000">
                      <a:srgbClr val="FFFFFF"/>
                    </a:gs>
                  </a:gsLst>
                  <a:lin ang="5400000" scaled="0"/>
                </a:gradFill>
              </a:defRPr>
            </a:lvl3pPr>
            <a:lvl4pPr marL="1604963" indent="-346075">
              <a:buClr>
                <a:srgbClr val="FFFFFF"/>
              </a:buClr>
              <a:buSzPct val="70000"/>
              <a:buFontTx/>
              <a:buBlip>
                <a:blip r:embed="rId4"/>
              </a:buBlip>
              <a:defRPr>
                <a:gradFill>
                  <a:gsLst>
                    <a:gs pos="0">
                      <a:srgbClr val="FFFFFF"/>
                    </a:gs>
                    <a:gs pos="86000">
                      <a:srgbClr val="FFFFFF"/>
                    </a:gs>
                  </a:gsLst>
                  <a:lin ang="5400000" scaled="0"/>
                </a:gradFill>
              </a:defRPr>
            </a:lvl4pPr>
            <a:lvl5pPr marL="1941513" indent="-336550">
              <a:buClr>
                <a:srgbClr val="FFFFFF"/>
              </a:buClr>
              <a:buSzPct val="70000"/>
              <a:buFontTx/>
              <a:buBlip>
                <a:blip r:embed="rId4"/>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graphicFrame>
        <p:nvGraphicFramePr>
          <p:cNvPr id="5" name="Object 4"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1742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91" cy="158750"/>
                      </a:xfrm>
                      <a:prstGeom prst="rect">
                        <a:avLst/>
                      </a:prstGeom>
                    </p:spPr>
                  </p:pic>
                </p:oleObj>
              </mc:Fallback>
            </mc:AlternateContent>
          </a:graphicData>
        </a:graphic>
      </p:graphicFrame>
    </p:spTree>
    <p:extLst>
      <p:ext uri="{BB962C8B-B14F-4D97-AF65-F5344CB8AC3E}">
        <p14:creationId xmlns:p14="http://schemas.microsoft.com/office/powerpoint/2010/main" val="1086557182"/>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98A71B-AAF5-4001-87F4-A13BEAA5C040}" type="datetimeFigureOut">
              <a:rPr lang="en-US" smtClean="0"/>
              <a:t>11/27/2012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5F9D9-F355-4D4F-B14C-D157EA509927}" type="slidenum">
              <a:rPr lang="en-US" smtClean="0"/>
              <a:t>‹#›</a:t>
            </a:fld>
            <a:endParaRPr lang="en-US"/>
          </a:p>
        </p:txBody>
      </p:sp>
    </p:spTree>
    <p:extLst>
      <p:ext uri="{BB962C8B-B14F-4D97-AF65-F5344CB8AC3E}">
        <p14:creationId xmlns:p14="http://schemas.microsoft.com/office/powerpoint/2010/main" val="39276438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Custom Layout">
    <p:bg bwMode="grayWhite">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4183741"/>
      </p:ext>
    </p:extLst>
  </p:cSld>
  <p:clrMapOvr>
    <a:masterClrMapping/>
  </p:clrMapOvr>
  <p:transition>
    <p:fade/>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098A71B-AAF5-4001-87F4-A13BEAA5C040}" type="datetimeFigureOut">
              <a:rPr lang="en-US" smtClean="0"/>
              <a:t>11/27/2012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5F9D9-F355-4D4F-B14C-D157EA509927}" type="slidenum">
              <a:rPr lang="en-US" smtClean="0"/>
              <a:t>‹#›</a:t>
            </a:fld>
            <a:endParaRPr lang="en-US"/>
          </a:p>
        </p:txBody>
      </p:sp>
    </p:spTree>
    <p:extLst>
      <p:ext uri="{BB962C8B-B14F-4D97-AF65-F5344CB8AC3E}">
        <p14:creationId xmlns:p14="http://schemas.microsoft.com/office/powerpoint/2010/main" val="45106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98A71B-AAF5-4001-87F4-A13BEAA5C040}" type="datetimeFigureOut">
              <a:rPr lang="en-US" smtClean="0"/>
              <a:t>11/27/2012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E5F9D9-F355-4D4F-B14C-D157EA509927}" type="slidenum">
              <a:rPr lang="en-US" smtClean="0"/>
              <a:t>‹#›</a:t>
            </a:fld>
            <a:endParaRPr lang="en-US"/>
          </a:p>
        </p:txBody>
      </p:sp>
    </p:spTree>
    <p:extLst>
      <p:ext uri="{BB962C8B-B14F-4D97-AF65-F5344CB8AC3E}">
        <p14:creationId xmlns:p14="http://schemas.microsoft.com/office/powerpoint/2010/main" val="3605594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98A71B-AAF5-4001-87F4-A13BEAA5C040}" type="datetimeFigureOut">
              <a:rPr lang="en-US" smtClean="0"/>
              <a:t>11/27/2012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E5F9D9-F355-4D4F-B14C-D157EA509927}" type="slidenum">
              <a:rPr lang="en-US" smtClean="0"/>
              <a:t>‹#›</a:t>
            </a:fld>
            <a:endParaRPr lang="en-US"/>
          </a:p>
        </p:txBody>
      </p:sp>
    </p:spTree>
    <p:extLst>
      <p:ext uri="{BB962C8B-B14F-4D97-AF65-F5344CB8AC3E}">
        <p14:creationId xmlns:p14="http://schemas.microsoft.com/office/powerpoint/2010/main" val="1527378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98A71B-AAF5-4001-87F4-A13BEAA5C040}" type="datetimeFigureOut">
              <a:rPr lang="en-US" smtClean="0"/>
              <a:t>11/27/2012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E5F9D9-F355-4D4F-B14C-D157EA509927}" type="slidenum">
              <a:rPr lang="en-US" smtClean="0"/>
              <a:t>‹#›</a:t>
            </a:fld>
            <a:endParaRPr lang="en-US"/>
          </a:p>
        </p:txBody>
      </p:sp>
    </p:spTree>
    <p:extLst>
      <p:ext uri="{BB962C8B-B14F-4D97-AF65-F5344CB8AC3E}">
        <p14:creationId xmlns:p14="http://schemas.microsoft.com/office/powerpoint/2010/main" val="1065937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98A71B-AAF5-4001-87F4-A13BEAA5C040}" type="datetimeFigureOut">
              <a:rPr lang="en-US" smtClean="0"/>
              <a:t>11/27/2012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5F9D9-F355-4D4F-B14C-D157EA509927}" type="slidenum">
              <a:rPr lang="en-US" smtClean="0"/>
              <a:t>‹#›</a:t>
            </a:fld>
            <a:endParaRPr lang="en-US"/>
          </a:p>
        </p:txBody>
      </p:sp>
    </p:spTree>
    <p:extLst>
      <p:ext uri="{BB962C8B-B14F-4D97-AF65-F5344CB8AC3E}">
        <p14:creationId xmlns:p14="http://schemas.microsoft.com/office/powerpoint/2010/main" val="378145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98A71B-AAF5-4001-87F4-A13BEAA5C040}" type="datetimeFigureOut">
              <a:rPr lang="en-US" smtClean="0"/>
              <a:t>11/27/2012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5F9D9-F355-4D4F-B14C-D157EA509927}" type="slidenum">
              <a:rPr lang="en-US" smtClean="0"/>
              <a:t>‹#›</a:t>
            </a:fld>
            <a:endParaRPr lang="en-US"/>
          </a:p>
        </p:txBody>
      </p:sp>
    </p:spTree>
    <p:extLst>
      <p:ext uri="{BB962C8B-B14F-4D97-AF65-F5344CB8AC3E}">
        <p14:creationId xmlns:p14="http://schemas.microsoft.com/office/powerpoint/2010/main" val="887169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vmlDrawing" Target="../drawings/vmlDrawing1.v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image" Target="../media/image1.emf"/><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oleObject" Target="../embeddings/oleObject1.bin"/><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98A71B-AAF5-4001-87F4-A13BEAA5C040}" type="datetimeFigureOut">
              <a:rPr lang="en-US" smtClean="0"/>
              <a:t>11/27/2012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E5F9D9-F355-4D4F-B14C-D157EA509927}" type="slidenum">
              <a:rPr lang="en-US" smtClean="0"/>
              <a:t>‹#›</a:t>
            </a:fld>
            <a:endParaRPr lang="en-US"/>
          </a:p>
        </p:txBody>
      </p:sp>
    </p:spTree>
    <p:extLst>
      <p:ext uri="{BB962C8B-B14F-4D97-AF65-F5344CB8AC3E}">
        <p14:creationId xmlns:p14="http://schemas.microsoft.com/office/powerpoint/2010/main" val="4214585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aphicFrame>
        <p:nvGraphicFramePr>
          <p:cNvPr id="4" name="Object 3" hidden="1"/>
          <p:cNvGraphicFramePr>
            <a:graphicFrameLocks noChangeAspect="1"/>
          </p:cNvGraphicFramePr>
          <p:nvPr userDrawn="1">
            <p:custDataLst>
              <p:tags r:id="rId2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1042" name="think-cell Slide" r:id="rId23" imgW="270" imgH="270" progId="TCLayout.ActiveDocument.1">
                  <p:embed/>
                </p:oleObj>
              </mc:Choice>
              <mc:Fallback>
                <p:oleObj name="think-cell Slide" r:id="rId23" imgW="270" imgH="270" progId="TCLayout.ActiveDocument.1">
                  <p:embed/>
                  <p:pic>
                    <p:nvPicPr>
                      <p:cNvPr id="0" name=""/>
                      <p:cNvPicPr/>
                      <p:nvPr/>
                    </p:nvPicPr>
                    <p:blipFill>
                      <a:blip r:embed="rId24"/>
                      <a:stretch>
                        <a:fillRect/>
                      </a:stretch>
                    </p:blipFill>
                    <p:spPr>
                      <a:xfrm>
                        <a:off x="0" y="0"/>
                        <a:ext cx="158791" cy="158750"/>
                      </a:xfrm>
                      <a:prstGeom prst="rect">
                        <a:avLst/>
                      </a:prstGeom>
                    </p:spPr>
                  </p:pic>
                </p:oleObj>
              </mc:Fallback>
            </mc:AlternateContent>
          </a:graphicData>
        </a:graphic>
      </p:graphicFrame>
    </p:spTree>
    <p:extLst>
      <p:ext uri="{BB962C8B-B14F-4D97-AF65-F5344CB8AC3E}">
        <p14:creationId xmlns:p14="http://schemas.microsoft.com/office/powerpoint/2010/main" val="11488061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blogs.msdn.com/b/hpctrekker/archive/2012/11/26/running-weather-research-forecast-as-a-service-on-windows-azure.aspxhttp:/blogs.msdn.com/b/hpctrekker/archive/2012/11/26/running-weather-research-forecast-as-a-service-on-windows-azure.aspx" TargetMode="External"/><Relationship Id="rId2" Type="http://schemas.openxmlformats.org/officeDocument/2006/relationships/hyperlink" Target="http://weatherservice.cloudapp.net/" TargetMode="Externa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Weather as a Service </a:t>
            </a:r>
            <a:br>
              <a:rPr lang="en-US" dirty="0" smtClean="0"/>
            </a:br>
            <a:r>
              <a:rPr lang="en-US" dirty="0" smtClean="0"/>
              <a:t>on Windows Azure</a:t>
            </a:r>
            <a:endParaRPr lang="en-US" dirty="0"/>
          </a:p>
        </p:txBody>
      </p:sp>
      <p:sp>
        <p:nvSpPr>
          <p:cNvPr id="3" name="Subtitle 2"/>
          <p:cNvSpPr>
            <a:spLocks noGrp="1"/>
          </p:cNvSpPr>
          <p:nvPr>
            <p:ph type="body" sz="quarter" idx="11"/>
          </p:nvPr>
        </p:nvSpPr>
        <p:spPr>
          <a:xfrm>
            <a:off x="519249" y="4612342"/>
            <a:ext cx="8722722" cy="332399"/>
          </a:xfrm>
        </p:spPr>
        <p:txBody>
          <a:bodyPr/>
          <a:lstStyle/>
          <a:p>
            <a:r>
              <a:rPr lang="en-US" dirty="0" smtClean="0"/>
              <a:t>Supplemental Windows Azure Portal Screenshots</a:t>
            </a:r>
            <a:endParaRPr lang="en-US" dirty="0"/>
          </a:p>
        </p:txBody>
      </p:sp>
    </p:spTree>
    <p:extLst>
      <p:ext uri="{BB962C8B-B14F-4D97-AF65-F5344CB8AC3E}">
        <p14:creationId xmlns:p14="http://schemas.microsoft.com/office/powerpoint/2010/main" val="395834871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stretch>
            <a:fillRect/>
          </a:stretch>
        </p:blipFill>
        <p:spPr>
          <a:xfrm>
            <a:off x="57150" y="0"/>
            <a:ext cx="12077700" cy="7900987"/>
          </a:xfrm>
          <a:prstGeom prst="rect">
            <a:avLst/>
          </a:prstGeom>
        </p:spPr>
      </p:pic>
    </p:spTree>
    <p:extLst>
      <p:ext uri="{BB962C8B-B14F-4D97-AF65-F5344CB8AC3E}">
        <p14:creationId xmlns:p14="http://schemas.microsoft.com/office/powerpoint/2010/main" val="19025169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3"/>
          <a:stretch>
            <a:fillRect/>
          </a:stretch>
        </p:blipFill>
        <p:spPr>
          <a:xfrm>
            <a:off x="1215189" y="0"/>
            <a:ext cx="9761621" cy="6834756"/>
          </a:xfrm>
          <a:prstGeom prst="rect">
            <a:avLst/>
          </a:prstGeom>
        </p:spPr>
      </p:pic>
    </p:spTree>
    <p:extLst>
      <p:ext uri="{BB962C8B-B14F-4D97-AF65-F5344CB8AC3E}">
        <p14:creationId xmlns:p14="http://schemas.microsoft.com/office/powerpoint/2010/main" val="4200704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1198644" y="0"/>
            <a:ext cx="9902492" cy="6865070"/>
          </a:xfrm>
          <a:prstGeom prst="rect">
            <a:avLst/>
          </a:prstGeom>
        </p:spPr>
      </p:pic>
    </p:spTree>
    <p:extLst>
      <p:ext uri="{BB962C8B-B14F-4D97-AF65-F5344CB8AC3E}">
        <p14:creationId xmlns:p14="http://schemas.microsoft.com/office/powerpoint/2010/main" val="3498477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1219331" y="0"/>
            <a:ext cx="9865763" cy="6864210"/>
          </a:xfrm>
          <a:prstGeom prst="rect">
            <a:avLst/>
          </a:prstGeom>
        </p:spPr>
      </p:pic>
    </p:spTree>
    <p:extLst>
      <p:ext uri="{BB962C8B-B14F-4D97-AF65-F5344CB8AC3E}">
        <p14:creationId xmlns:p14="http://schemas.microsoft.com/office/powerpoint/2010/main" val="3102942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71" y="365125"/>
            <a:ext cx="10874829" cy="1325563"/>
          </a:xfrm>
        </p:spPr>
        <p:txBody>
          <a:bodyPr/>
          <a:lstStyle/>
          <a:p>
            <a:r>
              <a:rPr lang="en-US" b="1" dirty="0" err="1" smtClean="0">
                <a:solidFill>
                  <a:schemeClr val="bg2">
                    <a:lumMod val="50000"/>
                  </a:schemeClr>
                </a:solidFill>
                <a:latin typeface="Segoe UI Light" panose="020B0502040204020203" pitchFamily="34" charset="0"/>
                <a:cs typeface="Segoe UI Light" panose="020B0502040204020203" pitchFamily="34" charset="0"/>
              </a:rPr>
              <a:t>HeatMap</a:t>
            </a:r>
            <a:r>
              <a:rPr lang="en-US" b="1" dirty="0" smtClean="0">
                <a:solidFill>
                  <a:schemeClr val="bg2">
                    <a:lumMod val="50000"/>
                  </a:schemeClr>
                </a:solidFill>
                <a:latin typeface="Segoe UI Light" panose="020B0502040204020203" pitchFamily="34" charset="0"/>
                <a:cs typeface="Segoe UI Light" panose="020B0502040204020203" pitchFamily="34" charset="0"/>
              </a:rPr>
              <a:t>: 5 Compute Nodes running at 100%</a:t>
            </a:r>
            <a:endParaRPr lang="en-US" b="1" dirty="0">
              <a:solidFill>
                <a:schemeClr val="bg2">
                  <a:lumMod val="50000"/>
                </a:schemeClr>
              </a:solidFill>
              <a:latin typeface="Segoe UI Light" panose="020B0502040204020203" pitchFamily="34" charset="0"/>
              <a:cs typeface="Segoe UI Light" panose="020B0502040204020203" pitchFamily="34"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7"/>
            <a:ext cx="10549876" cy="2750683"/>
          </a:xfrm>
        </p:spPr>
      </p:pic>
    </p:spTree>
    <p:extLst>
      <p:ext uri="{BB962C8B-B14F-4D97-AF65-F5344CB8AC3E}">
        <p14:creationId xmlns:p14="http://schemas.microsoft.com/office/powerpoint/2010/main" val="1099239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Resources</a:t>
            </a:r>
            <a:endParaRPr lang="en-US" b="1" dirty="0"/>
          </a:p>
        </p:txBody>
      </p:sp>
      <p:sp>
        <p:nvSpPr>
          <p:cNvPr id="3" name="Content Placeholder 2"/>
          <p:cNvSpPr>
            <a:spLocks noGrp="1"/>
          </p:cNvSpPr>
          <p:nvPr>
            <p:ph type="body" sz="quarter" idx="11"/>
          </p:nvPr>
        </p:nvSpPr>
        <p:spPr>
          <a:xfrm>
            <a:off x="3106274" y="2339673"/>
            <a:ext cx="8564891" cy="3397853"/>
          </a:xfrm>
        </p:spPr>
        <p:txBody>
          <a:bodyPr/>
          <a:lstStyle/>
          <a:p>
            <a:pPr>
              <a:buFont typeface="Arial" panose="020B0604020202020204" pitchFamily="34" charset="0"/>
              <a:buChar char="•"/>
            </a:pPr>
            <a:r>
              <a:rPr lang="en-US" sz="4000" b="1" dirty="0" smtClean="0"/>
              <a:t>Weather as a Service live demo site</a:t>
            </a:r>
            <a:r>
              <a:rPr lang="en-US" sz="4000" dirty="0"/>
              <a:t> </a:t>
            </a:r>
            <a:r>
              <a:rPr lang="en-US" sz="3200" dirty="0" smtClean="0">
                <a:hlinkClick r:id="rId2"/>
              </a:rPr>
              <a:t>http://weatherservice.cloudapp.net/</a:t>
            </a:r>
            <a:endParaRPr lang="en-US" sz="3200" dirty="0" smtClean="0"/>
          </a:p>
          <a:p>
            <a:pPr>
              <a:buFont typeface="Arial" panose="020B0604020202020204" pitchFamily="34" charset="0"/>
              <a:buChar char="•"/>
            </a:pPr>
            <a:r>
              <a:rPr lang="en-US" sz="4000" b="1" dirty="0" smtClean="0"/>
              <a:t>Technical Details Blog on the Service</a:t>
            </a:r>
            <a:r>
              <a:rPr lang="en-US" sz="4000" dirty="0"/>
              <a:t> </a:t>
            </a:r>
            <a:r>
              <a:rPr lang="en-US" sz="4000" dirty="0" smtClean="0"/>
              <a:t> </a:t>
            </a:r>
            <a:r>
              <a:rPr lang="en-US" sz="3200" dirty="0" smtClean="0">
                <a:hlinkClick r:id="rId3"/>
              </a:rPr>
              <a:t>http://blogs.msdn.com/hpctrekker/</a:t>
            </a:r>
            <a:endParaRPr lang="en-US" sz="3200" dirty="0" smtClean="0"/>
          </a:p>
          <a:p>
            <a:pPr>
              <a:buFont typeface="Arial" panose="020B0604020202020204" pitchFamily="34" charset="0"/>
              <a:buChar char="•"/>
            </a:pPr>
            <a:r>
              <a:rPr lang="en-US" altLang="zh-CN" sz="4000" b="1" dirty="0" smtClean="0"/>
              <a:t>Twitter </a:t>
            </a:r>
            <a:r>
              <a:rPr lang="en-US" sz="4000" b="1" dirty="0" smtClean="0"/>
              <a:t>Contact:  @</a:t>
            </a:r>
            <a:r>
              <a:rPr lang="en-US" sz="4000" b="1" dirty="0" err="1" smtClean="0"/>
              <a:t>wenmingye</a:t>
            </a:r>
            <a:endParaRPr lang="en-US" sz="4000" b="1" dirty="0" smtClean="0"/>
          </a:p>
        </p:txBody>
      </p:sp>
    </p:spTree>
    <p:extLst>
      <p:ext uri="{BB962C8B-B14F-4D97-AF65-F5344CB8AC3E}">
        <p14:creationId xmlns:p14="http://schemas.microsoft.com/office/powerpoint/2010/main" val="118018659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gcCj_ouZTEiiA9idPOMaL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WqkRaMvST0WgWn6u9fv9s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p2KramxOFUi6gTdTwO2yj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YD_U3odMEm6CZY_p_6O_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25fo0RCiZ0ilzDmdgRKL6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c681Z.hSFUeJClzNtcNnk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ONpyPPK3IEexhm7JNf.8F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_AW3ua13IEGwj.2P.mu3a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8Sx6SkguvkeDqMwslA73U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IO1jDT8fLUWCwSWubn_Bp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UnjnQqGlMkihX87M7xvOp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BnJdhLprA0W9mpY3.LNFo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wig3uFYr0UuZ_BU6ikjft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hKiiUqRtykONZp4KrmA67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xreqUNUF9U.Oh5Csgny7Uw"/>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lnSpc>
            <a:spcPct val="90000"/>
          </a:lnSpc>
          <a:spcBef>
            <a:spcPct val="20000"/>
          </a:spcBef>
          <a:buSzPct val="80000"/>
          <a:defRPr dirty="0" smtClean="0">
            <a:solidFill>
              <a:schemeClr val="tx1">
                <a:lumMod val="90000"/>
                <a:lumOff val="10000"/>
                <a:alpha val="99000"/>
              </a:schemeClr>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171</Words>
  <Application>Microsoft Office PowerPoint</Application>
  <PresentationFormat>Widescreen</PresentationFormat>
  <Paragraphs>22</Paragraphs>
  <Slides>7</Slides>
  <Notes>6</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7</vt:i4>
      </vt:variant>
    </vt:vector>
  </HeadingPairs>
  <TitlesOfParts>
    <vt:vector size="15" baseType="lpstr">
      <vt:lpstr>Arial</vt:lpstr>
      <vt:lpstr>Calibri</vt:lpstr>
      <vt:lpstr>Calibri Light</vt:lpstr>
      <vt:lpstr>Segoe UI</vt:lpstr>
      <vt:lpstr>Segoe UI Light</vt:lpstr>
      <vt:lpstr>Office Theme</vt:lpstr>
      <vt:lpstr>MS1444_Windows Azure Template 16x9_r08b</vt:lpstr>
      <vt:lpstr>think-cell Slide</vt:lpstr>
      <vt:lpstr>Weather as a Service  on Windows Azure</vt:lpstr>
      <vt:lpstr>PowerPoint Presentation</vt:lpstr>
      <vt:lpstr>PowerPoint Presentation</vt:lpstr>
      <vt:lpstr>PowerPoint Presentation</vt:lpstr>
      <vt:lpstr>PowerPoint Presentation</vt:lpstr>
      <vt:lpstr>HeatMap: 5 Compute Nodes running at 100%</vt:lpstr>
      <vt:lpstr>Resources</vt:lpstr>
    </vt:vector>
  </TitlesOfParts>
  <Company>Microsoft 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Wenming Ye</dc:creator>
  <cp:lastModifiedBy>Wenming Ye</cp:lastModifiedBy>
  <cp:revision>18</cp:revision>
  <dcterms:created xsi:type="dcterms:W3CDTF">2012-11-28T00:26:36Z</dcterms:created>
  <dcterms:modified xsi:type="dcterms:W3CDTF">2012-11-28T01:04:38Z</dcterms:modified>
</cp:coreProperties>
</file>