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http://en.wikipedia.org/wiki/Graph_database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WELCOME!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Thank Thuan, Uber and Evan.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Different DBs support different types.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Text can order and has an encoding, blob is just bytes. </a:t>
            </a:r>
          </a:p>
          <a:p>
            <a:pPr rtl="0" lvl="0">
              <a:buNone/>
            </a:pPr>
            <a:r>
              <a:rPr lang="en"/>
              <a:t>Things obviously missing: arrays, dictionaries/hash tables.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If you’re going to use JSON, don’t unless you are absolutely certain you will never need to query anything inside it.</a:t>
            </a:r>
          </a:p>
          <a:p>
            <a:pPr rtl="0" lvl="0">
              <a:buNone/>
            </a:pPr>
            <a:r>
              <a:rPr lang="en"/>
              <a:t>Caveat to using enum, in mysql it might still rewrite the entire table (which is expensive). </a:t>
            </a:r>
          </a:p>
          <a:p>
            <a:pPr rtl="0" lvl="0">
              <a:buNone/>
            </a:pPr>
            <a:r>
              <a:rPr lang="en"/>
              <a:t>Alembic doesn’t let you alter enums.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It’s important to understand this when picking both a database as well as which specialized types you’re going to use.</a:t>
            </a:r>
          </a:p>
          <a:p>
            <a:pPr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could impact your ability to change dbs if you should ever need it.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This is the denormalized naive table.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FOREIGN KEYS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foreign key means column -&gt; other table’s row. that row has to exist.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two schools of thought, treat the db as smart and advanced and expect it to do things for you, treat it as dumb.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DENORMALIZE: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Only as a last resort.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there are strong performance impacts due to the joins for a common/frequent query.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Count data. A count query to do things like number of shirts.</a:t>
            </a:r>
          </a:p>
          <a:p>
            <a:pPr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makes modifying data a lot more difficult as you have to be certain to update all the places where the data is denormalized.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Data Definition Language is used to manage table and index structure. It’s how you frame your house and set up the rules about what can go where.</a:t>
            </a:r>
          </a:p>
          <a:p>
            <a:pPr rtl="0" lvl="0">
              <a:buNone/>
            </a:pPr>
            <a:r>
              <a:rPr lang="en"/>
              <a:t>The Data Control Language is how you give permission and take them away.</a:t>
            </a:r>
          </a:p>
          <a:p>
            <a:pPr rtl="0" lvl="0">
              <a:buNone/>
            </a:pPr>
            <a:r>
              <a:rPr lang="en"/>
              <a:t>The Data Manipulation Language is how you add, change, or remove data.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Unlike with Python, insignificant whitespace just doesn’t matter.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CHANGE THIS TO BLACK ON WHITE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mysql --i-am-a-dummy (doesn’t let you update/delete without a where clause)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% -&gt; only works with like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
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The number of unique values in an index is called its cardinality.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Indexes that have a high cardinality relative to the total number of values are more selective, can be queried more efficiently. 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rtl="0" lvl="0">
              <a:buNone/>
            </a:pPr>
            <a:r>
              <a:rPr lang="en"/>
              <a:t>Compound indexes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Add indexes on columns that you query often and that have a high cardinality.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Don’t add extra indexes you aren’t using because you have to write for them and you can run into io issues.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Allow you to execute groups of statements atomically.  CONSISTENCY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Transactions are all or nothing.  You create a connection to the db then reuse that connection for a bunch of transactions. state.  Lots of connection opening and closing is bad for performance.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Bank example -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balance -= 100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balance += 100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if it errors out you have lost money or added money that isn’t really there. If it is ready in between these two statements you have an incorrect view.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A lot of this will skew towards a relational sqlite or Postgres db, but there are many implementations and ways to do things.</a:t>
            </a:r>
          </a:p>
          <a:p>
            <a:pPr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Let’s do this thing!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If you want to play along and you haven’t already checked it out, please do so now.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Replication - </a:t>
            </a:r>
          </a:p>
          <a:p>
            <a:pPr rtl="0" lvl="0">
              <a:buNone/>
            </a:pPr>
            <a:r>
              <a:rPr lang="en"/>
              <a:t>* scale by adding more slaves. Works for most websites. eg. Reddit</a:t>
            </a:r>
          </a:p>
          <a:p>
            <a:pPr rtl="0" lvl="0">
              <a:buNone/>
            </a:pPr>
            <a:r>
              <a:rPr lang="en"/>
              <a:t>* MySQL - essentially sends the statements to the slaves (binlogs)</a:t>
            </a:r>
          </a:p>
          <a:p>
            <a:pPr rtl="0" lvl="0">
              <a:buNone/>
            </a:pPr>
            <a:r>
              <a:rPr lang="en"/>
              <a:t>* Postgres - 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password storage - salt + crypto hash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Migrations</a:t>
            </a:r>
          </a:p>
          <a:p>
            <a:pPr rtl="0" lvl="0">
              <a:buNone/>
            </a:pPr>
            <a:r>
              <a:rPr lang="en"/>
              <a:t>    What happens when you need something different in your db? When you need a new table or column?</a:t>
            </a:r>
          </a:p>
          <a:p>
            <a:pPr rtl="0" lvl="0">
              <a:buNone/>
            </a:pPr>
            <a:r>
              <a:rPr lang="en"/>
              <a:t>Sharding</a:t>
            </a:r>
          </a:p>
          <a:p>
            <a:pPr rtl="0" lvl="0">
              <a:buNone/>
            </a:pPr>
            <a:r>
              <a:rPr lang="en"/>
              <a:t>    What happens when your db has so much data that even with an index performance is terrible?  You shard.</a:t>
            </a:r>
          </a:p>
          <a:p>
            <a:pPr rtl="0" lvl="0">
              <a:buNone/>
            </a:pPr>
            <a:r>
              <a:rPr lang="en"/>
              <a:t>RO/RW</a:t>
            </a:r>
          </a:p>
          <a:p>
            <a:pPr rtl="0" lvl="0">
              <a:buNone/>
            </a:pPr>
            <a:r>
              <a:rPr lang="en"/>
              <a:t>    Having your application switch between connecting to the master for actions that will alter the database (writes) and</a:t>
            </a:r>
          </a:p>
          <a:p>
            <a:pPr rtl="0" lvl="0">
              <a:buNone/>
            </a:pPr>
            <a:r>
              <a:rPr lang="en"/>
              <a:t>    the slave or pool of slaves for actions that will only return data (reads).  This is useful for dealing with the bottleneck</a:t>
            </a:r>
          </a:p>
          <a:p>
            <a:pPr rtl="0" lvl="0">
              <a:buNone/>
            </a:pPr>
            <a:r>
              <a:rPr lang="en"/>
              <a:t>    on the max number of connections to a single database.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NoSQL - key value storage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Graph DB</a:t>
            </a:r>
          </a:p>
          <a:p>
            <a:pPr rtl="0" lvl="0">
              <a:buNone/>
            </a:pPr>
            <a:r>
              <a:rPr lang="en"/>
              <a:t>- Like Facebook’s graph api.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http://en.wikipedia.org/wiki/Graph_database</a:t>
            </a:r>
          </a:p>
          <a:p>
            <a:pPr>
              <a:buNone/>
            </a:pPr>
            <a:r>
              <a:rPr lang="en"/>
              <a:t>who are the friends of my friends?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Why it’s drawn as a cylinder in diagrams I’ll never know.</a:t>
            </a:r>
          </a:p>
          <a:p>
            <a:pPr rtl="0" lvl="0">
              <a:buNone/>
            </a:pPr>
            <a:r>
              <a:rPr lang="en"/>
              <a:t>A DB is like a room in your house.  It holds all of your stuff. </a:t>
            </a:r>
          </a:p>
          <a:p>
            <a:pPr rtl="0" lvl="0">
              <a:buNone/>
            </a:pPr>
            <a:r>
              <a:rPr lang="en"/>
              <a:t>Mind you, this diagram is WAY off for most of San Francisco.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Databases have users and roles.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are who has access to your room and what they can do.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think of users as something like roommates, parents, romantic relationships, children, etc.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then put them into roles according to what you would let them do in your room or not.</a:t>
            </a:r>
          </a:p>
          <a:p>
            <a:pPr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case of Postgres, it comes with one user to start, the superuser.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data. What defines something you want to store?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DB is a collection of schema objects.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We’re going to skip a lot of the objects except to mention them in passing.</a:t>
            </a:r>
          </a:p>
          <a:p>
            <a:pPr rtl="0" lvl="0">
              <a:buNone/>
            </a:pPr>
            <a:r>
              <a:rPr lang="en"/>
              <a:t>The meat of the db will be in Tables and Indexes.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Indexes are data structures containing copies of select columns from a table that aid in improving query speeds.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They are stored as a B-tree or B+-tree.</a:t>
            </a:r>
          </a:p>
          <a:p>
            <a:pPr rtl="0" lvl="0">
              <a:buNone/>
            </a:pPr>
            <a:r>
              <a:rPr lang="en"/>
              <a:t>Views are </a:t>
            </a:r>
            <a:r>
              <a:rPr lang="en">
                <a:solidFill>
                  <a:schemeClr val="dk1"/>
                </a:solidFill>
              </a:rPr>
              <a:t>a construct over one or more tables. Materialized View.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Stored procedures are pretty much functions you can call.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Maybe give examples of other types of things like enums, users etc.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Tables are like excel spreadsheets.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Naming (plural is better than singular)</a:t>
            </a:r>
          </a:p>
          <a:p>
            <a:pPr rtl="0" lvl="0">
              <a:buNone/>
            </a:pPr>
            <a:r>
              <a:rPr lang="en"/>
              <a:t>Primary Key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DB chooses (sequence, autoincrementing) A++ would choose again</a:t>
            </a:r>
          </a:p>
          <a:p>
            <a:pPr rtl="0" lvl="0">
              <a:buNone/>
            </a:pPr>
            <a:r>
              <a:rPr lang="en"/>
              <a:t>- You choose</a:t>
            </a:r>
          </a:p>
          <a:p>
            <a:pPr rtl="0" lvl="0">
              <a:buNone/>
            </a:pPr>
            <a:r>
              <a:rPr lang="en"/>
              <a:t>  * Terribly difficult to near impossible to find a truly unique key</a:t>
            </a:r>
          </a:p>
          <a:p>
            <a:pPr rtl="0" lvl="0">
              <a:buNone/>
            </a:pPr>
            <a:r>
              <a:rPr lang="en"/>
              <a:t>  * If you need to change the pkey, you have to change all the tables that have it as a foreign key.</a:t>
            </a:r>
          </a:p>
          <a:p>
            <a:pPr rtl="0" lvl="0">
              <a:buNone/>
            </a:pPr>
            <a:r>
              <a:rPr lang="en"/>
              <a:t>- Composite</a:t>
            </a:r>
          </a:p>
          <a:p>
            <a:pPr rtl="0" lvl="0">
              <a:buNone/>
            </a:pPr>
            <a:r>
              <a:rPr lang="en"/>
              <a:t>Joining on a non sequence based primary key gets complicated.</a:t>
            </a:r>
          </a:p>
          <a:p>
            <a:pPr rtl="0" lvl="0">
              <a:buNone/>
            </a:pPr>
            <a:r>
              <a:rPr lang="en"/>
              <a:t>Under the hood a lot of db implementations make the auto-increment key anyway.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Columns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- Naming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* be consistent across all tables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* singular</a:t>
            </a:r>
          </a:p>
          <a:p>
            <a:pPr rtl="0" lvl="0">
              <a:buNone/>
            </a:pPr>
            <a:r>
              <a:rPr lang="en"/>
              <a:t>  *  id vs tablename_id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7.png" Type="http://schemas.openxmlformats.org/officeDocument/2006/relationships/image" Id="rId3"/><Relationship Target="../media/image05.png" Type="http://schemas.openxmlformats.org/officeDocument/2006/relationships/image" Id="rId6"/><Relationship Target="../media/image00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tiny-mouse/daterbasers" Type="http://schemas.openxmlformats.org/officeDocument/2006/relationships/hyperlink" TargetMode="External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7.png" Type="http://schemas.openxmlformats.org/officeDocument/2006/relationships/image" Id="rId3"/><Relationship Target="../media/image05.png" Type="http://schemas.openxmlformats.org/officeDocument/2006/relationships/image" Id="rId6"/><Relationship Target="../media/image00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pypi.python.org/pypi/alembic" Type="http://schemas.openxmlformats.org/officeDocument/2006/relationships/hyperlink" TargetMode="External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qlalchemy.org/" Type="http://schemas.openxmlformats.org/officeDocument/2006/relationships/hyperlink" TargetMode="External" Id="rId4"/><Relationship Target="https://pypi.python.org/pypi/alembic/0.6.3" Type="http://schemas.openxmlformats.org/officeDocument/2006/relationships/hyperlink" TargetMode="External" Id="rId3"/><Relationship Target="http://wiki.postgresql.org/wiki/Sample_Databases" Type="http://schemas.openxmlformats.org/officeDocument/2006/relationships/hyperlink" TargetMode="External" Id="rId6"/><Relationship Target="http://dev.mysql.com/doc/index-other.html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3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All Your Database Are Belong To Us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 bottom up, interactive learning spree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3519000" x="2334600"/>
            <a:ext cy="965999" cx="447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by</a:t>
            </a:r>
          </a:p>
          <a:p>
            <a:pPr algn="ctr" rtl="0" lvl="0"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Jess Stanton</a:t>
            </a:r>
          </a:p>
          <a:p>
            <a:pPr algn="ctr" rtl="0" lvl="0"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@tiny_mouse</a:t>
            </a:r>
          </a:p>
          <a:p>
            <a:pPr algn="ctr" rtl="0" lvl="0"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February 27, 2014</a:t>
            </a:r>
          </a:p>
          <a:p>
            <a:pPr algn="ctr" rtl="0" lvl="0"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wifi: uberguest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Column Data Types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1453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Strong vs. Weak Typing</a:t>
            </a:r>
          </a:p>
          <a:p>
            <a:pPr rtl="0" lvl="0">
              <a:buNone/>
            </a:pPr>
            <a:r>
              <a:rPr lang="en"/>
              <a:t>Nullable vs. Not</a:t>
            </a:r>
          </a:p>
          <a:p>
            <a:pPr rtl="0" lvl="0">
              <a:buNone/>
            </a:pPr>
            <a:r>
              <a:rPr lang="en"/>
              <a:t>Common Ones: </a:t>
            </a:r>
          </a:p>
          <a:p>
            <a:pPr rtl="0" lvl="1" indent="-3683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200" lang="en"/>
              <a:t>text</a:t>
            </a:r>
          </a:p>
          <a:p>
            <a:pPr rtl="0" lvl="1" indent="-3683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200" lang="en"/>
              <a:t>variable length characters (varchars)</a:t>
            </a:r>
          </a:p>
          <a:p>
            <a:pPr rtl="0" lvl="1" indent="-3683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200" lang="en"/>
              <a:t>ints</a:t>
            </a:r>
          </a:p>
          <a:p>
            <a:pPr rtl="0" lvl="1" indent="-3683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200" lang="en"/>
              <a:t>floats/reals</a:t>
            </a:r>
          </a:p>
          <a:p>
            <a:pPr rtl="0" lvl="1" indent="-3683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200" lang="en"/>
              <a:t>blob</a:t>
            </a:r>
          </a:p>
          <a:p>
            <a:pPr rtl="0" lvl="1" indent="-3683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200" lang="en"/>
              <a:t>a bunch more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Types pt. 2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Non-SQLite DBs: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date (with or without timezone)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booleans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enums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Uncommon ones: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Postgres: 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geospatial points/polygons</a:t>
            </a:r>
          </a:p>
          <a:p>
            <a:pPr rtl="0" lvl="2" indent="-381000" marL="13716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Primary Key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Has to be unique.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Has to be not null.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Your Stuff aka “items”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name</a:t>
            </a:r>
          </a:p>
          <a:p>
            <a:pPr rtl="0" lvl="0">
              <a:buNone/>
            </a:pPr>
            <a:r>
              <a:rPr lang="en"/>
              <a:t>color</a:t>
            </a:r>
          </a:p>
          <a:p>
            <a:pPr rtl="0" lvl="0">
              <a:buNone/>
            </a:pPr>
            <a:r>
              <a:rPr lang="en"/>
              <a:t>color family (red, orange, yellow, …, violet)</a:t>
            </a:r>
          </a:p>
          <a:p>
            <a:pPr rtl="0" lvl="0">
              <a:buNone/>
            </a:pPr>
            <a:r>
              <a:rPr lang="en"/>
              <a:t>type (shirt, book, dish, tech)</a:t>
            </a:r>
          </a:p>
          <a:p>
            <a:pPr>
              <a:buNone/>
            </a:pPr>
            <a:r>
              <a:rPr lang="en"/>
              <a:t>storage location (kichen, living room, my room)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types are these things?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Is name an int?</a:t>
            </a:r>
          </a:p>
          <a:p>
            <a:pPr>
              <a:buNone/>
            </a:pPr>
            <a:r>
              <a:rPr lang="en"/>
              <a:t>How would you store color?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This is your “items” table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61879" x="308450"/>
            <a:ext cy="2864350" cx="85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Can we do better?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 would happen if you misspelled ‘blue’ as ‘bule’?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Normalization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082475" x="457200"/>
            <a:ext cy="3879299" cx="846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Minimize redundancy and dependency unless you have a good reason.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These are your tables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548600" x="2597412"/>
            <a:ext cy="1288899" cx="1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70750" x="3929077"/>
            <a:ext cy="1044599" cx="154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74412" x="7522062"/>
            <a:ext cy="1057275" cx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444326" x="6120476"/>
            <a:ext cy="2315374" cx="28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200225" x="239450"/>
            <a:ext cy="2208013" cx="57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Shape 233"/>
          <p:cNvCxnSpPr>
            <a:stCxn id="232" idx="3"/>
          </p:cNvCxnSpPr>
          <p:nvPr/>
        </p:nvCxnSpPr>
        <p:spPr>
          <a:xfrm>
            <a:off y="2304231" x="5968075"/>
            <a:ext cy="210899" cx="18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y="1453525" x="7644524"/>
            <a:ext cy="1037999" cx="58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5" name="Shape 235"/>
          <p:cNvCxnSpPr>
            <a:stCxn id="232" idx="2"/>
          </p:cNvCxnSpPr>
          <p:nvPr/>
        </p:nvCxnSpPr>
        <p:spPr>
          <a:xfrm flipH="1">
            <a:off y="3408238" x="2783962"/>
            <a:ext cy="144900" cx="31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6" name="Shape 236"/>
          <p:cNvCxnSpPr/>
          <p:nvPr/>
        </p:nvCxnSpPr>
        <p:spPr>
          <a:xfrm flipH="1">
            <a:off y="3411700" x="4152650"/>
            <a:ext cy="330300" cx="4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049452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6000" lang="en"/>
              <a:t>How?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Outline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Who? Roles and Permissions</a:t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Wat? Schema</a:t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How do? SQL</a:t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Python Example App</a:t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Failure Minimization</a:t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Advanced Topics</a:t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RDBMS Alternatives</a:t>
            </a:r>
          </a:p>
          <a:p>
            <a:pPr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Questions!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OH CRUD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SQL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DDL: CREATE, ALTER, RENAME, TRUNCATE, DROP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DCL: GRANT, REVOKE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DML: INSERT, UPDATE, DELETE, SELECT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Whitespace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7775" x="1097970"/>
            <a:ext cy="3627900" cx="69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CREATE [TABLE, INDEX, etc] (PROPERTIES)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create table hex_colors (id integer primary key autoincrement, hexvalue text);</a:t>
            </a:r>
          </a:p>
          <a:p>
            <a:pPr>
              <a:buNone/>
            </a:pPr>
            <a:r>
              <a:rPr lang="en"/>
              <a:t>create index storage_location_idx on items (storage_location_id);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INSERT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INSERT INTO table_name (column1, column2, column3, column4, …) values (value1, value2, value3, value4);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INSERT INTO ITEMS (name, item_type_id, storage_location_id, hex_color_id) values (“My New Thing!”, 2, 4, 5);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UPDATE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UPDATE table_name SET column1=value1, column2=value2,...columnN=valueN (WHERE columnA=valueA…);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update items set name=”Whoops!”;</a:t>
            </a:r>
          </a:p>
          <a:p>
            <a:pPr>
              <a:buNone/>
            </a:pPr>
            <a:r>
              <a:rPr lang="en"/>
              <a:t>update items set name=”New Name” where id = 3;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DELETE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DELETE FROM table_name (WHERE column1=value1…);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DELETE FROM items; # NOOO WHYYYYYYY</a:t>
            </a:r>
          </a:p>
          <a:p>
            <a:pPr rtl="0" lvl="0">
              <a:buNone/>
            </a:pPr>
            <a:r>
              <a:rPr lang="en"/>
              <a:t>DELETE FROM items where id = 1;</a:t>
            </a:r>
          </a:p>
          <a:p>
            <a:pPr>
              <a:buNone/>
            </a:pPr>
            <a:r>
              <a:rPr lang="en"/>
              <a:t>DELETE FROM items where name = “Bad Item”;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SELECT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2215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SELECT column1, column2… FROM table_name WHERE column1=value1,... ORDER BY column1 (asc|desc);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SELECT * FROM items; (all rows)</a:t>
            </a:r>
          </a:p>
          <a:p>
            <a:pPr rtl="0" lvl="0">
              <a:buNone/>
            </a:pPr>
            <a:r>
              <a:rPr sz="2400" lang="en"/>
              <a:t>SELECT * FROM items ORDER BY name desc; (all rows)</a:t>
            </a:r>
          </a:p>
          <a:p>
            <a:pPr rtl="0" lvl="0">
              <a:buNone/>
            </a:pPr>
            <a:r>
              <a:rPr sz="2400" lang="en"/>
              <a:t>SELECT * FROM items limit 1; (1 row)</a:t>
            </a:r>
          </a:p>
          <a:p>
            <a:pPr>
              <a:buNone/>
            </a:pPr>
            <a:r>
              <a:rPr sz="2400" lang="en"/>
              <a:t>SELECT * FROM items where id = 1; (maybe not the same row)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SELECT Part Deux - JOINS!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916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select * from items inner join hex_colors </a:t>
            </a:r>
          </a:p>
          <a:p>
            <a:pPr rtl="0" lvl="0">
              <a:buNone/>
            </a:pPr>
            <a:r>
              <a:rPr sz="2400" lang="en"/>
              <a:t>on items.hex_color_id = hex_colors.id; (oooh now we’re getting fancy!)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select items.name, hex_colors.hex_value from items inner join hex_colors on items.hex_color_id = hex_colors.id where hex_colors.value like ‘%FF%’; (what do you think this returns?)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Indexes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Nearly all performance and scalability issues can be linked to interactions with indexes.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There is an automatic index on primary key.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How do you know what to add indexes on?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Transactions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Groups of statements executed all or none.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BEGIN;</a:t>
            </a:r>
          </a:p>
          <a:p>
            <a:pPr rtl="0" lvl="0">
              <a:buNone/>
            </a:pPr>
            <a:r>
              <a:rPr lang="en"/>
              <a:t>statement1;</a:t>
            </a:r>
          </a:p>
          <a:p>
            <a:pPr rtl="0" lvl="0">
              <a:buNone/>
            </a:pPr>
            <a:r>
              <a:rPr lang="en"/>
              <a:t>statement2;</a:t>
            </a:r>
          </a:p>
          <a:p>
            <a:pPr rtl="0" lvl="0">
              <a:buNone/>
            </a:pPr>
            <a:r>
              <a:rPr lang="en"/>
              <a:t>COMMIT;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Disclaimer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 the scheme of things, the topic of databases and all things pertaining to them is a huge one.  It is a lot to cover, so I’ll be glazing over a number of things and leaving out some others so I can cover the most commonly used or important parts.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DBs + Python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Plain SQL via Python is more painful than it needs to be.  Let’s use an ORM!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Let’s see this in action.</a:t>
            </a:r>
          </a:p>
          <a:p>
            <a:r>
              <a:t/>
            </a:r>
          </a:p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https://github.com/tiny-mouse/daterbasers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These are your tables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548600" x="2597412"/>
            <a:ext cy="1288899" cx="1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70750" x="3929077"/>
            <a:ext cy="1044599" cx="154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74412" x="7522062"/>
            <a:ext cy="1057275" cx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444326" x="6120476"/>
            <a:ext cy="2315374" cx="28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200225" x="239450"/>
            <a:ext cy="2208013" cx="57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Shape 318"/>
          <p:cNvCxnSpPr>
            <a:stCxn id="317" idx="3"/>
          </p:cNvCxnSpPr>
          <p:nvPr/>
        </p:nvCxnSpPr>
        <p:spPr>
          <a:xfrm>
            <a:off y="2304231" x="5968075"/>
            <a:ext cy="210899" cx="18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9" name="Shape 319"/>
          <p:cNvCxnSpPr/>
          <p:nvPr/>
        </p:nvCxnSpPr>
        <p:spPr>
          <a:xfrm rot="10800000">
            <a:off y="1453525" x="7644524"/>
            <a:ext cy="1037999" cx="58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0" name="Shape 320"/>
          <p:cNvCxnSpPr>
            <a:stCxn id="317" idx="2"/>
          </p:cNvCxnSpPr>
          <p:nvPr/>
        </p:nvCxnSpPr>
        <p:spPr>
          <a:xfrm flipH="1">
            <a:off y="3408238" x="2783962"/>
            <a:ext cy="144900" cx="31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1" name="Shape 321"/>
          <p:cNvCxnSpPr/>
          <p:nvPr/>
        </p:nvCxnSpPr>
        <p:spPr>
          <a:xfrm flipH="1">
            <a:off y="3411700" x="4152650"/>
            <a:ext cy="330300" cx="4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Disclaimer Number Two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y="1193875" x="2483850"/>
            <a:ext cy="3444800" cx="7071699"/>
            <a:chOff y="1193875" x="2483850"/>
            <a:chExt cy="3444800" cx="7071699"/>
          </a:xfrm>
        </p:grpSpPr>
        <p:sp>
          <p:nvSpPr>
            <p:cNvPr id="328" name="Shape 328"/>
            <p:cNvSpPr/>
            <p:nvPr/>
          </p:nvSpPr>
          <p:spPr>
            <a:xfrm>
              <a:off y="1476975" x="2483850"/>
              <a:ext cy="3161700" cx="4176299"/>
            </a:xfrm>
            <a:prstGeom prst="diamond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329" name="Shape 329"/>
            <p:cNvCxnSpPr/>
            <p:nvPr/>
          </p:nvCxnSpPr>
          <p:spPr>
            <a:xfrm>
              <a:off y="3411700" x="2972850"/>
              <a:ext cy="0" cx="32324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330" name="Shape 330"/>
            <p:cNvSpPr txBox="1"/>
            <p:nvPr/>
          </p:nvSpPr>
          <p:spPr>
            <a:xfrm>
              <a:off y="1193875" x="5001850"/>
              <a:ext cy="613500" cx="4553699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sz="2400" lang="en"/>
                <a:t>My css/javascript/html skills.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y="2479762" x="3586350"/>
              <a:ext cy="401099" cx="20055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sz="2400" lang="en"/>
                <a:t>Python Skills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y="3553275" x="3739650"/>
              <a:ext cy="401099" cx="1698899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sz="2400" lang="en"/>
                <a:t>Infra Skills</a:t>
              </a:r>
            </a:p>
          </p:txBody>
        </p:sp>
        <p:cxnSp>
          <p:nvCxnSpPr>
            <p:cNvPr id="333" name="Shape 333"/>
            <p:cNvCxnSpPr/>
            <p:nvPr/>
          </p:nvCxnSpPr>
          <p:spPr>
            <a:xfrm>
              <a:off y="1689312" x="4324200"/>
              <a:ext cy="0" cx="495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cxnSp>
        <p:nvCxnSpPr>
          <p:cNvPr id="334" name="Shape 334"/>
          <p:cNvCxnSpPr>
            <a:stCxn id="330" idx="1"/>
            <a:endCxn id="330" idx="1"/>
          </p:cNvCxnSpPr>
          <p:nvPr/>
        </p:nvCxnSpPr>
        <p:spPr>
          <a:xfrm>
            <a:off y="1500625" x="5001850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All Things Fail Sometime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Snapshots/Backups: early and often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Master -&gt; Slave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replication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promotion to master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Security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password storage (hashes need salt, nom)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snapshot/backup storage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DB++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Migrations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https://pypi.python.org/pypi/alembic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Sharding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Readonly/Readwrite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Alternative to RDBMS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/>
              <a:t>NoSQL</a:t>
            </a:r>
          </a:p>
          <a:p>
            <a:pPr rtl="0" lvl="0">
              <a:buNone/>
            </a:pPr>
            <a:r>
              <a:rPr lang="en"/>
              <a:t>MongoDB, Redis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/>
              <a:t>Graph DBs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1755827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600" lang="en"/>
              <a:t>Additional Reading/Resources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108543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200" lang="en"/>
              <a:t>Alembic: </a:t>
            </a:r>
            <a:r>
              <a:rPr u="sng" sz="2200" lang="en">
                <a:solidFill>
                  <a:schemeClr val="hlink"/>
                </a:solidFill>
                <a:hlinkClick r:id="rId3"/>
              </a:rPr>
              <a:t>https://pypi.python.org/pypi/alembic/0.6.3</a:t>
            </a:r>
          </a:p>
          <a:p>
            <a:pPr rtl="0" lvl="0">
              <a:buNone/>
            </a:pPr>
            <a:r>
              <a:rPr sz="2200" lang="en"/>
              <a:t>Sqlalchemy:</a:t>
            </a:r>
          </a:p>
          <a:p>
            <a:pPr rtl="0" lvl="0">
              <a:buNone/>
            </a:pPr>
            <a:r>
              <a:rPr u="sng" sz="2200" lang="en">
                <a:solidFill>
                  <a:schemeClr val="hlink"/>
                </a:solidFill>
                <a:hlinkClick r:id="rId4"/>
              </a:rPr>
              <a:t>http://www.sqlalchemy.org/</a:t>
            </a:r>
          </a:p>
          <a:p>
            <a:pPr rtl="0" lvl="0">
              <a:buNone/>
            </a:pPr>
            <a:r>
              <a:rPr sz="2200" lang="en"/>
              <a:t>MySQL:</a:t>
            </a:r>
          </a:p>
          <a:p>
            <a:pPr rtl="0" lvl="0">
              <a:buNone/>
            </a:pPr>
            <a:r>
              <a:rPr sz="2200" lang="en"/>
              <a:t>- Example DBs: </a:t>
            </a:r>
            <a:r>
              <a:rPr u="sng" sz="2200" lang="en">
                <a:solidFill>
                  <a:schemeClr val="hlink"/>
                </a:solidFill>
                <a:hlinkClick r:id="rId5"/>
              </a:rPr>
              <a:t>http://dev.mysql.com/doc/index-other.html</a:t>
            </a:r>
          </a:p>
          <a:p>
            <a:pPr rtl="0" lvl="0">
              <a:buNone/>
            </a:pPr>
            <a:r>
              <a:rPr sz="2200" lang="en"/>
              <a:t>- Detailed slides: http://cloud.github.com/downloads/eklitzke/mysql-minutiae/presentation.pdf</a:t>
            </a:r>
          </a:p>
          <a:p>
            <a:pPr>
              <a:buNone/>
            </a:pPr>
            <a:r>
              <a:rPr sz="2200" lang="en"/>
              <a:t>Postgres: </a:t>
            </a:r>
            <a:r>
              <a:rPr u="sng" sz="2200" lang="en">
                <a:solidFill>
                  <a:schemeClr val="hlink"/>
                </a:solidFill>
                <a:hlinkClick r:id="rId6"/>
              </a:rPr>
              <a:t>http://wiki.postgresql.org/wiki/Sample_Databases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/>
        </p:nvSpPr>
        <p:spPr>
          <a:xfrm>
            <a:off y="1605600" x="1618650"/>
            <a:ext cy="1932300" cx="16388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Why this?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y="622000" x="4307100"/>
            <a:ext cy="3899475" cx="3330149"/>
            <a:chOff y="622012" x="2906925"/>
            <a:chExt cy="3899475" cx="3330149"/>
          </a:xfrm>
        </p:grpSpPr>
        <p:sp>
          <p:nvSpPr>
            <p:cNvPr id="125" name="Shape 125"/>
            <p:cNvSpPr/>
            <p:nvPr/>
          </p:nvSpPr>
          <p:spPr>
            <a:xfrm>
              <a:off y="622012" x="2906925"/>
              <a:ext cy="3899400" cx="33296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6" name="Shape 126"/>
            <p:cNvSpPr/>
            <p:nvPr/>
          </p:nvSpPr>
          <p:spPr>
            <a:xfrm>
              <a:off y="635287" x="2906925"/>
              <a:ext cy="1044599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Bedroom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y="635287" x="4820775"/>
              <a:ext cy="1044599" cx="1416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Bedroom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y="1984687" x="2906925"/>
              <a:ext cy="1044599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Bedroom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y="2166387" x="4820325"/>
              <a:ext cy="558000" cx="1416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Office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y="3051487" x="2906925"/>
              <a:ext cy="1470000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Kitchen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y="1679887" x="2906925"/>
              <a:ext cy="304799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Closet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y="2724487" x="4438125"/>
              <a:ext cy="1796999" cx="17985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Living Room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y="1656862" x="4820325"/>
              <a:ext cy="558000" cx="1416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Bathroom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97153"/>
            <a:ext cy="5143499" cx="774969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y="3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6000" lang="en">
                <a:solidFill>
                  <a:srgbClr val="FFFFFF"/>
                </a:solidFill>
              </a:rPr>
              <a:t>Who?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My Roommates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2600" x="5782875"/>
            <a:ext cy="2989650" cx="29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72600" x="253975"/>
            <a:ext cy="2989649" cx="29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826525" x="2824400"/>
            <a:ext cy="3106550" cx="31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49452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6000" lang="en"/>
              <a:t>Wat?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Topography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Most Important Parts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Tables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Indexes</a:t>
            </a:r>
          </a:p>
          <a:p>
            <a:pPr rtl="0" lvl="0">
              <a:buNone/>
            </a:pPr>
            <a:r>
              <a:rPr lang="en"/>
              <a:t>Additional Features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Views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Stored Procedures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Lots more...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Tables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Columns 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Rows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Naming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Tables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Columns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y="622000" x="4307100"/>
            <a:ext cy="3899475" cx="3330149"/>
            <a:chOff y="622012" x="2906925"/>
            <a:chExt cy="3899475" cx="3330149"/>
          </a:xfrm>
        </p:grpSpPr>
        <p:sp>
          <p:nvSpPr>
            <p:cNvPr id="166" name="Shape 166"/>
            <p:cNvSpPr/>
            <p:nvPr/>
          </p:nvSpPr>
          <p:spPr>
            <a:xfrm>
              <a:off y="622012" x="2906925"/>
              <a:ext cy="3899400" cx="33296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7" name="Shape 167"/>
            <p:cNvSpPr/>
            <p:nvPr/>
          </p:nvSpPr>
          <p:spPr>
            <a:xfrm>
              <a:off y="635287" x="2906925"/>
              <a:ext cy="1044599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Bedroom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y="635287" x="4820775"/>
              <a:ext cy="1044599" cx="1416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Bedroom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y="1984687" x="2906925"/>
              <a:ext cy="1044599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Bedroom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y="2166387" x="4820325"/>
              <a:ext cy="558000" cx="1416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Office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y="3051487" x="2906925"/>
              <a:ext cy="1470000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Kitchen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y="1679887" x="2906925"/>
              <a:ext cy="304799" cx="15311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Closet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y="2724487" x="4438125"/>
              <a:ext cy="1796999" cx="17985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Living Room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y="1656862" x="4820325"/>
              <a:ext cy="558000" cx="1416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Bathroom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