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98" r:id="rId3"/>
    <p:sldId id="259" r:id="rId4"/>
    <p:sldId id="260" r:id="rId5"/>
    <p:sldId id="261" r:id="rId6"/>
    <p:sldId id="299" r:id="rId7"/>
    <p:sldId id="262" r:id="rId8"/>
    <p:sldId id="264" r:id="rId9"/>
    <p:sldId id="304" r:id="rId10"/>
    <p:sldId id="272" r:id="rId11"/>
    <p:sldId id="30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225608-2C37-4A67-84B8-97CE5AD0536F}">
  <a:tblStyle styleId="{09225608-2C37-4A67-84B8-97CE5AD053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18CA3DC-78F2-4BA5-92F3-FD1C09F4FDE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0"/>
    <p:restoredTop sz="94620"/>
  </p:normalViewPr>
  <p:slideViewPr>
    <p:cSldViewPr snapToGrid="0">
      <p:cViewPr varScale="1">
        <p:scale>
          <a:sx n="107" d="100"/>
          <a:sy n="107" d="100"/>
        </p:scale>
        <p:origin x="82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754ca1db59_0_2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754ca1db59_0_2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216241d4a3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216241d4a3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18975" y="2686525"/>
            <a:ext cx="6705900" cy="1401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19125" y="4186475"/>
            <a:ext cx="6705900" cy="341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7"/>
          <p:cNvSpPr txBox="1">
            <a:spLocks noGrp="1"/>
          </p:cNvSpPr>
          <p:nvPr>
            <p:ph type="subTitle" idx="1"/>
          </p:nvPr>
        </p:nvSpPr>
        <p:spPr>
          <a:xfrm>
            <a:off x="720044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17"/>
          <p:cNvSpPr txBox="1">
            <a:spLocks noGrp="1"/>
          </p:cNvSpPr>
          <p:nvPr>
            <p:ph type="subTitle" idx="2"/>
          </p:nvPr>
        </p:nvSpPr>
        <p:spPr>
          <a:xfrm>
            <a:off x="3419250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17"/>
          <p:cNvSpPr txBox="1">
            <a:spLocks noGrp="1"/>
          </p:cNvSpPr>
          <p:nvPr>
            <p:ph type="subTitle" idx="3"/>
          </p:nvPr>
        </p:nvSpPr>
        <p:spPr>
          <a:xfrm>
            <a:off x="6118456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17"/>
          <p:cNvSpPr txBox="1">
            <a:spLocks noGrp="1"/>
          </p:cNvSpPr>
          <p:nvPr>
            <p:ph type="subTitle" idx="4"/>
          </p:nvPr>
        </p:nvSpPr>
        <p:spPr>
          <a:xfrm>
            <a:off x="720044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4" name="Google Shape;824;p17"/>
          <p:cNvSpPr txBox="1">
            <a:spLocks noGrp="1"/>
          </p:cNvSpPr>
          <p:nvPr>
            <p:ph type="subTitle" idx="5"/>
          </p:nvPr>
        </p:nvSpPr>
        <p:spPr>
          <a:xfrm>
            <a:off x="3419250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5" name="Google Shape;825;p17"/>
          <p:cNvSpPr txBox="1">
            <a:spLocks noGrp="1"/>
          </p:cNvSpPr>
          <p:nvPr>
            <p:ph type="subTitle" idx="6"/>
          </p:nvPr>
        </p:nvSpPr>
        <p:spPr>
          <a:xfrm>
            <a:off x="6118456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826" name="Google Shape;826;p17"/>
          <p:cNvGrpSpPr/>
          <p:nvPr/>
        </p:nvGrpSpPr>
        <p:grpSpPr>
          <a:xfrm>
            <a:off x="-33375" y="4587975"/>
            <a:ext cx="9186425" cy="477046"/>
            <a:chOff x="-33375" y="4587975"/>
            <a:chExt cx="9186425" cy="477046"/>
          </a:xfrm>
        </p:grpSpPr>
        <p:grpSp>
          <p:nvGrpSpPr>
            <p:cNvPr id="827" name="Google Shape;827;p17"/>
            <p:cNvGrpSpPr/>
            <p:nvPr/>
          </p:nvGrpSpPr>
          <p:grpSpPr>
            <a:xfrm>
              <a:off x="-4786" y="4603999"/>
              <a:ext cx="9153572" cy="331058"/>
              <a:chOff x="4210085" y="4603999"/>
              <a:chExt cx="9153572" cy="331058"/>
            </a:xfrm>
          </p:grpSpPr>
          <p:sp>
            <p:nvSpPr>
              <p:cNvPr id="828" name="Google Shape;828;p17"/>
              <p:cNvSpPr/>
              <p:nvPr/>
            </p:nvSpPr>
            <p:spPr>
              <a:xfrm>
                <a:off x="10384720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10525331" y="4803775"/>
                <a:ext cx="67018" cy="13126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10659500" y="4844920"/>
                <a:ext cx="61704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10788354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10919866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11051378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11182026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>
                <a:off x="11310880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11440599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11575763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11703688" y="4768635"/>
                <a:ext cx="77778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11837060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11971228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8812590" y="4803738"/>
                <a:ext cx="67084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894689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9075746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>
                <a:off x="9210082" y="4815842"/>
                <a:ext cx="67018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9341594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9472242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9601097" y="4740877"/>
                <a:ext cx="74191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>
                <a:off x="9730749" y="4604036"/>
                <a:ext cx="77911" cy="331002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>
                <a:off x="9865980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9993838" y="4768673"/>
                <a:ext cx="77844" cy="16636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10127276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10261444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12226148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7"/>
              <p:cNvSpPr/>
              <p:nvPr/>
            </p:nvSpPr>
            <p:spPr>
              <a:xfrm>
                <a:off x="12366759" y="4803738"/>
                <a:ext cx="67018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7"/>
              <p:cNvSpPr/>
              <p:nvPr/>
            </p:nvSpPr>
            <p:spPr>
              <a:xfrm>
                <a:off x="12500928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7"/>
              <p:cNvSpPr/>
              <p:nvPr/>
            </p:nvSpPr>
            <p:spPr>
              <a:xfrm>
                <a:off x="12629782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7"/>
              <p:cNvSpPr/>
              <p:nvPr/>
            </p:nvSpPr>
            <p:spPr>
              <a:xfrm>
                <a:off x="12761294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7"/>
              <p:cNvSpPr/>
              <p:nvPr/>
            </p:nvSpPr>
            <p:spPr>
              <a:xfrm>
                <a:off x="12892806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7"/>
              <p:cNvSpPr/>
              <p:nvPr/>
            </p:nvSpPr>
            <p:spPr>
              <a:xfrm>
                <a:off x="121027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7"/>
              <p:cNvSpPr/>
              <p:nvPr/>
            </p:nvSpPr>
            <p:spPr>
              <a:xfrm>
                <a:off x="7489174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7"/>
              <p:cNvSpPr/>
              <p:nvPr/>
            </p:nvSpPr>
            <p:spPr>
              <a:xfrm>
                <a:off x="6705418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7"/>
              <p:cNvSpPr/>
              <p:nvPr/>
            </p:nvSpPr>
            <p:spPr>
              <a:xfrm>
                <a:off x="6835203" y="4603999"/>
                <a:ext cx="77778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7"/>
              <p:cNvSpPr/>
              <p:nvPr/>
            </p:nvSpPr>
            <p:spPr>
              <a:xfrm>
                <a:off x="6970301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7"/>
              <p:cNvSpPr/>
              <p:nvPr/>
            </p:nvSpPr>
            <p:spPr>
              <a:xfrm>
                <a:off x="7098292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7"/>
              <p:cNvSpPr/>
              <p:nvPr/>
            </p:nvSpPr>
            <p:spPr>
              <a:xfrm>
                <a:off x="7231464" y="4855797"/>
                <a:ext cx="74390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7"/>
              <p:cNvSpPr/>
              <p:nvPr/>
            </p:nvSpPr>
            <p:spPr>
              <a:xfrm>
                <a:off x="7365765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7"/>
              <p:cNvSpPr/>
              <p:nvPr/>
            </p:nvSpPr>
            <p:spPr>
              <a:xfrm>
                <a:off x="13278374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7"/>
              <p:cNvSpPr/>
              <p:nvPr/>
            </p:nvSpPr>
            <p:spPr>
              <a:xfrm>
                <a:off x="4210085" y="4803775"/>
                <a:ext cx="67018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7"/>
              <p:cNvSpPr/>
              <p:nvPr/>
            </p:nvSpPr>
            <p:spPr>
              <a:xfrm>
                <a:off x="4344253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7"/>
              <p:cNvSpPr/>
              <p:nvPr/>
            </p:nvSpPr>
            <p:spPr>
              <a:xfrm>
                <a:off x="4473108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7"/>
              <p:cNvSpPr/>
              <p:nvPr/>
            </p:nvSpPr>
            <p:spPr>
              <a:xfrm>
                <a:off x="4604487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7"/>
              <p:cNvSpPr/>
              <p:nvPr/>
            </p:nvSpPr>
            <p:spPr>
              <a:xfrm>
                <a:off x="4736131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7"/>
              <p:cNvSpPr/>
              <p:nvPr/>
            </p:nvSpPr>
            <p:spPr>
              <a:xfrm>
                <a:off x="4866779" y="4763169"/>
                <a:ext cx="68745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7"/>
              <p:cNvSpPr/>
              <p:nvPr/>
            </p:nvSpPr>
            <p:spPr>
              <a:xfrm>
                <a:off x="4995634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7"/>
              <p:cNvSpPr/>
              <p:nvPr/>
            </p:nvSpPr>
            <p:spPr>
              <a:xfrm>
                <a:off x="5125352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7"/>
              <p:cNvSpPr/>
              <p:nvPr/>
            </p:nvSpPr>
            <p:spPr>
              <a:xfrm>
                <a:off x="5260517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7"/>
              <p:cNvSpPr/>
              <p:nvPr/>
            </p:nvSpPr>
            <p:spPr>
              <a:xfrm>
                <a:off x="5388376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7"/>
              <p:cNvSpPr/>
              <p:nvPr/>
            </p:nvSpPr>
            <p:spPr>
              <a:xfrm>
                <a:off x="5521681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7"/>
              <p:cNvSpPr/>
              <p:nvPr/>
            </p:nvSpPr>
            <p:spPr>
              <a:xfrm>
                <a:off x="5655849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7"/>
              <p:cNvSpPr/>
              <p:nvPr/>
            </p:nvSpPr>
            <p:spPr>
              <a:xfrm>
                <a:off x="13020797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7"/>
              <p:cNvSpPr/>
              <p:nvPr/>
            </p:nvSpPr>
            <p:spPr>
              <a:xfrm>
                <a:off x="13154965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7"/>
              <p:cNvSpPr/>
              <p:nvPr/>
            </p:nvSpPr>
            <p:spPr>
              <a:xfrm>
                <a:off x="5910769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7"/>
              <p:cNvSpPr/>
              <p:nvPr/>
            </p:nvSpPr>
            <p:spPr>
              <a:xfrm>
                <a:off x="6051380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7"/>
              <p:cNvSpPr/>
              <p:nvPr/>
            </p:nvSpPr>
            <p:spPr>
              <a:xfrm>
                <a:off x="618568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7"/>
              <p:cNvSpPr/>
              <p:nvPr/>
            </p:nvSpPr>
            <p:spPr>
              <a:xfrm>
                <a:off x="6314403" y="4739966"/>
                <a:ext cx="67084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7"/>
              <p:cNvSpPr/>
              <p:nvPr/>
            </p:nvSpPr>
            <p:spPr>
              <a:xfrm>
                <a:off x="6445915" y="4815842"/>
                <a:ext cx="67084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7"/>
              <p:cNvSpPr/>
              <p:nvPr/>
            </p:nvSpPr>
            <p:spPr>
              <a:xfrm>
                <a:off x="6577426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7"/>
              <p:cNvSpPr/>
              <p:nvPr/>
            </p:nvSpPr>
            <p:spPr>
              <a:xfrm>
                <a:off x="5787493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7"/>
              <p:cNvSpPr/>
              <p:nvPr/>
            </p:nvSpPr>
            <p:spPr>
              <a:xfrm>
                <a:off x="7629652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7"/>
              <p:cNvSpPr/>
              <p:nvPr/>
            </p:nvSpPr>
            <p:spPr>
              <a:xfrm>
                <a:off x="7763953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7"/>
              <p:cNvSpPr/>
              <p:nvPr/>
            </p:nvSpPr>
            <p:spPr>
              <a:xfrm>
                <a:off x="7892808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7"/>
              <p:cNvSpPr/>
              <p:nvPr/>
            </p:nvSpPr>
            <p:spPr>
              <a:xfrm>
                <a:off x="8024320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7"/>
              <p:cNvSpPr/>
              <p:nvPr/>
            </p:nvSpPr>
            <p:spPr>
              <a:xfrm>
                <a:off x="8155831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7"/>
              <p:cNvSpPr/>
              <p:nvPr/>
            </p:nvSpPr>
            <p:spPr>
              <a:xfrm>
                <a:off x="8286480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7"/>
              <p:cNvSpPr/>
              <p:nvPr/>
            </p:nvSpPr>
            <p:spPr>
              <a:xfrm>
                <a:off x="8415334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7"/>
              <p:cNvSpPr/>
              <p:nvPr/>
            </p:nvSpPr>
            <p:spPr>
              <a:xfrm>
                <a:off x="8545053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7"/>
              <p:cNvSpPr/>
              <p:nvPr/>
            </p:nvSpPr>
            <p:spPr>
              <a:xfrm>
                <a:off x="8680217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17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899" name="Google Shape;899;p1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1" name="Google Shape;901;p17"/>
            <p:cNvSpPr/>
            <p:nvPr/>
          </p:nvSpPr>
          <p:spPr>
            <a:xfrm>
              <a:off x="-33375" y="4587975"/>
              <a:ext cx="9186425" cy="297650"/>
            </a:xfrm>
            <a:custGeom>
              <a:avLst/>
              <a:gdLst/>
              <a:ahLst/>
              <a:cxnLst/>
              <a:rect l="l" t="t" r="r" b="b"/>
              <a:pathLst>
                <a:path w="367457" h="11906" extrusionOk="0">
                  <a:moveTo>
                    <a:pt x="0" y="11906"/>
                  </a:moveTo>
                  <a:lnTo>
                    <a:pt x="41672" y="1786"/>
                  </a:lnTo>
                  <a:lnTo>
                    <a:pt x="71438" y="10716"/>
                  </a:lnTo>
                  <a:lnTo>
                    <a:pt x="109538" y="3572"/>
                  </a:lnTo>
                  <a:lnTo>
                    <a:pt x="147340" y="10120"/>
                  </a:lnTo>
                  <a:lnTo>
                    <a:pt x="176808" y="1786"/>
                  </a:lnTo>
                  <a:lnTo>
                    <a:pt x="201960" y="10716"/>
                  </a:lnTo>
                  <a:lnTo>
                    <a:pt x="225624" y="2977"/>
                  </a:lnTo>
                  <a:lnTo>
                    <a:pt x="260301" y="8930"/>
                  </a:lnTo>
                  <a:lnTo>
                    <a:pt x="290215" y="0"/>
                  </a:lnTo>
                  <a:lnTo>
                    <a:pt x="334566" y="10716"/>
                  </a:lnTo>
                  <a:lnTo>
                    <a:pt x="367457" y="2084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19"/>
          <p:cNvSpPr txBox="1">
            <a:spLocks noGrp="1"/>
          </p:cNvSpPr>
          <p:nvPr>
            <p:ph type="subTitle" idx="1"/>
          </p:nvPr>
        </p:nvSpPr>
        <p:spPr>
          <a:xfrm>
            <a:off x="719999" y="1697873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19"/>
          <p:cNvSpPr txBox="1">
            <a:spLocks noGrp="1"/>
          </p:cNvSpPr>
          <p:nvPr>
            <p:ph type="subTitle" idx="2"/>
          </p:nvPr>
        </p:nvSpPr>
        <p:spPr>
          <a:xfrm>
            <a:off x="3373950" y="169788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19"/>
          <p:cNvSpPr txBox="1">
            <a:spLocks noGrp="1"/>
          </p:cNvSpPr>
          <p:nvPr>
            <p:ph type="subTitle" idx="3"/>
          </p:nvPr>
        </p:nvSpPr>
        <p:spPr>
          <a:xfrm>
            <a:off x="719999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19"/>
          <p:cNvSpPr txBox="1">
            <a:spLocks noGrp="1"/>
          </p:cNvSpPr>
          <p:nvPr>
            <p:ph type="subTitle" idx="4"/>
          </p:nvPr>
        </p:nvSpPr>
        <p:spPr>
          <a:xfrm>
            <a:off x="3373950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19"/>
          <p:cNvSpPr txBox="1">
            <a:spLocks noGrp="1"/>
          </p:cNvSpPr>
          <p:nvPr>
            <p:ph type="subTitle" idx="5"/>
          </p:nvPr>
        </p:nvSpPr>
        <p:spPr>
          <a:xfrm>
            <a:off x="6027901" y="169788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19"/>
          <p:cNvSpPr txBox="1">
            <a:spLocks noGrp="1"/>
          </p:cNvSpPr>
          <p:nvPr>
            <p:ph type="subTitle" idx="6"/>
          </p:nvPr>
        </p:nvSpPr>
        <p:spPr>
          <a:xfrm>
            <a:off x="6027901" y="3276572"/>
            <a:ext cx="2396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9"/>
          <p:cNvSpPr txBox="1">
            <a:spLocks noGrp="1"/>
          </p:cNvSpPr>
          <p:nvPr>
            <p:ph type="subTitle" idx="7"/>
          </p:nvPr>
        </p:nvSpPr>
        <p:spPr>
          <a:xfrm>
            <a:off x="720149" y="1328650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7" name="Google Shape;997;p19"/>
          <p:cNvSpPr txBox="1">
            <a:spLocks noGrp="1"/>
          </p:cNvSpPr>
          <p:nvPr>
            <p:ph type="subTitle" idx="8"/>
          </p:nvPr>
        </p:nvSpPr>
        <p:spPr>
          <a:xfrm>
            <a:off x="3373950" y="1328655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8" name="Google Shape;998;p19"/>
          <p:cNvSpPr txBox="1">
            <a:spLocks noGrp="1"/>
          </p:cNvSpPr>
          <p:nvPr>
            <p:ph type="subTitle" idx="9"/>
          </p:nvPr>
        </p:nvSpPr>
        <p:spPr>
          <a:xfrm>
            <a:off x="6028051" y="1328655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9" name="Google Shape;999;p19"/>
          <p:cNvSpPr txBox="1">
            <a:spLocks noGrp="1"/>
          </p:cNvSpPr>
          <p:nvPr>
            <p:ph type="subTitle" idx="13"/>
          </p:nvPr>
        </p:nvSpPr>
        <p:spPr>
          <a:xfrm>
            <a:off x="719999" y="2904443"/>
            <a:ext cx="23961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0" name="Google Shape;1000;p19"/>
          <p:cNvSpPr txBox="1">
            <a:spLocks noGrp="1"/>
          </p:cNvSpPr>
          <p:nvPr>
            <p:ph type="subTitle" idx="14"/>
          </p:nvPr>
        </p:nvSpPr>
        <p:spPr>
          <a:xfrm>
            <a:off x="3373950" y="2904443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1" name="Google Shape;1001;p19"/>
          <p:cNvSpPr txBox="1">
            <a:spLocks noGrp="1"/>
          </p:cNvSpPr>
          <p:nvPr>
            <p:ph type="subTitle" idx="15"/>
          </p:nvPr>
        </p:nvSpPr>
        <p:spPr>
          <a:xfrm>
            <a:off x="6028051" y="2904443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02" name="Google Shape;1002;p19"/>
          <p:cNvGrpSpPr/>
          <p:nvPr/>
        </p:nvGrpSpPr>
        <p:grpSpPr>
          <a:xfrm>
            <a:off x="-29650" y="4573100"/>
            <a:ext cx="9205025" cy="491921"/>
            <a:chOff x="-29650" y="4573100"/>
            <a:chExt cx="9205025" cy="491921"/>
          </a:xfrm>
        </p:grpSpPr>
        <p:grpSp>
          <p:nvGrpSpPr>
            <p:cNvPr id="1003" name="Google Shape;1003;p19"/>
            <p:cNvGrpSpPr/>
            <p:nvPr/>
          </p:nvGrpSpPr>
          <p:grpSpPr>
            <a:xfrm>
              <a:off x="-8997" y="4603999"/>
              <a:ext cx="9148780" cy="331069"/>
              <a:chOff x="-8997" y="4603999"/>
              <a:chExt cx="9148780" cy="331069"/>
            </a:xfrm>
          </p:grpSpPr>
          <p:sp>
            <p:nvSpPr>
              <p:cNvPr id="1004" name="Google Shape;1004;p19"/>
              <p:cNvSpPr/>
              <p:nvPr/>
            </p:nvSpPr>
            <p:spPr>
              <a:xfrm flipH="1">
                <a:off x="5642880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 flipH="1">
                <a:off x="5520534" y="4803775"/>
                <a:ext cx="67018" cy="13126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 flipH="1">
                <a:off x="5391680" y="4844920"/>
                <a:ext cx="61704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 flipH="1">
                <a:off x="5257511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 flipH="1">
                <a:off x="5125933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 flipH="1">
                <a:off x="4994422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 flipH="1">
                <a:off x="4861980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 flipH="1">
                <a:off x="4727745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 flipH="1">
                <a:off x="4594440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 flipH="1">
                <a:off x="4466449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 flipH="1">
                <a:off x="4331417" y="4768635"/>
                <a:ext cx="77778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 flipH="1">
                <a:off x="4201632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 flipH="1">
                <a:off x="4072778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 flipH="1">
                <a:off x="7230409" y="4803738"/>
                <a:ext cx="67084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 flipH="1">
                <a:off x="710162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 flipH="1">
                <a:off x="6967320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 flipH="1">
                <a:off x="6835783" y="4815842"/>
                <a:ext cx="67018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 flipH="1">
                <a:off x="6704272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 flipH="1">
                <a:off x="6571764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 flipH="1">
                <a:off x="6437595" y="4740877"/>
                <a:ext cx="74191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 flipH="1">
                <a:off x="6304224" y="4604036"/>
                <a:ext cx="77911" cy="331002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 flipH="1">
                <a:off x="6176365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 flipH="1">
                <a:off x="6041201" y="4768673"/>
                <a:ext cx="77844" cy="16636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 flipH="1">
                <a:off x="5911416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 flipH="1">
                <a:off x="5782694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 flipH="1">
                <a:off x="3801452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 flipH="1">
                <a:off x="3679106" y="4803738"/>
                <a:ext cx="67018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 flipH="1">
                <a:off x="3550384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 flipH="1">
                <a:off x="3416083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 flipH="1">
                <a:off x="3284571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 flipH="1">
                <a:off x="3153060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 flipH="1">
                <a:off x="3941266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 flipH="1">
                <a:off x="8535626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 flipH="1">
                <a:off x="124308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 flipH="1">
                <a:off x="-8997" y="4603999"/>
                <a:ext cx="77778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 flipH="1">
                <a:off x="9069112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 flipH="1">
                <a:off x="8933947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 flipH="1">
                <a:off x="8804229" y="4855797"/>
                <a:ext cx="74390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 flipH="1">
                <a:off x="86754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 flipH="1">
                <a:off x="2749226" y="4604005"/>
                <a:ext cx="85274" cy="331062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 flipH="1">
                <a:off x="2626881" y="4803775"/>
                <a:ext cx="67018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 flipH="1">
                <a:off x="2498159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 flipH="1">
                <a:off x="2363857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 flipH="1">
                <a:off x="2232412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 flipH="1">
                <a:off x="2100834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 flipH="1">
                <a:off x="1968459" y="4763169"/>
                <a:ext cx="68745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 flipH="1">
                <a:off x="1834092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 flipH="1">
                <a:off x="1700787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 flipH="1">
                <a:off x="1572928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 flipH="1">
                <a:off x="1437763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 flipH="1">
                <a:off x="1308045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 flipH="1">
                <a:off x="1179257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 flipH="1">
                <a:off x="3017829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 flipH="1">
                <a:off x="28890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 flipH="1">
                <a:off x="907931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 flipH="1">
                <a:off x="785519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 flipH="1">
                <a:off x="65673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 flipH="1">
                <a:off x="522496" y="4739966"/>
                <a:ext cx="67084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 flipH="1">
                <a:off x="390984" y="4815842"/>
                <a:ext cx="67084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 flipH="1">
                <a:off x="259473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 flipH="1">
                <a:off x="1047745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 flipH="1">
                <a:off x="8413347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 flipH="1">
                <a:off x="8284559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 flipH="1">
                <a:off x="8150257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 flipH="1">
                <a:off x="8018746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 flipH="1">
                <a:off x="7887168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 flipH="1">
                <a:off x="7754726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 flipH="1">
                <a:off x="7620491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 flipH="1">
                <a:off x="7487186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 flipH="1">
                <a:off x="7359328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19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075" name="Google Shape;1075;p19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19"/>
            <p:cNvSpPr/>
            <p:nvPr/>
          </p:nvSpPr>
          <p:spPr>
            <a:xfrm>
              <a:off x="-29650" y="4573100"/>
              <a:ext cx="9205025" cy="305100"/>
            </a:xfrm>
            <a:custGeom>
              <a:avLst/>
              <a:gdLst/>
              <a:ahLst/>
              <a:cxnLst/>
              <a:rect l="l" t="t" r="r" b="b"/>
              <a:pathLst>
                <a:path w="368201" h="12204" extrusionOk="0">
                  <a:moveTo>
                    <a:pt x="0" y="0"/>
                  </a:moveTo>
                  <a:lnTo>
                    <a:pt x="16966" y="11608"/>
                  </a:lnTo>
                  <a:lnTo>
                    <a:pt x="40481" y="4167"/>
                  </a:lnTo>
                  <a:lnTo>
                    <a:pt x="62508" y="9525"/>
                  </a:lnTo>
                  <a:lnTo>
                    <a:pt x="112514" y="893"/>
                  </a:lnTo>
                  <a:lnTo>
                    <a:pt x="146447" y="10715"/>
                  </a:lnTo>
                  <a:lnTo>
                    <a:pt x="185738" y="3274"/>
                  </a:lnTo>
                  <a:lnTo>
                    <a:pt x="219670" y="12204"/>
                  </a:lnTo>
                  <a:lnTo>
                    <a:pt x="256580" y="0"/>
                  </a:lnTo>
                  <a:lnTo>
                    <a:pt x="281583" y="8929"/>
                  </a:lnTo>
                  <a:lnTo>
                    <a:pt x="305395" y="1488"/>
                  </a:lnTo>
                  <a:lnTo>
                    <a:pt x="337840" y="9525"/>
                  </a:lnTo>
                  <a:lnTo>
                    <a:pt x="368201" y="5953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22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1091" name="Google Shape;1091;p22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1092" name="Google Shape;1092;p22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2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2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2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2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2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2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2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2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2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2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2" name="Google Shape;1162;p22"/>
            <p:cNvSpPr/>
            <p:nvPr/>
          </p:nvSpPr>
          <p:spPr>
            <a:xfrm>
              <a:off x="-8775" y="4246350"/>
              <a:ext cx="9198600" cy="623175"/>
            </a:xfrm>
            <a:custGeom>
              <a:avLst/>
              <a:gdLst/>
              <a:ahLst/>
              <a:cxnLst/>
              <a:rect l="l" t="t" r="r" b="b"/>
              <a:pathLst>
                <a:path w="367944" h="24927" extrusionOk="0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63" name="Google Shape;1163;p22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164" name="Google Shape;1164;p22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23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168" name="Google Shape;1168;p23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169" name="Google Shape;1169;p2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23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172" name="Google Shape;1172;p23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3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3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3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3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3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3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3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3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3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3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3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3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3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3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3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3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3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3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3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3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3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3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3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3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3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3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3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3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23"/>
            <p:cNvSpPr/>
            <p:nvPr/>
          </p:nvSpPr>
          <p:spPr>
            <a:xfrm>
              <a:off x="-53637" y="110400"/>
              <a:ext cx="9251275" cy="1790550"/>
            </a:xfrm>
            <a:custGeom>
              <a:avLst/>
              <a:gdLst/>
              <a:ahLst/>
              <a:cxnLst/>
              <a:rect l="l" t="t" r="r" b="b"/>
              <a:pathLst>
                <a:path w="370051" h="71622" extrusionOk="0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3775500"/>
            <a:ext cx="342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694275"/>
            <a:ext cx="1235700" cy="61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>
            <a:spLocks noGrp="1"/>
          </p:cNvSpPr>
          <p:nvPr>
            <p:ph type="pic" idx="3"/>
          </p:nvPr>
        </p:nvSpPr>
        <p:spPr>
          <a:xfrm>
            <a:off x="4742525" y="2397000"/>
            <a:ext cx="3688200" cy="2207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5052154" y="2697699"/>
            <a:ext cx="33786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726799" y="2697699"/>
            <a:ext cx="33786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726799" y="2333200"/>
            <a:ext cx="3378600" cy="3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052154" y="2333200"/>
            <a:ext cx="3378600" cy="3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4" name="Google Shape;24;p5"/>
          <p:cNvGrpSpPr/>
          <p:nvPr/>
        </p:nvGrpSpPr>
        <p:grpSpPr>
          <a:xfrm>
            <a:off x="-24400" y="4426109"/>
            <a:ext cx="9192925" cy="638912"/>
            <a:chOff x="-24400" y="4426109"/>
            <a:chExt cx="9192925" cy="638912"/>
          </a:xfrm>
        </p:grpSpPr>
        <p:grpSp>
          <p:nvGrpSpPr>
            <p:cNvPr id="25" name="Google Shape;25;p5"/>
            <p:cNvGrpSpPr/>
            <p:nvPr/>
          </p:nvGrpSpPr>
          <p:grpSpPr>
            <a:xfrm flipH="1">
              <a:off x="-49" y="4426109"/>
              <a:ext cx="9144224" cy="508972"/>
              <a:chOff x="3813377" y="4427079"/>
              <a:chExt cx="3441819" cy="684378"/>
            </a:xfrm>
          </p:grpSpPr>
          <p:sp>
            <p:nvSpPr>
              <p:cNvPr id="26" name="Google Shape;26;p5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5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5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3813377" y="4427079"/>
                <a:ext cx="25247" cy="684378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4157899" y="4990220"/>
                <a:ext cx="29331" cy="121194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177772" y="4936907"/>
                <a:ext cx="29303" cy="17448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7228651" y="4972308"/>
                <a:ext cx="26545" cy="1391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96;p5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5"/>
            <p:cNvSpPr/>
            <p:nvPr/>
          </p:nvSpPr>
          <p:spPr>
            <a:xfrm>
              <a:off x="-24400" y="4470863"/>
              <a:ext cx="9192925" cy="419450"/>
            </a:xfrm>
            <a:custGeom>
              <a:avLst/>
              <a:gdLst/>
              <a:ahLst/>
              <a:cxnLst/>
              <a:rect l="l" t="t" r="r" b="b"/>
              <a:pathLst>
                <a:path w="367717" h="16778" extrusionOk="0">
                  <a:moveTo>
                    <a:pt x="0" y="16778"/>
                  </a:moveTo>
                  <a:lnTo>
                    <a:pt x="23769" y="11535"/>
                  </a:lnTo>
                  <a:lnTo>
                    <a:pt x="49635" y="15729"/>
                  </a:lnTo>
                  <a:lnTo>
                    <a:pt x="74802" y="6991"/>
                  </a:lnTo>
                  <a:lnTo>
                    <a:pt x="108008" y="15379"/>
                  </a:lnTo>
                  <a:lnTo>
                    <a:pt x="144361" y="7340"/>
                  </a:lnTo>
                  <a:lnTo>
                    <a:pt x="178266" y="14680"/>
                  </a:lnTo>
                  <a:lnTo>
                    <a:pt x="229649" y="8738"/>
                  </a:lnTo>
                  <a:lnTo>
                    <a:pt x="254990" y="13282"/>
                  </a:lnTo>
                  <a:lnTo>
                    <a:pt x="327870" y="15205"/>
                  </a:lnTo>
                  <a:lnTo>
                    <a:pt x="367717" y="0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>
            <a:spLocks noGrp="1"/>
          </p:cNvSpPr>
          <p:nvPr>
            <p:ph type="title"/>
          </p:nvPr>
        </p:nvSpPr>
        <p:spPr>
          <a:xfrm>
            <a:off x="1652700" y="2885850"/>
            <a:ext cx="5838600" cy="18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0" name="Google Shape;260;p8"/>
          <p:cNvGrpSpPr/>
          <p:nvPr/>
        </p:nvGrpSpPr>
        <p:grpSpPr>
          <a:xfrm>
            <a:off x="-1" y="1900931"/>
            <a:ext cx="9144134" cy="129765"/>
            <a:chOff x="237925" y="603400"/>
            <a:chExt cx="3162200" cy="44875"/>
          </a:xfrm>
        </p:grpSpPr>
        <p:sp>
          <p:nvSpPr>
            <p:cNvPr id="261" name="Google Shape;261;p8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 flipH="1">
            <a:off x="-52" y="718275"/>
            <a:ext cx="9144252" cy="1182675"/>
            <a:chOff x="3813375" y="4666275"/>
            <a:chExt cx="3441829" cy="445150"/>
          </a:xfrm>
        </p:grpSpPr>
        <p:sp>
          <p:nvSpPr>
            <p:cNvPr id="264" name="Google Shape;264;p8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4704146" y="4906019"/>
              <a:ext cx="25933" cy="20537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4752653" y="4921517"/>
              <a:ext cx="27947" cy="189880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4801471" y="4951112"/>
              <a:ext cx="29303" cy="160290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4852350" y="4972293"/>
              <a:ext cx="26603" cy="139105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900500" y="5055006"/>
              <a:ext cx="29275" cy="56385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001204" y="4972302"/>
              <a:ext cx="25925" cy="139089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912423" y="5017762"/>
              <a:ext cx="25228" cy="93641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4060599" y="5055006"/>
              <a:ext cx="25925" cy="56388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4109098" y="4980517"/>
              <a:ext cx="21215" cy="130877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157897" y="5004852"/>
              <a:ext cx="29331" cy="106551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97147" y="4921536"/>
              <a:ext cx="32106" cy="189875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50700" y="5017752"/>
              <a:ext cx="25925" cy="9365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493196" y="4934851"/>
              <a:ext cx="32106" cy="176547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645127" y="4990228"/>
              <a:ext cx="25217" cy="12118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841802" y="4972303"/>
              <a:ext cx="27947" cy="13910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5890629" y="4951131"/>
              <a:ext cx="29294" cy="160290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080454" y="4990228"/>
              <a:ext cx="25925" cy="121166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128952" y="5068980"/>
              <a:ext cx="27947" cy="4242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177779" y="5055016"/>
              <a:ext cx="29294" cy="56397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7228649" y="5079839"/>
              <a:ext cx="26555" cy="31566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8"/>
          <p:cNvSpPr/>
          <p:nvPr/>
        </p:nvSpPr>
        <p:spPr>
          <a:xfrm>
            <a:off x="-53625" y="713225"/>
            <a:ext cx="9254325" cy="1187725"/>
          </a:xfrm>
          <a:custGeom>
            <a:avLst/>
            <a:gdLst/>
            <a:ahLst/>
            <a:cxnLst/>
            <a:rect l="l" t="t" r="r" b="b"/>
            <a:pathLst>
              <a:path w="370173" h="47509" extrusionOk="0">
                <a:moveTo>
                  <a:pt x="0" y="47509"/>
                </a:moveTo>
                <a:lnTo>
                  <a:pt x="77528" y="0"/>
                </a:lnTo>
                <a:lnTo>
                  <a:pt x="163445" y="38844"/>
                </a:lnTo>
                <a:lnTo>
                  <a:pt x="214469" y="19093"/>
                </a:lnTo>
                <a:lnTo>
                  <a:pt x="245741" y="36211"/>
                </a:lnTo>
                <a:lnTo>
                  <a:pt x="304336" y="13168"/>
                </a:lnTo>
                <a:lnTo>
                  <a:pt x="329354" y="36211"/>
                </a:lnTo>
                <a:lnTo>
                  <a:pt x="370173" y="23702"/>
                </a:ln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9"/>
          <p:cNvGrpSpPr/>
          <p:nvPr/>
        </p:nvGrpSpPr>
        <p:grpSpPr>
          <a:xfrm>
            <a:off x="36867" y="4267697"/>
            <a:ext cx="9144241" cy="693944"/>
            <a:chOff x="3813375" y="4666275"/>
            <a:chExt cx="3441825" cy="445150"/>
          </a:xfrm>
        </p:grpSpPr>
        <p:sp>
          <p:nvSpPr>
            <p:cNvPr id="337" name="Google Shape;337;p9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7041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7526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8014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8523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900500" y="4887650"/>
              <a:ext cx="29275" cy="223750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012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39124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06060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09100" y="4850325"/>
              <a:ext cx="27925" cy="261075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57900" y="4666325"/>
              <a:ext cx="29325" cy="445075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971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507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549320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6451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84180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89062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70804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71289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1777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722865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9"/>
          <p:cNvSpPr/>
          <p:nvPr/>
        </p:nvSpPr>
        <p:spPr>
          <a:xfrm flipH="1">
            <a:off x="-8775" y="4246350"/>
            <a:ext cx="9198600" cy="623175"/>
          </a:xfrm>
          <a:custGeom>
            <a:avLst/>
            <a:gdLst/>
            <a:ahLst/>
            <a:cxnLst/>
            <a:rect l="l" t="t" r="r" b="b"/>
            <a:pathLst>
              <a:path w="367944" h="24927" extrusionOk="0">
                <a:moveTo>
                  <a:pt x="0" y="19661"/>
                </a:moveTo>
                <a:lnTo>
                  <a:pt x="30194" y="24927"/>
                </a:lnTo>
                <a:lnTo>
                  <a:pt x="76538" y="8426"/>
                </a:lnTo>
                <a:lnTo>
                  <a:pt x="108136" y="24927"/>
                </a:lnTo>
                <a:lnTo>
                  <a:pt x="167822" y="2458"/>
                </a:lnTo>
                <a:lnTo>
                  <a:pt x="207495" y="24927"/>
                </a:lnTo>
                <a:lnTo>
                  <a:pt x="225401" y="13693"/>
                </a:lnTo>
                <a:lnTo>
                  <a:pt x="242956" y="23874"/>
                </a:lnTo>
                <a:lnTo>
                  <a:pt x="293513" y="0"/>
                </a:lnTo>
                <a:lnTo>
                  <a:pt x="346879" y="24927"/>
                </a:lnTo>
                <a:lnTo>
                  <a:pt x="367944" y="16852"/>
                </a:ln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08" name="Google Shape;408;p9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409" name="Google Shape;409;p9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1442925" y="848500"/>
            <a:ext cx="6295200" cy="9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1442925" y="1847000"/>
            <a:ext cx="62952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title" idx="2" hasCustomPrompt="1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9" name="Google Shape;499;p13"/>
          <p:cNvSpPr txBox="1">
            <a:spLocks noGrp="1"/>
          </p:cNvSpPr>
          <p:nvPr>
            <p:ph type="title" idx="3" hasCustomPrompt="1"/>
          </p:nvPr>
        </p:nvSpPr>
        <p:spPr>
          <a:xfrm>
            <a:off x="1479675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4" hasCustomPrompt="1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5" hasCustomPrompt="1"/>
          </p:nvPr>
        </p:nvSpPr>
        <p:spPr>
          <a:xfrm>
            <a:off x="4099861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6" hasCustomPrompt="1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7" hasCustomPrompt="1"/>
          </p:nvPr>
        </p:nvSpPr>
        <p:spPr>
          <a:xfrm>
            <a:off x="6720050" y="2916100"/>
            <a:ext cx="944400" cy="39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1"/>
          </p:nvPr>
        </p:nvSpPr>
        <p:spPr>
          <a:xfrm>
            <a:off x="720000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8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9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3"/>
          </p:nvPr>
        </p:nvSpPr>
        <p:spPr>
          <a:xfrm>
            <a:off x="720000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8" name="Google Shape;508;p13"/>
          <p:cNvSpPr txBox="1">
            <a:spLocks noGrp="1"/>
          </p:cNvSpPr>
          <p:nvPr>
            <p:ph type="subTitle" idx="14"/>
          </p:nvPr>
        </p:nvSpPr>
        <p:spPr>
          <a:xfrm>
            <a:off x="3340185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9" name="Google Shape;509;p13"/>
          <p:cNvSpPr txBox="1">
            <a:spLocks noGrp="1"/>
          </p:cNvSpPr>
          <p:nvPr>
            <p:ph type="subTitle" idx="15"/>
          </p:nvPr>
        </p:nvSpPr>
        <p:spPr>
          <a:xfrm>
            <a:off x="5960371" y="3391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10" name="Google Shape;510;p13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511" name="Google Shape;511;p13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512" name="Google Shape;512;p13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3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13"/>
            <p:cNvSpPr/>
            <p:nvPr/>
          </p:nvSpPr>
          <p:spPr>
            <a:xfrm>
              <a:off x="-8775" y="4246350"/>
              <a:ext cx="9198600" cy="623175"/>
            </a:xfrm>
            <a:custGeom>
              <a:avLst/>
              <a:gdLst/>
              <a:ahLst/>
              <a:cxnLst/>
              <a:rect l="l" t="t" r="r" b="b"/>
              <a:pathLst>
                <a:path w="367944" h="24927" extrusionOk="0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83" name="Google Shape;583;p13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584" name="Google Shape;584;p1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65" name="Google Shape;665;p15"/>
          <p:cNvGrpSpPr/>
          <p:nvPr/>
        </p:nvGrpSpPr>
        <p:grpSpPr>
          <a:xfrm flipH="1">
            <a:off x="-3270" y="4603999"/>
            <a:ext cx="9150543" cy="331058"/>
            <a:chOff x="-3270" y="4603999"/>
            <a:chExt cx="9150543" cy="331058"/>
          </a:xfrm>
        </p:grpSpPr>
        <p:sp>
          <p:nvSpPr>
            <p:cNvPr id="666" name="Google Shape;666;p15"/>
            <p:cNvSpPr/>
            <p:nvPr/>
          </p:nvSpPr>
          <p:spPr>
            <a:xfrm>
              <a:off x="3678582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3819194" y="4803775"/>
              <a:ext cx="67018" cy="131263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3953362" y="4844920"/>
              <a:ext cx="61704" cy="90118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4082217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4213728" y="4815879"/>
              <a:ext cx="67084" cy="119159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4345240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4475888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4604743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4734461" y="4603999"/>
              <a:ext cx="77844" cy="331039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4869626" y="4773469"/>
              <a:ext cx="70671" cy="161569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4997551" y="4768635"/>
              <a:ext cx="77778" cy="166403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5130922" y="4855797"/>
              <a:ext cx="74191" cy="79241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5265091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2109277" y="4803738"/>
              <a:ext cx="67084" cy="13130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2243578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2372433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2503945" y="4815842"/>
              <a:ext cx="67018" cy="119197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2635456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2766105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2894959" y="4740877"/>
              <a:ext cx="74191" cy="194161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3024611" y="4604036"/>
              <a:ext cx="77911" cy="331002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3159842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287701" y="4768673"/>
              <a:ext cx="77844" cy="166366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421139" y="4855797"/>
              <a:ext cx="74191" cy="79241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555307" y="4749262"/>
              <a:ext cx="68745" cy="185776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5520011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660622" y="4803738"/>
              <a:ext cx="67018" cy="13130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794790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5923645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6055157" y="4815879"/>
              <a:ext cx="67018" cy="119159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6186668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5396602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780486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-3270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126515" y="4603999"/>
              <a:ext cx="77778" cy="331039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261613" y="4773469"/>
              <a:ext cx="70671" cy="161569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389605" y="4768635"/>
              <a:ext cx="77844" cy="166403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22777" y="4855797"/>
              <a:ext cx="74390" cy="79241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657078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6572236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6712847" y="4803775"/>
              <a:ext cx="67018" cy="131282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6847016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6975871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7107249" y="4815879"/>
              <a:ext cx="67084" cy="119159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7238894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7369542" y="4763169"/>
              <a:ext cx="68745" cy="171869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7498397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7628115" y="4603999"/>
              <a:ext cx="77844" cy="331039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7763280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7891138" y="4768635"/>
              <a:ext cx="77844" cy="166403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8024443" y="4855797"/>
              <a:ext cx="74258" cy="79241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8158611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6314659" y="4855797"/>
              <a:ext cx="74258" cy="79241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6448828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8413531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54143" y="4803775"/>
              <a:ext cx="67084" cy="131282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8688444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8817166" y="4739966"/>
              <a:ext cx="67084" cy="195073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8948677" y="4815842"/>
              <a:ext cx="67084" cy="119197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9080189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8290256" y="4749262"/>
              <a:ext cx="68745" cy="185776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920965" y="4803775"/>
              <a:ext cx="67084" cy="131282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055266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184121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315632" y="4815879"/>
              <a:ext cx="67018" cy="119159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447144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577792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706647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836365" y="4603999"/>
              <a:ext cx="77844" cy="331039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971530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5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737" name="Google Shape;737;p15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15"/>
          <p:cNvSpPr/>
          <p:nvPr/>
        </p:nvSpPr>
        <p:spPr>
          <a:xfrm>
            <a:off x="-37150" y="4584250"/>
            <a:ext cx="9257175" cy="290225"/>
          </a:xfrm>
          <a:custGeom>
            <a:avLst/>
            <a:gdLst/>
            <a:ahLst/>
            <a:cxnLst/>
            <a:rect l="l" t="t" r="r" b="b"/>
            <a:pathLst>
              <a:path w="370287" h="11609" extrusionOk="0">
                <a:moveTo>
                  <a:pt x="0" y="10710"/>
                </a:moveTo>
                <a:lnTo>
                  <a:pt x="28280" y="4167"/>
                </a:lnTo>
                <a:lnTo>
                  <a:pt x="45095" y="10710"/>
                </a:lnTo>
                <a:lnTo>
                  <a:pt x="60871" y="441"/>
                </a:lnTo>
                <a:lnTo>
                  <a:pt x="76795" y="10115"/>
                </a:lnTo>
                <a:lnTo>
                  <a:pt x="103289" y="4465"/>
                </a:lnTo>
                <a:lnTo>
                  <a:pt x="134543" y="9525"/>
                </a:lnTo>
                <a:lnTo>
                  <a:pt x="175620" y="893"/>
                </a:lnTo>
                <a:lnTo>
                  <a:pt x="196753" y="9823"/>
                </a:lnTo>
                <a:lnTo>
                  <a:pt x="244378" y="1488"/>
                </a:lnTo>
                <a:lnTo>
                  <a:pt x="263130" y="10716"/>
                </a:lnTo>
                <a:lnTo>
                  <a:pt x="293194" y="893"/>
                </a:lnTo>
                <a:lnTo>
                  <a:pt x="309565" y="11609"/>
                </a:lnTo>
                <a:lnTo>
                  <a:pt x="335163" y="5060"/>
                </a:lnTo>
                <a:lnTo>
                  <a:pt x="344612" y="10561"/>
                </a:lnTo>
                <a:lnTo>
                  <a:pt x="370287" y="0"/>
                </a:ln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3" r:id="rId10"/>
    <p:sldLayoutId id="2147483665" r:id="rId11"/>
    <p:sldLayoutId id="2147483668" r:id="rId12"/>
    <p:sldLayoutId id="214748366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../Desktop/ISB/Residency%202/FP1/google_news_output.csv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hyperlink" Target="../Desktop/ISB/Residency%202/FP1/OctoparseDataICICI(1).xlsx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7"/>
          <p:cNvSpPr txBox="1">
            <a:spLocks noGrp="1"/>
          </p:cNvSpPr>
          <p:nvPr>
            <p:ph type="ctrTitle"/>
          </p:nvPr>
        </p:nvSpPr>
        <p:spPr>
          <a:xfrm>
            <a:off x="1218975" y="2686525"/>
            <a:ext cx="6705900" cy="14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spc="-60" dirty="0">
                <a:solidFill>
                  <a:schemeClr val="tx1"/>
                </a:solidFill>
                <a:latin typeface="Trebuchet MS"/>
                <a:cs typeface="Trebuchet MS"/>
              </a:rPr>
              <a:t>Stock</a:t>
            </a:r>
            <a:r>
              <a:rPr lang="en-IN" sz="4800" spc="-40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N" sz="4800" spc="-190" dirty="0">
                <a:solidFill>
                  <a:schemeClr val="tx1"/>
                </a:solidFill>
                <a:latin typeface="Trebuchet MS"/>
                <a:cs typeface="Trebuchet MS"/>
              </a:rPr>
              <a:t>Price</a:t>
            </a:r>
            <a:r>
              <a:rPr lang="en-IN" sz="4800" spc="-39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N" sz="4800" spc="-185" dirty="0">
                <a:solidFill>
                  <a:schemeClr val="tx1"/>
                </a:solidFill>
                <a:latin typeface="Trebuchet MS"/>
                <a:cs typeface="Trebuchet MS"/>
              </a:rPr>
              <a:t>Predictor</a:t>
            </a:r>
            <a:r>
              <a:rPr lang="en-IN" sz="4800" spc="-52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N" sz="4800" spc="-35" dirty="0">
                <a:solidFill>
                  <a:schemeClr val="tx1"/>
                </a:solidFill>
                <a:latin typeface="Trebuchet MS"/>
                <a:cs typeface="Trebuchet MS"/>
              </a:rPr>
              <a:t>Using</a:t>
            </a:r>
            <a:r>
              <a:rPr lang="en-IN" sz="4800" spc="-49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N" sz="4800" spc="-120" dirty="0">
                <a:solidFill>
                  <a:schemeClr val="tx1"/>
                </a:solidFill>
                <a:latin typeface="Trebuchet MS"/>
                <a:cs typeface="Trebuchet MS"/>
              </a:rPr>
              <a:t>Sentiment</a:t>
            </a:r>
            <a:r>
              <a:rPr lang="en-IN" sz="4800" spc="-59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N" sz="4800" spc="-30" dirty="0">
                <a:solidFill>
                  <a:schemeClr val="tx1"/>
                </a:solidFill>
                <a:latin typeface="Trebuchet MS"/>
                <a:cs typeface="Trebuchet MS"/>
              </a:rPr>
              <a:t>Analysis</a:t>
            </a:r>
            <a:endParaRPr lang="en-IN" sz="480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grpSp>
        <p:nvGrpSpPr>
          <p:cNvPr id="1255" name="Google Shape;1255;p27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256" name="Google Shape;1256;p27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257" name="Google Shape;1257;p2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9" name="Google Shape;1259;p27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260" name="Google Shape;1260;p27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7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7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7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7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7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7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7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7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7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7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7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7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7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0" name="Google Shape;1330;p27"/>
            <p:cNvSpPr/>
            <p:nvPr/>
          </p:nvSpPr>
          <p:spPr>
            <a:xfrm>
              <a:off x="-53637" y="110400"/>
              <a:ext cx="9251275" cy="1790550"/>
            </a:xfrm>
            <a:custGeom>
              <a:avLst/>
              <a:gdLst/>
              <a:ahLst/>
              <a:cxnLst/>
              <a:rect l="l" t="t" r="r" b="b"/>
              <a:pathLst>
                <a:path w="370051" h="71622" extrusionOk="0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43"/>
          <p:cNvSpPr txBox="1">
            <a:spLocks noGrp="1"/>
          </p:cNvSpPr>
          <p:nvPr>
            <p:ph type="title"/>
          </p:nvPr>
        </p:nvSpPr>
        <p:spPr>
          <a:xfrm>
            <a:off x="720000" y="247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RESULT-DEPLOYMENT</a:t>
            </a:r>
            <a:endParaRPr dirty="0"/>
          </a:p>
        </p:txBody>
      </p:sp>
      <p:sp>
        <p:nvSpPr>
          <p:cNvPr id="1744" name="TextBox 1743">
            <a:extLst>
              <a:ext uri="{FF2B5EF4-FFF2-40B4-BE49-F238E27FC236}">
                <a16:creationId xmlns:a16="http://schemas.microsoft.com/office/drawing/2014/main" id="{FC97732A-FD45-9DDB-0630-825698428686}"/>
              </a:ext>
            </a:extLst>
          </p:cNvPr>
          <p:cNvSpPr txBox="1"/>
          <p:nvPr/>
        </p:nvSpPr>
        <p:spPr>
          <a:xfrm>
            <a:off x="496480" y="1171880"/>
            <a:ext cx="50151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dk1"/>
                </a:solidFill>
                <a:latin typeface="Work Sans"/>
                <a:sym typeface="Work Sans"/>
              </a:rPr>
              <a:t>We have leveraged </a:t>
            </a:r>
            <a:r>
              <a:rPr lang="en-IN" sz="1200" dirty="0" err="1">
                <a:solidFill>
                  <a:schemeClr val="dk1"/>
                </a:solidFill>
                <a:latin typeface="Work Sans"/>
                <a:sym typeface="Work Sans"/>
              </a:rPr>
              <a:t>Streamlit</a:t>
            </a:r>
            <a:r>
              <a:rPr lang="en-IN" sz="1200" dirty="0">
                <a:solidFill>
                  <a:schemeClr val="dk1"/>
                </a:solidFill>
                <a:latin typeface="Work Sans"/>
                <a:sym typeface="Work Sans"/>
              </a:rPr>
              <a:t>, an innovative app framework for Machine Learning and Data Science projects, to deploy our sentiment analysis model. This deployment transforms our Python scripts into a shareable web application, enabling interactive and user-friendly exploration of real-time sentiment analysis and stock price prediction for ICICI Bank. With its streamlined interface, users can effortlessly input new data, visualize sentiment trends, and observe corresponding stock market predictions. </a:t>
            </a:r>
            <a:endParaRPr lang="en-US" sz="1200" dirty="0">
              <a:solidFill>
                <a:schemeClr val="dk1"/>
              </a:solidFill>
              <a:latin typeface="Work Sans"/>
              <a:sym typeface="Work Sans"/>
            </a:endParaRPr>
          </a:p>
        </p:txBody>
      </p:sp>
      <p:pic>
        <p:nvPicPr>
          <p:cNvPr id="1026" name="Picture 2" descr="Streamlit (@streamlit) / X">
            <a:extLst>
              <a:ext uri="{FF2B5EF4-FFF2-40B4-BE49-F238E27FC236}">
                <a16:creationId xmlns:a16="http://schemas.microsoft.com/office/drawing/2014/main" id="{638D95A4-0C0A-5288-2F0F-18C48165B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467" y="929042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GitHub? — Pythia Foundations">
            <a:extLst>
              <a:ext uri="{FF2B5EF4-FFF2-40B4-BE49-F238E27FC236}">
                <a16:creationId xmlns:a16="http://schemas.microsoft.com/office/drawing/2014/main" id="{C36494D6-A775-CE5D-7F75-3EA37833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813" y="2075874"/>
            <a:ext cx="1942407" cy="109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5" name="Picture 1794">
            <a:extLst>
              <a:ext uri="{FF2B5EF4-FFF2-40B4-BE49-F238E27FC236}">
                <a16:creationId xmlns:a16="http://schemas.microsoft.com/office/drawing/2014/main" id="{9A2E0094-7D39-2090-B8D0-752D90999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80" y="3018014"/>
            <a:ext cx="3093885" cy="1480059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9D04346-04E9-5794-AC37-E481F4695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3851" y="3018013"/>
            <a:ext cx="2949481" cy="1399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33;p46">
            <a:extLst>
              <a:ext uri="{FF2B5EF4-FFF2-40B4-BE49-F238E27FC236}">
                <a16:creationId xmlns:a16="http://schemas.microsoft.com/office/drawing/2014/main" id="{7D49A91C-6FFF-701E-3C17-B93273BCDA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7437" y="1865376"/>
            <a:ext cx="4429125" cy="706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You!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54796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D627-5317-EAA4-FDFE-FDA70969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2" y="1892912"/>
            <a:ext cx="3420900" cy="84180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D38E7-4FBC-BF98-8127-8B8BFCC2A576}"/>
              </a:ext>
            </a:extLst>
          </p:cNvPr>
          <p:cNvSpPr txBox="1"/>
          <p:nvPr/>
        </p:nvSpPr>
        <p:spPr>
          <a:xfrm>
            <a:off x="2563905" y="653628"/>
            <a:ext cx="6373906" cy="383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7815" indent="-285115">
              <a:lnSpc>
                <a:spcPts val="2039"/>
              </a:lnSpc>
              <a:spcBef>
                <a:spcPts val="100"/>
              </a:spcBef>
              <a:buClr>
                <a:srgbClr val="E5E8E8"/>
              </a:buClr>
              <a:buSzPct val="77777"/>
              <a:buFont typeface="Wingdings"/>
              <a:buChar char=""/>
              <a:tabLst>
                <a:tab pos="297815" algn="l"/>
              </a:tabLst>
            </a:pPr>
            <a:r>
              <a:rPr lang="en-IN" sz="1400" b="1" dirty="0">
                <a:solidFill>
                  <a:schemeClr val="tx1"/>
                </a:solidFill>
                <a:latin typeface="Carlito"/>
                <a:cs typeface="Carlito"/>
              </a:rPr>
              <a:t>Objective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: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Develop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an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advanced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predictive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model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leveraging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sentiment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analysis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to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forecast</a:t>
            </a:r>
            <a:r>
              <a:rPr lang="en-IN" sz="1400" spc="-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stock</a:t>
            </a:r>
            <a:r>
              <a:rPr lang="en-IN" sz="1400" spc="-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prices.</a:t>
            </a:r>
            <a:endParaRPr lang="en-IN" sz="14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97815" indent="-285115">
              <a:lnSpc>
                <a:spcPts val="1955"/>
              </a:lnSpc>
              <a:buClr>
                <a:srgbClr val="E5E8E8"/>
              </a:buClr>
              <a:buSzPct val="77777"/>
              <a:buFont typeface="Wingdings"/>
              <a:buChar char=""/>
              <a:tabLst>
                <a:tab pos="297815" algn="l"/>
              </a:tabLst>
            </a:pPr>
            <a:r>
              <a:rPr lang="en-IN" sz="1400" b="1" dirty="0">
                <a:solidFill>
                  <a:schemeClr val="tx1"/>
                </a:solidFill>
                <a:latin typeface="Carlito"/>
                <a:cs typeface="Carlito"/>
              </a:rPr>
              <a:t>Data</a:t>
            </a:r>
            <a:r>
              <a:rPr lang="en-IN" sz="1400" b="1" spc="-6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b="1" dirty="0">
                <a:solidFill>
                  <a:schemeClr val="tx1"/>
                </a:solidFill>
                <a:latin typeface="Carlito"/>
                <a:cs typeface="Carlito"/>
              </a:rPr>
              <a:t>Sources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: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Utilizes</a:t>
            </a:r>
            <a:r>
              <a:rPr lang="en-IN" sz="1400" spc="-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diverse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data,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including</a:t>
            </a:r>
            <a:r>
              <a:rPr lang="en-IN" sz="1400" spc="-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financial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reports,</a:t>
            </a:r>
            <a:r>
              <a:rPr lang="en-IN" sz="1400" spc="-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news</a:t>
            </a:r>
            <a:r>
              <a:rPr lang="en-IN" sz="1400" spc="-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articles,</a:t>
            </a:r>
            <a:r>
              <a:rPr lang="en-IN" sz="1400" spc="-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and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social</a:t>
            </a:r>
            <a:r>
              <a:rPr lang="en-IN" sz="1400" spc="-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media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content.</a:t>
            </a:r>
            <a:endParaRPr lang="en-IN" sz="14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98450" marR="177165" indent="-285750">
              <a:lnSpc>
                <a:spcPts val="1900"/>
              </a:lnSpc>
              <a:spcBef>
                <a:spcPts val="195"/>
              </a:spcBef>
              <a:buClr>
                <a:srgbClr val="E5E8E8"/>
              </a:buClr>
              <a:buSzPct val="77777"/>
              <a:buFont typeface="Wingdings"/>
              <a:buChar char=""/>
              <a:tabLst>
                <a:tab pos="298450" algn="l"/>
              </a:tabLst>
            </a:pPr>
            <a:r>
              <a:rPr lang="en-IN" sz="1400" b="1" dirty="0">
                <a:solidFill>
                  <a:schemeClr val="tx1"/>
                </a:solidFill>
                <a:latin typeface="Carlito"/>
                <a:cs typeface="Carlito"/>
              </a:rPr>
              <a:t>Approach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: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Employs</a:t>
            </a:r>
            <a:r>
              <a:rPr lang="en-IN" sz="1400" spc="-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cutting-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edge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machine</a:t>
            </a:r>
            <a:r>
              <a:rPr lang="en-IN" sz="1400" spc="-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learning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techniques</a:t>
            </a:r>
            <a:r>
              <a:rPr lang="en-IN" sz="1400" spc="-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and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natural</a:t>
            </a:r>
            <a:r>
              <a:rPr lang="en-IN" sz="1400" spc="-6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language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processing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to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analyse</a:t>
            </a:r>
            <a:r>
              <a:rPr lang="en-IN" sz="1400" spc="-6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market sentiments.</a:t>
            </a:r>
            <a:endParaRPr lang="en-IN" sz="14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97815" indent="-285115">
              <a:lnSpc>
                <a:spcPts val="1800"/>
              </a:lnSpc>
              <a:buClr>
                <a:srgbClr val="E5E8E8"/>
              </a:buClr>
              <a:buSzPct val="77777"/>
              <a:buFont typeface="Wingdings"/>
              <a:buChar char=""/>
              <a:tabLst>
                <a:tab pos="297815" algn="l"/>
              </a:tabLst>
            </a:pPr>
            <a:r>
              <a:rPr lang="en-IN" sz="1400" b="1" dirty="0">
                <a:solidFill>
                  <a:schemeClr val="tx1"/>
                </a:solidFill>
                <a:latin typeface="Carlito"/>
                <a:cs typeface="Carlito"/>
              </a:rPr>
              <a:t>Phases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: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Structured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around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key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phases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-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Data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Understanding,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Preparation,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Modelling,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Evaluation,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Deployment,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25" dirty="0">
                <a:solidFill>
                  <a:schemeClr val="tx1"/>
                </a:solidFill>
                <a:latin typeface="Carlito"/>
                <a:cs typeface="Carlito"/>
              </a:rPr>
              <a:t>and</a:t>
            </a:r>
            <a:endParaRPr lang="en-IN" sz="14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98450">
              <a:lnSpc>
                <a:spcPts val="1955"/>
              </a:lnSpc>
            </a:pP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Ongoing</a:t>
            </a:r>
            <a:r>
              <a:rPr lang="en-IN" sz="1400" spc="-4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Maintenance.</a:t>
            </a:r>
            <a:endParaRPr lang="en-IN" sz="14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98450" marR="800735" indent="-285750">
              <a:lnSpc>
                <a:spcPts val="1989"/>
              </a:lnSpc>
              <a:spcBef>
                <a:spcPts val="75"/>
              </a:spcBef>
              <a:buClr>
                <a:srgbClr val="E5E8E8"/>
              </a:buClr>
              <a:buSzPct val="77777"/>
              <a:buFont typeface="Wingdings"/>
              <a:buChar char=""/>
              <a:tabLst>
                <a:tab pos="298450" algn="l"/>
              </a:tabLst>
            </a:pPr>
            <a:r>
              <a:rPr lang="en-IN" sz="1400" b="1" dirty="0">
                <a:solidFill>
                  <a:schemeClr val="tx1"/>
                </a:solidFill>
                <a:latin typeface="Carlito"/>
                <a:cs typeface="Carlito"/>
              </a:rPr>
              <a:t>Goal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:</a:t>
            </a:r>
            <a:r>
              <a:rPr lang="en-IN" sz="1400" spc="-4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Aims</a:t>
            </a:r>
            <a:r>
              <a:rPr lang="en-IN" sz="1400" spc="-4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to</a:t>
            </a:r>
            <a:r>
              <a:rPr lang="en-IN" sz="1400" spc="-4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provide</a:t>
            </a:r>
            <a:r>
              <a:rPr lang="en-IN" sz="1400" spc="-4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investors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and</a:t>
            </a:r>
            <a:r>
              <a:rPr lang="en-IN" sz="1400" spc="-4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financial</a:t>
            </a:r>
            <a:r>
              <a:rPr lang="en-IN" sz="1400" spc="-4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analysts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with</a:t>
            </a:r>
            <a:r>
              <a:rPr lang="en-IN" sz="1400" spc="-4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accurate,</a:t>
            </a:r>
            <a:r>
              <a:rPr lang="en-IN" sz="1400" spc="-4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20" dirty="0">
                <a:solidFill>
                  <a:schemeClr val="tx1"/>
                </a:solidFill>
                <a:latin typeface="Carlito"/>
                <a:cs typeface="Carlito"/>
              </a:rPr>
              <a:t>real-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time</a:t>
            </a:r>
            <a:r>
              <a:rPr lang="en-IN" sz="1400" spc="-4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market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insights</a:t>
            </a:r>
            <a:r>
              <a:rPr lang="en-IN" sz="1400" spc="-4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for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informed decision-making.</a:t>
            </a:r>
            <a:endParaRPr lang="en-IN" sz="14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97815" indent="-285115">
              <a:lnSpc>
                <a:spcPts val="1789"/>
              </a:lnSpc>
              <a:buClr>
                <a:srgbClr val="E5E8E8"/>
              </a:buClr>
              <a:buSzPct val="77777"/>
              <a:buFont typeface="Wingdings"/>
              <a:buChar char=""/>
              <a:tabLst>
                <a:tab pos="297815" algn="l"/>
              </a:tabLst>
            </a:pPr>
            <a:r>
              <a:rPr lang="en-IN" sz="1400" b="1" dirty="0">
                <a:solidFill>
                  <a:schemeClr val="tx1"/>
                </a:solidFill>
                <a:latin typeface="Carlito"/>
                <a:cs typeface="Carlito"/>
              </a:rPr>
              <a:t>Innovation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: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Integrates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traditional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financial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indicators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with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sentiment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data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for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a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more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holistic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view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of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market</a:t>
            </a:r>
            <a:r>
              <a:rPr lang="en-IN" sz="1400" spc="-5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trends.</a:t>
            </a:r>
            <a:endParaRPr lang="en-IN" sz="14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298450" marR="5080" indent="-285750">
              <a:lnSpc>
                <a:spcPts val="1900"/>
              </a:lnSpc>
              <a:spcBef>
                <a:spcPts val="210"/>
              </a:spcBef>
              <a:buClr>
                <a:srgbClr val="E5E8E8"/>
              </a:buClr>
              <a:buSzPct val="77777"/>
              <a:buFont typeface="Wingdings"/>
              <a:buChar char=""/>
              <a:tabLst>
                <a:tab pos="298450" algn="l"/>
              </a:tabLst>
            </a:pPr>
            <a:r>
              <a:rPr lang="en-IN" sz="1400" b="1" dirty="0">
                <a:solidFill>
                  <a:schemeClr val="tx1"/>
                </a:solidFill>
                <a:latin typeface="Carlito"/>
                <a:cs typeface="Carlito"/>
              </a:rPr>
              <a:t>Outcome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:</a:t>
            </a:r>
            <a:r>
              <a:rPr lang="en-IN" sz="1400" spc="-4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Strives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to</a:t>
            </a:r>
            <a:r>
              <a:rPr lang="en-IN" sz="1400" spc="-4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enhance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investment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strategies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by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minimizing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risks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and</a:t>
            </a:r>
            <a:r>
              <a:rPr lang="en-IN" sz="1400" spc="-4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maximizing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returns</a:t>
            </a:r>
            <a:r>
              <a:rPr lang="en-IN" sz="14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dirty="0">
                <a:solidFill>
                  <a:schemeClr val="tx1"/>
                </a:solidFill>
                <a:latin typeface="Carlito"/>
                <a:cs typeface="Carlito"/>
              </a:rPr>
              <a:t>through</a:t>
            </a:r>
            <a:r>
              <a:rPr lang="en-IN" sz="1400" spc="-4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1400" spc="-20" dirty="0">
                <a:solidFill>
                  <a:schemeClr val="tx1"/>
                </a:solidFill>
                <a:latin typeface="Carlito"/>
                <a:cs typeface="Carlito"/>
              </a:rPr>
              <a:t>data-</a:t>
            </a:r>
            <a:r>
              <a:rPr lang="en-IN" sz="1400" spc="-10" dirty="0">
                <a:solidFill>
                  <a:schemeClr val="tx1"/>
                </a:solidFill>
                <a:latin typeface="Carlito"/>
                <a:cs typeface="Carlito"/>
              </a:rPr>
              <a:t>driven insights.</a:t>
            </a:r>
            <a:endParaRPr lang="en-IN" sz="1400" dirty="0">
              <a:solidFill>
                <a:schemeClr val="tx1"/>
              </a:solidFill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3282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30"/>
          <p:cNvSpPr/>
          <p:nvPr/>
        </p:nvSpPr>
        <p:spPr>
          <a:xfrm>
            <a:off x="1692975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0"/>
          <p:cNvSpPr/>
          <p:nvPr/>
        </p:nvSpPr>
        <p:spPr>
          <a:xfrm>
            <a:off x="4313163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6933325" y="14567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0"/>
          <p:cNvSpPr/>
          <p:nvPr/>
        </p:nvSpPr>
        <p:spPr>
          <a:xfrm>
            <a:off x="4335250" y="2856400"/>
            <a:ext cx="517800" cy="517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30"/>
          <p:cNvSpPr txBox="1">
            <a:spLocks noGrp="1"/>
          </p:cNvSpPr>
          <p:nvPr>
            <p:ph type="title" idx="2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58" name="Google Shape;1358;p30"/>
          <p:cNvSpPr txBox="1">
            <a:spLocks noGrp="1"/>
          </p:cNvSpPr>
          <p:nvPr>
            <p:ph type="title" idx="3"/>
          </p:nvPr>
        </p:nvSpPr>
        <p:spPr>
          <a:xfrm>
            <a:off x="4122025" y="29161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59" name="Google Shape;1359;p30"/>
          <p:cNvSpPr txBox="1">
            <a:spLocks noGrp="1"/>
          </p:cNvSpPr>
          <p:nvPr>
            <p:ph type="title" idx="4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61" name="Google Shape;1361;p30"/>
          <p:cNvSpPr txBox="1">
            <a:spLocks noGrp="1"/>
          </p:cNvSpPr>
          <p:nvPr>
            <p:ph type="title" idx="6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63" name="Google Shape;136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64" name="Google Shape;1364;p30"/>
          <p:cNvSpPr txBox="1">
            <a:spLocks noGrp="1"/>
          </p:cNvSpPr>
          <p:nvPr>
            <p:ph type="subTitle" idx="1"/>
          </p:nvPr>
        </p:nvSpPr>
        <p:spPr>
          <a:xfrm>
            <a:off x="798294" y="20036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 panose="020B0703020202090204" pitchFamily="34" charset="0"/>
                <a:ea typeface="Work Sans"/>
                <a:cs typeface="Arial" panose="020B0604020202020204" pitchFamily="34" charset="0"/>
                <a:sym typeface="Work Sans"/>
              </a:rPr>
              <a:t>Project Overview</a:t>
            </a:r>
          </a:p>
        </p:txBody>
      </p:sp>
      <p:sp>
        <p:nvSpPr>
          <p:cNvPr id="1365" name="Google Shape;1365;p30"/>
          <p:cNvSpPr txBox="1">
            <a:spLocks noGrp="1"/>
          </p:cNvSpPr>
          <p:nvPr>
            <p:ph type="subTitle" idx="8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 panose="020B0703020202090204" pitchFamily="34" charset="0"/>
                <a:ea typeface="Work Sans"/>
                <a:cs typeface="Arial" panose="020B0604020202020204" pitchFamily="34" charset="0"/>
                <a:sym typeface="Work Sans"/>
              </a:rPr>
              <a:t>Methodology</a:t>
            </a:r>
          </a:p>
        </p:txBody>
      </p:sp>
      <p:sp>
        <p:nvSpPr>
          <p:cNvPr id="1366" name="Google Shape;1366;p30"/>
          <p:cNvSpPr txBox="1">
            <a:spLocks noGrp="1"/>
          </p:cNvSpPr>
          <p:nvPr>
            <p:ph type="subTitle" idx="9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 panose="020B0703020202090204" pitchFamily="34" charset="0"/>
                <a:ea typeface="Work Sans"/>
                <a:cs typeface="Arial" panose="020B0604020202020204" pitchFamily="34" charset="0"/>
                <a:sym typeface="Work Sans"/>
              </a:rPr>
              <a:t>Code Overview</a:t>
            </a:r>
          </a:p>
        </p:txBody>
      </p:sp>
      <p:sp>
        <p:nvSpPr>
          <p:cNvPr id="1367" name="Google Shape;1367;p30"/>
          <p:cNvSpPr txBox="1">
            <a:spLocks noGrp="1"/>
          </p:cNvSpPr>
          <p:nvPr>
            <p:ph type="subTitle" idx="13"/>
          </p:nvPr>
        </p:nvSpPr>
        <p:spPr>
          <a:xfrm>
            <a:off x="3362350" y="3433900"/>
            <a:ext cx="2463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 panose="020B0703020202090204" pitchFamily="34" charset="0"/>
                <a:ea typeface="Work Sans"/>
                <a:cs typeface="Arial" panose="020B0604020202020204" pitchFamily="34" charset="0"/>
                <a:sym typeface="Work Sans"/>
              </a:rPr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Google Shape;1374;p31"/>
          <p:cNvGrpSpPr/>
          <p:nvPr/>
        </p:nvGrpSpPr>
        <p:grpSpPr>
          <a:xfrm flipH="1">
            <a:off x="-41" y="718250"/>
            <a:ext cx="9144241" cy="1182675"/>
            <a:chOff x="3813375" y="4666275"/>
            <a:chExt cx="3441825" cy="445150"/>
          </a:xfrm>
        </p:grpSpPr>
        <p:sp>
          <p:nvSpPr>
            <p:cNvPr id="1375" name="Google Shape;1375;p31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47041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47526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48014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48523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4900500" y="4887650"/>
              <a:ext cx="29275" cy="223750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50012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39124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406060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4109100" y="4850325"/>
              <a:ext cx="27925" cy="261075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4157900" y="4666325"/>
              <a:ext cx="29325" cy="445075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50971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50507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549320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56451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584180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589062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70804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71289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71777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722865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5" name="Google Shape;1445;p31"/>
          <p:cNvSpPr/>
          <p:nvPr/>
        </p:nvSpPr>
        <p:spPr>
          <a:xfrm>
            <a:off x="786875" y="2458175"/>
            <a:ext cx="1088400" cy="1088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31"/>
          <p:cNvSpPr txBox="1">
            <a:spLocks noGrp="1"/>
          </p:cNvSpPr>
          <p:nvPr>
            <p:ph type="title"/>
          </p:nvPr>
        </p:nvSpPr>
        <p:spPr>
          <a:xfrm>
            <a:off x="429796" y="3816221"/>
            <a:ext cx="3420900" cy="536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PROJECT OVERVIEW</a:t>
            </a:r>
            <a:endParaRPr sz="2500" dirty="0"/>
          </a:p>
        </p:txBody>
      </p:sp>
      <p:sp>
        <p:nvSpPr>
          <p:cNvPr id="1447" name="Google Shape;1447;p31"/>
          <p:cNvSpPr txBox="1">
            <a:spLocks noGrp="1"/>
          </p:cNvSpPr>
          <p:nvPr>
            <p:ph type="title" idx="2"/>
          </p:nvPr>
        </p:nvSpPr>
        <p:spPr>
          <a:xfrm>
            <a:off x="713225" y="2694275"/>
            <a:ext cx="12357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49" name="Google Shape;1449;p31"/>
          <p:cNvSpPr/>
          <p:nvPr/>
        </p:nvSpPr>
        <p:spPr>
          <a:xfrm>
            <a:off x="-17550" y="789950"/>
            <a:ext cx="9207375" cy="1114725"/>
          </a:xfrm>
          <a:custGeom>
            <a:avLst/>
            <a:gdLst/>
            <a:ahLst/>
            <a:cxnLst/>
            <a:rect l="l" t="t" r="r" b="b"/>
            <a:pathLst>
              <a:path w="368295" h="44589" extrusionOk="0">
                <a:moveTo>
                  <a:pt x="368295" y="28439"/>
                </a:moveTo>
                <a:lnTo>
                  <a:pt x="327569" y="36865"/>
                </a:lnTo>
                <a:lnTo>
                  <a:pt x="258755" y="1054"/>
                </a:lnTo>
                <a:lnTo>
                  <a:pt x="179759" y="28088"/>
                </a:lnTo>
                <a:lnTo>
                  <a:pt x="142894" y="2458"/>
                </a:lnTo>
                <a:lnTo>
                  <a:pt x="96550" y="24226"/>
                </a:lnTo>
                <a:lnTo>
                  <a:pt x="67410" y="0"/>
                </a:lnTo>
                <a:lnTo>
                  <a:pt x="0" y="44589"/>
                </a:ln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50" name="Google Shape;1450;p31"/>
          <p:cNvGrpSpPr/>
          <p:nvPr/>
        </p:nvGrpSpPr>
        <p:grpSpPr>
          <a:xfrm>
            <a:off x="-1" y="1900931"/>
            <a:ext cx="9144134" cy="129765"/>
            <a:chOff x="237925" y="603400"/>
            <a:chExt cx="3162200" cy="44875"/>
          </a:xfrm>
        </p:grpSpPr>
        <p:sp>
          <p:nvSpPr>
            <p:cNvPr id="1451" name="Google Shape;1451;p31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object 5">
            <a:extLst>
              <a:ext uri="{FF2B5EF4-FFF2-40B4-BE49-F238E27FC236}">
                <a16:creationId xmlns:a16="http://schemas.microsoft.com/office/drawing/2014/main" id="{1BF15244-6F12-497A-E295-DCD8E86D530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3150" y="2783725"/>
            <a:ext cx="2205177" cy="1696069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5841F7F4-3137-044B-1ADE-F2CA45843DB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2778" y="3546575"/>
            <a:ext cx="1880072" cy="1496840"/>
          </a:xfrm>
          <a:prstGeom prst="rect">
            <a:avLst/>
          </a:prstGeom>
        </p:spPr>
      </p:pic>
      <p:pic>
        <p:nvPicPr>
          <p:cNvPr id="6" name="object 7">
            <a:extLst>
              <a:ext uri="{FF2B5EF4-FFF2-40B4-BE49-F238E27FC236}">
                <a16:creationId xmlns:a16="http://schemas.microsoft.com/office/drawing/2014/main" id="{8B5AA1E0-3B7A-951F-805D-BF648412E31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2778" y="2061511"/>
            <a:ext cx="1880072" cy="12566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2"/>
          <p:cNvSpPr txBox="1">
            <a:spLocks noGrp="1"/>
          </p:cNvSpPr>
          <p:nvPr>
            <p:ph type="subTitle" idx="4"/>
          </p:nvPr>
        </p:nvSpPr>
        <p:spPr>
          <a:xfrm>
            <a:off x="5052154" y="1940008"/>
            <a:ext cx="3378600" cy="3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Preprocessing</a:t>
            </a:r>
            <a:endParaRPr b="1" dirty="0"/>
          </a:p>
        </p:txBody>
      </p:sp>
      <p:sp>
        <p:nvSpPr>
          <p:cNvPr id="1458" name="Google Shape;145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459" name="Google Shape;1459;p32"/>
          <p:cNvSpPr txBox="1">
            <a:spLocks noGrp="1"/>
          </p:cNvSpPr>
          <p:nvPr>
            <p:ph type="subTitle" idx="1"/>
          </p:nvPr>
        </p:nvSpPr>
        <p:spPr>
          <a:xfrm>
            <a:off x="5133796" y="2304508"/>
            <a:ext cx="3745027" cy="1886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500" b="1" dirty="0"/>
              <a:t>Data cleaning </a:t>
            </a:r>
            <a:r>
              <a:rPr lang="en-US" sz="1500" dirty="0"/>
              <a:t>and preparation for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dirty="0"/>
              <a:t>Utilized advanced sentiment analysis techniques to gauge market sentiment.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dirty="0"/>
              <a:t>Extract relevant features from sentiment data for model input</a:t>
            </a:r>
            <a:r>
              <a:rPr lang="en-US" sz="1200" dirty="0"/>
              <a:t>.</a:t>
            </a:r>
          </a:p>
        </p:txBody>
      </p:sp>
      <p:sp>
        <p:nvSpPr>
          <p:cNvPr id="1460" name="Google Shape;1460;p32"/>
          <p:cNvSpPr txBox="1">
            <a:spLocks noGrp="1"/>
          </p:cNvSpPr>
          <p:nvPr>
            <p:ph type="subTitle" idx="2"/>
          </p:nvPr>
        </p:nvSpPr>
        <p:spPr>
          <a:xfrm>
            <a:off x="720000" y="2451777"/>
            <a:ext cx="38520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500" b="1" dirty="0"/>
              <a:t>Tools/library used: </a:t>
            </a:r>
            <a:r>
              <a:rPr lang="en-US" sz="1500" dirty="0"/>
              <a:t>-</a:t>
            </a:r>
            <a:r>
              <a:rPr lang="en-US" sz="1500" dirty="0" err="1"/>
              <a:t>Octoparse</a:t>
            </a:r>
            <a:r>
              <a:rPr lang="en-US" sz="1500" dirty="0"/>
              <a:t> and custom scripts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dirty="0"/>
              <a:t>Stock prices and sentiment data from financial news and social media.</a:t>
            </a:r>
          </a:p>
        </p:txBody>
      </p:sp>
      <p:sp>
        <p:nvSpPr>
          <p:cNvPr id="1461" name="Google Shape;1461;p32"/>
          <p:cNvSpPr txBox="1">
            <a:spLocks noGrp="1"/>
          </p:cNvSpPr>
          <p:nvPr>
            <p:ph type="subTitle" idx="3"/>
          </p:nvPr>
        </p:nvSpPr>
        <p:spPr>
          <a:xfrm>
            <a:off x="808046" y="1940008"/>
            <a:ext cx="3378600" cy="3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Collection</a:t>
            </a:r>
            <a:endParaRPr b="1" dirty="0"/>
          </a:p>
        </p:txBody>
      </p:sp>
      <p:sp>
        <p:nvSpPr>
          <p:cNvPr id="1480" name="Google Shape;1480;p32"/>
          <p:cNvSpPr/>
          <p:nvPr/>
        </p:nvSpPr>
        <p:spPr>
          <a:xfrm>
            <a:off x="2080849" y="1122239"/>
            <a:ext cx="670500" cy="67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32"/>
          <p:cNvSpPr/>
          <p:nvPr/>
        </p:nvSpPr>
        <p:spPr>
          <a:xfrm>
            <a:off x="6392651" y="1146118"/>
            <a:ext cx="670500" cy="67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BC08660-2566-18FE-C384-929A5EF32195}"/>
              </a:ext>
            </a:extLst>
          </p:cNvPr>
          <p:cNvSpPr/>
          <p:nvPr/>
        </p:nvSpPr>
        <p:spPr>
          <a:xfrm>
            <a:off x="2326213" y="1320505"/>
            <a:ext cx="214853" cy="234337"/>
          </a:xfrm>
          <a:custGeom>
            <a:avLst/>
            <a:gdLst>
              <a:gd name="connsiteX0" fmla="*/ 214854 w 214853"/>
              <a:gd name="connsiteY0" fmla="*/ 27359 h 234337"/>
              <a:gd name="connsiteX1" fmla="*/ 187540 w 214853"/>
              <a:gd name="connsiteY1" fmla="*/ 0 h 234337"/>
              <a:gd name="connsiteX2" fmla="*/ 160180 w 214853"/>
              <a:gd name="connsiteY2" fmla="*/ 27314 h 234337"/>
              <a:gd name="connsiteX3" fmla="*/ 172599 w 214853"/>
              <a:gd name="connsiteY3" fmla="*/ 50244 h 234337"/>
              <a:gd name="connsiteX4" fmla="*/ 152370 w 214853"/>
              <a:gd name="connsiteY4" fmla="*/ 109370 h 234337"/>
              <a:gd name="connsiteX5" fmla="*/ 152370 w 214853"/>
              <a:gd name="connsiteY5" fmla="*/ 109370 h 234337"/>
              <a:gd name="connsiteX6" fmla="*/ 136749 w 214853"/>
              <a:gd name="connsiteY6" fmla="*/ 114251 h 234337"/>
              <a:gd name="connsiteX7" fmla="*/ 95978 w 214853"/>
              <a:gd name="connsiteY7" fmla="*/ 83673 h 234337"/>
              <a:gd name="connsiteX8" fmla="*/ 79799 w 214853"/>
              <a:gd name="connsiteY8" fmla="*/ 48561 h 234337"/>
              <a:gd name="connsiteX9" fmla="*/ 44687 w 214853"/>
              <a:gd name="connsiteY9" fmla="*/ 64740 h 234337"/>
              <a:gd name="connsiteX10" fmla="*/ 55051 w 214853"/>
              <a:gd name="connsiteY10" fmla="*/ 96873 h 234337"/>
              <a:gd name="connsiteX11" fmla="*/ 29003 w 214853"/>
              <a:gd name="connsiteY11" fmla="*/ 179664 h 234337"/>
              <a:gd name="connsiteX12" fmla="*/ 27402 w 214853"/>
              <a:gd name="connsiteY12" fmla="*/ 179664 h 234337"/>
              <a:gd name="connsiteX13" fmla="*/ 0 w 214853"/>
              <a:gd name="connsiteY13" fmla="*/ 206936 h 234337"/>
              <a:gd name="connsiteX14" fmla="*/ 27272 w 214853"/>
              <a:gd name="connsiteY14" fmla="*/ 234338 h 234337"/>
              <a:gd name="connsiteX15" fmla="*/ 54673 w 214853"/>
              <a:gd name="connsiteY15" fmla="*/ 207066 h 234337"/>
              <a:gd name="connsiteX16" fmla="*/ 43687 w 214853"/>
              <a:gd name="connsiteY16" fmla="*/ 185092 h 234337"/>
              <a:gd name="connsiteX17" fmla="*/ 69969 w 214853"/>
              <a:gd name="connsiteY17" fmla="*/ 101559 h 234337"/>
              <a:gd name="connsiteX18" fmla="*/ 70359 w 214853"/>
              <a:gd name="connsiteY18" fmla="*/ 101559 h 234337"/>
              <a:gd name="connsiteX19" fmla="*/ 86605 w 214853"/>
              <a:gd name="connsiteY19" fmla="*/ 96170 h 234337"/>
              <a:gd name="connsiteX20" fmla="*/ 127025 w 214853"/>
              <a:gd name="connsiteY20" fmla="*/ 126436 h 234337"/>
              <a:gd name="connsiteX21" fmla="*/ 125033 w 214853"/>
              <a:gd name="connsiteY21" fmla="*/ 136706 h 234337"/>
              <a:gd name="connsiteX22" fmla="*/ 152359 w 214853"/>
              <a:gd name="connsiteY22" fmla="*/ 164054 h 234337"/>
              <a:gd name="connsiteX23" fmla="*/ 179706 w 214853"/>
              <a:gd name="connsiteY23" fmla="*/ 136728 h 234337"/>
              <a:gd name="connsiteX24" fmla="*/ 167366 w 214853"/>
              <a:gd name="connsiteY24" fmla="*/ 113861 h 234337"/>
              <a:gd name="connsiteX25" fmla="*/ 187517 w 214853"/>
              <a:gd name="connsiteY25" fmla="*/ 54696 h 234337"/>
              <a:gd name="connsiteX26" fmla="*/ 214854 w 214853"/>
              <a:gd name="connsiteY26" fmla="*/ 27359 h 23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4853" h="234337">
                <a:moveTo>
                  <a:pt x="214854" y="27359"/>
                </a:moveTo>
                <a:cubicBezTo>
                  <a:pt x="214866" y="12262"/>
                  <a:pt x="202637" y="13"/>
                  <a:pt x="187540" y="0"/>
                </a:cubicBezTo>
                <a:cubicBezTo>
                  <a:pt x="172442" y="-12"/>
                  <a:pt x="160193" y="12216"/>
                  <a:pt x="160180" y="27314"/>
                </a:cubicBezTo>
                <a:cubicBezTo>
                  <a:pt x="160172" y="36566"/>
                  <a:pt x="164845" y="45195"/>
                  <a:pt x="172599" y="50244"/>
                </a:cubicBezTo>
                <a:lnTo>
                  <a:pt x="152370" y="109370"/>
                </a:lnTo>
                <a:lnTo>
                  <a:pt x="152370" y="109370"/>
                </a:lnTo>
                <a:cubicBezTo>
                  <a:pt x="146786" y="109363"/>
                  <a:pt x="141335" y="111067"/>
                  <a:pt x="136749" y="114251"/>
                </a:cubicBezTo>
                <a:lnTo>
                  <a:pt x="95978" y="83673"/>
                </a:lnTo>
                <a:cubicBezTo>
                  <a:pt x="101206" y="69510"/>
                  <a:pt x="93963" y="53789"/>
                  <a:pt x="79799" y="48561"/>
                </a:cubicBezTo>
                <a:cubicBezTo>
                  <a:pt x="65636" y="43333"/>
                  <a:pt x="49915" y="50576"/>
                  <a:pt x="44687" y="64740"/>
                </a:cubicBezTo>
                <a:cubicBezTo>
                  <a:pt x="40324" y="76559"/>
                  <a:pt x="44604" y="89830"/>
                  <a:pt x="55051" y="96873"/>
                </a:cubicBezTo>
                <a:lnTo>
                  <a:pt x="29003" y="179664"/>
                </a:lnTo>
                <a:lnTo>
                  <a:pt x="27402" y="179664"/>
                </a:lnTo>
                <a:cubicBezTo>
                  <a:pt x="12304" y="179628"/>
                  <a:pt x="36" y="191838"/>
                  <a:pt x="0" y="206936"/>
                </a:cubicBezTo>
                <a:cubicBezTo>
                  <a:pt x="-36" y="222033"/>
                  <a:pt x="12174" y="234302"/>
                  <a:pt x="27272" y="234338"/>
                </a:cubicBezTo>
                <a:cubicBezTo>
                  <a:pt x="42369" y="234374"/>
                  <a:pt x="54637" y="222163"/>
                  <a:pt x="54673" y="207066"/>
                </a:cubicBezTo>
                <a:cubicBezTo>
                  <a:pt x="54694" y="198416"/>
                  <a:pt x="50619" y="190266"/>
                  <a:pt x="43687" y="185092"/>
                </a:cubicBezTo>
                <a:lnTo>
                  <a:pt x="69969" y="101559"/>
                </a:lnTo>
                <a:lnTo>
                  <a:pt x="70359" y="101559"/>
                </a:lnTo>
                <a:cubicBezTo>
                  <a:pt x="76212" y="101548"/>
                  <a:pt x="81906" y="99659"/>
                  <a:pt x="86605" y="96170"/>
                </a:cubicBezTo>
                <a:lnTo>
                  <a:pt x="127025" y="126436"/>
                </a:lnTo>
                <a:cubicBezTo>
                  <a:pt x="125724" y="129704"/>
                  <a:pt x="125049" y="133188"/>
                  <a:pt x="125033" y="136706"/>
                </a:cubicBezTo>
                <a:cubicBezTo>
                  <a:pt x="125027" y="151804"/>
                  <a:pt x="137261" y="164048"/>
                  <a:pt x="152359" y="164054"/>
                </a:cubicBezTo>
                <a:cubicBezTo>
                  <a:pt x="167457" y="164060"/>
                  <a:pt x="179701" y="151825"/>
                  <a:pt x="179706" y="136728"/>
                </a:cubicBezTo>
                <a:cubicBezTo>
                  <a:pt x="179710" y="127513"/>
                  <a:pt x="175070" y="118916"/>
                  <a:pt x="167366" y="113861"/>
                </a:cubicBezTo>
                <a:lnTo>
                  <a:pt x="187517" y="54696"/>
                </a:lnTo>
                <a:cubicBezTo>
                  <a:pt x="202615" y="54696"/>
                  <a:pt x="214854" y="42457"/>
                  <a:pt x="214854" y="27359"/>
                </a:cubicBezTo>
                <a:close/>
              </a:path>
            </a:pathLst>
          </a:custGeom>
          <a:solidFill>
            <a:schemeClr val="tx1"/>
          </a:solidFill>
          <a:ln w="387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6622A99-6B17-4DA0-CD7F-9CA7BE2BF41E}"/>
              </a:ext>
            </a:extLst>
          </p:cNvPr>
          <p:cNvSpPr/>
          <p:nvPr/>
        </p:nvSpPr>
        <p:spPr>
          <a:xfrm>
            <a:off x="2283320" y="1320528"/>
            <a:ext cx="269462" cy="273367"/>
          </a:xfrm>
          <a:custGeom>
            <a:avLst/>
            <a:gdLst>
              <a:gd name="connsiteX0" fmla="*/ 23432 w 269462"/>
              <a:gd name="connsiteY0" fmla="*/ 0 h 273367"/>
              <a:gd name="connsiteX1" fmla="*/ 0 w 269462"/>
              <a:gd name="connsiteY1" fmla="*/ 0 h 273367"/>
              <a:gd name="connsiteX2" fmla="*/ 0 w 269462"/>
              <a:gd name="connsiteY2" fmla="*/ 273368 h 273367"/>
              <a:gd name="connsiteX3" fmla="*/ 269462 w 269462"/>
              <a:gd name="connsiteY3" fmla="*/ 273368 h 273367"/>
              <a:gd name="connsiteX4" fmla="*/ 269462 w 269462"/>
              <a:gd name="connsiteY4" fmla="*/ 249936 h 273367"/>
              <a:gd name="connsiteX5" fmla="*/ 23432 w 269462"/>
              <a:gd name="connsiteY5" fmla="*/ 249936 h 273367"/>
              <a:gd name="connsiteX6" fmla="*/ 23432 w 269462"/>
              <a:gd name="connsiteY6" fmla="*/ 0 h 27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462" h="273367">
                <a:moveTo>
                  <a:pt x="23432" y="0"/>
                </a:moveTo>
                <a:lnTo>
                  <a:pt x="0" y="0"/>
                </a:lnTo>
                <a:lnTo>
                  <a:pt x="0" y="273368"/>
                </a:lnTo>
                <a:lnTo>
                  <a:pt x="269462" y="273368"/>
                </a:lnTo>
                <a:lnTo>
                  <a:pt x="269462" y="249936"/>
                </a:lnTo>
                <a:lnTo>
                  <a:pt x="23432" y="249936"/>
                </a:lnTo>
                <a:lnTo>
                  <a:pt x="23432" y="0"/>
                </a:lnTo>
                <a:close/>
              </a:path>
            </a:pathLst>
          </a:custGeom>
          <a:solidFill>
            <a:schemeClr val="tx1"/>
          </a:solidFill>
          <a:ln w="387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22" descr="Research outline">
            <a:extLst>
              <a:ext uri="{FF2B5EF4-FFF2-40B4-BE49-F238E27FC236}">
                <a16:creationId xmlns:a16="http://schemas.microsoft.com/office/drawing/2014/main" id="{A10F0DC0-3F91-FF3C-DBD9-18F8AF096CE2}"/>
              </a:ext>
            </a:extLst>
          </p:cNvPr>
          <p:cNvSpPr/>
          <p:nvPr/>
        </p:nvSpPr>
        <p:spPr>
          <a:xfrm>
            <a:off x="6538910" y="1271311"/>
            <a:ext cx="375528" cy="374761"/>
          </a:xfrm>
          <a:custGeom>
            <a:avLst/>
            <a:gdLst>
              <a:gd name="connsiteX0" fmla="*/ 367873 w 375528"/>
              <a:gd name="connsiteY0" fmla="*/ 319892 h 374761"/>
              <a:gd name="connsiteX1" fmla="*/ 300650 w 375528"/>
              <a:gd name="connsiteY1" fmla="*/ 252554 h 374761"/>
              <a:gd name="connsiteX2" fmla="*/ 260097 w 375528"/>
              <a:gd name="connsiteY2" fmla="*/ 252554 h 374761"/>
              <a:gd name="connsiteX3" fmla="*/ 240193 w 375528"/>
              <a:gd name="connsiteY3" fmla="*/ 232651 h 374761"/>
              <a:gd name="connsiteX4" fmla="*/ 232650 w 375528"/>
              <a:gd name="connsiteY4" fmla="*/ 36878 h 374761"/>
              <a:gd name="connsiteX5" fmla="*/ 36878 w 375528"/>
              <a:gd name="connsiteY5" fmla="*/ 44421 h 374761"/>
              <a:gd name="connsiteX6" fmla="*/ 44420 w 375528"/>
              <a:gd name="connsiteY6" fmla="*/ 240193 h 374761"/>
              <a:gd name="connsiteX7" fmla="*/ 233436 w 375528"/>
              <a:gd name="connsiteY7" fmla="*/ 239460 h 374761"/>
              <a:gd name="connsiteX8" fmla="*/ 253330 w 375528"/>
              <a:gd name="connsiteY8" fmla="*/ 259359 h 374761"/>
              <a:gd name="connsiteX9" fmla="*/ 245793 w 375528"/>
              <a:gd name="connsiteY9" fmla="*/ 277986 h 374761"/>
              <a:gd name="connsiteX10" fmla="*/ 253301 w 375528"/>
              <a:gd name="connsiteY10" fmla="*/ 299792 h 374761"/>
              <a:gd name="connsiteX11" fmla="*/ 320500 w 375528"/>
              <a:gd name="connsiteY11" fmla="*/ 367106 h 374761"/>
              <a:gd name="connsiteX12" fmla="*/ 339677 w 375528"/>
              <a:gd name="connsiteY12" fmla="*/ 374758 h 374761"/>
              <a:gd name="connsiteX13" fmla="*/ 364621 w 375528"/>
              <a:gd name="connsiteY13" fmla="*/ 364003 h 374761"/>
              <a:gd name="connsiteX14" fmla="*/ 375361 w 375528"/>
              <a:gd name="connsiteY14" fmla="*/ 341713 h 374761"/>
              <a:gd name="connsiteX15" fmla="*/ 367873 w 375528"/>
              <a:gd name="connsiteY15" fmla="*/ 319892 h 374761"/>
              <a:gd name="connsiteX16" fmla="*/ 47534 w 375528"/>
              <a:gd name="connsiteY16" fmla="*/ 46777 h 374761"/>
              <a:gd name="connsiteX17" fmla="*/ 161694 w 375528"/>
              <a:gd name="connsiteY17" fmla="*/ 10911 h 374761"/>
              <a:gd name="connsiteX18" fmla="*/ 211634 w 375528"/>
              <a:gd name="connsiteY18" fmla="*/ 31354 h 374761"/>
              <a:gd name="connsiteX19" fmla="*/ 267896 w 375528"/>
              <a:gd name="connsiteY19" fmla="*/ 138078 h 374761"/>
              <a:gd name="connsiteX20" fmla="*/ 217684 w 375528"/>
              <a:gd name="connsiteY20" fmla="*/ 138078 h 374761"/>
              <a:gd name="connsiteX21" fmla="*/ 214054 w 375528"/>
              <a:gd name="connsiteY21" fmla="*/ 139747 h 374761"/>
              <a:gd name="connsiteX22" fmla="*/ 191329 w 375528"/>
              <a:gd name="connsiteY22" fmla="*/ 166260 h 374761"/>
              <a:gd name="connsiteX23" fmla="*/ 191263 w 375528"/>
              <a:gd name="connsiteY23" fmla="*/ 166275 h 374761"/>
              <a:gd name="connsiteX24" fmla="*/ 191248 w 375528"/>
              <a:gd name="connsiteY24" fmla="*/ 166260 h 374761"/>
              <a:gd name="connsiteX25" fmla="*/ 174481 w 375528"/>
              <a:gd name="connsiteY25" fmla="*/ 103369 h 374761"/>
              <a:gd name="connsiteX26" fmla="*/ 168628 w 375528"/>
              <a:gd name="connsiteY26" fmla="*/ 99981 h 374761"/>
              <a:gd name="connsiteX27" fmla="*/ 165395 w 375528"/>
              <a:gd name="connsiteY27" fmla="*/ 102891 h 374761"/>
              <a:gd name="connsiteX28" fmla="*/ 130442 w 375528"/>
              <a:gd name="connsiteY28" fmla="*/ 193274 h 374761"/>
              <a:gd name="connsiteX29" fmla="*/ 130382 w 375528"/>
              <a:gd name="connsiteY29" fmla="*/ 193305 h 374761"/>
              <a:gd name="connsiteX30" fmla="*/ 130351 w 375528"/>
              <a:gd name="connsiteY30" fmla="*/ 193274 h 374761"/>
              <a:gd name="connsiteX31" fmla="*/ 107612 w 375528"/>
              <a:gd name="connsiteY31" fmla="*/ 70257 h 374761"/>
              <a:gd name="connsiteX32" fmla="*/ 102039 w 375528"/>
              <a:gd name="connsiteY32" fmla="*/ 66426 h 374761"/>
              <a:gd name="connsiteX33" fmla="*/ 98373 w 375528"/>
              <a:gd name="connsiteY33" fmla="*/ 69617 h 374761"/>
              <a:gd name="connsiteX34" fmla="*/ 75552 w 375528"/>
              <a:gd name="connsiteY34" fmla="*/ 138078 h 374761"/>
              <a:gd name="connsiteX35" fmla="*/ 9774 w 375528"/>
              <a:gd name="connsiteY35" fmla="*/ 138078 h 374761"/>
              <a:gd name="connsiteX36" fmla="*/ 47534 w 375528"/>
              <a:gd name="connsiteY36" fmla="*/ 46777 h 374761"/>
              <a:gd name="connsiteX37" fmla="*/ 67380 w 375528"/>
              <a:gd name="connsiteY37" fmla="*/ 245715 h 374761"/>
              <a:gd name="connsiteX38" fmla="*/ 10166 w 375528"/>
              <a:gd name="connsiteY38" fmla="*/ 147643 h 374761"/>
              <a:gd name="connsiteX39" fmla="*/ 79000 w 375528"/>
              <a:gd name="connsiteY39" fmla="*/ 147643 h 374761"/>
              <a:gd name="connsiteX40" fmla="*/ 83539 w 375528"/>
              <a:gd name="connsiteY40" fmla="*/ 144372 h 374761"/>
              <a:gd name="connsiteX41" fmla="*/ 101524 w 375528"/>
              <a:gd name="connsiteY41" fmla="*/ 90414 h 374761"/>
              <a:gd name="connsiteX42" fmla="*/ 101585 w 375528"/>
              <a:gd name="connsiteY42" fmla="*/ 90384 h 374761"/>
              <a:gd name="connsiteX43" fmla="*/ 101615 w 375528"/>
              <a:gd name="connsiteY43" fmla="*/ 90414 h 374761"/>
              <a:gd name="connsiteX44" fmla="*/ 124053 w 375528"/>
              <a:gd name="connsiteY44" fmla="*/ 211757 h 374761"/>
              <a:gd name="connsiteX45" fmla="*/ 128314 w 375528"/>
              <a:gd name="connsiteY45" fmla="*/ 215650 h 374761"/>
              <a:gd name="connsiteX46" fmla="*/ 128759 w 375528"/>
              <a:gd name="connsiteY46" fmla="*/ 215650 h 374761"/>
              <a:gd name="connsiteX47" fmla="*/ 133216 w 375528"/>
              <a:gd name="connsiteY47" fmla="*/ 212594 h 374761"/>
              <a:gd name="connsiteX48" fmla="*/ 168972 w 375528"/>
              <a:gd name="connsiteY48" fmla="*/ 120135 h 374761"/>
              <a:gd name="connsiteX49" fmla="*/ 169033 w 375528"/>
              <a:gd name="connsiteY49" fmla="*/ 120105 h 374761"/>
              <a:gd name="connsiteX50" fmla="*/ 169063 w 375528"/>
              <a:gd name="connsiteY50" fmla="*/ 120135 h 374761"/>
              <a:gd name="connsiteX51" fmla="*/ 184366 w 375528"/>
              <a:gd name="connsiteY51" fmla="*/ 177522 h 374761"/>
              <a:gd name="connsiteX52" fmla="*/ 190221 w 375528"/>
              <a:gd name="connsiteY52" fmla="*/ 180907 h 374761"/>
              <a:gd name="connsiteX53" fmla="*/ 192615 w 375528"/>
              <a:gd name="connsiteY53" fmla="*/ 179401 h 374761"/>
              <a:gd name="connsiteX54" fmla="*/ 219883 w 375528"/>
              <a:gd name="connsiteY54" fmla="*/ 147643 h 374761"/>
              <a:gd name="connsiteX55" fmla="*/ 267504 w 375528"/>
              <a:gd name="connsiteY55" fmla="*/ 147643 h 374761"/>
              <a:gd name="connsiteX56" fmla="*/ 129338 w 375528"/>
              <a:gd name="connsiteY56" fmla="*/ 266927 h 374761"/>
              <a:gd name="connsiteX57" fmla="*/ 116210 w 375528"/>
              <a:gd name="connsiteY57" fmla="*/ 265284 h 374761"/>
              <a:gd name="connsiteX58" fmla="*/ 67380 w 375528"/>
              <a:gd name="connsiteY58" fmla="*/ 245715 h 374761"/>
              <a:gd name="connsiteX59" fmla="*/ 357887 w 375528"/>
              <a:gd name="connsiteY59" fmla="*/ 357212 h 374761"/>
              <a:gd name="connsiteX60" fmla="*/ 327281 w 375528"/>
              <a:gd name="connsiteY60" fmla="*/ 360349 h 374761"/>
              <a:gd name="connsiteX61" fmla="*/ 260068 w 375528"/>
              <a:gd name="connsiteY61" fmla="*/ 293021 h 374761"/>
              <a:gd name="connsiteX62" fmla="*/ 255324 w 375528"/>
              <a:gd name="connsiteY62" fmla="*/ 278799 h 374761"/>
              <a:gd name="connsiteX63" fmla="*/ 263282 w 375528"/>
              <a:gd name="connsiteY63" fmla="*/ 262458 h 374761"/>
              <a:gd name="connsiteX64" fmla="*/ 293888 w 375528"/>
              <a:gd name="connsiteY64" fmla="*/ 259321 h 374761"/>
              <a:gd name="connsiteX65" fmla="*/ 361106 w 375528"/>
              <a:gd name="connsiteY65" fmla="*/ 326649 h 374761"/>
              <a:gd name="connsiteX66" fmla="*/ 365850 w 375528"/>
              <a:gd name="connsiteY66" fmla="*/ 340871 h 374761"/>
              <a:gd name="connsiteX67" fmla="*/ 357887 w 375528"/>
              <a:gd name="connsiteY67" fmla="*/ 357212 h 37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75528" h="374761">
                <a:moveTo>
                  <a:pt x="367873" y="319892"/>
                </a:moveTo>
                <a:lnTo>
                  <a:pt x="300650" y="252554"/>
                </a:lnTo>
                <a:cubicBezTo>
                  <a:pt x="290358" y="242244"/>
                  <a:pt x="272980" y="242550"/>
                  <a:pt x="260097" y="252554"/>
                </a:cubicBezTo>
                <a:lnTo>
                  <a:pt x="240193" y="232651"/>
                </a:lnTo>
                <a:cubicBezTo>
                  <a:pt x="292172" y="176506"/>
                  <a:pt x="288795" y="88856"/>
                  <a:pt x="232650" y="36878"/>
                </a:cubicBezTo>
                <a:cubicBezTo>
                  <a:pt x="176507" y="-15100"/>
                  <a:pt x="88856" y="-11723"/>
                  <a:pt x="36878" y="44421"/>
                </a:cubicBezTo>
                <a:cubicBezTo>
                  <a:pt x="-15100" y="100564"/>
                  <a:pt x="-11723" y="188215"/>
                  <a:pt x="44420" y="240193"/>
                </a:cubicBezTo>
                <a:cubicBezTo>
                  <a:pt x="97834" y="289644"/>
                  <a:pt x="180407" y="289324"/>
                  <a:pt x="233436" y="239460"/>
                </a:cubicBezTo>
                <a:lnTo>
                  <a:pt x="253330" y="259359"/>
                </a:lnTo>
                <a:cubicBezTo>
                  <a:pt x="249071" y="264709"/>
                  <a:pt x="246453" y="271179"/>
                  <a:pt x="245793" y="277986"/>
                </a:cubicBezTo>
                <a:cubicBezTo>
                  <a:pt x="244903" y="286012"/>
                  <a:pt x="247658" y="294015"/>
                  <a:pt x="253301" y="299792"/>
                </a:cubicBezTo>
                <a:lnTo>
                  <a:pt x="320500" y="367106"/>
                </a:lnTo>
                <a:cubicBezTo>
                  <a:pt x="325609" y="372123"/>
                  <a:pt x="332518" y="374879"/>
                  <a:pt x="339677" y="374758"/>
                </a:cubicBezTo>
                <a:cubicBezTo>
                  <a:pt x="349083" y="374595"/>
                  <a:pt x="358045" y="370730"/>
                  <a:pt x="364621" y="364003"/>
                </a:cubicBezTo>
                <a:cubicBezTo>
                  <a:pt x="370713" y="358068"/>
                  <a:pt x="374516" y="350175"/>
                  <a:pt x="375361" y="341713"/>
                </a:cubicBezTo>
                <a:cubicBezTo>
                  <a:pt x="376259" y="333685"/>
                  <a:pt x="373511" y="325677"/>
                  <a:pt x="367873" y="319892"/>
                </a:cubicBezTo>
                <a:close/>
                <a:moveTo>
                  <a:pt x="47534" y="46777"/>
                </a:moveTo>
                <a:cubicBezTo>
                  <a:pt x="77405" y="16827"/>
                  <a:pt x="120062" y="3425"/>
                  <a:pt x="161694" y="10911"/>
                </a:cubicBezTo>
                <a:cubicBezTo>
                  <a:pt x="179633" y="13999"/>
                  <a:pt x="196679" y="20977"/>
                  <a:pt x="211634" y="31354"/>
                </a:cubicBezTo>
                <a:cubicBezTo>
                  <a:pt x="246885" y="55435"/>
                  <a:pt x="267947" y="95388"/>
                  <a:pt x="267896" y="138078"/>
                </a:cubicBezTo>
                <a:lnTo>
                  <a:pt x="217684" y="138078"/>
                </a:lnTo>
                <a:cubicBezTo>
                  <a:pt x="216288" y="138078"/>
                  <a:pt x="214962" y="138688"/>
                  <a:pt x="214054" y="139747"/>
                </a:cubicBezTo>
                <a:lnTo>
                  <a:pt x="191329" y="166260"/>
                </a:lnTo>
                <a:cubicBezTo>
                  <a:pt x="191315" y="166282"/>
                  <a:pt x="191285" y="166289"/>
                  <a:pt x="191263" y="166275"/>
                </a:cubicBezTo>
                <a:cubicBezTo>
                  <a:pt x="191257" y="166271"/>
                  <a:pt x="191251" y="166266"/>
                  <a:pt x="191248" y="166260"/>
                </a:cubicBezTo>
                <a:lnTo>
                  <a:pt x="174481" y="103369"/>
                </a:lnTo>
                <a:cubicBezTo>
                  <a:pt x="173800" y="100817"/>
                  <a:pt x="171180" y="99300"/>
                  <a:pt x="168628" y="99981"/>
                </a:cubicBezTo>
                <a:cubicBezTo>
                  <a:pt x="167146" y="100377"/>
                  <a:pt x="165944" y="101459"/>
                  <a:pt x="165395" y="102891"/>
                </a:cubicBezTo>
                <a:lnTo>
                  <a:pt x="130442" y="193274"/>
                </a:lnTo>
                <a:cubicBezTo>
                  <a:pt x="130434" y="193299"/>
                  <a:pt x="130407" y="193313"/>
                  <a:pt x="130382" y="193305"/>
                </a:cubicBezTo>
                <a:cubicBezTo>
                  <a:pt x="130368" y="193300"/>
                  <a:pt x="130356" y="193288"/>
                  <a:pt x="130351" y="193274"/>
                </a:cubicBezTo>
                <a:lnTo>
                  <a:pt x="107612" y="70257"/>
                </a:lnTo>
                <a:cubicBezTo>
                  <a:pt x="107131" y="67661"/>
                  <a:pt x="104636" y="65945"/>
                  <a:pt x="102039" y="66426"/>
                </a:cubicBezTo>
                <a:cubicBezTo>
                  <a:pt x="100327" y="66743"/>
                  <a:pt x="98923" y="67965"/>
                  <a:pt x="98373" y="69617"/>
                </a:cubicBezTo>
                <a:lnTo>
                  <a:pt x="75552" y="138078"/>
                </a:lnTo>
                <a:lnTo>
                  <a:pt x="9774" y="138078"/>
                </a:lnTo>
                <a:cubicBezTo>
                  <a:pt x="9714" y="103833"/>
                  <a:pt x="23303" y="70976"/>
                  <a:pt x="47534" y="46777"/>
                </a:cubicBezTo>
                <a:close/>
                <a:moveTo>
                  <a:pt x="67380" y="245715"/>
                </a:moveTo>
                <a:cubicBezTo>
                  <a:pt x="34171" y="223629"/>
                  <a:pt x="13048" y="187421"/>
                  <a:pt x="10166" y="147643"/>
                </a:cubicBezTo>
                <a:lnTo>
                  <a:pt x="79000" y="147643"/>
                </a:lnTo>
                <a:cubicBezTo>
                  <a:pt x="81060" y="147643"/>
                  <a:pt x="82888" y="146325"/>
                  <a:pt x="83539" y="144372"/>
                </a:cubicBezTo>
                <a:lnTo>
                  <a:pt x="101524" y="90414"/>
                </a:lnTo>
                <a:cubicBezTo>
                  <a:pt x="101533" y="90389"/>
                  <a:pt x="101560" y="90375"/>
                  <a:pt x="101585" y="90384"/>
                </a:cubicBezTo>
                <a:cubicBezTo>
                  <a:pt x="101599" y="90388"/>
                  <a:pt x="101611" y="90400"/>
                  <a:pt x="101615" y="90414"/>
                </a:cubicBezTo>
                <a:lnTo>
                  <a:pt x="124053" y="211757"/>
                </a:lnTo>
                <a:cubicBezTo>
                  <a:pt x="124442" y="213862"/>
                  <a:pt x="126183" y="215452"/>
                  <a:pt x="128314" y="215650"/>
                </a:cubicBezTo>
                <a:cubicBezTo>
                  <a:pt x="128462" y="215650"/>
                  <a:pt x="128611" y="215650"/>
                  <a:pt x="128759" y="215650"/>
                </a:cubicBezTo>
                <a:cubicBezTo>
                  <a:pt x="130733" y="215649"/>
                  <a:pt x="132503" y="214435"/>
                  <a:pt x="133216" y="212594"/>
                </a:cubicBezTo>
                <a:lnTo>
                  <a:pt x="168972" y="120135"/>
                </a:lnTo>
                <a:cubicBezTo>
                  <a:pt x="168980" y="120111"/>
                  <a:pt x="169008" y="120097"/>
                  <a:pt x="169033" y="120105"/>
                </a:cubicBezTo>
                <a:cubicBezTo>
                  <a:pt x="169047" y="120110"/>
                  <a:pt x="169058" y="120121"/>
                  <a:pt x="169063" y="120135"/>
                </a:cubicBezTo>
                <a:lnTo>
                  <a:pt x="184366" y="177522"/>
                </a:lnTo>
                <a:cubicBezTo>
                  <a:pt x="185048" y="180073"/>
                  <a:pt x="187669" y="181589"/>
                  <a:pt x="190221" y="180907"/>
                </a:cubicBezTo>
                <a:cubicBezTo>
                  <a:pt x="191152" y="180658"/>
                  <a:pt x="191987" y="180133"/>
                  <a:pt x="192615" y="179401"/>
                </a:cubicBezTo>
                <a:lnTo>
                  <a:pt x="219883" y="147643"/>
                </a:lnTo>
                <a:lnTo>
                  <a:pt x="267504" y="147643"/>
                </a:lnTo>
                <a:cubicBezTo>
                  <a:pt x="262290" y="218735"/>
                  <a:pt x="200431" y="272141"/>
                  <a:pt x="129338" y="266927"/>
                </a:cubicBezTo>
                <a:cubicBezTo>
                  <a:pt x="124937" y="266604"/>
                  <a:pt x="120556" y="266056"/>
                  <a:pt x="116210" y="265284"/>
                </a:cubicBezTo>
                <a:cubicBezTo>
                  <a:pt x="98724" y="262317"/>
                  <a:pt x="82075" y="255645"/>
                  <a:pt x="67380" y="245715"/>
                </a:cubicBezTo>
                <a:close/>
                <a:moveTo>
                  <a:pt x="357887" y="357212"/>
                </a:moveTo>
                <a:cubicBezTo>
                  <a:pt x="348567" y="366504"/>
                  <a:pt x="334837" y="367914"/>
                  <a:pt x="327281" y="360349"/>
                </a:cubicBezTo>
                <a:lnTo>
                  <a:pt x="260068" y="293021"/>
                </a:lnTo>
                <a:cubicBezTo>
                  <a:pt x="256439" y="289228"/>
                  <a:pt x="254699" y="284010"/>
                  <a:pt x="255324" y="278799"/>
                </a:cubicBezTo>
                <a:cubicBezTo>
                  <a:pt x="255971" y="272585"/>
                  <a:pt x="258789" y="266799"/>
                  <a:pt x="263282" y="262458"/>
                </a:cubicBezTo>
                <a:cubicBezTo>
                  <a:pt x="272597" y="253161"/>
                  <a:pt x="286327" y="251751"/>
                  <a:pt x="293888" y="259321"/>
                </a:cubicBezTo>
                <a:lnTo>
                  <a:pt x="361106" y="326649"/>
                </a:lnTo>
                <a:cubicBezTo>
                  <a:pt x="364733" y="330443"/>
                  <a:pt x="366473" y="335660"/>
                  <a:pt x="365850" y="340871"/>
                </a:cubicBezTo>
                <a:cubicBezTo>
                  <a:pt x="365201" y="347085"/>
                  <a:pt x="362382" y="352872"/>
                  <a:pt x="357887" y="357212"/>
                </a:cubicBezTo>
                <a:close/>
              </a:path>
            </a:pathLst>
          </a:custGeom>
          <a:solidFill>
            <a:schemeClr val="tx1"/>
          </a:solidFill>
          <a:ln w="4763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0B19-48E2-3773-7846-BAD107D9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0"/>
            <a:ext cx="8286840" cy="572700"/>
          </a:xfrm>
        </p:spPr>
        <p:txBody>
          <a:bodyPr/>
          <a:lstStyle/>
          <a:p>
            <a:r>
              <a:rPr lang="en-US" b="1" dirty="0"/>
              <a:t>DATA COLLECTION AND PREPROCESSING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F3AA09-48F1-2E4B-F6E7-7F723C56C13D}"/>
              </a:ext>
            </a:extLst>
          </p:cNvPr>
          <p:cNvGrpSpPr/>
          <p:nvPr/>
        </p:nvGrpSpPr>
        <p:grpSpPr>
          <a:xfrm>
            <a:off x="301752" y="572700"/>
            <a:ext cx="4078224" cy="2185200"/>
            <a:chOff x="301752" y="572700"/>
            <a:chExt cx="2953124" cy="2185200"/>
          </a:xfrm>
        </p:grpSpPr>
        <p:pic>
          <p:nvPicPr>
            <p:cNvPr id="8" name="Picture 7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78D447C7-7AF3-B268-637E-338A6F7B9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752" y="572700"/>
              <a:ext cx="2952177" cy="2185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2F0183-52FF-9800-804C-C428008FD12B}"/>
                </a:ext>
              </a:extLst>
            </p:cNvPr>
            <p:cNvSpPr txBox="1"/>
            <p:nvPr/>
          </p:nvSpPr>
          <p:spPr>
            <a:xfrm>
              <a:off x="1864987" y="1028619"/>
              <a:ext cx="1389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Scrapping Tweets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CA15F4-3701-654D-5ADA-C5C6DC539E00}"/>
              </a:ext>
            </a:extLst>
          </p:cNvPr>
          <p:cNvGrpSpPr/>
          <p:nvPr/>
        </p:nvGrpSpPr>
        <p:grpSpPr>
          <a:xfrm>
            <a:off x="301752" y="2757900"/>
            <a:ext cx="4076916" cy="2196000"/>
            <a:chOff x="301752" y="2757900"/>
            <a:chExt cx="2954071" cy="2196000"/>
          </a:xfrm>
        </p:grpSpPr>
        <p:pic>
          <p:nvPicPr>
            <p:cNvPr id="11" name="Picture 10" descr="A computer screen shot of white text&#10;&#10;Description automatically generated">
              <a:extLst>
                <a:ext uri="{FF2B5EF4-FFF2-40B4-BE49-F238E27FC236}">
                  <a16:creationId xmlns:a16="http://schemas.microsoft.com/office/drawing/2014/main" id="{F58F8A9D-C88A-DA28-E031-CD07971FB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752" y="2757900"/>
              <a:ext cx="2954071" cy="219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FC1F85-7B2A-63B1-5F6D-1F549893EC79}"/>
                </a:ext>
              </a:extLst>
            </p:cNvPr>
            <p:cNvSpPr txBox="1"/>
            <p:nvPr/>
          </p:nvSpPr>
          <p:spPr>
            <a:xfrm>
              <a:off x="1777840" y="2807380"/>
              <a:ext cx="1389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Scrapping IBN</a:t>
              </a:r>
            </a:p>
          </p:txBody>
        </p:sp>
      </p:grp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706C837-B602-0FF1-A7B3-B9A63999F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72700"/>
            <a:ext cx="4270248" cy="2185200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77D8C2C7-C636-4961-73D3-A82C36411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1" y="2807380"/>
            <a:ext cx="4270248" cy="2146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F506D6-ED56-C089-9521-549E2F53B919}"/>
              </a:ext>
            </a:extLst>
          </p:cNvPr>
          <p:cNvSpPr txBox="1"/>
          <p:nvPr/>
        </p:nvSpPr>
        <p:spPr>
          <a:xfrm>
            <a:off x="5715000" y="2499603"/>
            <a:ext cx="2496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6"/>
              </a:rPr>
              <a:t>Scrapping using Octoparse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FA816C-6354-3467-A3C1-310BC6655EFA}"/>
              </a:ext>
            </a:extLst>
          </p:cNvPr>
          <p:cNvSpPr txBox="1"/>
          <p:nvPr/>
        </p:nvSpPr>
        <p:spPr>
          <a:xfrm>
            <a:off x="5811012" y="4646123"/>
            <a:ext cx="285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7"/>
              </a:rPr>
              <a:t>Scrapping Google News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29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Overview </a:t>
            </a:r>
            <a:endParaRPr dirty="0"/>
          </a:p>
        </p:txBody>
      </p:sp>
      <p:sp>
        <p:nvSpPr>
          <p:cNvPr id="1487" name="Google Shape;1487;p33"/>
          <p:cNvSpPr txBox="1">
            <a:spLocks noGrp="1"/>
          </p:cNvSpPr>
          <p:nvPr>
            <p:ph type="subTitle" idx="4"/>
          </p:nvPr>
        </p:nvSpPr>
        <p:spPr>
          <a:xfrm>
            <a:off x="720044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Script</a:t>
            </a:r>
            <a:endParaRPr dirty="0"/>
          </a:p>
        </p:txBody>
      </p:sp>
      <p:sp>
        <p:nvSpPr>
          <p:cNvPr id="1488" name="Google Shape;1488;p33"/>
          <p:cNvSpPr txBox="1">
            <a:spLocks noGrp="1"/>
          </p:cNvSpPr>
          <p:nvPr>
            <p:ph type="subTitle" idx="5"/>
          </p:nvPr>
        </p:nvSpPr>
        <p:spPr>
          <a:xfrm>
            <a:off x="3419250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Functionalities</a:t>
            </a:r>
            <a:endParaRPr dirty="0"/>
          </a:p>
        </p:txBody>
      </p:sp>
      <p:sp>
        <p:nvSpPr>
          <p:cNvPr id="1489" name="Google Shape;1489;p33"/>
          <p:cNvSpPr txBox="1">
            <a:spLocks noGrp="1"/>
          </p:cNvSpPr>
          <p:nvPr>
            <p:ph type="subTitle" idx="1"/>
          </p:nvPr>
        </p:nvSpPr>
        <p:spPr>
          <a:xfrm>
            <a:off x="720044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Implement a robust machine learning model (e.g., regression) for stock price prediction.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Train the model on historical data, incorporating sentiment signals.(</a:t>
            </a:r>
            <a:r>
              <a:rPr lang="en-IN" dirty="0" err="1"/>
              <a:t>Streamlit</a:t>
            </a:r>
            <a:r>
              <a:rPr lang="en-IN" dirty="0"/>
              <a:t>, pandas)</a:t>
            </a:r>
          </a:p>
        </p:txBody>
      </p:sp>
      <p:sp>
        <p:nvSpPr>
          <p:cNvPr id="1490" name="Google Shape;1490;p33"/>
          <p:cNvSpPr txBox="1">
            <a:spLocks noGrp="1"/>
          </p:cNvSpPr>
          <p:nvPr>
            <p:ph type="subTitle" idx="2"/>
          </p:nvPr>
        </p:nvSpPr>
        <p:spPr>
          <a:xfrm>
            <a:off x="3340987" y="2652675"/>
            <a:ext cx="2597502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- Summarize the primary goal of the code, emphasizing its role in Stock Price Prediction.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Outline core functionalities, illustrating how they collectively contribute to achieving accurate predictions.</a:t>
            </a:r>
            <a:endParaRPr dirty="0"/>
          </a:p>
        </p:txBody>
      </p:sp>
      <p:sp>
        <p:nvSpPr>
          <p:cNvPr id="1491" name="Google Shape;1491;p33"/>
          <p:cNvSpPr txBox="1">
            <a:spLocks noGrp="1"/>
          </p:cNvSpPr>
          <p:nvPr>
            <p:ph type="subTitle" idx="3"/>
          </p:nvPr>
        </p:nvSpPr>
        <p:spPr>
          <a:xfrm>
            <a:off x="6118456" y="2652675"/>
            <a:ext cx="23055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- Snapshot of the deployment structure and its components.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Highlight key scripts, configurations, or platforms involved in the deployment process.</a:t>
            </a:r>
          </a:p>
        </p:txBody>
      </p:sp>
      <p:sp>
        <p:nvSpPr>
          <p:cNvPr id="1492" name="Google Shape;1492;p33"/>
          <p:cNvSpPr txBox="1">
            <a:spLocks noGrp="1"/>
          </p:cNvSpPr>
          <p:nvPr>
            <p:ph type="subTitle" idx="6"/>
          </p:nvPr>
        </p:nvSpPr>
        <p:spPr>
          <a:xfrm>
            <a:off x="6118456" y="2235375"/>
            <a:ext cx="23055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</a:t>
            </a:r>
            <a:endParaRPr dirty="0"/>
          </a:p>
        </p:txBody>
      </p:sp>
      <p:sp>
        <p:nvSpPr>
          <p:cNvPr id="1493" name="Google Shape;1493;p33"/>
          <p:cNvSpPr/>
          <p:nvPr/>
        </p:nvSpPr>
        <p:spPr>
          <a:xfrm>
            <a:off x="1537544" y="1447263"/>
            <a:ext cx="670500" cy="67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3"/>
          <p:cNvSpPr/>
          <p:nvPr/>
        </p:nvSpPr>
        <p:spPr>
          <a:xfrm>
            <a:off x="4236750" y="1447263"/>
            <a:ext cx="670500" cy="67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33"/>
          <p:cNvSpPr/>
          <p:nvPr/>
        </p:nvSpPr>
        <p:spPr>
          <a:xfrm>
            <a:off x="6935956" y="1447263"/>
            <a:ext cx="670500" cy="67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6" name="Google Shape;1496;p33"/>
          <p:cNvGrpSpPr/>
          <p:nvPr/>
        </p:nvGrpSpPr>
        <p:grpSpPr>
          <a:xfrm>
            <a:off x="4402872" y="1613372"/>
            <a:ext cx="338255" cy="338280"/>
            <a:chOff x="5234463" y="1705475"/>
            <a:chExt cx="338255" cy="338280"/>
          </a:xfrm>
        </p:grpSpPr>
        <p:sp>
          <p:nvSpPr>
            <p:cNvPr id="1497" name="Google Shape;1497;p33"/>
            <p:cNvSpPr/>
            <p:nvPr/>
          </p:nvSpPr>
          <p:spPr>
            <a:xfrm>
              <a:off x="5234463" y="1877229"/>
              <a:ext cx="338255" cy="166525"/>
            </a:xfrm>
            <a:custGeom>
              <a:avLst/>
              <a:gdLst/>
              <a:ahLst/>
              <a:cxnLst/>
              <a:rect l="l" t="t" r="r" b="b"/>
              <a:pathLst>
                <a:path w="18198" h="8959" extrusionOk="0">
                  <a:moveTo>
                    <a:pt x="8567" y="1"/>
                  </a:moveTo>
                  <a:lnTo>
                    <a:pt x="8567" y="1536"/>
                  </a:lnTo>
                  <a:cubicBezTo>
                    <a:pt x="8487" y="1428"/>
                    <a:pt x="8401" y="1326"/>
                    <a:pt x="8305" y="1231"/>
                  </a:cubicBezTo>
                  <a:cubicBezTo>
                    <a:pt x="7603" y="528"/>
                    <a:pt x="6596" y="340"/>
                    <a:pt x="6059" y="291"/>
                  </a:cubicBezTo>
                  <a:cubicBezTo>
                    <a:pt x="6043" y="289"/>
                    <a:pt x="6026" y="288"/>
                    <a:pt x="6010" y="288"/>
                  </a:cubicBezTo>
                  <a:cubicBezTo>
                    <a:pt x="5700" y="288"/>
                    <a:pt x="5449" y="556"/>
                    <a:pt x="5480" y="870"/>
                  </a:cubicBezTo>
                  <a:cubicBezTo>
                    <a:pt x="5530" y="1408"/>
                    <a:pt x="5718" y="2413"/>
                    <a:pt x="6420" y="3116"/>
                  </a:cubicBezTo>
                  <a:cubicBezTo>
                    <a:pt x="7086" y="3784"/>
                    <a:pt x="8024" y="3987"/>
                    <a:pt x="8567" y="4047"/>
                  </a:cubicBezTo>
                  <a:lnTo>
                    <a:pt x="8567" y="5770"/>
                  </a:lnTo>
                  <a:cubicBezTo>
                    <a:pt x="5363" y="5904"/>
                    <a:pt x="3128" y="7212"/>
                    <a:pt x="2173" y="7893"/>
                  </a:cubicBezTo>
                  <a:lnTo>
                    <a:pt x="534" y="7893"/>
                  </a:lnTo>
                  <a:cubicBezTo>
                    <a:pt x="240" y="7893"/>
                    <a:pt x="0" y="8131"/>
                    <a:pt x="0" y="8425"/>
                  </a:cubicBezTo>
                  <a:cubicBezTo>
                    <a:pt x="0" y="8719"/>
                    <a:pt x="240" y="8959"/>
                    <a:pt x="534" y="8959"/>
                  </a:cubicBezTo>
                  <a:lnTo>
                    <a:pt x="17665" y="8959"/>
                  </a:lnTo>
                  <a:cubicBezTo>
                    <a:pt x="17959" y="8959"/>
                    <a:pt x="18197" y="8719"/>
                    <a:pt x="18197" y="8425"/>
                  </a:cubicBezTo>
                  <a:cubicBezTo>
                    <a:pt x="18197" y="8131"/>
                    <a:pt x="17959" y="7893"/>
                    <a:pt x="17665" y="7893"/>
                  </a:cubicBezTo>
                  <a:lnTo>
                    <a:pt x="16027" y="7893"/>
                  </a:lnTo>
                  <a:cubicBezTo>
                    <a:pt x="15071" y="7212"/>
                    <a:pt x="12836" y="5904"/>
                    <a:pt x="9633" y="5770"/>
                  </a:cubicBezTo>
                  <a:lnTo>
                    <a:pt x="9633" y="4759"/>
                  </a:lnTo>
                  <a:cubicBezTo>
                    <a:pt x="10175" y="4696"/>
                    <a:pt x="11113" y="4495"/>
                    <a:pt x="11779" y="3827"/>
                  </a:cubicBezTo>
                  <a:cubicBezTo>
                    <a:pt x="12482" y="3124"/>
                    <a:pt x="12672" y="2117"/>
                    <a:pt x="12722" y="1581"/>
                  </a:cubicBezTo>
                  <a:cubicBezTo>
                    <a:pt x="12750" y="1265"/>
                    <a:pt x="12500" y="999"/>
                    <a:pt x="12190" y="999"/>
                  </a:cubicBezTo>
                  <a:cubicBezTo>
                    <a:pt x="12174" y="999"/>
                    <a:pt x="12157" y="1000"/>
                    <a:pt x="12140" y="1002"/>
                  </a:cubicBezTo>
                  <a:cubicBezTo>
                    <a:pt x="11604" y="1051"/>
                    <a:pt x="10597" y="1240"/>
                    <a:pt x="9894" y="1942"/>
                  </a:cubicBezTo>
                  <a:cubicBezTo>
                    <a:pt x="9799" y="2037"/>
                    <a:pt x="9713" y="2139"/>
                    <a:pt x="9633" y="2247"/>
                  </a:cubicBezTo>
                  <a:lnTo>
                    <a:pt x="9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5373892" y="1725271"/>
              <a:ext cx="59443" cy="112361"/>
            </a:xfrm>
            <a:custGeom>
              <a:avLst/>
              <a:gdLst/>
              <a:ahLst/>
              <a:cxnLst/>
              <a:rect l="l" t="t" r="r" b="b"/>
              <a:pathLst>
                <a:path w="3198" h="6045" extrusionOk="0">
                  <a:moveTo>
                    <a:pt x="1600" y="1"/>
                  </a:moveTo>
                  <a:cubicBezTo>
                    <a:pt x="716" y="1"/>
                    <a:pt x="0" y="1354"/>
                    <a:pt x="0" y="3023"/>
                  </a:cubicBezTo>
                  <a:cubicBezTo>
                    <a:pt x="0" y="4691"/>
                    <a:pt x="716" y="6045"/>
                    <a:pt x="1600" y="6045"/>
                  </a:cubicBezTo>
                  <a:cubicBezTo>
                    <a:pt x="2482" y="6045"/>
                    <a:pt x="3197" y="4691"/>
                    <a:pt x="3197" y="3023"/>
                  </a:cubicBezTo>
                  <a:cubicBezTo>
                    <a:pt x="3197" y="1354"/>
                    <a:pt x="2482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5268182" y="1705475"/>
              <a:ext cx="135410" cy="151971"/>
            </a:xfrm>
            <a:custGeom>
              <a:avLst/>
              <a:gdLst/>
              <a:ahLst/>
              <a:cxnLst/>
              <a:rect l="l" t="t" r="r" b="b"/>
              <a:pathLst>
                <a:path w="7285" h="8176" extrusionOk="0">
                  <a:moveTo>
                    <a:pt x="3020" y="3554"/>
                  </a:moveTo>
                  <a:cubicBezTo>
                    <a:pt x="3495" y="3554"/>
                    <a:pt x="3733" y="4129"/>
                    <a:pt x="3398" y="4464"/>
                  </a:cubicBezTo>
                  <a:cubicBezTo>
                    <a:pt x="3289" y="4573"/>
                    <a:pt x="3155" y="4622"/>
                    <a:pt x="3024" y="4622"/>
                  </a:cubicBezTo>
                  <a:cubicBezTo>
                    <a:pt x="2750" y="4622"/>
                    <a:pt x="2488" y="4409"/>
                    <a:pt x="2488" y="4088"/>
                  </a:cubicBezTo>
                  <a:cubicBezTo>
                    <a:pt x="2488" y="3794"/>
                    <a:pt x="2726" y="3554"/>
                    <a:pt x="3020" y="3554"/>
                  </a:cubicBezTo>
                  <a:close/>
                  <a:moveTo>
                    <a:pt x="2665" y="0"/>
                  </a:moveTo>
                  <a:cubicBezTo>
                    <a:pt x="2663" y="1472"/>
                    <a:pt x="1472" y="2663"/>
                    <a:pt x="0" y="2665"/>
                  </a:cubicBezTo>
                  <a:lnTo>
                    <a:pt x="0" y="5510"/>
                  </a:lnTo>
                  <a:cubicBezTo>
                    <a:pt x="1472" y="5510"/>
                    <a:pt x="2663" y="6703"/>
                    <a:pt x="2665" y="8175"/>
                  </a:cubicBezTo>
                  <a:lnTo>
                    <a:pt x="7285" y="8175"/>
                  </a:lnTo>
                  <a:cubicBezTo>
                    <a:pt x="5791" y="8175"/>
                    <a:pt x="4619" y="6379"/>
                    <a:pt x="4619" y="4088"/>
                  </a:cubicBezTo>
                  <a:cubicBezTo>
                    <a:pt x="4619" y="1796"/>
                    <a:pt x="5791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5268182" y="1705475"/>
              <a:ext cx="29740" cy="29740"/>
            </a:xfrm>
            <a:custGeom>
              <a:avLst/>
              <a:gdLst/>
              <a:ahLst/>
              <a:cxnLst/>
              <a:rect l="l" t="t" r="r" b="b"/>
              <a:pathLst>
                <a:path w="1600" h="1600" extrusionOk="0">
                  <a:moveTo>
                    <a:pt x="532" y="0"/>
                  </a:moveTo>
                  <a:cubicBezTo>
                    <a:pt x="238" y="0"/>
                    <a:pt x="0" y="238"/>
                    <a:pt x="0" y="534"/>
                  </a:cubicBezTo>
                  <a:lnTo>
                    <a:pt x="0" y="1600"/>
                  </a:lnTo>
                  <a:cubicBezTo>
                    <a:pt x="882" y="1597"/>
                    <a:pt x="1598" y="882"/>
                    <a:pt x="1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5268182" y="1827692"/>
              <a:ext cx="29740" cy="29759"/>
            </a:xfrm>
            <a:custGeom>
              <a:avLst/>
              <a:gdLst/>
              <a:ahLst/>
              <a:cxnLst/>
              <a:rect l="l" t="t" r="r" b="b"/>
              <a:pathLst>
                <a:path w="1600" h="1601" extrusionOk="0">
                  <a:moveTo>
                    <a:pt x="0" y="1"/>
                  </a:moveTo>
                  <a:lnTo>
                    <a:pt x="0" y="1066"/>
                  </a:lnTo>
                  <a:cubicBezTo>
                    <a:pt x="0" y="1360"/>
                    <a:pt x="238" y="1600"/>
                    <a:pt x="532" y="1600"/>
                  </a:cubicBezTo>
                  <a:lnTo>
                    <a:pt x="1600" y="1600"/>
                  </a:lnTo>
                  <a:cubicBezTo>
                    <a:pt x="1598" y="716"/>
                    <a:pt x="882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5509288" y="1705475"/>
              <a:ext cx="29759" cy="29740"/>
            </a:xfrm>
            <a:custGeom>
              <a:avLst/>
              <a:gdLst/>
              <a:ahLst/>
              <a:cxnLst/>
              <a:rect l="l" t="t" r="r" b="b"/>
              <a:pathLst>
                <a:path w="1601" h="1600" extrusionOk="0">
                  <a:moveTo>
                    <a:pt x="1" y="0"/>
                  </a:moveTo>
                  <a:cubicBezTo>
                    <a:pt x="3" y="882"/>
                    <a:pt x="719" y="1597"/>
                    <a:pt x="1601" y="1600"/>
                  </a:cubicBezTo>
                  <a:lnTo>
                    <a:pt x="1601" y="534"/>
                  </a:lnTo>
                  <a:cubicBezTo>
                    <a:pt x="1601" y="238"/>
                    <a:pt x="1363" y="0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5403615" y="1705475"/>
              <a:ext cx="135429" cy="151971"/>
            </a:xfrm>
            <a:custGeom>
              <a:avLst/>
              <a:gdLst/>
              <a:ahLst/>
              <a:cxnLst/>
              <a:rect l="l" t="t" r="r" b="b"/>
              <a:pathLst>
                <a:path w="7286" h="8176" extrusionOk="0">
                  <a:moveTo>
                    <a:pt x="4266" y="3554"/>
                  </a:moveTo>
                  <a:cubicBezTo>
                    <a:pt x="4739" y="3554"/>
                    <a:pt x="4977" y="4129"/>
                    <a:pt x="4642" y="4464"/>
                  </a:cubicBezTo>
                  <a:cubicBezTo>
                    <a:pt x="4533" y="4573"/>
                    <a:pt x="4400" y="4622"/>
                    <a:pt x="4268" y="4622"/>
                  </a:cubicBezTo>
                  <a:cubicBezTo>
                    <a:pt x="3995" y="4622"/>
                    <a:pt x="3732" y="4409"/>
                    <a:pt x="3732" y="4088"/>
                  </a:cubicBezTo>
                  <a:cubicBezTo>
                    <a:pt x="3732" y="3794"/>
                    <a:pt x="3970" y="3554"/>
                    <a:pt x="4266" y="3554"/>
                  </a:cubicBezTo>
                  <a:close/>
                  <a:moveTo>
                    <a:pt x="1" y="0"/>
                  </a:moveTo>
                  <a:cubicBezTo>
                    <a:pt x="1495" y="0"/>
                    <a:pt x="2666" y="1794"/>
                    <a:pt x="2666" y="4088"/>
                  </a:cubicBezTo>
                  <a:cubicBezTo>
                    <a:pt x="2666" y="6379"/>
                    <a:pt x="1495" y="8175"/>
                    <a:pt x="1" y="8175"/>
                  </a:cubicBezTo>
                  <a:lnTo>
                    <a:pt x="4620" y="8175"/>
                  </a:lnTo>
                  <a:cubicBezTo>
                    <a:pt x="4622" y="6703"/>
                    <a:pt x="5814" y="5510"/>
                    <a:pt x="7286" y="5510"/>
                  </a:cubicBezTo>
                  <a:lnTo>
                    <a:pt x="7286" y="2665"/>
                  </a:lnTo>
                  <a:cubicBezTo>
                    <a:pt x="5814" y="2663"/>
                    <a:pt x="4622" y="1472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5509288" y="1827692"/>
              <a:ext cx="29759" cy="29759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601" y="1"/>
                  </a:moveTo>
                  <a:cubicBezTo>
                    <a:pt x="719" y="1"/>
                    <a:pt x="3" y="716"/>
                    <a:pt x="1" y="1600"/>
                  </a:cubicBezTo>
                  <a:lnTo>
                    <a:pt x="1069" y="1600"/>
                  </a:lnTo>
                  <a:cubicBezTo>
                    <a:pt x="1363" y="1600"/>
                    <a:pt x="1601" y="1360"/>
                    <a:pt x="1601" y="1066"/>
                  </a:cubicBezTo>
                  <a:lnTo>
                    <a:pt x="16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33"/>
          <p:cNvGrpSpPr/>
          <p:nvPr/>
        </p:nvGrpSpPr>
        <p:grpSpPr>
          <a:xfrm>
            <a:off x="7100651" y="1613362"/>
            <a:ext cx="341108" cy="338301"/>
            <a:chOff x="3612610" y="3244538"/>
            <a:chExt cx="341108" cy="338301"/>
          </a:xfrm>
        </p:grpSpPr>
        <p:sp>
          <p:nvSpPr>
            <p:cNvPr id="1506" name="Google Shape;1506;p33"/>
            <p:cNvSpPr/>
            <p:nvPr/>
          </p:nvSpPr>
          <p:spPr>
            <a:xfrm>
              <a:off x="3690681" y="3366123"/>
              <a:ext cx="10744" cy="31878"/>
            </a:xfrm>
            <a:custGeom>
              <a:avLst/>
              <a:gdLst/>
              <a:ahLst/>
              <a:cxnLst/>
              <a:rect l="l" t="t" r="r" b="b"/>
              <a:pathLst>
                <a:path w="578" h="1715" extrusionOk="0">
                  <a:moveTo>
                    <a:pt x="1" y="1"/>
                  </a:moveTo>
                  <a:lnTo>
                    <a:pt x="1" y="1715"/>
                  </a:lnTo>
                  <a:cubicBezTo>
                    <a:pt x="282" y="1548"/>
                    <a:pt x="474" y="1269"/>
                    <a:pt x="528" y="949"/>
                  </a:cubicBezTo>
                  <a:cubicBezTo>
                    <a:pt x="565" y="740"/>
                    <a:pt x="578" y="24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3664806" y="3315173"/>
              <a:ext cx="6078" cy="20706"/>
            </a:xfrm>
            <a:custGeom>
              <a:avLst/>
              <a:gdLst/>
              <a:ahLst/>
              <a:cxnLst/>
              <a:rect l="l" t="t" r="r" b="b"/>
              <a:pathLst>
                <a:path w="327" h="1114" extrusionOk="0">
                  <a:moveTo>
                    <a:pt x="327" y="1"/>
                  </a:moveTo>
                  <a:cubicBezTo>
                    <a:pt x="178" y="119"/>
                    <a:pt x="78" y="288"/>
                    <a:pt x="44" y="476"/>
                  </a:cubicBezTo>
                  <a:cubicBezTo>
                    <a:pt x="0" y="703"/>
                    <a:pt x="54" y="913"/>
                    <a:pt x="182" y="1012"/>
                  </a:cubicBezTo>
                  <a:cubicBezTo>
                    <a:pt x="225" y="1047"/>
                    <a:pt x="275" y="1081"/>
                    <a:pt x="327" y="1114"/>
                  </a:cubicBezTo>
                  <a:lnTo>
                    <a:pt x="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3875391" y="3485961"/>
              <a:ext cx="78328" cy="96878"/>
            </a:xfrm>
            <a:custGeom>
              <a:avLst/>
              <a:gdLst/>
              <a:ahLst/>
              <a:cxnLst/>
              <a:rect l="l" t="t" r="r" b="b"/>
              <a:pathLst>
                <a:path w="4214" h="5212" extrusionOk="0">
                  <a:moveTo>
                    <a:pt x="1219" y="0"/>
                  </a:moveTo>
                  <a:cubicBezTo>
                    <a:pt x="1038" y="0"/>
                    <a:pt x="854" y="47"/>
                    <a:pt x="686" y="144"/>
                  </a:cubicBezTo>
                  <a:cubicBezTo>
                    <a:pt x="176" y="438"/>
                    <a:pt x="1" y="1091"/>
                    <a:pt x="295" y="1601"/>
                  </a:cubicBezTo>
                  <a:lnTo>
                    <a:pt x="2074" y="4679"/>
                  </a:lnTo>
                  <a:cubicBezTo>
                    <a:pt x="2271" y="5020"/>
                    <a:pt x="2629" y="5211"/>
                    <a:pt x="2997" y="5211"/>
                  </a:cubicBezTo>
                  <a:cubicBezTo>
                    <a:pt x="3177" y="5211"/>
                    <a:pt x="3360" y="5165"/>
                    <a:pt x="3528" y="5068"/>
                  </a:cubicBezTo>
                  <a:cubicBezTo>
                    <a:pt x="4038" y="4774"/>
                    <a:pt x="4214" y="4122"/>
                    <a:pt x="3920" y="3611"/>
                  </a:cubicBezTo>
                  <a:lnTo>
                    <a:pt x="2143" y="533"/>
                  </a:lnTo>
                  <a:cubicBezTo>
                    <a:pt x="1946" y="192"/>
                    <a:pt x="1588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3743564" y="3312533"/>
              <a:ext cx="171823" cy="164983"/>
            </a:xfrm>
            <a:custGeom>
              <a:avLst/>
              <a:gdLst/>
              <a:ahLst/>
              <a:cxnLst/>
              <a:rect l="l" t="t" r="r" b="b"/>
              <a:pathLst>
                <a:path w="9244" h="8876" extrusionOk="0">
                  <a:moveTo>
                    <a:pt x="4661" y="0"/>
                  </a:moveTo>
                  <a:cubicBezTo>
                    <a:pt x="3968" y="0"/>
                    <a:pt x="3267" y="176"/>
                    <a:pt x="2624" y="547"/>
                  </a:cubicBezTo>
                  <a:cubicBezTo>
                    <a:pt x="672" y="1673"/>
                    <a:pt x="0" y="4178"/>
                    <a:pt x="1129" y="6130"/>
                  </a:cubicBezTo>
                  <a:cubicBezTo>
                    <a:pt x="1884" y="7441"/>
                    <a:pt x="3261" y="8174"/>
                    <a:pt x="4675" y="8174"/>
                  </a:cubicBezTo>
                  <a:cubicBezTo>
                    <a:pt x="5199" y="8174"/>
                    <a:pt x="5728" y="8073"/>
                    <a:pt x="6232" y="7864"/>
                  </a:cubicBezTo>
                  <a:lnTo>
                    <a:pt x="6816" y="8876"/>
                  </a:lnTo>
                  <a:cubicBezTo>
                    <a:pt x="7075" y="8623"/>
                    <a:pt x="7393" y="8439"/>
                    <a:pt x="7741" y="8342"/>
                  </a:cubicBezTo>
                  <a:lnTo>
                    <a:pt x="7155" y="7330"/>
                  </a:lnTo>
                  <a:cubicBezTo>
                    <a:pt x="8759" y="6102"/>
                    <a:pt x="9243" y="3839"/>
                    <a:pt x="8208" y="2043"/>
                  </a:cubicBezTo>
                  <a:cubicBezTo>
                    <a:pt x="7451" y="733"/>
                    <a:pt x="6075" y="0"/>
                    <a:pt x="4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3612610" y="3244538"/>
              <a:ext cx="218069" cy="323776"/>
            </a:xfrm>
            <a:custGeom>
              <a:avLst/>
              <a:gdLst/>
              <a:ahLst/>
              <a:cxnLst/>
              <a:rect l="l" t="t" r="r" b="b"/>
              <a:pathLst>
                <a:path w="11732" h="17419" extrusionOk="0">
                  <a:moveTo>
                    <a:pt x="3669" y="1779"/>
                  </a:moveTo>
                  <a:cubicBezTo>
                    <a:pt x="3963" y="1779"/>
                    <a:pt x="4201" y="2019"/>
                    <a:pt x="4201" y="2313"/>
                  </a:cubicBezTo>
                  <a:lnTo>
                    <a:pt x="4201" y="2586"/>
                  </a:lnTo>
                  <a:cubicBezTo>
                    <a:pt x="4719" y="2677"/>
                    <a:pt x="5085" y="2932"/>
                    <a:pt x="5262" y="3135"/>
                  </a:cubicBezTo>
                  <a:cubicBezTo>
                    <a:pt x="5441" y="3357"/>
                    <a:pt x="5413" y="3682"/>
                    <a:pt x="5199" y="3870"/>
                  </a:cubicBezTo>
                  <a:cubicBezTo>
                    <a:pt x="5098" y="3958"/>
                    <a:pt x="4972" y="4002"/>
                    <a:pt x="4847" y="4002"/>
                  </a:cubicBezTo>
                  <a:cubicBezTo>
                    <a:pt x="4707" y="4002"/>
                    <a:pt x="4566" y="3946"/>
                    <a:pt x="4462" y="3837"/>
                  </a:cubicBezTo>
                  <a:cubicBezTo>
                    <a:pt x="4386" y="3768"/>
                    <a:pt x="4298" y="3716"/>
                    <a:pt x="4201" y="3684"/>
                  </a:cubicBezTo>
                  <a:lnTo>
                    <a:pt x="4201" y="5407"/>
                  </a:lnTo>
                  <a:cubicBezTo>
                    <a:pt x="4296" y="5441"/>
                    <a:pt x="4391" y="5476"/>
                    <a:pt x="4484" y="5508"/>
                  </a:cubicBezTo>
                  <a:cubicBezTo>
                    <a:pt x="5420" y="5841"/>
                    <a:pt x="5943" y="6708"/>
                    <a:pt x="5781" y="7668"/>
                  </a:cubicBezTo>
                  <a:cubicBezTo>
                    <a:pt x="5701" y="8143"/>
                    <a:pt x="5463" y="8578"/>
                    <a:pt x="5108" y="8906"/>
                  </a:cubicBezTo>
                  <a:cubicBezTo>
                    <a:pt x="4853" y="9142"/>
                    <a:pt x="4540" y="9311"/>
                    <a:pt x="4201" y="9395"/>
                  </a:cubicBezTo>
                  <a:lnTo>
                    <a:pt x="4201" y="9777"/>
                  </a:lnTo>
                  <a:cubicBezTo>
                    <a:pt x="4201" y="10071"/>
                    <a:pt x="3963" y="10309"/>
                    <a:pt x="3669" y="10309"/>
                  </a:cubicBezTo>
                  <a:cubicBezTo>
                    <a:pt x="3375" y="10309"/>
                    <a:pt x="3135" y="10071"/>
                    <a:pt x="3135" y="9777"/>
                  </a:cubicBezTo>
                  <a:lnTo>
                    <a:pt x="3135" y="9447"/>
                  </a:lnTo>
                  <a:cubicBezTo>
                    <a:pt x="2705" y="9410"/>
                    <a:pt x="2348" y="9293"/>
                    <a:pt x="1842" y="8963"/>
                  </a:cubicBezTo>
                  <a:cubicBezTo>
                    <a:pt x="1596" y="8800"/>
                    <a:pt x="1527" y="8470"/>
                    <a:pt x="1689" y="8223"/>
                  </a:cubicBezTo>
                  <a:cubicBezTo>
                    <a:pt x="1790" y="8067"/>
                    <a:pt x="1961" y="7982"/>
                    <a:pt x="2135" y="7982"/>
                  </a:cubicBezTo>
                  <a:cubicBezTo>
                    <a:pt x="2235" y="7982"/>
                    <a:pt x="2336" y="8009"/>
                    <a:pt x="2426" y="8068"/>
                  </a:cubicBezTo>
                  <a:cubicBezTo>
                    <a:pt x="2713" y="8258"/>
                    <a:pt x="2895" y="8338"/>
                    <a:pt x="3135" y="8372"/>
                  </a:cubicBezTo>
                  <a:lnTo>
                    <a:pt x="3135" y="6120"/>
                  </a:lnTo>
                  <a:cubicBezTo>
                    <a:pt x="2795" y="5964"/>
                    <a:pt x="2540" y="5815"/>
                    <a:pt x="2331" y="5651"/>
                  </a:cubicBezTo>
                  <a:cubicBezTo>
                    <a:pt x="1890" y="5303"/>
                    <a:pt x="1687" y="4702"/>
                    <a:pt x="1803" y="4079"/>
                  </a:cubicBezTo>
                  <a:cubicBezTo>
                    <a:pt x="1931" y="3401"/>
                    <a:pt x="2404" y="2862"/>
                    <a:pt x="3035" y="2672"/>
                  </a:cubicBezTo>
                  <a:cubicBezTo>
                    <a:pt x="3070" y="2661"/>
                    <a:pt x="3102" y="2653"/>
                    <a:pt x="3135" y="2644"/>
                  </a:cubicBezTo>
                  <a:lnTo>
                    <a:pt x="3135" y="2313"/>
                  </a:lnTo>
                  <a:cubicBezTo>
                    <a:pt x="3135" y="2019"/>
                    <a:pt x="3375" y="1779"/>
                    <a:pt x="3669" y="1779"/>
                  </a:cubicBezTo>
                  <a:close/>
                  <a:moveTo>
                    <a:pt x="7110" y="11552"/>
                  </a:moveTo>
                  <a:cubicBezTo>
                    <a:pt x="7404" y="11552"/>
                    <a:pt x="7642" y="11792"/>
                    <a:pt x="7642" y="12086"/>
                  </a:cubicBezTo>
                  <a:cubicBezTo>
                    <a:pt x="7642" y="12380"/>
                    <a:pt x="7404" y="12620"/>
                    <a:pt x="7110" y="12620"/>
                  </a:cubicBezTo>
                  <a:lnTo>
                    <a:pt x="2134" y="12620"/>
                  </a:lnTo>
                  <a:cubicBezTo>
                    <a:pt x="1840" y="12620"/>
                    <a:pt x="1600" y="12380"/>
                    <a:pt x="1600" y="12086"/>
                  </a:cubicBezTo>
                  <a:cubicBezTo>
                    <a:pt x="1600" y="11792"/>
                    <a:pt x="1840" y="11552"/>
                    <a:pt x="2134" y="11552"/>
                  </a:cubicBezTo>
                  <a:close/>
                  <a:moveTo>
                    <a:pt x="4265" y="13686"/>
                  </a:moveTo>
                  <a:cubicBezTo>
                    <a:pt x="4562" y="13686"/>
                    <a:pt x="4799" y="13923"/>
                    <a:pt x="4799" y="14220"/>
                  </a:cubicBezTo>
                  <a:cubicBezTo>
                    <a:pt x="4799" y="14514"/>
                    <a:pt x="4562" y="14751"/>
                    <a:pt x="4265" y="14751"/>
                  </a:cubicBezTo>
                  <a:lnTo>
                    <a:pt x="2134" y="14751"/>
                  </a:lnTo>
                  <a:cubicBezTo>
                    <a:pt x="1840" y="14751"/>
                    <a:pt x="1600" y="14514"/>
                    <a:pt x="1600" y="14220"/>
                  </a:cubicBezTo>
                  <a:cubicBezTo>
                    <a:pt x="1600" y="13923"/>
                    <a:pt x="1840" y="13686"/>
                    <a:pt x="2134" y="13686"/>
                  </a:cubicBezTo>
                  <a:close/>
                  <a:moveTo>
                    <a:pt x="534" y="0"/>
                  </a:moveTo>
                  <a:cubicBezTo>
                    <a:pt x="240" y="0"/>
                    <a:pt x="0" y="240"/>
                    <a:pt x="0" y="534"/>
                  </a:cubicBezTo>
                  <a:lnTo>
                    <a:pt x="0" y="16885"/>
                  </a:lnTo>
                  <a:cubicBezTo>
                    <a:pt x="0" y="17179"/>
                    <a:pt x="240" y="17417"/>
                    <a:pt x="534" y="17419"/>
                  </a:cubicBezTo>
                  <a:lnTo>
                    <a:pt x="11198" y="17419"/>
                  </a:lnTo>
                  <a:cubicBezTo>
                    <a:pt x="11492" y="17419"/>
                    <a:pt x="11729" y="17179"/>
                    <a:pt x="11732" y="16885"/>
                  </a:cubicBezTo>
                  <a:lnTo>
                    <a:pt x="11732" y="12897"/>
                  </a:lnTo>
                  <a:cubicBezTo>
                    <a:pt x="11724" y="12897"/>
                    <a:pt x="11715" y="12897"/>
                    <a:pt x="11707" y="12897"/>
                  </a:cubicBezTo>
                  <a:cubicBezTo>
                    <a:pt x="10343" y="12897"/>
                    <a:pt x="9035" y="12355"/>
                    <a:pt x="8070" y="11390"/>
                  </a:cubicBezTo>
                  <a:cubicBezTo>
                    <a:pt x="6060" y="9380"/>
                    <a:pt x="6060" y="6111"/>
                    <a:pt x="8070" y="4101"/>
                  </a:cubicBezTo>
                  <a:cubicBezTo>
                    <a:pt x="9035" y="3136"/>
                    <a:pt x="10343" y="2594"/>
                    <a:pt x="11707" y="2594"/>
                  </a:cubicBezTo>
                  <a:cubicBezTo>
                    <a:pt x="11715" y="2594"/>
                    <a:pt x="11724" y="2594"/>
                    <a:pt x="11732" y="2594"/>
                  </a:cubicBezTo>
                  <a:lnTo>
                    <a:pt x="11732" y="534"/>
                  </a:lnTo>
                  <a:cubicBezTo>
                    <a:pt x="11732" y="240"/>
                    <a:pt x="11492" y="0"/>
                    <a:pt x="1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1703648" y="1613362"/>
            <a:ext cx="338293" cy="338301"/>
            <a:chOff x="3587777" y="3782386"/>
            <a:chExt cx="338293" cy="338301"/>
          </a:xfrm>
        </p:grpSpPr>
        <p:sp>
          <p:nvSpPr>
            <p:cNvPr id="1512" name="Google Shape;1512;p33"/>
            <p:cNvSpPr/>
            <p:nvPr/>
          </p:nvSpPr>
          <p:spPr>
            <a:xfrm>
              <a:off x="3587777" y="3782386"/>
              <a:ext cx="338293" cy="29759"/>
            </a:xfrm>
            <a:custGeom>
              <a:avLst/>
              <a:gdLst/>
              <a:ahLst/>
              <a:cxnLst/>
              <a:rect l="l" t="t" r="r" b="b"/>
              <a:pathLst>
                <a:path w="18200" h="1601" extrusionOk="0">
                  <a:moveTo>
                    <a:pt x="800" y="1"/>
                  </a:moveTo>
                  <a:cubicBezTo>
                    <a:pt x="359" y="1"/>
                    <a:pt x="1" y="360"/>
                    <a:pt x="1" y="801"/>
                  </a:cubicBezTo>
                  <a:cubicBezTo>
                    <a:pt x="1" y="1244"/>
                    <a:pt x="359" y="1600"/>
                    <a:pt x="800" y="1600"/>
                  </a:cubicBezTo>
                  <a:lnTo>
                    <a:pt x="17400" y="1600"/>
                  </a:lnTo>
                  <a:cubicBezTo>
                    <a:pt x="17843" y="1600"/>
                    <a:pt x="18199" y="1244"/>
                    <a:pt x="18199" y="801"/>
                  </a:cubicBezTo>
                  <a:cubicBezTo>
                    <a:pt x="18199" y="360"/>
                    <a:pt x="17843" y="1"/>
                    <a:pt x="1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679676" y="4010333"/>
              <a:ext cx="154536" cy="110354"/>
            </a:xfrm>
            <a:custGeom>
              <a:avLst/>
              <a:gdLst/>
              <a:ahLst/>
              <a:cxnLst/>
              <a:rect l="l" t="t" r="r" b="b"/>
              <a:pathLst>
                <a:path w="8314" h="5937" extrusionOk="0">
                  <a:moveTo>
                    <a:pt x="3625" y="1"/>
                  </a:moveTo>
                  <a:lnTo>
                    <a:pt x="3625" y="602"/>
                  </a:lnTo>
                  <a:lnTo>
                    <a:pt x="180" y="5078"/>
                  </a:lnTo>
                  <a:cubicBezTo>
                    <a:pt x="0" y="5312"/>
                    <a:pt x="46" y="5647"/>
                    <a:pt x="279" y="5826"/>
                  </a:cubicBezTo>
                  <a:cubicBezTo>
                    <a:pt x="375" y="5901"/>
                    <a:pt x="489" y="5937"/>
                    <a:pt x="603" y="5937"/>
                  </a:cubicBezTo>
                  <a:cubicBezTo>
                    <a:pt x="762" y="5937"/>
                    <a:pt x="920" y="5865"/>
                    <a:pt x="1025" y="5729"/>
                  </a:cubicBezTo>
                  <a:lnTo>
                    <a:pt x="3625" y="2350"/>
                  </a:lnTo>
                  <a:lnTo>
                    <a:pt x="3625" y="4694"/>
                  </a:lnTo>
                  <a:cubicBezTo>
                    <a:pt x="3625" y="4988"/>
                    <a:pt x="3863" y="5225"/>
                    <a:pt x="4157" y="5225"/>
                  </a:cubicBezTo>
                  <a:cubicBezTo>
                    <a:pt x="4451" y="5225"/>
                    <a:pt x="4691" y="4988"/>
                    <a:pt x="4691" y="4694"/>
                  </a:cubicBezTo>
                  <a:lnTo>
                    <a:pt x="4691" y="2350"/>
                  </a:lnTo>
                  <a:lnTo>
                    <a:pt x="7289" y="5729"/>
                  </a:lnTo>
                  <a:cubicBezTo>
                    <a:pt x="7394" y="5865"/>
                    <a:pt x="7552" y="5937"/>
                    <a:pt x="7712" y="5937"/>
                  </a:cubicBezTo>
                  <a:cubicBezTo>
                    <a:pt x="7826" y="5937"/>
                    <a:pt x="7940" y="5901"/>
                    <a:pt x="8037" y="5826"/>
                  </a:cubicBezTo>
                  <a:cubicBezTo>
                    <a:pt x="8271" y="5647"/>
                    <a:pt x="8314" y="5312"/>
                    <a:pt x="8134" y="5078"/>
                  </a:cubicBezTo>
                  <a:lnTo>
                    <a:pt x="4691" y="602"/>
                  </a:lnTo>
                  <a:lnTo>
                    <a:pt x="4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826300" y="3883209"/>
              <a:ext cx="18123" cy="18141"/>
            </a:xfrm>
            <a:custGeom>
              <a:avLst/>
              <a:gdLst/>
              <a:ahLst/>
              <a:cxnLst/>
              <a:rect l="l" t="t" r="r" b="b"/>
              <a:pathLst>
                <a:path w="975" h="976" extrusionOk="0">
                  <a:moveTo>
                    <a:pt x="0" y="0"/>
                  </a:moveTo>
                  <a:lnTo>
                    <a:pt x="0" y="975"/>
                  </a:lnTo>
                  <a:lnTo>
                    <a:pt x="975" y="975"/>
                  </a:lnTo>
                  <a:cubicBezTo>
                    <a:pt x="813" y="521"/>
                    <a:pt x="456" y="16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779922" y="3883209"/>
              <a:ext cx="64499" cy="57807"/>
            </a:xfrm>
            <a:custGeom>
              <a:avLst/>
              <a:gdLst/>
              <a:ahLst/>
              <a:cxnLst/>
              <a:rect l="l" t="t" r="r" b="b"/>
              <a:pathLst>
                <a:path w="3470" h="3110" extrusionOk="0">
                  <a:moveTo>
                    <a:pt x="1429" y="0"/>
                  </a:moveTo>
                  <a:cubicBezTo>
                    <a:pt x="320" y="394"/>
                    <a:pt x="0" y="1807"/>
                    <a:pt x="831" y="2640"/>
                  </a:cubicBezTo>
                  <a:cubicBezTo>
                    <a:pt x="1150" y="2959"/>
                    <a:pt x="1556" y="3109"/>
                    <a:pt x="1957" y="3109"/>
                  </a:cubicBezTo>
                  <a:cubicBezTo>
                    <a:pt x="2600" y="3109"/>
                    <a:pt x="3229" y="2725"/>
                    <a:pt x="3470" y="2041"/>
                  </a:cubicBezTo>
                  <a:lnTo>
                    <a:pt x="1963" y="2041"/>
                  </a:lnTo>
                  <a:cubicBezTo>
                    <a:pt x="1669" y="2041"/>
                    <a:pt x="1429" y="1803"/>
                    <a:pt x="1429" y="1509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08279" y="3831980"/>
              <a:ext cx="297288" cy="158551"/>
            </a:xfrm>
            <a:custGeom>
              <a:avLst/>
              <a:gdLst/>
              <a:ahLst/>
              <a:cxnLst/>
              <a:rect l="l" t="t" r="r" b="b"/>
              <a:pathLst>
                <a:path w="15994" h="8530" extrusionOk="0">
                  <a:moveTo>
                    <a:pt x="6932" y="3744"/>
                  </a:moveTo>
                  <a:cubicBezTo>
                    <a:pt x="7222" y="3744"/>
                    <a:pt x="7458" y="3975"/>
                    <a:pt x="7464" y="4265"/>
                  </a:cubicBezTo>
                  <a:lnTo>
                    <a:pt x="7464" y="6396"/>
                  </a:lnTo>
                  <a:cubicBezTo>
                    <a:pt x="7458" y="6686"/>
                    <a:pt x="7222" y="6920"/>
                    <a:pt x="6932" y="6920"/>
                  </a:cubicBezTo>
                  <a:cubicBezTo>
                    <a:pt x="6641" y="6920"/>
                    <a:pt x="6405" y="6686"/>
                    <a:pt x="6398" y="6396"/>
                  </a:cubicBezTo>
                  <a:lnTo>
                    <a:pt x="6398" y="4265"/>
                  </a:lnTo>
                  <a:cubicBezTo>
                    <a:pt x="6405" y="3975"/>
                    <a:pt x="6641" y="3744"/>
                    <a:pt x="6932" y="3744"/>
                  </a:cubicBezTo>
                  <a:close/>
                  <a:moveTo>
                    <a:pt x="2665" y="1600"/>
                  </a:moveTo>
                  <a:cubicBezTo>
                    <a:pt x="2961" y="1600"/>
                    <a:pt x="3199" y="1838"/>
                    <a:pt x="3199" y="2132"/>
                  </a:cubicBezTo>
                  <a:lnTo>
                    <a:pt x="3199" y="6396"/>
                  </a:lnTo>
                  <a:cubicBezTo>
                    <a:pt x="3199" y="6693"/>
                    <a:pt x="2961" y="6930"/>
                    <a:pt x="2665" y="6930"/>
                  </a:cubicBezTo>
                  <a:cubicBezTo>
                    <a:pt x="2371" y="6930"/>
                    <a:pt x="2134" y="6693"/>
                    <a:pt x="2134" y="6396"/>
                  </a:cubicBezTo>
                  <a:lnTo>
                    <a:pt x="2134" y="2132"/>
                  </a:lnTo>
                  <a:cubicBezTo>
                    <a:pt x="2134" y="1838"/>
                    <a:pt x="2371" y="1600"/>
                    <a:pt x="2665" y="1600"/>
                  </a:cubicBezTo>
                  <a:close/>
                  <a:moveTo>
                    <a:pt x="4799" y="2666"/>
                  </a:moveTo>
                  <a:cubicBezTo>
                    <a:pt x="5093" y="2666"/>
                    <a:pt x="5333" y="2903"/>
                    <a:pt x="5333" y="3199"/>
                  </a:cubicBezTo>
                  <a:lnTo>
                    <a:pt x="5333" y="6396"/>
                  </a:lnTo>
                  <a:cubicBezTo>
                    <a:pt x="5333" y="6693"/>
                    <a:pt x="5093" y="6930"/>
                    <a:pt x="4799" y="6930"/>
                  </a:cubicBezTo>
                  <a:cubicBezTo>
                    <a:pt x="4505" y="6930"/>
                    <a:pt x="4265" y="6693"/>
                    <a:pt x="4265" y="6396"/>
                  </a:cubicBezTo>
                  <a:lnTo>
                    <a:pt x="4265" y="3199"/>
                  </a:lnTo>
                  <a:cubicBezTo>
                    <a:pt x="4265" y="2903"/>
                    <a:pt x="4505" y="2666"/>
                    <a:pt x="4799" y="2666"/>
                  </a:cubicBezTo>
                  <a:close/>
                  <a:moveTo>
                    <a:pt x="11196" y="1600"/>
                  </a:moveTo>
                  <a:cubicBezTo>
                    <a:pt x="11540" y="1600"/>
                    <a:pt x="11887" y="1666"/>
                    <a:pt x="12218" y="1803"/>
                  </a:cubicBezTo>
                  <a:cubicBezTo>
                    <a:pt x="13214" y="2214"/>
                    <a:pt x="13863" y="3186"/>
                    <a:pt x="13863" y="4265"/>
                  </a:cubicBezTo>
                  <a:cubicBezTo>
                    <a:pt x="13860" y="5737"/>
                    <a:pt x="12669" y="6928"/>
                    <a:pt x="11197" y="6930"/>
                  </a:cubicBezTo>
                  <a:cubicBezTo>
                    <a:pt x="10119" y="6930"/>
                    <a:pt x="9146" y="6282"/>
                    <a:pt x="8733" y="5285"/>
                  </a:cubicBezTo>
                  <a:cubicBezTo>
                    <a:pt x="8322" y="4289"/>
                    <a:pt x="8549" y="3143"/>
                    <a:pt x="9312" y="2380"/>
                  </a:cubicBezTo>
                  <a:cubicBezTo>
                    <a:pt x="9821" y="1870"/>
                    <a:pt x="10502" y="1600"/>
                    <a:pt x="11196" y="1600"/>
                  </a:cubicBezTo>
                  <a:close/>
                  <a:moveTo>
                    <a:pt x="0" y="0"/>
                  </a:moveTo>
                  <a:lnTo>
                    <a:pt x="0" y="6930"/>
                  </a:lnTo>
                  <a:cubicBezTo>
                    <a:pt x="2" y="7814"/>
                    <a:pt x="718" y="8530"/>
                    <a:pt x="1600" y="8530"/>
                  </a:cubicBezTo>
                  <a:lnTo>
                    <a:pt x="14396" y="8530"/>
                  </a:lnTo>
                  <a:cubicBezTo>
                    <a:pt x="15278" y="8530"/>
                    <a:pt x="15994" y="7814"/>
                    <a:pt x="15994" y="6930"/>
                  </a:cubicBezTo>
                  <a:lnTo>
                    <a:pt x="15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35"/>
          <p:cNvSpPr txBox="1">
            <a:spLocks noGrp="1"/>
          </p:cNvSpPr>
          <p:nvPr>
            <p:ph type="subTitle" idx="1"/>
          </p:nvPr>
        </p:nvSpPr>
        <p:spPr>
          <a:xfrm>
            <a:off x="361104" y="1055426"/>
            <a:ext cx="3113292" cy="1940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Collect historical stock prices and sentiment data for analysis.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-Retrieved historical stock prices.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Gathered sentiment data from specified sources.</a:t>
            </a:r>
            <a:endParaRPr dirty="0"/>
          </a:p>
        </p:txBody>
      </p:sp>
      <p:sp>
        <p:nvSpPr>
          <p:cNvPr id="1536" name="Google Shape;1536;p35"/>
          <p:cNvSpPr txBox="1">
            <a:spLocks noGrp="1"/>
          </p:cNvSpPr>
          <p:nvPr>
            <p:ph type="subTitle" idx="2"/>
          </p:nvPr>
        </p:nvSpPr>
        <p:spPr>
          <a:xfrm>
            <a:off x="3375469" y="1014624"/>
            <a:ext cx="2880546" cy="219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Prepared data for effective analysis and model training.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- Dealt with missing data points.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Standardized or normalized numerical features.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Converted textual data into a suitable format for sentiment analysis.</a:t>
            </a:r>
            <a:endParaRPr dirty="0"/>
          </a:p>
        </p:txBody>
      </p:sp>
      <p:sp>
        <p:nvSpPr>
          <p:cNvPr id="1537" name="Google Shape;1537;p35"/>
          <p:cNvSpPr txBox="1">
            <a:spLocks noGrp="1"/>
          </p:cNvSpPr>
          <p:nvPr>
            <p:ph type="subTitle" idx="3"/>
          </p:nvPr>
        </p:nvSpPr>
        <p:spPr>
          <a:xfrm>
            <a:off x="416996" y="2983708"/>
            <a:ext cx="2801440" cy="1709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Extracted relevant features for model input.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- Combined sentiment scores with traditional stock indicators.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</a:t>
            </a:r>
            <a:r>
              <a:rPr lang="en-IN" i="1" dirty="0"/>
              <a:t>Created lag features to capture temporal patterns.</a:t>
            </a:r>
            <a:endParaRPr i="1" dirty="0"/>
          </a:p>
        </p:txBody>
      </p:sp>
      <p:sp>
        <p:nvSpPr>
          <p:cNvPr id="1538" name="Google Shape;1538;p35"/>
          <p:cNvSpPr txBox="1">
            <a:spLocks noGrp="1"/>
          </p:cNvSpPr>
          <p:nvPr>
            <p:ph type="subTitle" idx="4"/>
          </p:nvPr>
        </p:nvSpPr>
        <p:spPr>
          <a:xfrm>
            <a:off x="4123944" y="3327284"/>
            <a:ext cx="4855464" cy="1299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- Built a robust machine learning model for stock price prediction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- Selected a suitable machine learning algorithm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- Trained the model on historical data.</a:t>
            </a:r>
            <a:endParaRPr dirty="0"/>
          </a:p>
        </p:txBody>
      </p:sp>
      <p:sp>
        <p:nvSpPr>
          <p:cNvPr id="1539" name="Google Shape;1539;p35"/>
          <p:cNvSpPr txBox="1">
            <a:spLocks noGrp="1"/>
          </p:cNvSpPr>
          <p:nvPr>
            <p:ph type="subTitle" idx="7"/>
          </p:nvPr>
        </p:nvSpPr>
        <p:spPr>
          <a:xfrm>
            <a:off x="719850" y="787093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Gathering</a:t>
            </a:r>
            <a:endParaRPr b="1" dirty="0"/>
          </a:p>
        </p:txBody>
      </p:sp>
      <p:sp>
        <p:nvSpPr>
          <p:cNvPr id="1540" name="Google Shape;1540;p35"/>
          <p:cNvSpPr txBox="1">
            <a:spLocks noGrp="1"/>
          </p:cNvSpPr>
          <p:nvPr>
            <p:ph type="subTitle" idx="8"/>
          </p:nvPr>
        </p:nvSpPr>
        <p:spPr>
          <a:xfrm>
            <a:off x="3570603" y="781858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Preprocessing</a:t>
            </a:r>
            <a:endParaRPr b="1" dirty="0"/>
          </a:p>
        </p:txBody>
      </p:sp>
      <p:sp>
        <p:nvSpPr>
          <p:cNvPr id="1541" name="Google Shape;1541;p35"/>
          <p:cNvSpPr txBox="1">
            <a:spLocks noGrp="1"/>
          </p:cNvSpPr>
          <p:nvPr>
            <p:ph type="subTitle" idx="9"/>
          </p:nvPr>
        </p:nvSpPr>
        <p:spPr>
          <a:xfrm>
            <a:off x="6421357" y="781858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Sentiment Analysis</a:t>
            </a:r>
            <a:endParaRPr b="1" dirty="0"/>
          </a:p>
        </p:txBody>
      </p:sp>
      <p:sp>
        <p:nvSpPr>
          <p:cNvPr id="1542" name="Google Shape;1542;p35"/>
          <p:cNvSpPr txBox="1">
            <a:spLocks noGrp="1"/>
          </p:cNvSpPr>
          <p:nvPr>
            <p:ph type="subTitle" idx="5"/>
          </p:nvPr>
        </p:nvSpPr>
        <p:spPr>
          <a:xfrm>
            <a:off x="6156067" y="1018490"/>
            <a:ext cx="2987933" cy="2017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Analyzed</a:t>
            </a:r>
            <a:r>
              <a:rPr lang="en-IN" dirty="0"/>
              <a:t> sentiment in financial news articles and social media posts.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- Utilized NLP tools for sentiment analysis.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Assigned sentiment scores to each piece of data.</a:t>
            </a:r>
            <a:endParaRPr dirty="0"/>
          </a:p>
        </p:txBody>
      </p:sp>
      <p:sp>
        <p:nvSpPr>
          <p:cNvPr id="1544" name="Google Shape;1544;p35"/>
          <p:cNvSpPr txBox="1">
            <a:spLocks noGrp="1"/>
          </p:cNvSpPr>
          <p:nvPr>
            <p:ph type="subTitle" idx="13"/>
          </p:nvPr>
        </p:nvSpPr>
        <p:spPr>
          <a:xfrm>
            <a:off x="570985" y="2666130"/>
            <a:ext cx="23961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Feature Engineering</a:t>
            </a:r>
            <a:endParaRPr b="1" dirty="0"/>
          </a:p>
        </p:txBody>
      </p:sp>
      <p:sp>
        <p:nvSpPr>
          <p:cNvPr id="1545" name="Google Shape;1545;p35"/>
          <p:cNvSpPr txBox="1">
            <a:spLocks noGrp="1"/>
          </p:cNvSpPr>
          <p:nvPr>
            <p:ph type="subTitle" idx="14"/>
          </p:nvPr>
        </p:nvSpPr>
        <p:spPr>
          <a:xfrm>
            <a:off x="5317934" y="3001619"/>
            <a:ext cx="23958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ML Model</a:t>
            </a:r>
            <a:endParaRPr b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12125EE-E90F-E30C-3805-00CC6AF4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7019"/>
            <a:ext cx="7704000" cy="572700"/>
          </a:xfrm>
        </p:spPr>
        <p:txBody>
          <a:bodyPr/>
          <a:lstStyle/>
          <a:p>
            <a:r>
              <a:rPr lang="en-US" b="1" dirty="0"/>
              <a:t>Code Overview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151C-5268-474D-0238-FE3FA837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8993"/>
            <a:ext cx="7704000" cy="572700"/>
          </a:xfrm>
        </p:spPr>
        <p:txBody>
          <a:bodyPr/>
          <a:lstStyle/>
          <a:p>
            <a:r>
              <a:rPr lang="en-US" dirty="0"/>
              <a:t>CODE SNAPSHOT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E6AE26-80FD-F08A-291F-95181D29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3" y="974291"/>
            <a:ext cx="4389119" cy="34452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3804AB-9DB5-65E0-9332-656EB5F8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08" y="974290"/>
            <a:ext cx="3898899" cy="34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11387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ing in the Stock Market Pitch Deck by Slidesgo">
  <a:themeElements>
    <a:clrScheme name="Simple Light">
      <a:dk1>
        <a:srgbClr val="7C4E1C"/>
      </a:dk1>
      <a:lt1>
        <a:srgbClr val="FFFCF7"/>
      </a:lt1>
      <a:dk2>
        <a:srgbClr val="CA871E"/>
      </a:dk2>
      <a:lt2>
        <a:srgbClr val="ECD4C0"/>
      </a:lt2>
      <a:accent1>
        <a:srgbClr val="C3B5A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C4E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557</Words>
  <Application>Microsoft Office PowerPoint</Application>
  <PresentationFormat>On-screen Show (16:9)</PresentationFormat>
  <Paragraphs>83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Carlito</vt:lpstr>
      <vt:lpstr>Kanit Medium</vt:lpstr>
      <vt:lpstr>Raleway</vt:lpstr>
      <vt:lpstr>Trebuchet MS</vt:lpstr>
      <vt:lpstr>Wingdings</vt:lpstr>
      <vt:lpstr>Work Sans</vt:lpstr>
      <vt:lpstr>Investing in the Stock Market Pitch Deck by Slidesgo</vt:lpstr>
      <vt:lpstr>Stock Price Predictor Using Sentiment Analysis</vt:lpstr>
      <vt:lpstr>RECAP</vt:lpstr>
      <vt:lpstr>1</vt:lpstr>
      <vt:lpstr>PROJECT OVERVIEW</vt:lpstr>
      <vt:lpstr>METHODOLOGY</vt:lpstr>
      <vt:lpstr>DATA COLLECTION AND PREPROCESSING</vt:lpstr>
      <vt:lpstr>Code Overview </vt:lpstr>
      <vt:lpstr>Code Overview</vt:lpstr>
      <vt:lpstr>CODE SNAPSHOT</vt:lpstr>
      <vt:lpstr>RESULT-DEPLOYMENT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Predictor Using Sentiment Analysis</dc:title>
  <cp:lastModifiedBy>Subodh Narasimhan</cp:lastModifiedBy>
  <cp:revision>45</cp:revision>
  <dcterms:modified xsi:type="dcterms:W3CDTF">2024-05-27T13:05:34Z</dcterms:modified>
</cp:coreProperties>
</file>