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6" r:id="rId1"/>
    <p:sldMasterId id="2147483657" r:id="rId2"/>
    <p:sldMasterId id="2147483658" r:id="rId3"/>
  </p:sldMasterIdLst>
  <p:notesMasterIdLst>
    <p:notesMasterId r:id="rId21"/>
  </p:notesMasterIdLst>
  <p:sldIdLst>
    <p:sldId id="256" r:id="rId4"/>
    <p:sldId id="257" r:id="rId5"/>
    <p:sldId id="270" r:id="rId6"/>
    <p:sldId id="273" r:id="rId7"/>
    <p:sldId id="274" r:id="rId8"/>
    <p:sldId id="275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69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rbel" panose="020B0503020204020204" pitchFamily="34" charset="0"/>
      <p:regular r:id="rId26"/>
      <p:bold r:id="rId27"/>
      <p:italic r:id="rId28"/>
      <p:boldItalic r:id="rId29"/>
    </p:embeddedFont>
    <p:embeddedFont>
      <p:font typeface="Candara" panose="020E0502030303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" descr="E:\Brand &amp; all that\Greatlearning Logo\Greatlearning Logo.jpg"/>
          <p:cNvPicPr preferRelativeResize="0"/>
          <p:nvPr/>
        </p:nvPicPr>
        <p:blipFill rotWithShape="1">
          <a:blip r:embed="rId7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8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0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ctrTitle"/>
          </p:nvPr>
        </p:nvSpPr>
        <p:spPr>
          <a:xfrm>
            <a:off x="2438400" y="2797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en-IN" sz="4000" dirty="0" smtClean="0"/>
              <a:t>Feature Engineering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regularized 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LASSO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and note the coefficients</a:t>
            </a:r>
          </a:p>
          <a:p>
            <a:pPr marL="2540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lasso= Lasso(alpha 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0.2)</a:t>
            </a:r>
            <a:endParaRPr lang="en-IN" sz="18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lasso.fit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(“Lasso 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model:” , 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lasso.coef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_))</a:t>
            </a:r>
          </a:p>
          <a:p>
            <a:pPr marL="25400" indent="0">
              <a:buNone/>
            </a:pP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Lasso model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[[0.  0.  -0.3456   -4.09876 ---]]</a:t>
            </a:r>
          </a:p>
          <a:p>
            <a:pPr marL="25400" indent="0">
              <a:buNone/>
            </a:pPr>
            <a:endParaRPr lang="en-IN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Generate polynomial models reflecting the non-linear interaction between some dimensions</a:t>
            </a: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sklearn.precprocessing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PolynomialFeatures</a:t>
            </a:r>
            <a:endParaRPr lang="en-IN" sz="1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oly =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PolynomialFeatures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(degree = 2,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interaction_only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True)</a:t>
            </a:r>
          </a:p>
          <a:p>
            <a:pPr marL="25400" indent="0">
              <a:buNone/>
            </a:pP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X_poly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poly.fit_transform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X_scaled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5400" indent="0">
              <a:buNone/>
            </a:pP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x_poly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y,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=0.30,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1)</a:t>
            </a:r>
          </a:p>
          <a:p>
            <a:pPr marL="25400" indent="0">
              <a:buNone/>
            </a:pP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X_train.shape</a:t>
            </a:r>
            <a:endParaRPr lang="en-IN" sz="1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endParaRPr lang="en-IN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endParaRPr lang="en-IN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06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How to tune the models or improve performance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performance of any model, increase model capacity.</a:t>
            </a:r>
          </a:p>
          <a:p>
            <a:pPr marL="2540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tuning process is more empirical than theoretical. We add layers and nodes gradually with the intention to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overfit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since we can tone it down with regularizations.</a:t>
            </a:r>
          </a:p>
          <a:p>
            <a:pPr marL="2540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repeat the iterations until the accuracy improvement is diminishing and no longer justify the drop in the training and computation performance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7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Concept of </a:t>
            </a:r>
            <a:r>
              <a:rPr lang="en-IN" sz="3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upsampling</a:t>
            </a:r>
            <a:r>
              <a:rPr lang="en-IN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and </a:t>
            </a:r>
            <a:r>
              <a:rPr lang="en-IN" sz="3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downsampling</a:t>
            </a:r>
            <a:r>
              <a:rPr lang="en-IN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br>
              <a:rPr lang="en-IN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handle the imbalanced dataset cases to minimize the Type II errors by balancing the class representations.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balance the classes we can –</a:t>
            </a:r>
          </a:p>
          <a:p>
            <a:pPr lvl="1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the frequency of the majority class</a:t>
            </a:r>
          </a:p>
          <a:p>
            <a:pPr lvl="1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frequency of the minority class </a:t>
            </a:r>
          </a:p>
          <a:p>
            <a:pPr marL="508000" lvl="1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 lvl="1" indent="0">
              <a:buNone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657" y="4051036"/>
            <a:ext cx="5160510" cy="20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0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Imblearn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</a:t>
            </a:r>
          </a:p>
          <a:p>
            <a:pPr marL="2540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imbalanced-learn module – provides more sophisticated resampling techniques.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over-sampling, instead of creating exact copies of the minority class records, we can introduce small variations into those copies creating more diverse synthetic samples.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SMOTE consists of synthesizing elements for the minority class, based on those that already exist, works randomly picking a point from the majority class and computing the K-nearest neighbours.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45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95300" indent="-342900">
              <a:spcBef>
                <a:spcPts val="480"/>
              </a:spcBef>
            </a:pPr>
            <a:r>
              <a:rPr lang="en-IN" sz="2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/>
            </a:r>
            <a:br>
              <a:rPr lang="en-IN" sz="2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IN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/>
            </a:r>
            <a:br>
              <a:rPr lang="en-IN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IN" sz="2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/>
            </a:r>
            <a:br>
              <a:rPr lang="en-IN" sz="2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IN" sz="2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Hands </a:t>
            </a:r>
            <a:r>
              <a:rPr lang="en-IN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on exercise showing tuning of a model</a:t>
            </a:r>
            <a:r>
              <a:rPr lang="en-I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/>
            </a:r>
            <a:br>
              <a:rPr lang="en-I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I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/>
            </a:r>
            <a:br>
              <a:rPr lang="en-I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 indent="-457200"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</a:t>
            </a: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mport pandas as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en-IN" sz="1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mport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IN" sz="1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mport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matplotlib.style</a:t>
            </a:r>
            <a:endParaRPr lang="en-IN" sz="1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plt.style.use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(‘classic’)</a:t>
            </a: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mport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IN" sz="1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endParaRPr lang="en-IN" sz="18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Copy all the predictor variables into X </a:t>
            </a:r>
            <a:r>
              <a:rPr lang="en-I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5400" indent="0">
              <a:buNone/>
            </a:pP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mpg_df.drop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(‘mpg’, axis=1)</a:t>
            </a:r>
          </a:p>
          <a:p>
            <a:pPr marL="25400" indent="0">
              <a:buNone/>
            </a:pP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x.drop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({‘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origin_america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origin_asia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origin_europe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’}, axis=1)</a:t>
            </a:r>
            <a:endParaRPr lang="en-IN" sz="18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4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Prepare the model after splitting</a:t>
            </a:r>
          </a:p>
          <a:p>
            <a:pPr marL="25400" indent="0">
              <a:buNone/>
            </a:pP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egression_model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5400" indent="0">
              <a:buNone/>
            </a:pP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regression_model.fit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5400" indent="0">
              <a:buNone/>
            </a:pPr>
            <a:endParaRPr lang="en-IN" sz="18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Explore the coefficients for each of the independent attributes</a:t>
            </a: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col_name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enumerate(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x_train.columns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25400" indent="0">
              <a:buNone/>
            </a:pP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print(“The coefficient for {} is {}”. Format(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col_name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regression_model.coef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_[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col_names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]))</a:t>
            </a:r>
          </a:p>
          <a:p>
            <a:pPr marL="25400" indent="0">
              <a:buNone/>
            </a:pPr>
            <a:endParaRPr lang="en-IN" sz="1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Down sampling the larger class i.e.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diabetics</a:t>
            </a:r>
          </a:p>
          <a:p>
            <a:pPr marL="25400" indent="0">
              <a:buNone/>
            </a:pP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non_diab_indices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pima_df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pima_df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[‘class’]== 0].index </a:t>
            </a:r>
            <a:endParaRPr lang="en-IN" sz="18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no_diab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pima_df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[‘class’] == 0])</a:t>
            </a:r>
          </a:p>
          <a:p>
            <a:pPr marL="25400" indent="0">
              <a:buNone/>
            </a:pP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no_diab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IN" sz="18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391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ima_df_down_sample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pima_df.loc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down_sample_indices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#extract all those recommendations</a:t>
            </a:r>
          </a:p>
          <a:p>
            <a:pPr marL="25400" indent="0">
              <a:buNone/>
            </a:pP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pima_df_down_sample.shape</a:t>
            </a:r>
            <a:endParaRPr lang="en-IN" sz="1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ima_df_down_sample.groupby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([“class”]).count  </a:t>
            </a: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Look at the class distribution</a:t>
            </a:r>
          </a:p>
          <a:p>
            <a:pPr marL="25400" indent="0">
              <a:buNone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Fit the model on 30% through Logistic Regression</a:t>
            </a: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odel =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5400" indent="0">
              <a:buNone/>
            </a:pP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5400" indent="0">
              <a:buNone/>
            </a:pP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_predict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5400" indent="0">
              <a:buNone/>
            </a:pP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model_score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model.score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rint(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model_score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5400" indent="0">
              <a:buNone/>
            </a:pP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metrics.confusion_matrix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y_predict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25400" indent="0">
              <a:buNone/>
            </a:pPr>
            <a:endParaRPr lang="en-IN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502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4219575" y="4572000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US" sz="5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9050" y="3798887"/>
            <a:ext cx="302895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325" y="1450975"/>
            <a:ext cx="4359275" cy="2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 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480"/>
              </a:spcBef>
              <a:buSzPts val="2400"/>
            </a:pPr>
            <a:r>
              <a:rPr lang="en-IN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Introduction to Feature engineering</a:t>
            </a:r>
          </a:p>
          <a:p>
            <a:pPr marL="495300" indent="-342900">
              <a:spcBef>
                <a:spcPts val="480"/>
              </a:spcBef>
              <a:buSzPts val="2400"/>
            </a:pPr>
            <a:r>
              <a:rPr lang="en-IN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Hands on exercise on Feature engineering</a:t>
            </a:r>
          </a:p>
          <a:p>
            <a:pPr marL="495300" indent="-342900">
              <a:spcBef>
                <a:spcPts val="480"/>
              </a:spcBef>
              <a:buSzPts val="2400"/>
            </a:pPr>
            <a:r>
              <a:rPr lang="en-IN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Part 2 of feature engineering and model tuning</a:t>
            </a:r>
          </a:p>
          <a:p>
            <a:pPr marL="495300" indent="-342900">
              <a:spcBef>
                <a:spcPts val="480"/>
              </a:spcBef>
              <a:buSzPts val="2400"/>
            </a:pPr>
            <a:r>
              <a:rPr lang="en-IN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How to tune the models or improve performance</a:t>
            </a:r>
          </a:p>
          <a:p>
            <a:pPr marL="495300" indent="-342900">
              <a:spcBef>
                <a:spcPts val="480"/>
              </a:spcBef>
              <a:buSzPts val="2400"/>
            </a:pPr>
            <a:r>
              <a:rPr lang="en-IN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Concept of </a:t>
            </a:r>
            <a:r>
              <a:rPr lang="en-IN" sz="24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upsampling</a:t>
            </a:r>
            <a:r>
              <a:rPr lang="en-IN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and </a:t>
            </a:r>
            <a:r>
              <a:rPr lang="en-IN" sz="24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downsampling</a:t>
            </a:r>
            <a:r>
              <a:rPr lang="en-IN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</a:p>
          <a:p>
            <a:pPr marL="495300" indent="-342900">
              <a:spcBef>
                <a:spcPts val="480"/>
              </a:spcBef>
              <a:buSzPts val="2400"/>
            </a:pPr>
            <a:r>
              <a:rPr lang="en-IN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Hands on exercise showing tuning of a model</a:t>
            </a:r>
          </a:p>
          <a:p>
            <a:pPr marL="152400" indent="0">
              <a:spcBef>
                <a:spcPts val="480"/>
              </a:spcBef>
              <a:buSzPts val="2400"/>
              <a:buNone/>
            </a:pPr>
            <a:endParaRPr lang="en-IN" sz="24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95300" indent="-342900">
              <a:spcBef>
                <a:spcPts val="480"/>
              </a:spcBef>
              <a:buSzPts val="2400"/>
            </a:pPr>
            <a:endParaRPr lang="en-IN" sz="24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95300" indent="-342900">
              <a:spcBef>
                <a:spcPts val="480"/>
              </a:spcBef>
              <a:buSzPts val="2400"/>
            </a:pPr>
            <a:r>
              <a:rPr lang="en-IN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Introduction to Feature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process of using domain knowledge of the data to create features that make machine learning algorithms work. 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to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machine learning, and is both difficult and expensive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reason why feature engineering is so important is that defining and/or learning higher level domain specific feature is actually one way to deep learning.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403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95300" indent="-342900">
              <a:spcBef>
                <a:spcPts val="480"/>
              </a:spcBef>
              <a:buSzPts val="2400"/>
            </a:pPr>
            <a:r>
              <a:rPr lang="en-IN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Hands on exercise on Feature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functions</a:t>
            </a:r>
          </a:p>
          <a:p>
            <a:pPr marL="2540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457200"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packages</a:t>
            </a: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en-IN" sz="1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endParaRPr lang="en-IN" sz="1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endParaRPr lang="en-IN" sz="1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matrics</a:t>
            </a:r>
            <a:endParaRPr lang="en-IN" sz="1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Imputer</a:t>
            </a:r>
          </a:p>
          <a:p>
            <a:pPr marL="25400" indent="0">
              <a:buNone/>
            </a:pP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sklearn.tree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endParaRPr lang="en-IN" sz="18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7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Split dataset into inputs and outputs</a:t>
            </a: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alues =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pima_df.values</a:t>
            </a:r>
            <a:endParaRPr lang="en-IN" sz="1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values [:,0:8]</a:t>
            </a:r>
          </a:p>
          <a:p>
            <a:pPr marL="25400" indent="0">
              <a:buNone/>
            </a:pP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values [:,8]</a:t>
            </a:r>
          </a:p>
          <a:p>
            <a:pPr marL="25400" indent="0">
              <a:buNone/>
            </a:pP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0.30 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taking 70:30 training and test set</a:t>
            </a:r>
          </a:p>
          <a:p>
            <a:pPr marL="25400" indent="0">
              <a:buNone/>
            </a:pP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5400" indent="0">
              <a:buNone/>
            </a:pPr>
            <a:endParaRPr lang="en-IN" sz="18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Fill missing values with mean column values</a:t>
            </a: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mputer = Imputer(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missing_values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strategy=‘median’, axis=0)</a:t>
            </a:r>
          </a:p>
          <a:p>
            <a:pPr marL="25400" indent="0">
              <a:buNone/>
            </a:pP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ransformed_x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imputer.fit_transform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pPr marL="25400" indent="0">
              <a:buNone/>
            </a:pPr>
            <a:endParaRPr lang="en-IN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47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95300" indent="-342900">
              <a:spcBef>
                <a:spcPts val="480"/>
              </a:spcBef>
              <a:buSzPts val="2400"/>
            </a:pPr>
            <a:r>
              <a:rPr lang="en-IN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Part 2 of feature engineering and model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is a set of those activities which performs a discipline we follow, to ensure that you finally feed the right data to your algorithms, in which the target variable is very strongly influenced by the independent variables.</a:t>
            </a:r>
          </a:p>
          <a:p>
            <a:pPr marL="2540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independent variables do not have any significant outliers, all the missing values have been taken care of.</a:t>
            </a:r>
          </a:p>
          <a:p>
            <a:pPr marL="2540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part of data preparation, we have 2 techniques such as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3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/>
            </a:r>
            <a:br>
              <a:rPr lang="en-IN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IN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Hands on </a:t>
            </a:r>
            <a:r>
              <a:rPr lang="en-IN" sz="2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exercise feature engineering part 2 </a:t>
            </a:r>
            <a:r>
              <a:rPr lang="en-IN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/>
            </a:r>
            <a:br>
              <a:rPr lang="en-IN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</p:spPr>
        <p:txBody>
          <a:bodyPr/>
          <a:lstStyle/>
          <a:p>
            <a:pPr marL="2540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car mpg data set using clustering and PCA </a:t>
            </a:r>
          </a:p>
          <a:p>
            <a:pPr marL="2540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functions </a:t>
            </a:r>
          </a:p>
          <a:p>
            <a:pPr marL="2540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457200"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 </a:t>
            </a: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IN" sz="18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endParaRPr lang="en-IN" sz="18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sklearn.linear_model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endParaRPr lang="en-IN" sz="18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mport pandas as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en-IN" sz="1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mport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IN" sz="1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endParaRPr lang="en-IN" sz="18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 columns</a:t>
            </a:r>
          </a:p>
          <a:p>
            <a:pPr marL="25400" indent="0">
              <a:buNone/>
            </a:pP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Numeric_cols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mpg_df.drop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car_name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axis=1)</a:t>
            </a:r>
            <a:endParaRPr lang="en-IN" sz="18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8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Pair plot analysis to visually check number of likely clusters</a:t>
            </a:r>
          </a:p>
          <a:p>
            <a:pPr marL="25400" indent="0">
              <a:buNone/>
            </a:pP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pg_df_attr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mg_df.iloc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[; ,0:9]</a:t>
            </a:r>
          </a:p>
          <a:p>
            <a:pPr marL="25400" indent="0">
              <a:buNone/>
            </a:pP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sns.pairplot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mpg_df_attr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diag_kind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kde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 </a:t>
            </a: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#to plot density curve instead of histogram</a:t>
            </a:r>
          </a:p>
          <a:p>
            <a:pPr marL="25400" indent="0">
              <a:buNone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</a:t>
            </a: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rray =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mpg_df_attr_z.values</a:t>
            </a:r>
            <a:endParaRPr lang="en-IN" sz="1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 array [ : , 1:5]</a:t>
            </a:r>
          </a:p>
          <a:p>
            <a:pPr marL="25400" indent="0">
              <a:buNone/>
            </a:pP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 array [: , 0]</a:t>
            </a:r>
          </a:p>
          <a:p>
            <a:pPr marL="25400" indent="0">
              <a:buNone/>
            </a:pP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(x, y,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=0.30,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=1)</a:t>
            </a:r>
            <a:endParaRPr lang="en-IN" sz="18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2</a:t>
            </a:r>
          </a:p>
          <a:p>
            <a:pPr marL="2540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Drop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column and follow the same steps for splitting</a:t>
            </a:r>
          </a:p>
          <a:p>
            <a:pPr marL="25400" indent="0">
              <a:buNone/>
            </a:pP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pg_df_attr_z.pop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(‘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25400" indent="0">
              <a:buNone/>
            </a:pP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=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mpg_df_attr_z.values</a:t>
            </a:r>
            <a:endParaRPr lang="en-IN" sz="18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same splitting steps</a:t>
            </a:r>
          </a:p>
          <a:p>
            <a:pPr marL="25400" indent="0">
              <a:buNone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Create a regularized RIDGE model and note the coefficients</a:t>
            </a: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idge= Ridge(alpha = 0.3)</a:t>
            </a:r>
          </a:p>
          <a:p>
            <a:pPr marL="25400" indent="0">
              <a:buNone/>
            </a:pP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idge.fit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rint(“Ridge model:” , (</a:t>
            </a:r>
            <a:r>
              <a:rPr lang="en-I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ridge.coef</a:t>
            </a: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_))</a:t>
            </a:r>
          </a:p>
          <a:p>
            <a:pPr marL="25400" indent="0">
              <a:buNone/>
            </a:pPr>
            <a:r>
              <a:rPr lang="en-I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 model: [[ 2.47057456   2.4449775  …]]</a:t>
            </a:r>
          </a:p>
          <a:p>
            <a:pPr marL="2540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6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127842</TotalTime>
  <Words>863</Words>
  <Application>Microsoft Office PowerPoint</Application>
  <PresentationFormat>Widescreen</PresentationFormat>
  <Paragraphs>147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Times New Roman</vt:lpstr>
      <vt:lpstr>Calibri</vt:lpstr>
      <vt:lpstr>Corbel</vt:lpstr>
      <vt:lpstr>Candara</vt:lpstr>
      <vt:lpstr>Office Theme</vt:lpstr>
      <vt:lpstr>1_Office Theme</vt:lpstr>
      <vt:lpstr>5_Office Theme</vt:lpstr>
      <vt:lpstr>Feature Engineering</vt:lpstr>
      <vt:lpstr>Learning Objectives </vt:lpstr>
      <vt:lpstr>Introduction to Feature engineering</vt:lpstr>
      <vt:lpstr>Hands on exercise on Feature engineering</vt:lpstr>
      <vt:lpstr>PowerPoint Presentation</vt:lpstr>
      <vt:lpstr>Part 2 of feature engineering and model tuning</vt:lpstr>
      <vt:lpstr> Hands on exercise feature engineering part 2  </vt:lpstr>
      <vt:lpstr>PowerPoint Presentation</vt:lpstr>
      <vt:lpstr>PowerPoint Presentation</vt:lpstr>
      <vt:lpstr>PowerPoint Presentation</vt:lpstr>
      <vt:lpstr>How to tune the models or improve performance</vt:lpstr>
      <vt:lpstr>Concept of upsampling and downsampling  </vt:lpstr>
      <vt:lpstr>PowerPoint Presentation</vt:lpstr>
      <vt:lpstr>   Hands on exercise showing tuning of a model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Visualization</dc:title>
  <cp:lastModifiedBy>Stock_BGL</cp:lastModifiedBy>
  <cp:revision>365</cp:revision>
  <dcterms:modified xsi:type="dcterms:W3CDTF">2019-01-10T06:43:47Z</dcterms:modified>
</cp:coreProperties>
</file>