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61" r:id="rId4"/>
    <p:sldId id="267" r:id="rId5"/>
    <p:sldId id="262" r:id="rId6"/>
    <p:sldId id="268" r:id="rId7"/>
    <p:sldId id="271" r:id="rId8"/>
    <p:sldId id="269" r:id="rId9"/>
    <p:sldId id="270" r:id="rId10"/>
    <p:sldId id="272" r:id="rId11"/>
    <p:sldId id="266" r:id="rId12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df6379bcf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fdf6379bcf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df6379bcf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fdf6379bc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5047759" y="3749017"/>
            <a:ext cx="3240241" cy="6504134"/>
          </a:xfrm>
          <a:custGeom>
            <a:avLst/>
            <a:gdLst/>
            <a:ahLst/>
            <a:cxnLst/>
            <a:rect l="l" t="t" r="r" b="b"/>
            <a:pathLst>
              <a:path w="3240241" h="6504134" extrusionOk="0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13032400" y="-101550"/>
            <a:ext cx="5255631" cy="11836826"/>
            <a:chOff x="0" y="-19050"/>
            <a:chExt cx="1384190" cy="3491277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384190" cy="3472226"/>
            </a:xfrm>
            <a:custGeom>
              <a:avLst/>
              <a:gdLst/>
              <a:ahLst/>
              <a:cxnLst/>
              <a:rect l="l" t="t" r="r" b="b"/>
              <a:pathLst>
                <a:path w="1384190" h="3472226" extrusionOk="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 txBox="1"/>
          <p:nvPr/>
        </p:nvSpPr>
        <p:spPr>
          <a:xfrm>
            <a:off x="741471" y="2735857"/>
            <a:ext cx="7214700" cy="13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7" b="1">
                <a:solidFill>
                  <a:srgbClr val="191919"/>
                </a:solidFill>
              </a:rPr>
              <a:t>EchoMart</a:t>
            </a:r>
            <a:endParaRPr sz="2900"/>
          </a:p>
        </p:txBody>
      </p:sp>
      <p:sp>
        <p:nvSpPr>
          <p:cNvPr id="89" name="Google Shape;89;p13"/>
          <p:cNvSpPr txBox="1"/>
          <p:nvPr/>
        </p:nvSpPr>
        <p:spPr>
          <a:xfrm>
            <a:off x="741475" y="4122150"/>
            <a:ext cx="7023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18">
                <a:solidFill>
                  <a:srgbClr val="191919"/>
                </a:solidFill>
              </a:rPr>
              <a:t>Where Every Click Matters</a:t>
            </a:r>
            <a:endParaRPr sz="19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925" y="247751"/>
            <a:ext cx="2526919" cy="1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818850" y="337850"/>
            <a:ext cx="104424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Shri Ramdeobaba College of Engineering and Management, Nagpur</a:t>
            </a:r>
            <a:endParaRPr sz="2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of Computer Science and Engineering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818850" y="1238950"/>
            <a:ext cx="439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Semester V - Mini Project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l="17774" r="17521"/>
          <a:stretch/>
        </p:blipFill>
        <p:spPr>
          <a:xfrm>
            <a:off x="9453175" y="2445875"/>
            <a:ext cx="7214699" cy="6194625"/>
          </a:xfrm>
          <a:prstGeom prst="rect">
            <a:avLst/>
          </a:prstGeom>
          <a:noFill/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3"/>
          <p:cNvSpPr txBox="1"/>
          <p:nvPr/>
        </p:nvSpPr>
        <p:spPr>
          <a:xfrm>
            <a:off x="806575" y="5335275"/>
            <a:ext cx="69585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by 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Kshitij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Anand Kashyap  		A-40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Pratik Girdhar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Ninawe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A-51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Rishi Kamlesh Mishra  		A-54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Subodh Soma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Rayakwar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A-62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06575" y="8416250"/>
            <a:ext cx="5811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Mentor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P. Pardhi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8807A9-6475-2387-E178-CFF65F212263}"/>
              </a:ext>
            </a:extLst>
          </p:cNvPr>
          <p:cNvSpPr txBox="1"/>
          <p:nvPr/>
        </p:nvSpPr>
        <p:spPr>
          <a:xfrm>
            <a:off x="277586" y="212271"/>
            <a:ext cx="17406257" cy="9449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6335" lvl="1" algn="l">
              <a:lnSpc>
                <a:spcPts val="6693"/>
              </a:lnSpc>
            </a:pPr>
            <a:r>
              <a:rPr lang="en-US" sz="4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 :</a:t>
            </a:r>
          </a:p>
          <a:p>
            <a:pPr marL="872669" lvl="1" indent="-436334" algn="l">
              <a:lnSpc>
                <a:spcPts val="6693"/>
              </a:lnSpc>
              <a:buFont typeface="Arial"/>
              <a:buChar char="•"/>
            </a:pPr>
            <a:r>
              <a:rPr lang="en-US" sz="4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Engagement</a:t>
            </a: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30% increase in interaction with recommended products..</a:t>
            </a:r>
          </a:p>
          <a:p>
            <a:pPr marL="872669" lvl="1" indent="-436334" algn="l">
              <a:lnSpc>
                <a:spcPts val="6693"/>
              </a:lnSpc>
              <a:buFont typeface="Arial"/>
              <a:buChar char="•"/>
            </a:pPr>
            <a:r>
              <a:rPr lang="en-US" sz="4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Customer Satisfaction: </a:t>
            </a: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40% improvement in satisfaction scores from user feedback.</a:t>
            </a:r>
          </a:p>
          <a:p>
            <a:pPr marL="872669" lvl="1" indent="-436334" algn="l">
              <a:lnSpc>
                <a:spcPts val="6693"/>
              </a:lnSpc>
              <a:buFont typeface="Arial"/>
              <a:buChar char="•"/>
            </a:pPr>
            <a:r>
              <a:rPr lang="en-US" sz="4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Scalability:</a:t>
            </a: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Successfully managed 50% more traffic without performance issues.</a:t>
            </a:r>
          </a:p>
          <a:p>
            <a:pPr marL="872669" lvl="1" indent="-436334" algn="l">
              <a:lnSpc>
                <a:spcPts val="6693"/>
              </a:lnSpc>
              <a:buFont typeface="Arial"/>
              <a:buChar char="•"/>
            </a:pPr>
            <a:r>
              <a:rPr lang="en-US" sz="4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Management</a:t>
            </a: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20% faster data retrieval with optimized MySQL database.</a:t>
            </a:r>
          </a:p>
          <a:p>
            <a:pPr marL="872669" lvl="1" indent="-436334" algn="l">
              <a:lnSpc>
                <a:spcPts val="6693"/>
              </a:lnSpc>
              <a:buFont typeface="Arial"/>
              <a:buChar char="•"/>
            </a:pPr>
            <a:r>
              <a:rPr lang="en-US" sz="4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Chatbot Performance:</a:t>
            </a: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70% of queries handled by the chatbot, improving response times.</a:t>
            </a:r>
          </a:p>
          <a:p>
            <a:pPr algn="l">
              <a:lnSpc>
                <a:spcPts val="6693"/>
              </a:lnSpc>
            </a:pP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results highlight the effectiveness of </a:t>
            </a:r>
            <a:r>
              <a:rPr lang="en-US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EchoMart's</a:t>
            </a: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innovations in enhancing the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88360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278" name="Google Shape;278;p23"/>
          <p:cNvSpPr txBox="1"/>
          <p:nvPr/>
        </p:nvSpPr>
        <p:spPr>
          <a:xfrm>
            <a:off x="3246000" y="4191100"/>
            <a:ext cx="8728200" cy="14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74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500"/>
          </a:p>
        </p:txBody>
      </p:sp>
      <p:grpSp>
        <p:nvGrpSpPr>
          <p:cNvPr id="279" name="Google Shape;279;p23"/>
          <p:cNvGrpSpPr/>
          <p:nvPr/>
        </p:nvGrpSpPr>
        <p:grpSpPr>
          <a:xfrm rot="826335">
            <a:off x="-10364515" y="-6404258"/>
            <a:ext cx="13380246" cy="16633849"/>
            <a:chOff x="0" y="-19050"/>
            <a:chExt cx="5537802" cy="3398651"/>
          </a:xfrm>
        </p:grpSpPr>
        <p:sp>
          <p:nvSpPr>
            <p:cNvPr id="280" name="Google Shape;280;p23"/>
            <p:cNvSpPr/>
            <p:nvPr/>
          </p:nvSpPr>
          <p:spPr>
            <a:xfrm>
              <a:off x="0" y="0"/>
              <a:ext cx="5537802" cy="3379601"/>
            </a:xfrm>
            <a:custGeom>
              <a:avLst/>
              <a:gdLst/>
              <a:ahLst/>
              <a:cxnLst/>
              <a:rect l="l" t="t" r="r" b="b"/>
              <a:pathLst>
                <a:path w="5537802" h="3379601" extrusionOk="0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81" name="Google Shape;281;p23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3"/>
          <p:cNvGrpSpPr/>
          <p:nvPr/>
        </p:nvGrpSpPr>
        <p:grpSpPr>
          <a:xfrm rot="773821">
            <a:off x="3749644" y="-4905431"/>
            <a:ext cx="313833" cy="8554679"/>
            <a:chOff x="0" y="-19050"/>
            <a:chExt cx="82656" cy="2253084"/>
          </a:xfrm>
        </p:grpSpPr>
        <p:sp>
          <p:nvSpPr>
            <p:cNvPr id="283" name="Google Shape;283;p23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 extrusionOk="0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  <a:ln>
              <a:noFill/>
            </a:ln>
          </p:spPr>
        </p:sp>
        <p:sp>
          <p:nvSpPr>
            <p:cNvPr id="284" name="Google Shape;284;p23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5" name="Google Shape;2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1525" y="2707825"/>
            <a:ext cx="4871350" cy="48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5" name="Google Shape;135;p15"/>
          <p:cNvGrpSpPr/>
          <p:nvPr/>
        </p:nvGrpSpPr>
        <p:grpSpPr>
          <a:xfrm>
            <a:off x="16887962" y="5985119"/>
            <a:ext cx="2085109" cy="2085109"/>
            <a:chOff x="0" y="0"/>
            <a:chExt cx="812800" cy="812800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5"/>
          <p:cNvSpPr/>
          <p:nvPr/>
        </p:nvSpPr>
        <p:spPr>
          <a:xfrm>
            <a:off x="-1581895" y="1787211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39" name="Google Shape;139;p15"/>
          <p:cNvGrpSpPr/>
          <p:nvPr/>
        </p:nvGrpSpPr>
        <p:grpSpPr>
          <a:xfrm>
            <a:off x="-2262642" y="-3904566"/>
            <a:ext cx="8637895" cy="8637895"/>
            <a:chOff x="0" y="0"/>
            <a:chExt cx="812800" cy="812800"/>
          </a:xfrm>
        </p:grpSpPr>
        <p:sp>
          <p:nvSpPr>
            <p:cNvPr id="140" name="Google Shape;140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5"/>
          <p:cNvSpPr/>
          <p:nvPr/>
        </p:nvSpPr>
        <p:spPr>
          <a:xfrm>
            <a:off x="9889965" y="3595131"/>
            <a:ext cx="976021" cy="1071481"/>
          </a:xfrm>
          <a:custGeom>
            <a:avLst/>
            <a:gdLst/>
            <a:ahLst/>
            <a:cxnLst/>
            <a:rect l="l" t="t" r="r" b="b"/>
            <a:pathLst>
              <a:path w="976021" h="1071481" extrusionOk="0">
                <a:moveTo>
                  <a:pt x="0" y="0"/>
                </a:moveTo>
                <a:lnTo>
                  <a:pt x="976021" y="0"/>
                </a:lnTo>
                <a:lnTo>
                  <a:pt x="976021" y="1071480"/>
                </a:lnTo>
                <a:lnTo>
                  <a:pt x="0" y="107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3" name="Google Shape;143;p15"/>
          <p:cNvSpPr/>
          <p:nvPr/>
        </p:nvSpPr>
        <p:spPr>
          <a:xfrm>
            <a:off x="8477841" y="5957903"/>
            <a:ext cx="928806" cy="896720"/>
          </a:xfrm>
          <a:custGeom>
            <a:avLst/>
            <a:gdLst/>
            <a:ahLst/>
            <a:cxnLst/>
            <a:rect l="l" t="t" r="r" b="b"/>
            <a:pathLst>
              <a:path w="928806" h="896720" extrusionOk="0">
                <a:moveTo>
                  <a:pt x="0" y="0"/>
                </a:moveTo>
                <a:lnTo>
                  <a:pt x="928806" y="0"/>
                </a:lnTo>
                <a:lnTo>
                  <a:pt x="928806" y="896719"/>
                </a:lnTo>
                <a:lnTo>
                  <a:pt x="0" y="896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4" name="Google Shape;144;p15"/>
          <p:cNvSpPr/>
          <p:nvPr/>
        </p:nvSpPr>
        <p:spPr>
          <a:xfrm>
            <a:off x="9835982" y="7870488"/>
            <a:ext cx="877197" cy="877197"/>
          </a:xfrm>
          <a:custGeom>
            <a:avLst/>
            <a:gdLst/>
            <a:ahLst/>
            <a:cxnLst/>
            <a:rect l="l" t="t" r="r" b="b"/>
            <a:pathLst>
              <a:path w="877197" h="877197" extrusionOk="0">
                <a:moveTo>
                  <a:pt x="0" y="0"/>
                </a:moveTo>
                <a:lnTo>
                  <a:pt x="877197" y="0"/>
                </a:lnTo>
                <a:lnTo>
                  <a:pt x="877197" y="877197"/>
                </a:lnTo>
                <a:lnTo>
                  <a:pt x="0" y="877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5" name="Google Shape;145;p15"/>
          <p:cNvSpPr txBox="1"/>
          <p:nvPr/>
        </p:nvSpPr>
        <p:spPr>
          <a:xfrm>
            <a:off x="1095769" y="828675"/>
            <a:ext cx="56055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46">
                <a:solidFill>
                  <a:srgbClr val="FFFFFF"/>
                </a:solidFill>
              </a:rPr>
              <a:t>Introduction</a:t>
            </a:r>
            <a:endParaRPr sz="1700"/>
          </a:p>
        </p:txBody>
      </p:sp>
      <p:sp>
        <p:nvSpPr>
          <p:cNvPr id="146" name="Google Shape;146;p15"/>
          <p:cNvSpPr txBox="1"/>
          <p:nvPr/>
        </p:nvSpPr>
        <p:spPr>
          <a:xfrm>
            <a:off x="2629480" y="5421825"/>
            <a:ext cx="11000400" cy="3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>
                <a:solidFill>
                  <a:srgbClr val="1C5739"/>
                </a:solidFill>
              </a:rPr>
              <a:t>Key Features</a:t>
            </a:r>
            <a:endParaRPr sz="3800" u="sng">
              <a:solidFill>
                <a:srgbClr val="1C5739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Personalized Recommendations:</a:t>
            </a:r>
            <a:r>
              <a:rPr lang="en-US" sz="3200">
                <a:solidFill>
                  <a:schemeClr val="dk1"/>
                </a:solidFill>
              </a:rPr>
              <a:t> Tailored product suggestions using machine learning algorithms.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24/7 Chatbot Support:</a:t>
            </a:r>
            <a:r>
              <a:rPr lang="en-US" sz="3200">
                <a:solidFill>
                  <a:schemeClr val="dk1"/>
                </a:solidFill>
              </a:rPr>
              <a:t> Real-time assistance for product-related queries and customer support.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Intuitive Interface:</a:t>
            </a:r>
            <a:r>
              <a:rPr lang="en-US" sz="3200">
                <a:solidFill>
                  <a:schemeClr val="dk1"/>
                </a:solidFill>
              </a:rPr>
              <a:t> User-friendly navigation designed for a smooth shopping experience.</a:t>
            </a:r>
            <a:endParaRPr sz="32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 felis condimentum. Proin odio odio.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113972" y="1984849"/>
            <a:ext cx="3934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79">
                <a:solidFill>
                  <a:srgbClr val="FFFFFF"/>
                </a:solidFill>
              </a:rPr>
              <a:t>What is EchoMart?</a:t>
            </a:r>
            <a:endParaRPr sz="2500"/>
          </a:p>
        </p:txBody>
      </p:sp>
      <p:sp>
        <p:nvSpPr>
          <p:cNvPr id="148" name="Google Shape;148;p15"/>
          <p:cNvSpPr txBox="1"/>
          <p:nvPr/>
        </p:nvSpPr>
        <p:spPr>
          <a:xfrm>
            <a:off x="6375225" y="828675"/>
            <a:ext cx="114255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b="1" u="sng">
                <a:solidFill>
                  <a:srgbClr val="1C5739"/>
                </a:solidFill>
              </a:rPr>
              <a:t>Project Overview</a:t>
            </a:r>
            <a:r>
              <a:rPr lang="en-US" sz="3800" u="sng">
                <a:solidFill>
                  <a:srgbClr val="1C5739"/>
                </a:solidFill>
              </a:rPr>
              <a:t> </a:t>
            </a:r>
            <a:endParaRPr sz="3800" u="sng">
              <a:solidFill>
                <a:srgbClr val="1C57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</a:rPr>
              <a:t>EchoMart is an innovative e-commerce platform that enhances online shopping with </a:t>
            </a:r>
            <a:r>
              <a:rPr lang="en-US" sz="3400" b="1">
                <a:solidFill>
                  <a:schemeClr val="dk1"/>
                </a:solidFill>
              </a:rPr>
              <a:t>personalized product recommendations</a:t>
            </a:r>
            <a:r>
              <a:rPr lang="en-US" sz="3400">
                <a:solidFill>
                  <a:schemeClr val="dk1"/>
                </a:solidFill>
              </a:rPr>
              <a:t>, </a:t>
            </a:r>
            <a:r>
              <a:rPr lang="en-US" sz="3400" b="1">
                <a:solidFill>
                  <a:schemeClr val="dk1"/>
                </a:solidFill>
              </a:rPr>
              <a:t>24/7 chatbot support</a:t>
            </a:r>
            <a:r>
              <a:rPr lang="en-US" sz="3400">
                <a:solidFill>
                  <a:schemeClr val="dk1"/>
                </a:solidFill>
              </a:rPr>
              <a:t>, and an </a:t>
            </a:r>
            <a:r>
              <a:rPr lang="en-US" sz="3400" b="1">
                <a:solidFill>
                  <a:schemeClr val="dk1"/>
                </a:solidFill>
              </a:rPr>
              <a:t>intuitive interface</a:t>
            </a:r>
            <a:r>
              <a:rPr lang="en-US" sz="3400">
                <a:solidFill>
                  <a:schemeClr val="dk1"/>
                </a:solidFill>
              </a:rPr>
              <a:t>. By leveraging machine learning, the platform tailors shopping experiences to individual preferences.</a:t>
            </a:r>
            <a:endParaRPr sz="5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29385" y="4808464"/>
            <a:ext cx="2537300" cy="25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/>
          <p:nvPr/>
        </p:nvSpPr>
        <p:spPr>
          <a:xfrm>
            <a:off x="15398008" y="2676676"/>
            <a:ext cx="1498866" cy="1205944"/>
          </a:xfrm>
          <a:custGeom>
            <a:avLst/>
            <a:gdLst/>
            <a:ahLst/>
            <a:cxnLst/>
            <a:rect l="l" t="t" r="r" b="b"/>
            <a:pathLst>
              <a:path w="1498866" h="1205944" extrusionOk="0">
                <a:moveTo>
                  <a:pt x="0" y="0"/>
                </a:moveTo>
                <a:lnTo>
                  <a:pt x="1498866" y="0"/>
                </a:lnTo>
                <a:lnTo>
                  <a:pt x="1498866" y="1205944"/>
                </a:lnTo>
                <a:lnTo>
                  <a:pt x="0" y="12059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3" name="Google Shape;193;p18"/>
          <p:cNvSpPr txBox="1"/>
          <p:nvPr/>
        </p:nvSpPr>
        <p:spPr>
          <a:xfrm>
            <a:off x="1601303" y="585005"/>
            <a:ext cx="51501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65">
                <a:solidFill>
                  <a:srgbClr val="231F20"/>
                </a:solidFill>
              </a:rPr>
              <a:t>Methodology</a:t>
            </a:r>
            <a:r>
              <a:rPr lang="en-US" sz="5765" b="0" i="0" u="none" strike="noStrike" cap="non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16322124" y="7754894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5" name="Google Shape;195;p18"/>
          <p:cNvSpPr/>
          <p:nvPr/>
        </p:nvSpPr>
        <p:spPr>
          <a:xfrm rot="10800000">
            <a:off x="-2059222" y="-798391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 extrusionOk="0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6" name="Google Shape;196;p18"/>
          <p:cNvSpPr txBox="1"/>
          <p:nvPr/>
        </p:nvSpPr>
        <p:spPr>
          <a:xfrm>
            <a:off x="1477075" y="1939350"/>
            <a:ext cx="14312400" cy="81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Planning and Analysis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Define scope and feasibility analysis for AI model and chatbot.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Design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Develop scalable system architecture.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Design intuitive UI for better user experience.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Development (Features)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User Authentication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Product Listing and Shopping Cart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Recommendation System and Admin Panel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Database Management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MySQL database design for secure, efficient data handling.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2446125" y="2350150"/>
            <a:ext cx="1431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12385250" y="3905975"/>
            <a:ext cx="5441642" cy="3513152"/>
            <a:chOff x="0" y="-19050"/>
            <a:chExt cx="1424700" cy="2120700"/>
          </a:xfrm>
        </p:grpSpPr>
        <p:sp>
          <p:nvSpPr>
            <p:cNvPr id="199" name="Google Shape;199;p18"/>
            <p:cNvSpPr/>
            <p:nvPr/>
          </p:nvSpPr>
          <p:spPr>
            <a:xfrm>
              <a:off x="0" y="0"/>
              <a:ext cx="1424588" cy="2101578"/>
            </a:xfrm>
            <a:custGeom>
              <a:avLst/>
              <a:gdLst/>
              <a:ahLst/>
              <a:cxnLst/>
              <a:rect l="l" t="t" r="r" b="b"/>
              <a:pathLst>
                <a:path w="1424588" h="2101578" extrusionOk="0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</p:sp>
        <p:sp>
          <p:nvSpPr>
            <p:cNvPr id="200" name="Google Shape;200;p18"/>
            <p:cNvSpPr txBox="1"/>
            <p:nvPr/>
          </p:nvSpPr>
          <p:spPr>
            <a:xfrm>
              <a:off x="0" y="-19050"/>
              <a:ext cx="1424700" cy="2120700"/>
            </a:xfrm>
            <a:prstGeom prst="rect">
              <a:avLst/>
            </a:prstGeom>
            <a:solidFill>
              <a:srgbClr val="1C573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1" name="Google Shape;2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51171" y="3563975"/>
            <a:ext cx="5636304" cy="36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07A2A5-D182-A9BF-F44A-BD2072519C96}"/>
              </a:ext>
            </a:extLst>
          </p:cNvPr>
          <p:cNvSpPr txBox="1"/>
          <p:nvPr/>
        </p:nvSpPr>
        <p:spPr>
          <a:xfrm>
            <a:off x="195942" y="244928"/>
            <a:ext cx="2662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A3FD2F6E-5F5C-BB53-A19E-6B7D09861B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7214" y="408213"/>
            <a:ext cx="14039219" cy="96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0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8" name="Google Shape;208;p19"/>
          <p:cNvGrpSpPr/>
          <p:nvPr/>
        </p:nvGrpSpPr>
        <p:grpSpPr>
          <a:xfrm>
            <a:off x="16887962" y="5985119"/>
            <a:ext cx="2085076" cy="2085076"/>
            <a:chOff x="0" y="0"/>
            <a:chExt cx="812800" cy="812800"/>
          </a:xfrm>
        </p:grpSpPr>
        <p:sp>
          <p:nvSpPr>
            <p:cNvPr id="209" name="Google Shape;209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9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 extrusionOk="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12" name="Google Shape;212;p19"/>
          <p:cNvGrpSpPr/>
          <p:nvPr/>
        </p:nvGrpSpPr>
        <p:grpSpPr>
          <a:xfrm>
            <a:off x="-2262642" y="-3904566"/>
            <a:ext cx="8637869" cy="8637869"/>
            <a:chOff x="0" y="0"/>
            <a:chExt cx="812800" cy="812800"/>
          </a:xfrm>
        </p:grpSpPr>
        <p:sp>
          <p:nvSpPr>
            <p:cNvPr id="213" name="Google Shape;213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76200" y="57150"/>
              <a:ext cx="660300" cy="6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19"/>
          <p:cNvSpPr/>
          <p:nvPr/>
        </p:nvSpPr>
        <p:spPr>
          <a:xfrm>
            <a:off x="8747792" y="1741356"/>
            <a:ext cx="847584" cy="1009028"/>
          </a:xfrm>
          <a:custGeom>
            <a:avLst/>
            <a:gdLst/>
            <a:ahLst/>
            <a:cxnLst/>
            <a:rect l="l" t="t" r="r" b="b"/>
            <a:pathLst>
              <a:path w="847584" h="1009028" extrusionOk="0">
                <a:moveTo>
                  <a:pt x="0" y="0"/>
                </a:moveTo>
                <a:lnTo>
                  <a:pt x="847584" y="0"/>
                </a:lnTo>
                <a:lnTo>
                  <a:pt x="847584" y="1009028"/>
                </a:lnTo>
                <a:lnTo>
                  <a:pt x="0" y="1009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6" name="Google Shape;216;p19"/>
          <p:cNvSpPr/>
          <p:nvPr/>
        </p:nvSpPr>
        <p:spPr>
          <a:xfrm>
            <a:off x="9889965" y="3595131"/>
            <a:ext cx="976021" cy="1071481"/>
          </a:xfrm>
          <a:custGeom>
            <a:avLst/>
            <a:gdLst/>
            <a:ahLst/>
            <a:cxnLst/>
            <a:rect l="l" t="t" r="r" b="b"/>
            <a:pathLst>
              <a:path w="976021" h="1071481" extrusionOk="0">
                <a:moveTo>
                  <a:pt x="0" y="0"/>
                </a:moveTo>
                <a:lnTo>
                  <a:pt x="976021" y="0"/>
                </a:lnTo>
                <a:lnTo>
                  <a:pt x="976021" y="1071480"/>
                </a:lnTo>
                <a:lnTo>
                  <a:pt x="0" y="107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7" name="Google Shape;217;p19"/>
          <p:cNvSpPr/>
          <p:nvPr/>
        </p:nvSpPr>
        <p:spPr>
          <a:xfrm>
            <a:off x="8477841" y="5957903"/>
            <a:ext cx="928806" cy="896720"/>
          </a:xfrm>
          <a:custGeom>
            <a:avLst/>
            <a:gdLst/>
            <a:ahLst/>
            <a:cxnLst/>
            <a:rect l="l" t="t" r="r" b="b"/>
            <a:pathLst>
              <a:path w="928806" h="896720" extrusionOk="0">
                <a:moveTo>
                  <a:pt x="0" y="0"/>
                </a:moveTo>
                <a:lnTo>
                  <a:pt x="928806" y="0"/>
                </a:lnTo>
                <a:lnTo>
                  <a:pt x="928806" y="896719"/>
                </a:lnTo>
                <a:lnTo>
                  <a:pt x="0" y="896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8" name="Google Shape;218;p19"/>
          <p:cNvSpPr/>
          <p:nvPr/>
        </p:nvSpPr>
        <p:spPr>
          <a:xfrm>
            <a:off x="9835982" y="7870488"/>
            <a:ext cx="877197" cy="877197"/>
          </a:xfrm>
          <a:custGeom>
            <a:avLst/>
            <a:gdLst/>
            <a:ahLst/>
            <a:cxnLst/>
            <a:rect l="l" t="t" r="r" b="b"/>
            <a:pathLst>
              <a:path w="877197" h="877197" extrusionOk="0">
                <a:moveTo>
                  <a:pt x="0" y="0"/>
                </a:moveTo>
                <a:lnTo>
                  <a:pt x="877197" y="0"/>
                </a:lnTo>
                <a:lnTo>
                  <a:pt x="877197" y="877197"/>
                </a:lnTo>
                <a:lnTo>
                  <a:pt x="0" y="877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9" name="Google Shape;219;p19"/>
          <p:cNvSpPr txBox="1"/>
          <p:nvPr/>
        </p:nvSpPr>
        <p:spPr>
          <a:xfrm>
            <a:off x="769719" y="999050"/>
            <a:ext cx="56055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46">
                <a:solidFill>
                  <a:srgbClr val="FFFFFF"/>
                </a:solidFill>
              </a:rPr>
              <a:t>Tech Stack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9561664" y="5792505"/>
            <a:ext cx="3636000" cy="11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elit. Duis vulputate nulla at ante rhoncus, vel efficitur felis condimentum. Proin odio odio.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6701275" y="1619300"/>
            <a:ext cx="9468900" cy="6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27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Backend</a:t>
            </a:r>
            <a:r>
              <a:rPr lang="en-US" sz="4700">
                <a:solidFill>
                  <a:schemeClr val="dk1"/>
                </a:solidFill>
              </a:rPr>
              <a:t>: Flask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Frontend</a:t>
            </a:r>
            <a:r>
              <a:rPr lang="en-US" sz="4700">
                <a:solidFill>
                  <a:schemeClr val="dk1"/>
                </a:solidFill>
              </a:rPr>
              <a:t>: HTML, CSS, TypeScript, Angular, Bootstrap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Database</a:t>
            </a:r>
            <a:r>
              <a:rPr lang="en-US" sz="4700">
                <a:solidFill>
                  <a:schemeClr val="dk1"/>
                </a:solidFill>
              </a:rPr>
              <a:t>: MySQL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Machine Learning</a:t>
            </a:r>
            <a:r>
              <a:rPr lang="en-US" sz="4700">
                <a:solidFill>
                  <a:schemeClr val="dk1"/>
                </a:solidFill>
              </a:rPr>
              <a:t>: Python (for AI models)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Server</a:t>
            </a:r>
            <a:r>
              <a:rPr lang="en-US" sz="4700">
                <a:solidFill>
                  <a:schemeClr val="dk1"/>
                </a:solidFill>
              </a:rPr>
              <a:t>: Apache</a:t>
            </a:r>
            <a:endParaRPr sz="4700">
              <a:solidFill>
                <a:schemeClr val="dk1"/>
              </a:solidFill>
            </a:endParaRPr>
          </a:p>
          <a:p>
            <a:pPr marL="457200" lvl="0" indent="-527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●"/>
            </a:pPr>
            <a:r>
              <a:rPr lang="en-US" sz="4700" b="1">
                <a:solidFill>
                  <a:schemeClr val="dk1"/>
                </a:solidFill>
              </a:rPr>
              <a:t>Design Tool</a:t>
            </a:r>
            <a:r>
              <a:rPr lang="en-US" sz="4700">
                <a:solidFill>
                  <a:schemeClr val="dk1"/>
                </a:solidFill>
              </a:rPr>
              <a:t>: Figma</a:t>
            </a:r>
            <a:endParaRPr sz="4700" b="1">
              <a:solidFill>
                <a:schemeClr val="dk1"/>
              </a:solidFill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82475" y="4817856"/>
            <a:ext cx="44196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923150" y="247750"/>
            <a:ext cx="1020550" cy="7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79879-5D8F-439E-6FE4-34A99B26FF67}"/>
              </a:ext>
            </a:extLst>
          </p:cNvPr>
          <p:cNvSpPr txBox="1"/>
          <p:nvPr/>
        </p:nvSpPr>
        <p:spPr>
          <a:xfrm>
            <a:off x="293914" y="326572"/>
            <a:ext cx="5878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5.jpeg">
            <a:extLst>
              <a:ext uri="{FF2B5EF4-FFF2-40B4-BE49-F238E27FC236}">
                <a16:creationId xmlns:a16="http://schemas.microsoft.com/office/drawing/2014/main" id="{34C0A22A-C5C5-E02B-D227-1A8D08A88D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435" y="1445079"/>
            <a:ext cx="15585622" cy="7396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A7795-3FC0-8CBE-E823-50B5B61FE761}"/>
              </a:ext>
            </a:extLst>
          </p:cNvPr>
          <p:cNvSpPr txBox="1"/>
          <p:nvPr/>
        </p:nvSpPr>
        <p:spPr>
          <a:xfrm>
            <a:off x="4294414" y="8898599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1725" marR="1089660" algn="ctr">
              <a:spcBef>
                <a:spcPts val="855"/>
              </a:spcBef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 In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EchoMart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0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jpeg">
            <a:extLst>
              <a:ext uri="{FF2B5EF4-FFF2-40B4-BE49-F238E27FC236}">
                <a16:creationId xmlns:a16="http://schemas.microsoft.com/office/drawing/2014/main" id="{5A05560E-6859-F9AA-50BD-E97C4CA5DF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436" y="606259"/>
            <a:ext cx="15561128" cy="8162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F342E8-6F9E-B7FA-3D90-D79F591802FD}"/>
              </a:ext>
            </a:extLst>
          </p:cNvPr>
          <p:cNvSpPr txBox="1"/>
          <p:nvPr/>
        </p:nvSpPr>
        <p:spPr>
          <a:xfrm>
            <a:off x="4163785" y="9095966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1725" marR="1089660"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 of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EchoMart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2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jpeg">
            <a:extLst>
              <a:ext uri="{FF2B5EF4-FFF2-40B4-BE49-F238E27FC236}">
                <a16:creationId xmlns:a16="http://schemas.microsoft.com/office/drawing/2014/main" id="{FFDB36F8-115A-A05A-DA50-1AD5E0871E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351" y="979716"/>
            <a:ext cx="17181150" cy="7821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1B99F5-0278-FFA4-4120-D1089B50BD7B}"/>
              </a:ext>
            </a:extLst>
          </p:cNvPr>
          <p:cNvSpPr txBox="1"/>
          <p:nvPr/>
        </p:nvSpPr>
        <p:spPr>
          <a:xfrm>
            <a:off x="5372100" y="899950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 of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EchoMart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064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jpeg">
            <a:extLst>
              <a:ext uri="{FF2B5EF4-FFF2-40B4-BE49-F238E27FC236}">
                <a16:creationId xmlns:a16="http://schemas.microsoft.com/office/drawing/2014/main" id="{0C0A2B83-67CA-38F3-3333-27D04A2BC3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158" y="571500"/>
            <a:ext cx="16787683" cy="8147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5BE0E-FF55-63E2-841E-B20A78CD2E66}"/>
              </a:ext>
            </a:extLst>
          </p:cNvPr>
          <p:cNvSpPr txBox="1"/>
          <p:nvPr/>
        </p:nvSpPr>
        <p:spPr>
          <a:xfrm>
            <a:off x="4996542" y="9267698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 Detail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EchoMart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923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385</Words>
  <Application>Microsoft Office PowerPoint</Application>
  <PresentationFormat>Custom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SUBODH RAYAKWAR</dc:creator>
  <cp:lastModifiedBy>SUBODH RAYAKWAR</cp:lastModifiedBy>
  <cp:revision>2</cp:revision>
  <dcterms:modified xsi:type="dcterms:W3CDTF">2024-11-29T14:49:56Z</dcterms:modified>
</cp:coreProperties>
</file>