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df6379bcf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fdf6379bcf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acf5f5d1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8acf5f5d1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df6379bc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fdf6379bc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df6379bcf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fdf6379bcf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df6379bc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fdf6379bc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df6379bcf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fdf6379bcf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df6379bc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fdf6379bc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047759" y="3749017"/>
            <a:ext cx="3240241" cy="6504134"/>
          </a:xfrm>
          <a:custGeom>
            <a:avLst/>
            <a:gdLst/>
            <a:ahLst/>
            <a:cxnLst/>
            <a:rect l="l" t="t" r="r" b="b"/>
            <a:pathLst>
              <a:path w="3240241" h="6504134" extrusionOk="0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3032400" y="-101550"/>
            <a:ext cx="5255631" cy="11836826"/>
            <a:chOff x="0" y="-19050"/>
            <a:chExt cx="1384190" cy="3491277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 extrusionOk="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741471" y="2735857"/>
            <a:ext cx="72147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7" b="1">
                <a:solidFill>
                  <a:srgbClr val="191919"/>
                </a:solidFill>
              </a:rPr>
              <a:t>EchoMart</a:t>
            </a:r>
            <a:endParaRPr sz="2900"/>
          </a:p>
        </p:txBody>
      </p:sp>
      <p:sp>
        <p:nvSpPr>
          <p:cNvPr id="89" name="Google Shape;89;p13"/>
          <p:cNvSpPr txBox="1"/>
          <p:nvPr/>
        </p:nvSpPr>
        <p:spPr>
          <a:xfrm>
            <a:off x="741475" y="4122150"/>
            <a:ext cx="702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18">
                <a:solidFill>
                  <a:srgbClr val="191919"/>
                </a:solidFill>
              </a:rPr>
              <a:t>Where Every Click Matters</a:t>
            </a:r>
            <a:endParaRPr sz="19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25" y="247751"/>
            <a:ext cx="2526919" cy="1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818850" y="337850"/>
            <a:ext cx="104424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Shri Ramdeobaba College of Engineering and Management, Nagpur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of Computer Science and Engineering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818850" y="1238950"/>
            <a:ext cx="439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Semester V - Mini Project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l="17774" r="17521"/>
          <a:stretch/>
        </p:blipFill>
        <p:spPr>
          <a:xfrm>
            <a:off x="9453175" y="2445875"/>
            <a:ext cx="7214699" cy="6194625"/>
          </a:xfrm>
          <a:prstGeom prst="rect">
            <a:avLst/>
          </a:prstGeom>
          <a:noFill/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3"/>
          <p:cNvSpPr txBox="1"/>
          <p:nvPr/>
        </p:nvSpPr>
        <p:spPr>
          <a:xfrm>
            <a:off x="806575" y="5335275"/>
            <a:ext cx="6958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by 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Kshitij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Anand Kashyap  		A-40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Pratik Girdhar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Ninawe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A-51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Rishi Kamlesh Mishra  		A-54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Subodh Soma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Rayakwar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A-62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06575" y="8416250"/>
            <a:ext cx="5811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Mentor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P. Pardhi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/>
          <p:nvPr/>
        </p:nvSpPr>
        <p:spPr>
          <a:xfrm>
            <a:off x="15398008" y="2676676"/>
            <a:ext cx="1498866" cy="1205944"/>
          </a:xfrm>
          <a:custGeom>
            <a:avLst/>
            <a:gdLst/>
            <a:ahLst/>
            <a:cxnLst/>
            <a:rect l="l" t="t" r="r" b="b"/>
            <a:pathLst>
              <a:path w="1498866" h="1205944" extrusionOk="0">
                <a:moveTo>
                  <a:pt x="0" y="0"/>
                </a:moveTo>
                <a:lnTo>
                  <a:pt x="1498866" y="0"/>
                </a:lnTo>
                <a:lnTo>
                  <a:pt x="1498866" y="1205944"/>
                </a:lnTo>
                <a:lnTo>
                  <a:pt x="0" y="1205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4" name="Google Shape;264;p22"/>
          <p:cNvSpPr txBox="1"/>
          <p:nvPr/>
        </p:nvSpPr>
        <p:spPr>
          <a:xfrm>
            <a:off x="1780274" y="585000"/>
            <a:ext cx="7627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65">
                <a:solidFill>
                  <a:srgbClr val="231F20"/>
                </a:solidFill>
              </a:rPr>
              <a:t>Further Work</a:t>
            </a:r>
            <a:endParaRPr sz="1700"/>
          </a:p>
        </p:txBody>
      </p:sp>
      <p:sp>
        <p:nvSpPr>
          <p:cNvPr id="265" name="Google Shape;265;p22"/>
          <p:cNvSpPr/>
          <p:nvPr/>
        </p:nvSpPr>
        <p:spPr>
          <a:xfrm>
            <a:off x="16322124" y="7754894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6" name="Google Shape;266;p22"/>
          <p:cNvSpPr/>
          <p:nvPr/>
        </p:nvSpPr>
        <p:spPr>
          <a:xfrm rot="10800000">
            <a:off x="-2059222" y="-798391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7" name="Google Shape;267;p22"/>
          <p:cNvSpPr txBox="1"/>
          <p:nvPr/>
        </p:nvSpPr>
        <p:spPr>
          <a:xfrm>
            <a:off x="1452225" y="1618000"/>
            <a:ext cx="14312400" cy="8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rgbClr val="1C5739"/>
                </a:solidFill>
              </a:rPr>
              <a:t>Future Enhancements</a:t>
            </a:r>
            <a:endParaRPr sz="3600" u="sng">
              <a:solidFill>
                <a:srgbClr val="1C5739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Refine recommendation algorithms for greater accuracy.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Enhance chatbot’s conversational abilities.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Implement real-time sentiment analysis for personalized user engagement.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 u="sng">
                <a:solidFill>
                  <a:srgbClr val="1C5739"/>
                </a:solidFill>
              </a:rPr>
              <a:t>EchoMart’s Vision</a:t>
            </a:r>
            <a:endParaRPr sz="3600" u="sng">
              <a:solidFill>
                <a:srgbClr val="1C573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Revolutionize e-commerce by combining AI-driven recommendations with an intuitive, chatbot-supported shopping experience, enhanced by AI-powered search and voice assistance. Our platform will be scalable, user-focused, and continuously evolving through data-driven insights, providing seamless and personalized shopping experiences that adapt to user needs in real-time.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68" name="Google Shape;268;p22"/>
          <p:cNvGrpSpPr/>
          <p:nvPr/>
        </p:nvGrpSpPr>
        <p:grpSpPr>
          <a:xfrm>
            <a:off x="14742450" y="3261700"/>
            <a:ext cx="3283221" cy="3228342"/>
            <a:chOff x="0" y="-19050"/>
            <a:chExt cx="1424700" cy="2120700"/>
          </a:xfrm>
        </p:grpSpPr>
        <p:sp>
          <p:nvSpPr>
            <p:cNvPr id="269" name="Google Shape;269;p22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 extrusionOk="0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70" name="Google Shape;270;p22"/>
            <p:cNvSpPr txBox="1"/>
            <p:nvPr/>
          </p:nvSpPr>
          <p:spPr>
            <a:xfrm>
              <a:off x="0" y="-19050"/>
              <a:ext cx="1424700" cy="2120700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1" name="Google Shape;2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6613" y="2855800"/>
            <a:ext cx="3441650" cy="34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278" name="Google Shape;278;p23"/>
          <p:cNvSpPr txBox="1"/>
          <p:nvPr/>
        </p:nvSpPr>
        <p:spPr>
          <a:xfrm>
            <a:off x="3246000" y="4191100"/>
            <a:ext cx="8728200" cy="14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74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500"/>
          </a:p>
        </p:txBody>
      </p:sp>
      <p:grpSp>
        <p:nvGrpSpPr>
          <p:cNvPr id="279" name="Google Shape;279;p23"/>
          <p:cNvGrpSpPr/>
          <p:nvPr/>
        </p:nvGrpSpPr>
        <p:grpSpPr>
          <a:xfrm rot="826335">
            <a:off x="-10364515" y="-6404258"/>
            <a:ext cx="13380246" cy="16633849"/>
            <a:chOff x="0" y="-19050"/>
            <a:chExt cx="5537802" cy="3398651"/>
          </a:xfrm>
        </p:grpSpPr>
        <p:sp>
          <p:nvSpPr>
            <p:cNvPr id="280" name="Google Shape;280;p23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 extrusionOk="0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81" name="Google Shape;281;p23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3"/>
          <p:cNvGrpSpPr/>
          <p:nvPr/>
        </p:nvGrpSpPr>
        <p:grpSpPr>
          <a:xfrm rot="773821">
            <a:off x="3749644" y="-4905431"/>
            <a:ext cx="313833" cy="8554679"/>
            <a:chOff x="0" y="-19050"/>
            <a:chExt cx="82656" cy="2253084"/>
          </a:xfrm>
        </p:grpSpPr>
        <p:sp>
          <p:nvSpPr>
            <p:cNvPr id="283" name="Google Shape;283;p23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 extrusionOk="0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284" name="Google Shape;284;p23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5" name="Google Shape;2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1525" y="2707825"/>
            <a:ext cx="4871350" cy="48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3812625" y="3003099"/>
            <a:ext cx="1400494" cy="6728160"/>
            <a:chOff x="0" y="-19050"/>
            <a:chExt cx="368852" cy="162771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368852" cy="1608665"/>
            </a:xfrm>
            <a:custGeom>
              <a:avLst/>
              <a:gdLst/>
              <a:ahLst/>
              <a:cxnLst/>
              <a:rect l="l" t="t" r="r" b="b"/>
              <a:pathLst>
                <a:path w="368852" h="1608665" extrusionOk="0">
                  <a:moveTo>
                    <a:pt x="0" y="0"/>
                  </a:moveTo>
                  <a:lnTo>
                    <a:pt x="368852" y="0"/>
                  </a:lnTo>
                  <a:lnTo>
                    <a:pt x="368852" y="1608665"/>
                  </a:lnTo>
                  <a:lnTo>
                    <a:pt x="0" y="160866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03" name="Google Shape;103;p14"/>
            <p:cNvSpPr txBox="1"/>
            <p:nvPr/>
          </p:nvSpPr>
          <p:spPr>
            <a:xfrm>
              <a:off x="0" y="-19050"/>
              <a:ext cx="368852" cy="1627715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-1543050" y="-630548"/>
            <a:ext cx="3086100" cy="11372230"/>
            <a:chOff x="0" y="-19050"/>
            <a:chExt cx="812800" cy="2995155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06" name="Google Shape;106;p1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12193225" y="1927474"/>
            <a:ext cx="5409018" cy="6053757"/>
            <a:chOff x="0" y="-19050"/>
            <a:chExt cx="1424588" cy="2120628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 extrusionOk="0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09" name="Google Shape;109;p14"/>
            <p:cNvSpPr txBox="1"/>
            <p:nvPr/>
          </p:nvSpPr>
          <p:spPr>
            <a:xfrm>
              <a:off x="0" y="-19050"/>
              <a:ext cx="1424588" cy="2120628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14828040" y="846445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14"/>
          <p:cNvSpPr txBox="1"/>
          <p:nvPr/>
        </p:nvSpPr>
        <p:spPr>
          <a:xfrm>
            <a:off x="5213112" y="1316966"/>
            <a:ext cx="5661991" cy="143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68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4024659" y="3168035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4024659" y="3965154"/>
            <a:ext cx="937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i="1">
                <a:solidFill>
                  <a:srgbClr val="FFFFFF"/>
                </a:solidFill>
              </a:rPr>
              <a:t>0</a:t>
            </a: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4024659" y="4846311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024659" y="5643430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044260" y="6435807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4044260" y="7266771"/>
            <a:ext cx="937219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24660" y="8890114"/>
            <a:ext cx="937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271" i="1">
                <a:solidFill>
                  <a:srgbClr val="FFFFFF"/>
                </a:solidFill>
              </a:rPr>
              <a:t>8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5400737" y="3333137"/>
            <a:ext cx="57906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Introduction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00737" y="4127355"/>
            <a:ext cx="6076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Motivation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5400737" y="5047445"/>
            <a:ext cx="57906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Existing Work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00737" y="5841663"/>
            <a:ext cx="6076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Methodology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5400737" y="6642507"/>
            <a:ext cx="6076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Tech Stack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00737" y="7434884"/>
            <a:ext cx="57906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Implementation Details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5400737" y="8279265"/>
            <a:ext cx="6076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Observations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3898975" y="8106975"/>
            <a:ext cx="1206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1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5400737" y="9123665"/>
            <a:ext cx="6076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</a:rPr>
              <a:t>Further Work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4">
            <a:alphaModFix/>
          </a:blip>
          <a:srcRect l="26994" r="28430"/>
          <a:stretch/>
        </p:blipFill>
        <p:spPr>
          <a:xfrm>
            <a:off x="12066475" y="1726950"/>
            <a:ext cx="5170391" cy="589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5" name="Google Shape;135;p15"/>
          <p:cNvGrpSpPr/>
          <p:nvPr/>
        </p:nvGrpSpPr>
        <p:grpSpPr>
          <a:xfrm>
            <a:off x="16887962" y="5985119"/>
            <a:ext cx="2085109" cy="2085109"/>
            <a:chOff x="0" y="0"/>
            <a:chExt cx="812800" cy="812800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5"/>
          <p:cNvSpPr/>
          <p:nvPr/>
        </p:nvSpPr>
        <p:spPr>
          <a:xfrm>
            <a:off x="-1581895" y="1787211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9" name="Google Shape;139;p15"/>
          <p:cNvGrpSpPr/>
          <p:nvPr/>
        </p:nvGrpSpPr>
        <p:grpSpPr>
          <a:xfrm>
            <a:off x="-2262642" y="-3904566"/>
            <a:ext cx="8637895" cy="8637895"/>
            <a:chOff x="0" y="0"/>
            <a:chExt cx="812800" cy="812800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5"/>
          <p:cNvSpPr/>
          <p:nvPr/>
        </p:nvSpPr>
        <p:spPr>
          <a:xfrm>
            <a:off x="9889965" y="3595131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 extrusionOk="0">
                <a:moveTo>
                  <a:pt x="0" y="0"/>
                </a:moveTo>
                <a:lnTo>
                  <a:pt x="976021" y="0"/>
                </a:lnTo>
                <a:lnTo>
                  <a:pt x="976021" y="1071480"/>
                </a:lnTo>
                <a:lnTo>
                  <a:pt x="0" y="107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5"/>
          <p:cNvSpPr/>
          <p:nvPr/>
        </p:nvSpPr>
        <p:spPr>
          <a:xfrm>
            <a:off x="8477841" y="5957903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 extrusionOk="0">
                <a:moveTo>
                  <a:pt x="0" y="0"/>
                </a:moveTo>
                <a:lnTo>
                  <a:pt x="928806" y="0"/>
                </a:lnTo>
                <a:lnTo>
                  <a:pt x="928806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4" name="Google Shape;144;p15"/>
          <p:cNvSpPr/>
          <p:nvPr/>
        </p:nvSpPr>
        <p:spPr>
          <a:xfrm>
            <a:off x="9835982" y="7870488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 extrusionOk="0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5" name="Google Shape;145;p15"/>
          <p:cNvSpPr txBox="1"/>
          <p:nvPr/>
        </p:nvSpPr>
        <p:spPr>
          <a:xfrm>
            <a:off x="1095769" y="828675"/>
            <a:ext cx="56055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46">
                <a:solidFill>
                  <a:srgbClr val="FFFFFF"/>
                </a:solidFill>
              </a:rPr>
              <a:t>Introduction</a:t>
            </a:r>
            <a:endParaRPr sz="1700"/>
          </a:p>
        </p:txBody>
      </p:sp>
      <p:sp>
        <p:nvSpPr>
          <p:cNvPr id="146" name="Google Shape;146;p15"/>
          <p:cNvSpPr txBox="1"/>
          <p:nvPr/>
        </p:nvSpPr>
        <p:spPr>
          <a:xfrm>
            <a:off x="2629480" y="5421825"/>
            <a:ext cx="110004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1C5739"/>
                </a:solidFill>
              </a:rPr>
              <a:t>Key Features</a:t>
            </a:r>
            <a:endParaRPr sz="3800" u="sng">
              <a:solidFill>
                <a:srgbClr val="1C5739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Personalized Recommendations:</a:t>
            </a:r>
            <a:r>
              <a:rPr lang="en-US" sz="3200">
                <a:solidFill>
                  <a:schemeClr val="dk1"/>
                </a:solidFill>
              </a:rPr>
              <a:t> Tailored product suggestions using machine learning algorithms.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24/7 Chatbot Support:</a:t>
            </a:r>
            <a:r>
              <a:rPr lang="en-US" sz="3200">
                <a:solidFill>
                  <a:schemeClr val="dk1"/>
                </a:solidFill>
              </a:rPr>
              <a:t> Real-time assistance for product-related queries and customer support.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Intuitive Interface:</a:t>
            </a:r>
            <a:r>
              <a:rPr lang="en-US" sz="3200">
                <a:solidFill>
                  <a:schemeClr val="dk1"/>
                </a:solidFill>
              </a:rPr>
              <a:t> User-friendly navigation designed for a smooth shopping experience.</a:t>
            </a:r>
            <a:endParaRPr sz="32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 felis condimentum. Proin odio odio.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113972" y="1984849"/>
            <a:ext cx="393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9">
                <a:solidFill>
                  <a:srgbClr val="FFFFFF"/>
                </a:solidFill>
              </a:rPr>
              <a:t>What is EchoMart?</a:t>
            </a:r>
            <a:endParaRPr sz="2500"/>
          </a:p>
        </p:txBody>
      </p:sp>
      <p:sp>
        <p:nvSpPr>
          <p:cNvPr id="148" name="Google Shape;148;p15"/>
          <p:cNvSpPr txBox="1"/>
          <p:nvPr/>
        </p:nvSpPr>
        <p:spPr>
          <a:xfrm>
            <a:off x="6375225" y="828675"/>
            <a:ext cx="114255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b="1" u="sng">
                <a:solidFill>
                  <a:srgbClr val="1C5739"/>
                </a:solidFill>
              </a:rPr>
              <a:t>Project Overview</a:t>
            </a:r>
            <a:r>
              <a:rPr lang="en-US" sz="3800" u="sng">
                <a:solidFill>
                  <a:srgbClr val="1C5739"/>
                </a:solidFill>
              </a:rPr>
              <a:t> </a:t>
            </a:r>
            <a:endParaRPr sz="3800" u="sng">
              <a:solidFill>
                <a:srgbClr val="1C57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</a:rPr>
              <a:t>EchoMart is an innovative e-commerce platform that enhances online shopping with </a:t>
            </a:r>
            <a:r>
              <a:rPr lang="en-US" sz="3400" b="1">
                <a:solidFill>
                  <a:schemeClr val="dk1"/>
                </a:solidFill>
              </a:rPr>
              <a:t>personalized product recommendations</a:t>
            </a:r>
            <a:r>
              <a:rPr lang="en-US" sz="3400">
                <a:solidFill>
                  <a:schemeClr val="dk1"/>
                </a:solidFill>
              </a:rPr>
              <a:t>, </a:t>
            </a:r>
            <a:r>
              <a:rPr lang="en-US" sz="3400" b="1">
                <a:solidFill>
                  <a:schemeClr val="dk1"/>
                </a:solidFill>
              </a:rPr>
              <a:t>24/7 chatbot support</a:t>
            </a:r>
            <a:r>
              <a:rPr lang="en-US" sz="3400">
                <a:solidFill>
                  <a:schemeClr val="dk1"/>
                </a:solidFill>
              </a:rPr>
              <a:t>, and an </a:t>
            </a:r>
            <a:r>
              <a:rPr lang="en-US" sz="3400" b="1">
                <a:solidFill>
                  <a:schemeClr val="dk1"/>
                </a:solidFill>
              </a:rPr>
              <a:t>intuitive interface</a:t>
            </a:r>
            <a:r>
              <a:rPr lang="en-US" sz="3400">
                <a:solidFill>
                  <a:schemeClr val="dk1"/>
                </a:solidFill>
              </a:rPr>
              <a:t>. By leveraging machine learning, the platform tailors shopping experiences to individual preferences.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29385" y="4808464"/>
            <a:ext cx="2537300" cy="2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5398008" y="2676676"/>
            <a:ext cx="1498866" cy="1205944"/>
          </a:xfrm>
          <a:custGeom>
            <a:avLst/>
            <a:gdLst/>
            <a:ahLst/>
            <a:cxnLst/>
            <a:rect l="l" t="t" r="r" b="b"/>
            <a:pathLst>
              <a:path w="1498866" h="1205944" extrusionOk="0">
                <a:moveTo>
                  <a:pt x="0" y="0"/>
                </a:moveTo>
                <a:lnTo>
                  <a:pt x="1498866" y="0"/>
                </a:lnTo>
                <a:lnTo>
                  <a:pt x="1498866" y="1205944"/>
                </a:lnTo>
                <a:lnTo>
                  <a:pt x="0" y="1205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p16"/>
          <p:cNvSpPr txBox="1"/>
          <p:nvPr/>
        </p:nvSpPr>
        <p:spPr>
          <a:xfrm>
            <a:off x="941378" y="1188580"/>
            <a:ext cx="51501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65">
                <a:solidFill>
                  <a:srgbClr val="231F20"/>
                </a:solidFill>
              </a:rPr>
              <a:t>Motivation</a:t>
            </a:r>
            <a:endParaRPr sz="1800"/>
          </a:p>
        </p:txBody>
      </p:sp>
      <p:sp>
        <p:nvSpPr>
          <p:cNvPr id="157" name="Google Shape;157;p16"/>
          <p:cNvSpPr/>
          <p:nvPr/>
        </p:nvSpPr>
        <p:spPr>
          <a:xfrm>
            <a:off x="16322124" y="7754894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16"/>
          <p:cNvSpPr/>
          <p:nvPr/>
        </p:nvSpPr>
        <p:spPr>
          <a:xfrm rot="10800000">
            <a:off x="-2113647" y="-834966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9" name="Google Shape;159;p16"/>
          <p:cNvSpPr txBox="1"/>
          <p:nvPr/>
        </p:nvSpPr>
        <p:spPr>
          <a:xfrm>
            <a:off x="941375" y="2328825"/>
            <a:ext cx="12051900" cy="6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b="1" u="sng">
                <a:solidFill>
                  <a:srgbClr val="1C5739"/>
                </a:solidFill>
              </a:rPr>
              <a:t>Why EchoMart?</a:t>
            </a:r>
            <a:endParaRPr sz="3100" b="1" u="sng">
              <a:solidFill>
                <a:srgbClr val="1C5739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Platforms like </a:t>
            </a:r>
            <a:r>
              <a:rPr lang="en-US" sz="3000" b="1">
                <a:solidFill>
                  <a:schemeClr val="dk1"/>
                </a:solidFill>
              </a:rPr>
              <a:t>Walmart</a:t>
            </a:r>
            <a:r>
              <a:rPr lang="en-US" sz="3000">
                <a:solidFill>
                  <a:schemeClr val="dk1"/>
                </a:solidFill>
              </a:rPr>
              <a:t> and </a:t>
            </a:r>
            <a:r>
              <a:rPr lang="en-US" sz="3000" b="1">
                <a:solidFill>
                  <a:schemeClr val="dk1"/>
                </a:solidFill>
              </a:rPr>
              <a:t>eBay</a:t>
            </a:r>
            <a:r>
              <a:rPr lang="en-US" sz="3000">
                <a:solidFill>
                  <a:schemeClr val="dk1"/>
                </a:solidFill>
              </a:rPr>
              <a:t> offer basic, </a:t>
            </a:r>
            <a:r>
              <a:rPr lang="en-US" sz="3000" b="1">
                <a:solidFill>
                  <a:schemeClr val="dk1"/>
                </a:solidFill>
              </a:rPr>
              <a:t>non-personalized suggestions</a:t>
            </a:r>
            <a:r>
              <a:rPr lang="en-US" sz="3000">
                <a:solidFill>
                  <a:schemeClr val="dk1"/>
                </a:solidFill>
              </a:rPr>
              <a:t>, lacking individual customization.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Users expect a more </a:t>
            </a:r>
            <a:r>
              <a:rPr lang="en-US" sz="3000" b="1">
                <a:solidFill>
                  <a:schemeClr val="dk1"/>
                </a:solidFill>
              </a:rPr>
              <a:t>personalized experience</a:t>
            </a:r>
            <a:r>
              <a:rPr lang="en-US" sz="3000">
                <a:solidFill>
                  <a:schemeClr val="dk1"/>
                </a:solidFill>
              </a:rPr>
              <a:t>, but existing solutions are not sufficiently user-focused.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100" b="1" u="sng">
                <a:solidFill>
                  <a:srgbClr val="1C5739"/>
                </a:solidFill>
              </a:rPr>
              <a:t>Our Solution</a:t>
            </a:r>
            <a:endParaRPr sz="3100" b="1" u="sng">
              <a:solidFill>
                <a:srgbClr val="1C5739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b="1">
                <a:solidFill>
                  <a:schemeClr val="dk1"/>
                </a:solidFill>
              </a:rPr>
              <a:t>AI-Driven Recommendations:</a:t>
            </a:r>
            <a:r>
              <a:rPr lang="en-US" sz="3000">
                <a:solidFill>
                  <a:schemeClr val="dk1"/>
                </a:solidFill>
              </a:rPr>
              <a:t> Dynamic, real-time product suggestions.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b="1">
                <a:solidFill>
                  <a:schemeClr val="dk1"/>
                </a:solidFill>
              </a:rPr>
              <a:t>Seamless Customer Support:</a:t>
            </a:r>
            <a:r>
              <a:rPr lang="en-US" sz="3000">
                <a:solidFill>
                  <a:schemeClr val="dk1"/>
                </a:solidFill>
              </a:rPr>
              <a:t> Available 24/7 via chatbot for a better user experience.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b="1">
                <a:solidFill>
                  <a:schemeClr val="dk1"/>
                </a:solidFill>
              </a:rPr>
              <a:t>User-Centric Approach:</a:t>
            </a:r>
            <a:r>
              <a:rPr lang="en-US" sz="3000">
                <a:solidFill>
                  <a:schemeClr val="dk1"/>
                </a:solidFill>
              </a:rPr>
              <a:t> A platform designed for effortless interaction.</a:t>
            </a:r>
            <a:endParaRPr sz="3000" b="1">
              <a:solidFill>
                <a:schemeClr val="dk1"/>
              </a:solidFill>
            </a:endParaRPr>
          </a:p>
        </p:txBody>
      </p:sp>
      <p:grpSp>
        <p:nvGrpSpPr>
          <p:cNvPr id="160" name="Google Shape;160;p16"/>
          <p:cNvGrpSpPr/>
          <p:nvPr/>
        </p:nvGrpSpPr>
        <p:grpSpPr>
          <a:xfrm>
            <a:off x="13350675" y="3038601"/>
            <a:ext cx="4833437" cy="4521544"/>
            <a:chOff x="0" y="-19050"/>
            <a:chExt cx="1424700" cy="2120700"/>
          </a:xfrm>
        </p:grpSpPr>
        <p:sp>
          <p:nvSpPr>
            <p:cNvPr id="161" name="Google Shape;161;p16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 extrusionOk="0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62" name="Google Shape;162;p16"/>
            <p:cNvSpPr txBox="1"/>
            <p:nvPr/>
          </p:nvSpPr>
          <p:spPr>
            <a:xfrm>
              <a:off x="0" y="-19050"/>
              <a:ext cx="1424700" cy="2120700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3275" y="2685400"/>
            <a:ext cx="4833475" cy="45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93275" y="2676675"/>
            <a:ext cx="4833475" cy="45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1" name="Google Shape;171;p17"/>
          <p:cNvGrpSpPr/>
          <p:nvPr/>
        </p:nvGrpSpPr>
        <p:grpSpPr>
          <a:xfrm>
            <a:off x="16887962" y="5985119"/>
            <a:ext cx="2085076" cy="2085076"/>
            <a:chOff x="0" y="0"/>
            <a:chExt cx="812800" cy="812800"/>
          </a:xfrm>
        </p:grpSpPr>
        <p:sp>
          <p:nvSpPr>
            <p:cNvPr id="172" name="Google Shape;172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5" name="Google Shape;175;p17"/>
          <p:cNvGrpSpPr/>
          <p:nvPr/>
        </p:nvGrpSpPr>
        <p:grpSpPr>
          <a:xfrm>
            <a:off x="-2262642" y="-3904566"/>
            <a:ext cx="8637869" cy="8637869"/>
            <a:chOff x="0" y="0"/>
            <a:chExt cx="812800" cy="812800"/>
          </a:xfrm>
        </p:grpSpPr>
        <p:sp>
          <p:nvSpPr>
            <p:cNvPr id="176" name="Google Shape;176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/>
          <p:nvPr/>
        </p:nvSpPr>
        <p:spPr>
          <a:xfrm>
            <a:off x="8747792" y="1741356"/>
            <a:ext cx="847584" cy="1009028"/>
          </a:xfrm>
          <a:custGeom>
            <a:avLst/>
            <a:gdLst/>
            <a:ahLst/>
            <a:cxnLst/>
            <a:rect l="l" t="t" r="r" b="b"/>
            <a:pathLst>
              <a:path w="847584" h="1009028" extrusionOk="0">
                <a:moveTo>
                  <a:pt x="0" y="0"/>
                </a:moveTo>
                <a:lnTo>
                  <a:pt x="847584" y="0"/>
                </a:lnTo>
                <a:lnTo>
                  <a:pt x="847584" y="1009028"/>
                </a:lnTo>
                <a:lnTo>
                  <a:pt x="0" y="1009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9" name="Google Shape;179;p17"/>
          <p:cNvSpPr/>
          <p:nvPr/>
        </p:nvSpPr>
        <p:spPr>
          <a:xfrm>
            <a:off x="9889965" y="3595131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 extrusionOk="0">
                <a:moveTo>
                  <a:pt x="0" y="0"/>
                </a:moveTo>
                <a:lnTo>
                  <a:pt x="976021" y="0"/>
                </a:lnTo>
                <a:lnTo>
                  <a:pt x="976021" y="1071480"/>
                </a:lnTo>
                <a:lnTo>
                  <a:pt x="0" y="107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0" name="Google Shape;180;p17"/>
          <p:cNvSpPr/>
          <p:nvPr/>
        </p:nvSpPr>
        <p:spPr>
          <a:xfrm>
            <a:off x="8477841" y="5957903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 extrusionOk="0">
                <a:moveTo>
                  <a:pt x="0" y="0"/>
                </a:moveTo>
                <a:lnTo>
                  <a:pt x="928806" y="0"/>
                </a:lnTo>
                <a:lnTo>
                  <a:pt x="928806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1" name="Google Shape;181;p17"/>
          <p:cNvSpPr/>
          <p:nvPr/>
        </p:nvSpPr>
        <p:spPr>
          <a:xfrm>
            <a:off x="9835982" y="7870488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 extrusionOk="0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2" name="Google Shape;182;p17"/>
          <p:cNvSpPr txBox="1"/>
          <p:nvPr/>
        </p:nvSpPr>
        <p:spPr>
          <a:xfrm>
            <a:off x="551494" y="745863"/>
            <a:ext cx="56055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46">
                <a:solidFill>
                  <a:srgbClr val="FFFFFF"/>
                </a:solidFill>
              </a:rPr>
              <a:t>Existing Works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9561664" y="5792505"/>
            <a:ext cx="36360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Duis vulputate nulla at ante rhoncus, vel efficitur felis condimentum. Proin odio odio.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6518200" y="988888"/>
            <a:ext cx="11425500" cy="4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1C5739"/>
                </a:solidFill>
              </a:rPr>
              <a:t>Current E-commerce Trends</a:t>
            </a:r>
            <a:r>
              <a:rPr lang="en-US" sz="3800" u="sng">
                <a:solidFill>
                  <a:srgbClr val="1C5739"/>
                </a:solidFill>
              </a:rPr>
              <a:t>:</a:t>
            </a:r>
            <a:endParaRPr sz="3800" u="sng">
              <a:solidFill>
                <a:srgbClr val="1C5739"/>
              </a:solidFill>
            </a:endParaRPr>
          </a:p>
          <a:p>
            <a:pPr marL="457200" lvl="0" indent="-469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3800">
                <a:solidFill>
                  <a:schemeClr val="dk1"/>
                </a:solidFill>
              </a:rPr>
              <a:t>Traditional e-commerce platforms like Amazon, Flipkart uses static recommendation engines based on categories or previous purchases.</a:t>
            </a:r>
            <a:endParaRPr sz="3800">
              <a:solidFill>
                <a:schemeClr val="dk1"/>
              </a:solidFill>
            </a:endParaRPr>
          </a:p>
          <a:p>
            <a:pPr marL="457200" lvl="0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3800">
                <a:solidFill>
                  <a:schemeClr val="dk1"/>
                </a:solidFill>
              </a:rPr>
              <a:t>Some platforms implement rudimentary chatbot assistance, but without deep AI-driven support.</a:t>
            </a:r>
            <a:endParaRPr sz="3800" b="1">
              <a:solidFill>
                <a:schemeClr val="dk1"/>
              </a:solidFill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8">
            <a:alphaModFix/>
          </a:blip>
          <a:srcRect b="9804"/>
          <a:stretch/>
        </p:blipFill>
        <p:spPr>
          <a:xfrm>
            <a:off x="12567750" y="5534061"/>
            <a:ext cx="4320201" cy="33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 txBox="1"/>
          <p:nvPr/>
        </p:nvSpPr>
        <p:spPr>
          <a:xfrm>
            <a:off x="1498350" y="6090663"/>
            <a:ext cx="11425500" cy="3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1C5739"/>
                </a:solidFill>
              </a:rPr>
              <a:t>Gaps Identified</a:t>
            </a:r>
            <a:r>
              <a:rPr lang="en-US" sz="3800" u="sng">
                <a:solidFill>
                  <a:srgbClr val="1C5739"/>
                </a:solidFill>
              </a:rPr>
              <a:t>:</a:t>
            </a:r>
            <a:endParaRPr sz="3800" u="sng">
              <a:solidFill>
                <a:srgbClr val="1C5739"/>
              </a:solidFill>
            </a:endParaRPr>
          </a:p>
          <a:p>
            <a:pPr marL="457200" lvl="0" indent="-469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3800" b="1">
                <a:solidFill>
                  <a:schemeClr val="dk1"/>
                </a:solidFill>
              </a:rPr>
              <a:t>Lack of Personalization</a:t>
            </a:r>
            <a:r>
              <a:rPr lang="en-US" sz="3800">
                <a:solidFill>
                  <a:schemeClr val="dk1"/>
                </a:solidFill>
              </a:rPr>
              <a:t>: Despite the recommendation systems, users find suggestions too generic. Customization based on individual user data is limited.</a:t>
            </a:r>
            <a:endParaRPr sz="3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/>
          <p:nvPr/>
        </p:nvSpPr>
        <p:spPr>
          <a:xfrm>
            <a:off x="15398008" y="2676676"/>
            <a:ext cx="1498866" cy="1205944"/>
          </a:xfrm>
          <a:custGeom>
            <a:avLst/>
            <a:gdLst/>
            <a:ahLst/>
            <a:cxnLst/>
            <a:rect l="l" t="t" r="r" b="b"/>
            <a:pathLst>
              <a:path w="1498866" h="1205944" extrusionOk="0">
                <a:moveTo>
                  <a:pt x="0" y="0"/>
                </a:moveTo>
                <a:lnTo>
                  <a:pt x="1498866" y="0"/>
                </a:lnTo>
                <a:lnTo>
                  <a:pt x="1498866" y="1205944"/>
                </a:lnTo>
                <a:lnTo>
                  <a:pt x="0" y="1205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3" name="Google Shape;193;p18"/>
          <p:cNvSpPr txBox="1"/>
          <p:nvPr/>
        </p:nvSpPr>
        <p:spPr>
          <a:xfrm>
            <a:off x="1601303" y="585005"/>
            <a:ext cx="51501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65">
                <a:solidFill>
                  <a:srgbClr val="231F20"/>
                </a:solidFill>
              </a:rPr>
              <a:t>Methodology</a:t>
            </a:r>
            <a:r>
              <a:rPr lang="en-US" sz="5765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16322124" y="7754894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5" name="Google Shape;195;p18"/>
          <p:cNvSpPr/>
          <p:nvPr/>
        </p:nvSpPr>
        <p:spPr>
          <a:xfrm rot="10800000">
            <a:off x="-2059222" y="-798391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6" name="Google Shape;196;p18"/>
          <p:cNvSpPr txBox="1"/>
          <p:nvPr/>
        </p:nvSpPr>
        <p:spPr>
          <a:xfrm>
            <a:off x="1477075" y="1939350"/>
            <a:ext cx="14312400" cy="81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Planning and Analysis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Define scope and feasibility analysis for AI model and chatbot.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Design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Develop scalable system architecture.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Design intuitive UI for better user experience.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Development (Features)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User Authentication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Product Listing and Shopping Cart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Recommendation System and Admin Panel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Database Management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MySQL database design for secure, efficient data handling.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2446125" y="2350150"/>
            <a:ext cx="1431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12385250" y="3905975"/>
            <a:ext cx="5441642" cy="3513152"/>
            <a:chOff x="0" y="-19050"/>
            <a:chExt cx="1424700" cy="2120700"/>
          </a:xfrm>
        </p:grpSpPr>
        <p:sp>
          <p:nvSpPr>
            <p:cNvPr id="199" name="Google Shape;199;p18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 extrusionOk="0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00" name="Google Shape;200;p18"/>
            <p:cNvSpPr txBox="1"/>
            <p:nvPr/>
          </p:nvSpPr>
          <p:spPr>
            <a:xfrm>
              <a:off x="0" y="-19050"/>
              <a:ext cx="1424700" cy="2120700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1" name="Google Shape;2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1171" y="3563975"/>
            <a:ext cx="5636304" cy="36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8" name="Google Shape;208;p19"/>
          <p:cNvGrpSpPr/>
          <p:nvPr/>
        </p:nvGrpSpPr>
        <p:grpSpPr>
          <a:xfrm>
            <a:off x="16887962" y="5985119"/>
            <a:ext cx="2085076" cy="2085076"/>
            <a:chOff x="0" y="0"/>
            <a:chExt cx="812800" cy="812800"/>
          </a:xfrm>
        </p:grpSpPr>
        <p:sp>
          <p:nvSpPr>
            <p:cNvPr id="209" name="Google Shape;209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9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12" name="Google Shape;212;p19"/>
          <p:cNvGrpSpPr/>
          <p:nvPr/>
        </p:nvGrpSpPr>
        <p:grpSpPr>
          <a:xfrm>
            <a:off x="-2262642" y="-3904566"/>
            <a:ext cx="8637869" cy="8637869"/>
            <a:chOff x="0" y="0"/>
            <a:chExt cx="812800" cy="812800"/>
          </a:xfrm>
        </p:grpSpPr>
        <p:sp>
          <p:nvSpPr>
            <p:cNvPr id="213" name="Google Shape;213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19"/>
          <p:cNvSpPr/>
          <p:nvPr/>
        </p:nvSpPr>
        <p:spPr>
          <a:xfrm>
            <a:off x="8747792" y="1741356"/>
            <a:ext cx="847584" cy="1009028"/>
          </a:xfrm>
          <a:custGeom>
            <a:avLst/>
            <a:gdLst/>
            <a:ahLst/>
            <a:cxnLst/>
            <a:rect l="l" t="t" r="r" b="b"/>
            <a:pathLst>
              <a:path w="847584" h="1009028" extrusionOk="0">
                <a:moveTo>
                  <a:pt x="0" y="0"/>
                </a:moveTo>
                <a:lnTo>
                  <a:pt x="847584" y="0"/>
                </a:lnTo>
                <a:lnTo>
                  <a:pt x="847584" y="1009028"/>
                </a:lnTo>
                <a:lnTo>
                  <a:pt x="0" y="1009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6" name="Google Shape;216;p19"/>
          <p:cNvSpPr/>
          <p:nvPr/>
        </p:nvSpPr>
        <p:spPr>
          <a:xfrm>
            <a:off x="9889965" y="3595131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 extrusionOk="0">
                <a:moveTo>
                  <a:pt x="0" y="0"/>
                </a:moveTo>
                <a:lnTo>
                  <a:pt x="976021" y="0"/>
                </a:lnTo>
                <a:lnTo>
                  <a:pt x="976021" y="1071480"/>
                </a:lnTo>
                <a:lnTo>
                  <a:pt x="0" y="107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7" name="Google Shape;217;p19"/>
          <p:cNvSpPr/>
          <p:nvPr/>
        </p:nvSpPr>
        <p:spPr>
          <a:xfrm>
            <a:off x="8477841" y="5957903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 extrusionOk="0">
                <a:moveTo>
                  <a:pt x="0" y="0"/>
                </a:moveTo>
                <a:lnTo>
                  <a:pt x="928806" y="0"/>
                </a:lnTo>
                <a:lnTo>
                  <a:pt x="928806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8" name="Google Shape;218;p19"/>
          <p:cNvSpPr/>
          <p:nvPr/>
        </p:nvSpPr>
        <p:spPr>
          <a:xfrm>
            <a:off x="9835982" y="7870488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 extrusionOk="0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9" name="Google Shape;219;p19"/>
          <p:cNvSpPr txBox="1"/>
          <p:nvPr/>
        </p:nvSpPr>
        <p:spPr>
          <a:xfrm>
            <a:off x="769719" y="999050"/>
            <a:ext cx="56055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46">
                <a:solidFill>
                  <a:srgbClr val="FFFFFF"/>
                </a:solidFill>
              </a:rPr>
              <a:t>Tech Stack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9561664" y="5792505"/>
            <a:ext cx="36360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Duis vulputate nulla at ante rhoncus, vel efficitur felis condimentum. Proin odio odio.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6701275" y="1619300"/>
            <a:ext cx="9468900" cy="6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27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Backend</a:t>
            </a:r>
            <a:r>
              <a:rPr lang="en-US" sz="4700">
                <a:solidFill>
                  <a:schemeClr val="dk1"/>
                </a:solidFill>
              </a:rPr>
              <a:t>: Flask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Frontend</a:t>
            </a:r>
            <a:r>
              <a:rPr lang="en-US" sz="4700">
                <a:solidFill>
                  <a:schemeClr val="dk1"/>
                </a:solidFill>
              </a:rPr>
              <a:t>: HTML, CSS, TypeScript, Angular, Bootstrap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Database</a:t>
            </a:r>
            <a:r>
              <a:rPr lang="en-US" sz="4700">
                <a:solidFill>
                  <a:schemeClr val="dk1"/>
                </a:solidFill>
              </a:rPr>
              <a:t>: MySQL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Machine Learning</a:t>
            </a:r>
            <a:r>
              <a:rPr lang="en-US" sz="4700">
                <a:solidFill>
                  <a:schemeClr val="dk1"/>
                </a:solidFill>
              </a:rPr>
              <a:t>: Python (for AI models)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Server</a:t>
            </a:r>
            <a:r>
              <a:rPr lang="en-US" sz="4700">
                <a:solidFill>
                  <a:schemeClr val="dk1"/>
                </a:solidFill>
              </a:rPr>
              <a:t>: Apache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Design Tool</a:t>
            </a:r>
            <a:r>
              <a:rPr lang="en-US" sz="4700">
                <a:solidFill>
                  <a:schemeClr val="dk1"/>
                </a:solidFill>
              </a:rPr>
              <a:t>: Figma</a:t>
            </a:r>
            <a:endParaRPr sz="4700" b="1">
              <a:solidFill>
                <a:schemeClr val="dk1"/>
              </a:solidFill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2475" y="4817856"/>
            <a:ext cx="44196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15398008" y="2676676"/>
            <a:ext cx="1498866" cy="1205944"/>
          </a:xfrm>
          <a:custGeom>
            <a:avLst/>
            <a:gdLst/>
            <a:ahLst/>
            <a:cxnLst/>
            <a:rect l="l" t="t" r="r" b="b"/>
            <a:pathLst>
              <a:path w="1498866" h="1205944" extrusionOk="0">
                <a:moveTo>
                  <a:pt x="0" y="0"/>
                </a:moveTo>
                <a:lnTo>
                  <a:pt x="1498866" y="0"/>
                </a:lnTo>
                <a:lnTo>
                  <a:pt x="1498866" y="1205944"/>
                </a:lnTo>
                <a:lnTo>
                  <a:pt x="0" y="1205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9" name="Google Shape;229;p20"/>
          <p:cNvSpPr txBox="1"/>
          <p:nvPr/>
        </p:nvSpPr>
        <p:spPr>
          <a:xfrm>
            <a:off x="1581574" y="585000"/>
            <a:ext cx="7627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65">
                <a:solidFill>
                  <a:srgbClr val="231F20"/>
                </a:solidFill>
              </a:rPr>
              <a:t>Implementation Details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16322124" y="7754894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1" name="Google Shape;231;p20"/>
          <p:cNvSpPr/>
          <p:nvPr/>
        </p:nvSpPr>
        <p:spPr>
          <a:xfrm rot="10800000">
            <a:off x="-2059222" y="-798391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2" name="Google Shape;232;p20"/>
          <p:cNvSpPr txBox="1"/>
          <p:nvPr/>
        </p:nvSpPr>
        <p:spPr>
          <a:xfrm>
            <a:off x="1477075" y="1939350"/>
            <a:ext cx="14312400" cy="7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</a:rPr>
              <a:t>AI-based Personalized Recommendations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Model that analyzes users’ search behavior and interests.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Real-time product suggestions tailored to each user.</a:t>
            </a:r>
            <a:endParaRPr sz="3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</a:rPr>
              <a:t>Chatbot Integration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24/7 chatbot for real-time assistance.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Integrated with product recommendations to guide users effectively</a:t>
            </a:r>
            <a:endParaRPr sz="3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.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</a:rPr>
              <a:t>User-Friendly Interface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Navigation optimized for seamless shopping experience.</a:t>
            </a:r>
            <a:endParaRPr sz="3600" b="1">
              <a:solidFill>
                <a:schemeClr val="dk1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13686500" y="3759025"/>
            <a:ext cx="4364141" cy="2668265"/>
            <a:chOff x="0" y="-19050"/>
            <a:chExt cx="1424700" cy="2120700"/>
          </a:xfrm>
        </p:grpSpPr>
        <p:sp>
          <p:nvSpPr>
            <p:cNvPr id="234" name="Google Shape;234;p20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 extrusionOk="0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35" name="Google Shape;235;p20"/>
            <p:cNvSpPr txBox="1"/>
            <p:nvPr/>
          </p:nvSpPr>
          <p:spPr>
            <a:xfrm>
              <a:off x="0" y="-19050"/>
              <a:ext cx="1424700" cy="2120700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6975" y="3429002"/>
            <a:ext cx="4497600" cy="2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43" name="Google Shape;243;p21"/>
          <p:cNvGrpSpPr/>
          <p:nvPr/>
        </p:nvGrpSpPr>
        <p:grpSpPr>
          <a:xfrm>
            <a:off x="16887962" y="5985119"/>
            <a:ext cx="2085076" cy="2085076"/>
            <a:chOff x="0" y="0"/>
            <a:chExt cx="812800" cy="812800"/>
          </a:xfrm>
        </p:grpSpPr>
        <p:sp>
          <p:nvSpPr>
            <p:cNvPr id="244" name="Google Shape;244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1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47" name="Google Shape;247;p21"/>
          <p:cNvGrpSpPr/>
          <p:nvPr/>
        </p:nvGrpSpPr>
        <p:grpSpPr>
          <a:xfrm>
            <a:off x="-2262642" y="-3904566"/>
            <a:ext cx="8637869" cy="8637869"/>
            <a:chOff x="0" y="0"/>
            <a:chExt cx="812800" cy="812800"/>
          </a:xfrm>
        </p:grpSpPr>
        <p:sp>
          <p:nvSpPr>
            <p:cNvPr id="248" name="Google Shape;248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1"/>
          <p:cNvSpPr/>
          <p:nvPr/>
        </p:nvSpPr>
        <p:spPr>
          <a:xfrm>
            <a:off x="9069055" y="1743981"/>
            <a:ext cx="847584" cy="1009028"/>
          </a:xfrm>
          <a:custGeom>
            <a:avLst/>
            <a:gdLst/>
            <a:ahLst/>
            <a:cxnLst/>
            <a:rect l="l" t="t" r="r" b="b"/>
            <a:pathLst>
              <a:path w="847584" h="1009028" extrusionOk="0">
                <a:moveTo>
                  <a:pt x="0" y="0"/>
                </a:moveTo>
                <a:lnTo>
                  <a:pt x="847584" y="0"/>
                </a:lnTo>
                <a:lnTo>
                  <a:pt x="847584" y="1009028"/>
                </a:lnTo>
                <a:lnTo>
                  <a:pt x="0" y="1009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1" name="Google Shape;251;p21"/>
          <p:cNvSpPr/>
          <p:nvPr/>
        </p:nvSpPr>
        <p:spPr>
          <a:xfrm>
            <a:off x="9889965" y="3595131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 extrusionOk="0">
                <a:moveTo>
                  <a:pt x="0" y="0"/>
                </a:moveTo>
                <a:lnTo>
                  <a:pt x="976021" y="0"/>
                </a:lnTo>
                <a:lnTo>
                  <a:pt x="976021" y="1071480"/>
                </a:lnTo>
                <a:lnTo>
                  <a:pt x="0" y="107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2" name="Google Shape;252;p21"/>
          <p:cNvSpPr/>
          <p:nvPr/>
        </p:nvSpPr>
        <p:spPr>
          <a:xfrm>
            <a:off x="8477841" y="5957903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 extrusionOk="0">
                <a:moveTo>
                  <a:pt x="0" y="0"/>
                </a:moveTo>
                <a:lnTo>
                  <a:pt x="928806" y="0"/>
                </a:lnTo>
                <a:lnTo>
                  <a:pt x="928806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3" name="Google Shape;253;p21"/>
          <p:cNvSpPr/>
          <p:nvPr/>
        </p:nvSpPr>
        <p:spPr>
          <a:xfrm>
            <a:off x="9835982" y="7870488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 extrusionOk="0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4" name="Google Shape;254;p21"/>
          <p:cNvSpPr txBox="1"/>
          <p:nvPr/>
        </p:nvSpPr>
        <p:spPr>
          <a:xfrm>
            <a:off x="1095769" y="828675"/>
            <a:ext cx="56055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46">
                <a:solidFill>
                  <a:srgbClr val="FFFFFF"/>
                </a:solidFill>
              </a:rPr>
              <a:t>Observations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9561664" y="5792505"/>
            <a:ext cx="36360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Duis vulputate nulla at ante rhoncus, vel efficitur felis condimentum. Proin odio odio.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5884650" y="2195575"/>
            <a:ext cx="10191600" cy="7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600" b="1" u="sng">
                <a:solidFill>
                  <a:srgbClr val="1C5739"/>
                </a:solidFill>
              </a:rPr>
              <a:t>Key Insights</a:t>
            </a:r>
            <a:r>
              <a:rPr lang="en-US" sz="4600" u="sng">
                <a:solidFill>
                  <a:srgbClr val="1C5739"/>
                </a:solidFill>
              </a:rPr>
              <a:t>:</a:t>
            </a:r>
            <a:endParaRPr sz="5200" u="sng">
              <a:solidFill>
                <a:srgbClr val="1C5739"/>
              </a:solidFill>
            </a:endParaRPr>
          </a:p>
          <a:p>
            <a:pPr marL="457200" lvl="0" indent="-520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-US" sz="4600">
                <a:solidFill>
                  <a:schemeClr val="dk1"/>
                </a:solidFill>
              </a:rPr>
              <a:t>Real-time recommendations significantly improve user engagement.</a:t>
            </a:r>
            <a:endParaRPr sz="4600">
              <a:solidFill>
                <a:schemeClr val="dk1"/>
              </a:solidFill>
            </a:endParaRPr>
          </a:p>
          <a:p>
            <a:pPr marL="457200" lvl="0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-US" sz="4600">
                <a:solidFill>
                  <a:schemeClr val="dk1"/>
                </a:solidFill>
              </a:rPr>
              <a:t>Chatbot reduces user confusion, making navigation smoother.</a:t>
            </a:r>
            <a:endParaRPr sz="4600">
              <a:solidFill>
                <a:schemeClr val="dk1"/>
              </a:solidFill>
            </a:endParaRPr>
          </a:p>
          <a:p>
            <a:pPr marL="457200" lvl="0" indent="-520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Char char="●"/>
            </a:pPr>
            <a:r>
              <a:rPr lang="en-US" sz="4600">
                <a:solidFill>
                  <a:schemeClr val="dk1"/>
                </a:solidFill>
              </a:rPr>
              <a:t>Backend scalability is crucial for handling large datasets and user interactions.</a:t>
            </a:r>
            <a:endParaRPr sz="4600" b="1">
              <a:solidFill>
                <a:schemeClr val="dk1"/>
              </a:solidFill>
            </a:endParaRPr>
          </a:p>
        </p:txBody>
      </p:sp>
      <p:pic>
        <p:nvPicPr>
          <p:cNvPr id="257" name="Google Shape;25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5775" y="5640625"/>
            <a:ext cx="3883974" cy="38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SUBODH RAYAKWAR</cp:lastModifiedBy>
  <cp:revision>1</cp:revision>
  <dcterms:modified xsi:type="dcterms:W3CDTF">2024-09-18T09:58:17Z</dcterms:modified>
</cp:coreProperties>
</file>