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5" r:id="rId8"/>
    <p:sldId id="266" r:id="rId9"/>
    <p:sldId id="267" r:id="rId10"/>
    <p:sldId id="2146847055" r:id="rId11"/>
    <p:sldId id="2146847056" r:id="rId12"/>
    <p:sldId id="2146847057" r:id="rId13"/>
    <p:sldId id="268"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0" d="100"/>
          <a:sy n="80" d="100"/>
        </p:scale>
        <p:origin x="132" y="6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a:t>
            </a:r>
            <a:r>
              <a:rPr lang="en-US" b="1" dirty="0" err="1">
                <a:solidFill>
                  <a:schemeClr val="accent1"/>
                </a:solidFill>
                <a:latin typeface="Arial" panose="020B0604020202020204" pitchFamily="34" charset="0"/>
                <a:cs typeface="Arial" panose="020B0604020202020204" pitchFamily="34" charset="0"/>
              </a:rPr>
              <a:t>presdiction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 Student Name-College Name-Department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85000" lnSpcReduction="20000"/>
          </a:bodyPr>
          <a:lstStyle/>
          <a:p>
            <a:r>
              <a:rPr lang="en-US" sz="2800" dirty="0"/>
              <a:t>The proposed salary prediction system effectively uses various machine learning models to predict employee income based on demographic and professional attributes. Among the tested models, ensemble methods like Random Forest, </a:t>
            </a:r>
            <a:r>
              <a:rPr lang="en-US" sz="2800" dirty="0" err="1"/>
              <a:t>XGBoost</a:t>
            </a:r>
            <a:r>
              <a:rPr lang="en-US" sz="2800" dirty="0"/>
              <a:t>, and </a:t>
            </a:r>
            <a:r>
              <a:rPr lang="en-US" sz="2800" dirty="0" err="1"/>
              <a:t>StackingClassifier</a:t>
            </a:r>
            <a:r>
              <a:rPr lang="en-US" sz="2800" dirty="0"/>
              <a:t> showed high accuracy and generalization performance.</a:t>
            </a:r>
          </a:p>
          <a:p>
            <a:r>
              <a:rPr lang="en-US" sz="2800" dirty="0"/>
              <a:t>The project demonstrated how automation and machine learning can reduce bias and assist HR teams in fair compensation planning. Challenges encountered included handling imbalanced classes and optimizing hyperparameters for each model. These were addressed through preprocessing, scaling, and careful model tuning.</a:t>
            </a:r>
          </a:p>
          <a:p>
            <a:r>
              <a:rPr lang="en-US" sz="2800" dirty="0"/>
              <a:t>In future versions, incorporating external datasets (like market salary trends), adding explainability (e.g., SHAP values), and integrating it with real-time HR systems can further improve utility and accuracy.</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2">
            <a:extLst>
              <a:ext uri="{FF2B5EF4-FFF2-40B4-BE49-F238E27FC236}">
                <a16:creationId xmlns:a16="http://schemas.microsoft.com/office/drawing/2014/main" id="{3F0AD0C2-7512-1579-577D-854C5B1658A9}"/>
              </a:ext>
            </a:extLst>
          </p:cNvPr>
          <p:cNvSpPr>
            <a:spLocks noGrp="1" noChangeArrowheads="1"/>
          </p:cNvSpPr>
          <p:nvPr>
            <p:ph idx="1"/>
          </p:nvPr>
        </p:nvSpPr>
        <p:spPr bwMode="auto">
          <a:xfrm>
            <a:off x="526948" y="1170806"/>
            <a:ext cx="8666175"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Scikit-learn: Machine Learning in Python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Pedregosa, F., </a:t>
            </a:r>
            <a:r>
              <a:rPr kumimoji="0" lang="en-US" altLang="en-US" sz="1600" b="0" i="0" u="none" strike="noStrike" cap="none" normalizeH="0" baseline="0" dirty="0" err="1">
                <a:ln>
                  <a:noFill/>
                </a:ln>
                <a:solidFill>
                  <a:schemeClr val="tx1"/>
                </a:solidFill>
                <a:effectLst/>
                <a:latin typeface="Arial" panose="020B0604020202020204" pitchFamily="34" charset="0"/>
              </a:rPr>
              <a:t>Varoquaux</a:t>
            </a:r>
            <a:r>
              <a:rPr kumimoji="0" lang="en-US" altLang="en-US" sz="1600" b="0" i="0" u="none" strike="noStrike" cap="none" normalizeH="0" baseline="0" dirty="0">
                <a:ln>
                  <a:noFill/>
                </a:ln>
                <a:solidFill>
                  <a:schemeClr val="tx1"/>
                </a:solidFill>
                <a:effectLst/>
                <a:latin typeface="Arial" panose="020B0604020202020204" pitchFamily="34" charset="0"/>
              </a:rPr>
              <a:t>, G., </a:t>
            </a:r>
            <a:r>
              <a:rPr kumimoji="0" lang="en-US" altLang="en-US" sz="1600" b="0" i="0" u="none" strike="noStrike" cap="none" normalizeH="0" baseline="0" dirty="0" err="1">
                <a:ln>
                  <a:noFill/>
                </a:ln>
                <a:solidFill>
                  <a:schemeClr val="tx1"/>
                </a:solidFill>
                <a:effectLst/>
                <a:latin typeface="Arial" panose="020B0604020202020204" pitchFamily="34" charset="0"/>
              </a:rPr>
              <a:t>Gramfort</a:t>
            </a:r>
            <a:r>
              <a:rPr kumimoji="0" lang="en-US" altLang="en-US" sz="1600" b="0" i="0" u="none" strike="noStrike" cap="none" normalizeH="0" baseline="0" dirty="0">
                <a:ln>
                  <a:noFill/>
                </a:ln>
                <a:solidFill>
                  <a:schemeClr val="tx1"/>
                </a:solidFill>
                <a:effectLst/>
                <a:latin typeface="Arial" panose="020B0604020202020204" pitchFamily="34" charset="0"/>
              </a:rPr>
              <a:t>, A., et al. (2011). </a:t>
            </a:r>
            <a:r>
              <a:rPr kumimoji="0" lang="en-US" altLang="en-US" sz="1600" b="0" i="1" u="none" strike="noStrike" cap="none" normalizeH="0" baseline="0" dirty="0">
                <a:ln>
                  <a:noFill/>
                </a:ln>
                <a:solidFill>
                  <a:schemeClr val="tx1"/>
                </a:solidFill>
                <a:effectLst/>
                <a:latin typeface="Arial" panose="020B0604020202020204" pitchFamily="34" charset="0"/>
              </a:rPr>
              <a:t>Scikit-learn: Machine Learning in Python</a:t>
            </a:r>
            <a:r>
              <a:rPr kumimoji="0" lang="en-US" altLang="en-US" sz="1600" b="0" i="0" u="none" strike="noStrike" cap="none" normalizeH="0" baseline="0" dirty="0">
                <a:ln>
                  <a:noFill/>
                </a:ln>
                <a:solidFill>
                  <a:schemeClr val="tx1"/>
                </a:solidFill>
                <a:effectLst/>
                <a:latin typeface="Arial" panose="020B0604020202020204" pitchFamily="34" charset="0"/>
              </a:rPr>
              <a:t>. Journal of Machine Learning Research, 12, 2825–2830.</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https://scikit-learn.org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XGBoost</a:t>
            </a:r>
            <a:r>
              <a:rPr kumimoji="0" lang="en-US" altLang="en-US" sz="1600" b="1" i="0" u="none" strike="noStrike" cap="none" normalizeH="0" baseline="0" dirty="0">
                <a:ln>
                  <a:noFill/>
                </a:ln>
                <a:solidFill>
                  <a:schemeClr val="tx1"/>
                </a:solidFill>
                <a:effectLst/>
                <a:latin typeface="Arial" panose="020B0604020202020204" pitchFamily="34" charset="0"/>
              </a:rPr>
              <a:t>: A Scalable Tree Boosting System</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Chen, T., &amp; </a:t>
            </a:r>
            <a:r>
              <a:rPr kumimoji="0" lang="en-US" altLang="en-US" sz="1600" b="0" i="0" u="none" strike="noStrike" cap="none" normalizeH="0" baseline="0" dirty="0" err="1">
                <a:ln>
                  <a:noFill/>
                </a:ln>
                <a:solidFill>
                  <a:schemeClr val="tx1"/>
                </a:solidFill>
                <a:effectLst/>
                <a:latin typeface="Arial" panose="020B0604020202020204" pitchFamily="34" charset="0"/>
              </a:rPr>
              <a:t>Guestrin</a:t>
            </a:r>
            <a:r>
              <a:rPr kumimoji="0" lang="en-US" altLang="en-US" sz="1600" b="0" i="0" u="none" strike="noStrike" cap="none" normalizeH="0" baseline="0" dirty="0">
                <a:ln>
                  <a:noFill/>
                </a:ln>
                <a:solidFill>
                  <a:schemeClr val="tx1"/>
                </a:solidFill>
                <a:effectLst/>
                <a:latin typeface="Arial" panose="020B0604020202020204" pitchFamily="34" charset="0"/>
              </a:rPr>
              <a:t>, C. (2016). </a:t>
            </a:r>
            <a:r>
              <a:rPr kumimoji="0" lang="en-US" altLang="en-US" sz="1600" b="0" i="1" u="none" strike="noStrike" cap="none" normalizeH="0" baseline="0" dirty="0">
                <a:ln>
                  <a:noFill/>
                </a:ln>
                <a:solidFill>
                  <a:schemeClr val="tx1"/>
                </a:solidFill>
                <a:effectLst/>
                <a:latin typeface="Arial" panose="020B0604020202020204" pitchFamily="34" charset="0"/>
              </a:rPr>
              <a:t>Proceedings of the 22nd ACM SIGKDD International Conference on Knowledge Discovery and Data Mining</a:t>
            </a:r>
            <a:r>
              <a:rPr kumimoji="0" lang="en-US" altLang="en-US" sz="1600" b="0" i="0" u="none" strike="noStrike" cap="none" normalizeH="0" baseline="0" dirty="0">
                <a:ln>
                  <a:noFill/>
                </a:ln>
                <a:solidFill>
                  <a:schemeClr val="tx1"/>
                </a:solidFill>
                <a:effectLst/>
                <a:latin typeface="Arial" panose="020B0604020202020204" pitchFamily="34" charset="0"/>
              </a:rPr>
              <a:t>, 785–794.</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https://doi.org/10.1145/2939672.2939785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LightGBM</a:t>
            </a:r>
            <a:r>
              <a:rPr kumimoji="0" lang="en-US" altLang="en-US" sz="1600" b="1" i="0" u="none" strike="noStrike" cap="none" normalizeH="0" baseline="0" dirty="0">
                <a:ln>
                  <a:noFill/>
                </a:ln>
                <a:solidFill>
                  <a:schemeClr val="tx1"/>
                </a:solidFill>
                <a:effectLst/>
                <a:latin typeface="Arial" panose="020B0604020202020204" pitchFamily="34" charset="0"/>
              </a:rPr>
              <a:t>: A Highly Efficient Gradient Boosting Decision Tree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Ke, G., Meng, Q., Finley, T., et al. (2017). </a:t>
            </a:r>
            <a:r>
              <a:rPr kumimoji="0" lang="en-US" altLang="en-US" sz="1600" b="0" i="1" u="none" strike="noStrike" cap="none" normalizeH="0" baseline="0" dirty="0">
                <a:ln>
                  <a:noFill/>
                </a:ln>
                <a:solidFill>
                  <a:schemeClr val="tx1"/>
                </a:solidFill>
                <a:effectLst/>
                <a:latin typeface="Arial" panose="020B0604020202020204" pitchFamily="34" charset="0"/>
              </a:rPr>
              <a:t>Advances in Neural Information Processing Systems</a:t>
            </a:r>
            <a:r>
              <a:rPr kumimoji="0" lang="en-US" altLang="en-US" sz="1600" b="0" i="0" u="none" strike="noStrike" cap="none" normalizeH="0" baseline="0" dirty="0">
                <a:ln>
                  <a:noFill/>
                </a:ln>
                <a:solidFill>
                  <a:schemeClr val="tx1"/>
                </a:solidFill>
                <a:effectLst/>
                <a:latin typeface="Arial" panose="020B0604020202020204" pitchFamily="34" charset="0"/>
              </a:rPr>
              <a:t>, 30.</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https://proceedings.neurips.cc/paper_files/paper/2017/file/6449f44a102fde848669bdd9eb6b76fa-Paper.pdf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panose="020B0604020202020204" pitchFamily="34" charset="0"/>
              </a:rPr>
              <a:t>CatBoost</a:t>
            </a:r>
            <a:r>
              <a:rPr kumimoji="0" lang="en-US" altLang="en-US" sz="1600" b="1" i="0" u="none" strike="noStrike" cap="none" normalizeH="0" baseline="0" dirty="0">
                <a:ln>
                  <a:noFill/>
                </a:ln>
                <a:solidFill>
                  <a:schemeClr val="tx1"/>
                </a:solidFill>
                <a:effectLst/>
                <a:latin typeface="Arial" panose="020B0604020202020204" pitchFamily="34" charset="0"/>
              </a:rPr>
              <a:t>: unbiased boosting with categorical features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err="1">
                <a:ln>
                  <a:noFill/>
                </a:ln>
                <a:solidFill>
                  <a:schemeClr val="tx1"/>
                </a:solidFill>
                <a:effectLst/>
                <a:latin typeface="Arial" panose="020B0604020202020204" pitchFamily="34" charset="0"/>
              </a:rPr>
              <a:t>Prokhorenkova</a:t>
            </a:r>
            <a:r>
              <a:rPr kumimoji="0" lang="en-US" altLang="en-US" sz="1600" b="0" i="0" u="none" strike="noStrike" cap="none" normalizeH="0" baseline="0" dirty="0">
                <a:ln>
                  <a:noFill/>
                </a:ln>
                <a:solidFill>
                  <a:schemeClr val="tx1"/>
                </a:solidFill>
                <a:effectLst/>
                <a:latin typeface="Arial" panose="020B0604020202020204" pitchFamily="34" charset="0"/>
              </a:rPr>
              <a:t>, L., Gusev, G., Vorobev, A., et al. (2018). </a:t>
            </a:r>
            <a:r>
              <a:rPr kumimoji="0" lang="en-US" altLang="en-US" sz="1600" b="0" i="1" u="none" strike="noStrike" cap="none" normalizeH="0" baseline="0" dirty="0">
                <a:ln>
                  <a:noFill/>
                </a:ln>
                <a:solidFill>
                  <a:schemeClr val="tx1"/>
                </a:solidFill>
                <a:effectLst/>
                <a:latin typeface="Arial" panose="020B0604020202020204" pitchFamily="34" charset="0"/>
              </a:rPr>
              <a:t>Advances in Neural Information Processing Systems</a:t>
            </a:r>
            <a:r>
              <a:rPr kumimoji="0" lang="en-US" altLang="en-US" sz="1600" b="0" i="0" u="none" strike="noStrike" cap="none" normalizeH="0" baseline="0" dirty="0">
                <a:ln>
                  <a:noFill/>
                </a:ln>
                <a:solidFill>
                  <a:schemeClr val="tx1"/>
                </a:solidFill>
                <a:effectLst/>
                <a:latin typeface="Arial" panose="020B0604020202020204" pitchFamily="34" charset="0"/>
              </a:rPr>
              <a:t>, 31.</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https://proceedings.neurips.cc/paper_files/paper/2018/file/14491b756b3a51daac41c24863285549-Paper.pdf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UCI Machine Learning Repository: Adult Dataset (Income Prediction)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Dua, D. and Graff, C. (2019). </a:t>
            </a:r>
            <a:r>
              <a:rPr kumimoji="0" lang="en-US" altLang="en-US" sz="1600" b="0" i="1" u="none" strike="noStrike" cap="none" normalizeH="0" baseline="0" dirty="0">
                <a:ln>
                  <a:noFill/>
                </a:ln>
                <a:solidFill>
                  <a:schemeClr val="tx1"/>
                </a:solidFill>
                <a:effectLst/>
                <a:latin typeface="Arial" panose="020B0604020202020204" pitchFamily="34" charset="0"/>
              </a:rPr>
              <a:t>UCI Machine Learning Repository</a:t>
            </a:r>
            <a:r>
              <a:rPr kumimoji="0" lang="en-US" altLang="en-US" sz="1600" b="0" i="0" u="none" strike="noStrike" cap="none" normalizeH="0" baseline="0" dirty="0">
                <a:ln>
                  <a:noFill/>
                </a:ln>
                <a:solidFill>
                  <a:schemeClr val="tx1"/>
                </a:solidFill>
                <a:effectLst/>
                <a:latin typeface="Arial" panose="020B0604020202020204" pitchFamily="34" charset="0"/>
              </a:rPr>
              <a:t>. University of California, Irvine, School of Information and Computer Sciences.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https://archive.ics.uci.edu/ml/datasets/adult</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r>
              <a:rPr lang="en-US" sz="2800" dirty="0"/>
              <a:t>This project focuses on predicting employee salary levels using machine learning techniques. Organizations often face challenges in identifying fair salary bands for employees across various roles, locations, and qualifications. Manual estimation can be biased and inefficient, especially with large volumes of HR data. This system aims to automate salary prediction based on demographic and professional features like age, gender, education level, job title, experience, and working hours. The goal is to assist HR professionals in making data-driven compensation decisions, ensuring fairness, competitiveness, and transparency in the hiring process.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9" name="Rectangle 2">
            <a:extLst>
              <a:ext uri="{FF2B5EF4-FFF2-40B4-BE49-F238E27FC236}">
                <a16:creationId xmlns:a16="http://schemas.microsoft.com/office/drawing/2014/main" id="{2B364D10-4A34-654B-F0A4-D7F800AF4523}"/>
              </a:ext>
            </a:extLst>
          </p:cNvPr>
          <p:cNvSpPr>
            <a:spLocks noGrp="1" noChangeArrowheads="1"/>
          </p:cNvSpPr>
          <p:nvPr>
            <p:ph idx="1"/>
          </p:nvPr>
        </p:nvSpPr>
        <p:spPr bwMode="auto">
          <a:xfrm>
            <a:off x="581025" y="1730335"/>
            <a:ext cx="4546437"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Hardware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Processor: Intel i5 or higher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RAM: Minimum 8 GB</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Storage: At least 1 GB free disk space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Software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OS: Windows/Linux/MacOS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Python 3.7 or higher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Web Browser (for </a:t>
            </a:r>
            <a:r>
              <a:rPr kumimoji="0" lang="en-US" altLang="en-US" sz="1200" b="0" i="0" u="none" strike="noStrike" cap="none" normalizeH="0" baseline="0" dirty="0" err="1">
                <a:ln>
                  <a:noFill/>
                </a:ln>
                <a:solidFill>
                  <a:schemeClr val="tx1"/>
                </a:solidFill>
                <a:effectLst/>
                <a:latin typeface="Arial" panose="020B0604020202020204" pitchFamily="34" charset="0"/>
              </a:rPr>
              <a:t>Streamlit</a:t>
            </a:r>
            <a:r>
              <a:rPr kumimoji="0" lang="en-US" altLang="en-US" sz="1200" b="0" i="0" u="none" strike="noStrike" cap="none" normalizeH="0" baseline="0" dirty="0">
                <a:ln>
                  <a:noFill/>
                </a:ln>
                <a:solidFill>
                  <a:schemeClr val="tx1"/>
                </a:solidFill>
                <a:effectLst/>
                <a:latin typeface="Arial" panose="020B0604020202020204" pitchFamily="34" charset="0"/>
              </a:rPr>
              <a:t>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 Libraries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Unicode MS"/>
              </a:rPr>
              <a:t>pandas</a:t>
            </a:r>
            <a:r>
              <a:rPr kumimoji="0" lang="en-US" altLang="en-US" sz="1200" b="0" i="0" u="none" strike="noStrike" cap="none" normalizeH="0" baseline="0" dirty="0">
                <a:ln>
                  <a:noFill/>
                </a:ln>
                <a:solidFill>
                  <a:schemeClr val="tx1"/>
                </a:solidFill>
                <a:effectLst/>
              </a:rPr>
              <a:t> – for data manipulation and preprocessing</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Unicode MS"/>
              </a:rPr>
              <a:t>numpy</a:t>
            </a:r>
            <a:r>
              <a:rPr kumimoji="0" lang="en-US" altLang="en-US" sz="1200" b="0" i="0" u="none" strike="noStrike" cap="none" normalizeH="0" baseline="0" dirty="0">
                <a:ln>
                  <a:noFill/>
                </a:ln>
                <a:solidFill>
                  <a:schemeClr val="tx1"/>
                </a:solidFill>
                <a:effectLst/>
              </a:rPr>
              <a:t> – for numerical operations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Unicode MS"/>
              </a:rPr>
              <a:t>scikit-learn</a:t>
            </a:r>
            <a:r>
              <a:rPr kumimoji="0" lang="en-US" altLang="en-US" sz="1200" b="0" i="0" u="none" strike="noStrike" cap="none" normalizeH="0" baseline="0" dirty="0">
                <a:ln>
                  <a:noFill/>
                </a:ln>
                <a:solidFill>
                  <a:schemeClr val="tx1"/>
                </a:solidFill>
                <a:effectLst/>
              </a:rPr>
              <a:t> – for building and evaluating machine learning models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Unicode MS"/>
              </a:rPr>
              <a:t>xgboost</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latin typeface="Arial Unicode MS"/>
              </a:rPr>
              <a:t>lightgbm</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err="1">
                <a:ln>
                  <a:noFill/>
                </a:ln>
                <a:solidFill>
                  <a:schemeClr val="tx1"/>
                </a:solidFill>
                <a:effectLst/>
                <a:latin typeface="Arial Unicode MS"/>
              </a:rPr>
              <a:t>catboost</a:t>
            </a:r>
            <a:r>
              <a:rPr kumimoji="0" lang="en-US" altLang="en-US" sz="1200" b="0" i="0" u="none" strike="noStrike" cap="none" normalizeH="0" baseline="0" dirty="0">
                <a:ln>
                  <a:noFill/>
                </a:ln>
                <a:solidFill>
                  <a:schemeClr val="tx1"/>
                </a:solidFill>
                <a:effectLst/>
              </a:rPr>
              <a:t> – for advanced boosting algorithms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Unicode MS"/>
              </a:rPr>
              <a:t>joblib</a:t>
            </a:r>
            <a:r>
              <a:rPr kumimoji="0" lang="en-US" altLang="en-US" sz="1200" b="0" i="0" u="none" strike="noStrike" cap="none" normalizeH="0" baseline="0" dirty="0">
                <a:ln>
                  <a:noFill/>
                </a:ln>
                <a:solidFill>
                  <a:schemeClr val="tx1"/>
                </a:solidFill>
                <a:effectLst/>
              </a:rPr>
              <a:t> – for saving and loading the trained model</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Unicode MS"/>
              </a:rPr>
              <a:t>streamlit</a:t>
            </a:r>
            <a:r>
              <a:rPr kumimoji="0" lang="en-US" altLang="en-US" sz="1200" b="0" i="0" u="none" strike="noStrike" cap="none" normalizeH="0" baseline="0" dirty="0">
                <a:ln>
                  <a:noFill/>
                </a:ln>
                <a:solidFill>
                  <a:schemeClr val="tx1"/>
                </a:solidFill>
                <a:effectLst/>
              </a:rPr>
              <a:t> – for developing the interactive web interface</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Unicode MS"/>
              </a:rPr>
              <a:t>matplotlib</a:t>
            </a:r>
            <a:r>
              <a:rPr kumimoji="0" lang="en-US" altLang="en-US" sz="1200" b="0" i="0" u="none" strike="noStrike" cap="none" normalizeH="0" baseline="0" dirty="0">
                <a:ln>
                  <a:noFill/>
                </a:ln>
                <a:solidFill>
                  <a:schemeClr val="tx1"/>
                </a:solidFill>
                <a:effectLst/>
              </a:rPr>
              <a:t> / </a:t>
            </a:r>
            <a:r>
              <a:rPr kumimoji="0" lang="en-US" altLang="en-US" sz="1200" b="0" i="0" u="none" strike="noStrike" cap="none" normalizeH="0" baseline="0" dirty="0">
                <a:ln>
                  <a:noFill/>
                </a:ln>
                <a:solidFill>
                  <a:schemeClr val="tx1"/>
                </a:solidFill>
                <a:effectLst/>
                <a:latin typeface="Arial Unicode MS"/>
              </a:rPr>
              <a:t>seaborn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40" name="Rectangle 35">
            <a:extLst>
              <a:ext uri="{FF2B5EF4-FFF2-40B4-BE49-F238E27FC236}">
                <a16:creationId xmlns:a16="http://schemas.microsoft.com/office/drawing/2014/main" id="{C100ECDA-49A3-59AA-0319-53C92F8A2E37}"/>
              </a:ext>
            </a:extLst>
          </p:cNvPr>
          <p:cNvSpPr>
            <a:spLocks noGrp="1" noChangeArrowheads="1"/>
          </p:cNvSpPr>
          <p:nvPr>
            <p:ph idx="1"/>
          </p:nvPr>
        </p:nvSpPr>
        <p:spPr bwMode="auto">
          <a:xfrm>
            <a:off x="309972" y="1225689"/>
            <a:ext cx="849463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Loading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Load the income dataset (CSV) using pandas.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Handle missing values, encode categorical features, and normalize numeric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Drop irrelevant columns and prepare features for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Train and compare multiple ML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KNN, Decision Tree, Random Forest, Extra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Logistic Regression, Naive Bayes, MLP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LightGBM</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CatBoost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HistGradientBoosting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Stacking Classifier (Ensemble)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 accuracy, precision, recall, F1-score to select the best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Saving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Save the best model using </a:t>
            </a:r>
            <a:r>
              <a:rPr kumimoji="0" lang="en-US" altLang="en-US" sz="1800" b="0" i="0" u="none" strike="noStrike" cap="none" normalizeH="0" baseline="0" dirty="0" err="1">
                <a:ln>
                  <a:noFill/>
                </a:ln>
                <a:solidFill>
                  <a:schemeClr val="tx1"/>
                </a:solidFill>
                <a:effectLst/>
                <a:latin typeface="Arial Unicode MS"/>
              </a:rPr>
              <a:t>joblib</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with </a:t>
            </a:r>
            <a:r>
              <a:rPr kumimoji="0" lang="en-US" altLang="en-US" sz="1800" b="1" i="0" u="none" strike="noStrike" cap="none" normalizeH="0" baseline="0" dirty="0" err="1">
                <a:ln>
                  <a:noFill/>
                </a:ln>
                <a:solidFill>
                  <a:schemeClr val="tx1"/>
                </a:solidFill>
                <a:effectLst/>
                <a:latin typeface="Arial" panose="020B0604020202020204" pitchFamily="34" charset="0"/>
              </a:rPr>
              <a:t>Streamlit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Build a simple UI to input features and display income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Hosting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Run locally or host on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Cloud/Render/Heroku.</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D193997-8223-5F44-8C03-D636B1C0EEC9}"/>
              </a:ext>
            </a:extLst>
          </p:cNvPr>
          <p:cNvPicPr>
            <a:picLocks noGrp="1" noChangeAspect="1"/>
          </p:cNvPicPr>
          <p:nvPr>
            <p:ph idx="1"/>
          </p:nvPr>
        </p:nvPicPr>
        <p:blipFill>
          <a:blip r:embed="rId2"/>
          <a:stretch>
            <a:fillRect/>
          </a:stretch>
        </p:blipFill>
        <p:spPr>
          <a:xfrm>
            <a:off x="485970" y="1232452"/>
            <a:ext cx="2945072" cy="4673600"/>
          </a:xfrm>
        </p:spPr>
      </p:pic>
      <p:pic>
        <p:nvPicPr>
          <p:cNvPr id="7" name="Picture 6">
            <a:extLst>
              <a:ext uri="{FF2B5EF4-FFF2-40B4-BE49-F238E27FC236}">
                <a16:creationId xmlns:a16="http://schemas.microsoft.com/office/drawing/2014/main" id="{61CC641B-E923-569B-E5CC-85EC7C28CAF4}"/>
              </a:ext>
            </a:extLst>
          </p:cNvPr>
          <p:cNvPicPr>
            <a:picLocks noChangeAspect="1"/>
          </p:cNvPicPr>
          <p:nvPr/>
        </p:nvPicPr>
        <p:blipFill>
          <a:blip r:embed="rId3"/>
          <a:stretch>
            <a:fillRect/>
          </a:stretch>
        </p:blipFill>
        <p:spPr>
          <a:xfrm>
            <a:off x="4570942" y="2431549"/>
            <a:ext cx="5401429" cy="66684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47AE1-13E2-99E0-5739-68E7190D3C27}"/>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AEB12C3A-DFF9-D8C0-E246-B1B50AB07274}"/>
              </a:ext>
            </a:extLst>
          </p:cNvPr>
          <p:cNvPicPr>
            <a:picLocks noGrp="1" noChangeAspect="1"/>
          </p:cNvPicPr>
          <p:nvPr>
            <p:ph idx="1"/>
          </p:nvPr>
        </p:nvPicPr>
        <p:blipFill>
          <a:blip r:embed="rId2"/>
          <a:stretch>
            <a:fillRect/>
          </a:stretch>
        </p:blipFill>
        <p:spPr>
          <a:xfrm>
            <a:off x="0" y="1148987"/>
            <a:ext cx="7191208" cy="4673600"/>
          </a:xfrm>
        </p:spPr>
      </p:pic>
      <p:pic>
        <p:nvPicPr>
          <p:cNvPr id="7" name="Picture 6">
            <a:extLst>
              <a:ext uri="{FF2B5EF4-FFF2-40B4-BE49-F238E27FC236}">
                <a16:creationId xmlns:a16="http://schemas.microsoft.com/office/drawing/2014/main" id="{F9661F94-316D-8ABD-BA58-1E18CC79233E}"/>
              </a:ext>
            </a:extLst>
          </p:cNvPr>
          <p:cNvPicPr>
            <a:picLocks noChangeAspect="1"/>
          </p:cNvPicPr>
          <p:nvPr/>
        </p:nvPicPr>
        <p:blipFill>
          <a:blip r:embed="rId3"/>
          <a:stretch>
            <a:fillRect/>
          </a:stretch>
        </p:blipFill>
        <p:spPr>
          <a:xfrm>
            <a:off x="7154302" y="1195993"/>
            <a:ext cx="5327363" cy="4466014"/>
          </a:xfrm>
          <a:prstGeom prst="rect">
            <a:avLst/>
          </a:prstGeom>
        </p:spPr>
      </p:pic>
    </p:spTree>
    <p:extLst>
      <p:ext uri="{BB962C8B-B14F-4D97-AF65-F5344CB8AC3E}">
        <p14:creationId xmlns:p14="http://schemas.microsoft.com/office/powerpoint/2010/main" val="52806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3598-339C-4912-B64B-4193F3E20FAB}"/>
              </a:ext>
            </a:extLst>
          </p:cNvPr>
          <p:cNvSpPr>
            <a:spLocks noGrp="1"/>
          </p:cNvSpPr>
          <p:nvPr>
            <p:ph type="title"/>
          </p:nvPr>
        </p:nvSpPr>
        <p:spPr/>
        <p:txBody>
          <a:bodyPr/>
          <a:lstStyle/>
          <a:p>
            <a:r>
              <a:rPr lang="en-US" dirty="0"/>
              <a:t>Results</a:t>
            </a:r>
            <a:endParaRPr lang="en-IN" dirty="0"/>
          </a:p>
        </p:txBody>
      </p:sp>
      <p:pic>
        <p:nvPicPr>
          <p:cNvPr id="5" name="Content Placeholder 4">
            <a:extLst>
              <a:ext uri="{FF2B5EF4-FFF2-40B4-BE49-F238E27FC236}">
                <a16:creationId xmlns:a16="http://schemas.microsoft.com/office/drawing/2014/main" id="{68A98C67-0948-6F47-0F80-AFBE8AF2B61B}"/>
              </a:ext>
            </a:extLst>
          </p:cNvPr>
          <p:cNvPicPr>
            <a:picLocks noGrp="1" noChangeAspect="1"/>
          </p:cNvPicPr>
          <p:nvPr>
            <p:ph idx="1"/>
          </p:nvPr>
        </p:nvPicPr>
        <p:blipFill>
          <a:blip r:embed="rId2"/>
          <a:stretch>
            <a:fillRect/>
          </a:stretch>
        </p:blipFill>
        <p:spPr>
          <a:xfrm>
            <a:off x="406774" y="1232452"/>
            <a:ext cx="6806452" cy="4673600"/>
          </a:xfrm>
        </p:spPr>
      </p:pic>
      <p:pic>
        <p:nvPicPr>
          <p:cNvPr id="7" name="Picture 6">
            <a:extLst>
              <a:ext uri="{FF2B5EF4-FFF2-40B4-BE49-F238E27FC236}">
                <a16:creationId xmlns:a16="http://schemas.microsoft.com/office/drawing/2014/main" id="{DC9D90BB-1395-09EC-217A-35B3D24DEF27}"/>
              </a:ext>
            </a:extLst>
          </p:cNvPr>
          <p:cNvPicPr>
            <a:picLocks noChangeAspect="1"/>
          </p:cNvPicPr>
          <p:nvPr/>
        </p:nvPicPr>
        <p:blipFill>
          <a:blip r:embed="rId3"/>
          <a:stretch>
            <a:fillRect/>
          </a:stretch>
        </p:blipFill>
        <p:spPr>
          <a:xfrm>
            <a:off x="7213226" y="1516805"/>
            <a:ext cx="4859032" cy="4013138"/>
          </a:xfrm>
          <a:prstGeom prst="rect">
            <a:avLst/>
          </a:prstGeom>
        </p:spPr>
      </p:pic>
    </p:spTree>
    <p:extLst>
      <p:ext uri="{BB962C8B-B14F-4D97-AF65-F5344CB8AC3E}">
        <p14:creationId xmlns:p14="http://schemas.microsoft.com/office/powerpoint/2010/main" val="3791831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9871-5990-A55E-290D-5B415C7757CA}"/>
              </a:ext>
            </a:extLst>
          </p:cNvPr>
          <p:cNvSpPr>
            <a:spLocks noGrp="1"/>
          </p:cNvSpPr>
          <p:nvPr>
            <p:ph type="title"/>
          </p:nvPr>
        </p:nvSpPr>
        <p:spPr/>
        <p:txBody>
          <a:bodyPr/>
          <a:lstStyle/>
          <a:p>
            <a:r>
              <a:rPr lang="en-US" dirty="0"/>
              <a:t>GITHUB LINK</a:t>
            </a:r>
            <a:endParaRPr lang="en-IN" dirty="0"/>
          </a:p>
        </p:txBody>
      </p:sp>
      <p:sp>
        <p:nvSpPr>
          <p:cNvPr id="3" name="Content Placeholder 2">
            <a:extLst>
              <a:ext uri="{FF2B5EF4-FFF2-40B4-BE49-F238E27FC236}">
                <a16:creationId xmlns:a16="http://schemas.microsoft.com/office/drawing/2014/main" id="{5AB3EAB2-4ED2-52A4-4097-C2B74BA09D57}"/>
              </a:ext>
            </a:extLst>
          </p:cNvPr>
          <p:cNvSpPr>
            <a:spLocks noGrp="1"/>
          </p:cNvSpPr>
          <p:nvPr>
            <p:ph idx="1"/>
          </p:nvPr>
        </p:nvSpPr>
        <p:spPr/>
        <p:txBody>
          <a:bodyPr/>
          <a:lstStyle/>
          <a:p>
            <a:r>
              <a:rPr lang="en-IN" dirty="0"/>
              <a:t>https://github.com/subodhswaroopachar/EDUNET-IBM.git</a:t>
            </a:r>
          </a:p>
        </p:txBody>
      </p:sp>
    </p:spTree>
    <p:extLst>
      <p:ext uri="{BB962C8B-B14F-4D97-AF65-F5344CB8AC3E}">
        <p14:creationId xmlns:p14="http://schemas.microsoft.com/office/powerpoint/2010/main" val="32983771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75</TotalTime>
  <Words>805</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Unicode MS</vt:lpstr>
      <vt:lpstr>Calibri</vt:lpstr>
      <vt:lpstr>Calibri Light</vt:lpstr>
      <vt:lpstr>Franklin Gothic Book</vt:lpstr>
      <vt:lpstr>Franklin Gothic Demi</vt:lpstr>
      <vt:lpstr>Wingdings 2</vt:lpstr>
      <vt:lpstr>DividendVTI</vt:lpstr>
      <vt:lpstr>Employee salary presdiction</vt:lpstr>
      <vt:lpstr>OUTLINE</vt:lpstr>
      <vt:lpstr>Problem Statement</vt:lpstr>
      <vt:lpstr>System  Approach</vt:lpstr>
      <vt:lpstr>Algorithm &amp; Deployment</vt:lpstr>
      <vt:lpstr>Result</vt:lpstr>
      <vt:lpstr>Results</vt:lpstr>
      <vt:lpstr>Results</vt:lpstr>
      <vt:lpstr>GITHUB LINK</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Subodh Swaroop Achar</cp:lastModifiedBy>
  <cp:revision>39</cp:revision>
  <dcterms:created xsi:type="dcterms:W3CDTF">2021-05-26T16:50:10Z</dcterms:created>
  <dcterms:modified xsi:type="dcterms:W3CDTF">2025-07-27T18:24:05Z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