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s/slide1.xml" ContentType="application/vnd.openxmlformats-officedocument.presentationml.slide+xml"/>
  <Override PartName="/ppt/slides/slide14.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15.xml" ContentType="application/vnd.openxmlformats-officedocument.presentationml.slide+xml"/>
  <Override PartName="/ppt/slides/slide10.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3.xml" ContentType="application/vnd.openxmlformats-officedocument.presentationml.slide+xml"/>
  <Override PartName="/ppt/slides/slide18.xml" ContentType="application/vnd.openxmlformats-officedocument.presentationml.slide+xml"/>
  <Override PartName="/ppt/slides/slide12.xml" ContentType="application/vnd.openxmlformats-officedocument.presentationml.slide+xml"/>
  <Override PartName="/ppt/slideMasters/slideMaster1.xml" ContentType="application/vnd.openxmlformats-officedocument.presentationml.slideMaster+xml"/>
  <Override PartName="/ppt/slideLayouts/slideLayout9.xml" ContentType="application/vnd.openxmlformats-officedocument.presentationml.slideLayout+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slideLayouts/slideLayout5.xml" ContentType="application/vnd.openxmlformats-officedocument.presentationml.slideLayout+xml"/>
  <Override PartName="/ppt/notesSlides/notesSlide1.xml" ContentType="application/vnd.openxmlformats-officedocument.presentationml.notesSlide+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Layouts/slideLayout4.xml" ContentType="application/vnd.openxmlformats-officedocument.presentationml.slideLayout+xml"/>
  <Override PartName="/ppt/notesSlides/notesSlide14.xml" ContentType="application/vnd.openxmlformats-officedocument.presentationml.notesSlide+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notesSlides/notesSlide13.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8.xml" ContentType="application/vnd.openxmlformats-officedocument.presentationml.notesSlide+xml"/>
  <Override PartName="/ppt/notesSlides/notesSlide10.xml" ContentType="application/vnd.openxmlformats-officedocument.presentationml.notesSlide+xml"/>
  <Override PartName="/ppt/notesSlides/notesSlide9.xml" ContentType="application/vnd.openxmlformats-officedocument.presentationml.notesSlide+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notesMasterIdLst>
    <p:notesMasterId r:id="rId20"/>
  </p:notesMasterIdLst>
  <p:sldIdLst>
    <p:sldId id="256" r:id="rId2"/>
    <p:sldId id="271" r:id="rId3"/>
    <p:sldId id="266" r:id="rId4"/>
    <p:sldId id="282" r:id="rId5"/>
    <p:sldId id="283" r:id="rId6"/>
    <p:sldId id="284" r:id="rId7"/>
    <p:sldId id="285" r:id="rId8"/>
    <p:sldId id="286" r:id="rId9"/>
    <p:sldId id="287" r:id="rId10"/>
    <p:sldId id="290" r:id="rId11"/>
    <p:sldId id="289" r:id="rId12"/>
    <p:sldId id="288" r:id="rId13"/>
    <p:sldId id="291" r:id="rId14"/>
    <p:sldId id="274" r:id="rId15"/>
    <p:sldId id="275" r:id="rId16"/>
    <p:sldId id="279" r:id="rId17"/>
    <p:sldId id="280" r:id="rId18"/>
    <p:sldId id="281"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16" autoAdjust="0"/>
    <p:restoredTop sz="78784" autoAdjust="0"/>
  </p:normalViewPr>
  <p:slideViewPr>
    <p:cSldViewPr snapToGrid="0">
      <p:cViewPr varScale="1">
        <p:scale>
          <a:sx n="54" d="100"/>
          <a:sy n="54" d="100"/>
        </p:scale>
        <p:origin x="956"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ustomXml" Target="../customXml/item2.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ustomXml" Target="../customXml/item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 Id="rId27"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ABAC530-92A8-441D-9F4A-2A734BA79C32}" type="datetimeFigureOut">
              <a:rPr lang="en-CA" smtClean="0"/>
              <a:t>2020-07-05</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D482E2D-F490-4B0C-A73A-B47C74D22856}" type="slidenum">
              <a:rPr lang="en-CA" smtClean="0"/>
              <a:t>‹#›</a:t>
            </a:fld>
            <a:endParaRPr lang="en-CA"/>
          </a:p>
        </p:txBody>
      </p:sp>
    </p:spTree>
    <p:extLst>
      <p:ext uri="{BB962C8B-B14F-4D97-AF65-F5344CB8AC3E}">
        <p14:creationId xmlns:p14="http://schemas.microsoft.com/office/powerpoint/2010/main" val="1348786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support.office.com/en-us/article/Style-basics-in-Word-d382f84d-5c38-4444-98a5-9cbb6ede1ba4?ui=en-US&amp;rs=en-US&amp;ad=US"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Student repot: </a:t>
            </a:r>
            <a:r>
              <a:rPr lang="en-US" dirty="0" err="1" smtClean="0"/>
              <a:t>templtae</a:t>
            </a:r>
            <a:endParaRPr lang="en-CA" dirty="0"/>
          </a:p>
        </p:txBody>
      </p:sp>
      <p:sp>
        <p:nvSpPr>
          <p:cNvPr id="4" name="Slide Number Placeholder 3"/>
          <p:cNvSpPr>
            <a:spLocks noGrp="1"/>
          </p:cNvSpPr>
          <p:nvPr>
            <p:ph type="sldNum" sz="quarter" idx="10"/>
          </p:nvPr>
        </p:nvSpPr>
        <p:spPr/>
        <p:txBody>
          <a:bodyPr/>
          <a:lstStyle/>
          <a:p>
            <a:fld id="{2D482E2D-F490-4B0C-A73A-B47C74D22856}" type="slidenum">
              <a:rPr lang="en-CA" smtClean="0"/>
              <a:t>2</a:t>
            </a:fld>
            <a:endParaRPr lang="en-CA"/>
          </a:p>
        </p:txBody>
      </p:sp>
    </p:spTree>
    <p:extLst>
      <p:ext uri="{BB962C8B-B14F-4D97-AF65-F5344CB8AC3E}">
        <p14:creationId xmlns:p14="http://schemas.microsoft.com/office/powerpoint/2010/main" val="14982369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kern="1200" dirty="0" smtClean="0">
                <a:solidFill>
                  <a:schemeClr val="tx1"/>
                </a:solidFill>
                <a:effectLst/>
                <a:latin typeface="+mn-lt"/>
                <a:ea typeface="+mn-ea"/>
                <a:cs typeface="+mn-cs"/>
              </a:rPr>
              <a:t>Adams, J.P., </a:t>
            </a:r>
            <a:r>
              <a:rPr lang="en-CA" sz="1200" kern="1200" dirty="0" err="1" smtClean="0">
                <a:solidFill>
                  <a:schemeClr val="tx1"/>
                </a:solidFill>
                <a:effectLst/>
                <a:latin typeface="+mn-lt"/>
                <a:ea typeface="+mn-ea"/>
                <a:cs typeface="+mn-cs"/>
              </a:rPr>
              <a:t>Matney</a:t>
            </a:r>
            <a:r>
              <a:rPr lang="en-CA" sz="1200" kern="1200" dirty="0" smtClean="0">
                <a:solidFill>
                  <a:schemeClr val="tx1"/>
                </a:solidFill>
                <a:effectLst/>
                <a:latin typeface="+mn-lt"/>
                <a:ea typeface="+mn-ea"/>
                <a:cs typeface="+mn-cs"/>
              </a:rPr>
              <a:t>, T.G., Land, S.B., Belli, K.L. and </a:t>
            </a:r>
            <a:r>
              <a:rPr lang="en-CA" sz="1200" kern="1200" dirty="0" err="1" smtClean="0">
                <a:solidFill>
                  <a:schemeClr val="tx1"/>
                </a:solidFill>
                <a:effectLst/>
                <a:latin typeface="+mn-lt"/>
                <a:ea typeface="+mn-ea"/>
                <a:cs typeface="+mn-cs"/>
              </a:rPr>
              <a:t>Duzan</a:t>
            </a:r>
            <a:r>
              <a:rPr lang="en-CA" sz="1200" kern="1200" dirty="0" smtClean="0">
                <a:solidFill>
                  <a:schemeClr val="tx1"/>
                </a:solidFill>
                <a:effectLst/>
                <a:latin typeface="+mn-lt"/>
                <a:ea typeface="+mn-ea"/>
                <a:cs typeface="+mn-cs"/>
              </a:rPr>
              <a:t>, H.W. 2006. Incorporating </a:t>
            </a:r>
          </a:p>
          <a:p>
            <a:r>
              <a:rPr lang="en-CA" sz="1200" kern="1200" dirty="0" smtClean="0">
                <a:solidFill>
                  <a:schemeClr val="tx1"/>
                </a:solidFill>
                <a:effectLst/>
                <a:latin typeface="+mn-lt"/>
                <a:ea typeface="+mn-ea"/>
                <a:cs typeface="+mn-cs"/>
              </a:rPr>
              <a:t>genetic parameters into loblolly pine growth-and-yield model. Can. J. For. Res. 36:1959-1967.</a:t>
            </a:r>
          </a:p>
          <a:p>
            <a:endParaRPr lang="en-CA" dirty="0" smtClean="0"/>
          </a:p>
          <a:p>
            <a:r>
              <a:rPr lang="en-CA" dirty="0" smtClean="0"/>
              <a:t>“edit citation. ”Suppress “author” will remove author</a:t>
            </a:r>
            <a:r>
              <a:rPr lang="en-CA" baseline="0" dirty="0" smtClean="0"/>
              <a:t> from view, only years will show up.</a:t>
            </a:r>
          </a:p>
          <a:p>
            <a:endParaRPr lang="en-CA" baseline="0" dirty="0" smtClean="0"/>
          </a:p>
          <a:p>
            <a:pPr fontAlgn="t"/>
            <a:r>
              <a:rPr lang="en-CA" baseline="0" dirty="0" smtClean="0"/>
              <a:t>Adding multiple references: </a:t>
            </a:r>
            <a:r>
              <a:rPr lang="en-CA" sz="1200" b="0" i="0" kern="1200" dirty="0" smtClean="0">
                <a:solidFill>
                  <a:schemeClr val="tx1"/>
                </a:solidFill>
                <a:effectLst/>
                <a:latin typeface="+mn-lt"/>
                <a:ea typeface="+mn-ea"/>
                <a:cs typeface="+mn-cs"/>
              </a:rPr>
              <a:t>You need to add a reference first say:(Jones,2010) or [1]</a:t>
            </a:r>
          </a:p>
          <a:p>
            <a:pPr fontAlgn="t"/>
            <a:r>
              <a:rPr lang="en-CA" sz="1200" b="0" i="0" kern="1200" dirty="0" smtClean="0">
                <a:solidFill>
                  <a:schemeClr val="tx1"/>
                </a:solidFill>
                <a:effectLst/>
                <a:latin typeface="+mn-lt"/>
                <a:ea typeface="+mn-ea"/>
                <a:cs typeface="+mn-cs"/>
              </a:rPr>
              <a:t>After that you click left side of the closing parenthesis/ bracket.</a:t>
            </a:r>
          </a:p>
          <a:p>
            <a:pPr fontAlgn="t"/>
            <a:r>
              <a:rPr lang="en-CA" sz="1200" b="0" i="0" kern="1200" dirty="0" smtClean="0">
                <a:solidFill>
                  <a:schemeClr val="tx1"/>
                </a:solidFill>
                <a:effectLst/>
                <a:latin typeface="+mn-lt"/>
                <a:ea typeface="+mn-ea"/>
                <a:cs typeface="+mn-cs"/>
              </a:rPr>
              <a:t>Now add your second reference and it will show:</a:t>
            </a:r>
          </a:p>
          <a:p>
            <a:pPr fontAlgn="t"/>
            <a:r>
              <a:rPr lang="en-CA" sz="1200" b="0" i="0" kern="1200" smtClean="0">
                <a:solidFill>
                  <a:schemeClr val="tx1"/>
                </a:solidFill>
                <a:effectLst/>
                <a:latin typeface="+mn-lt"/>
                <a:ea typeface="+mn-ea"/>
                <a:cs typeface="+mn-cs"/>
              </a:rPr>
              <a:t>(Jones, 2010; Smith, 2009) or [1,2]</a:t>
            </a:r>
          </a:p>
          <a:p>
            <a:endParaRPr lang="en-CA" dirty="0"/>
          </a:p>
        </p:txBody>
      </p:sp>
      <p:sp>
        <p:nvSpPr>
          <p:cNvPr id="4" name="Slide Number Placeholder 3"/>
          <p:cNvSpPr>
            <a:spLocks noGrp="1"/>
          </p:cNvSpPr>
          <p:nvPr>
            <p:ph type="sldNum" sz="quarter" idx="10"/>
          </p:nvPr>
        </p:nvSpPr>
        <p:spPr/>
        <p:txBody>
          <a:bodyPr/>
          <a:lstStyle/>
          <a:p>
            <a:fld id="{2D482E2D-F490-4B0C-A73A-B47C74D22856}" type="slidenum">
              <a:rPr lang="en-CA" smtClean="0"/>
              <a:t>12</a:t>
            </a:fld>
            <a:endParaRPr lang="en-CA"/>
          </a:p>
        </p:txBody>
      </p:sp>
    </p:spTree>
    <p:extLst>
      <p:ext uri="{BB962C8B-B14F-4D97-AF65-F5344CB8AC3E}">
        <p14:creationId xmlns:p14="http://schemas.microsoft.com/office/powerpoint/2010/main" val="9319099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Use same document</a:t>
            </a:r>
            <a:r>
              <a:rPr lang="en-CA" baseline="0" dirty="0" smtClean="0"/>
              <a:t> but one with a slight change: then locate &amp; compare</a:t>
            </a:r>
            <a:endParaRPr lang="en-CA" dirty="0"/>
          </a:p>
        </p:txBody>
      </p:sp>
      <p:sp>
        <p:nvSpPr>
          <p:cNvPr id="4" name="Slide Number Placeholder 3"/>
          <p:cNvSpPr>
            <a:spLocks noGrp="1"/>
          </p:cNvSpPr>
          <p:nvPr>
            <p:ph type="sldNum" sz="quarter" idx="10"/>
          </p:nvPr>
        </p:nvSpPr>
        <p:spPr/>
        <p:txBody>
          <a:bodyPr/>
          <a:lstStyle/>
          <a:p>
            <a:fld id="{2D482E2D-F490-4B0C-A73A-B47C74D22856}" type="slidenum">
              <a:rPr lang="en-CA" smtClean="0"/>
              <a:t>13</a:t>
            </a:fld>
            <a:endParaRPr lang="en-CA"/>
          </a:p>
        </p:txBody>
      </p:sp>
    </p:spTree>
    <p:extLst>
      <p:ext uri="{BB962C8B-B14F-4D97-AF65-F5344CB8AC3E}">
        <p14:creationId xmlns:p14="http://schemas.microsoft.com/office/powerpoint/2010/main" val="20843581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open a saved template: go to file&gt; new</a:t>
            </a:r>
            <a:r>
              <a:rPr lang="en-US" smtClean="0"/>
              <a:t>&gt; personal&gt; </a:t>
            </a:r>
            <a:endParaRPr lang="en-CA" dirty="0"/>
          </a:p>
        </p:txBody>
      </p:sp>
      <p:sp>
        <p:nvSpPr>
          <p:cNvPr id="4" name="Slide Number Placeholder 3"/>
          <p:cNvSpPr>
            <a:spLocks noGrp="1"/>
          </p:cNvSpPr>
          <p:nvPr>
            <p:ph type="sldNum" sz="quarter" idx="10"/>
          </p:nvPr>
        </p:nvSpPr>
        <p:spPr/>
        <p:txBody>
          <a:bodyPr/>
          <a:lstStyle/>
          <a:p>
            <a:fld id="{2D482E2D-F490-4B0C-A73A-B47C74D22856}" type="slidenum">
              <a:rPr lang="en-CA" smtClean="0"/>
              <a:t>16</a:t>
            </a:fld>
            <a:endParaRPr lang="en-CA"/>
          </a:p>
        </p:txBody>
      </p:sp>
    </p:spTree>
    <p:extLst>
      <p:ext uri="{BB962C8B-B14F-4D97-AF65-F5344CB8AC3E}">
        <p14:creationId xmlns:p14="http://schemas.microsoft.com/office/powerpoint/2010/main" val="37608924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2D482E2D-F490-4B0C-A73A-B47C74D22856}" type="slidenum">
              <a:rPr lang="en-CA" smtClean="0"/>
              <a:t>17</a:t>
            </a:fld>
            <a:endParaRPr lang="en-CA"/>
          </a:p>
        </p:txBody>
      </p:sp>
    </p:spTree>
    <p:extLst>
      <p:ext uri="{BB962C8B-B14F-4D97-AF65-F5344CB8AC3E}">
        <p14:creationId xmlns:p14="http://schemas.microsoft.com/office/powerpoint/2010/main" val="13018185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2D482E2D-F490-4B0C-A73A-B47C74D22856}" type="slidenum">
              <a:rPr lang="en-CA" smtClean="0"/>
              <a:t>18</a:t>
            </a:fld>
            <a:endParaRPr lang="en-CA"/>
          </a:p>
        </p:txBody>
      </p:sp>
    </p:spTree>
    <p:extLst>
      <p:ext uri="{BB962C8B-B14F-4D97-AF65-F5344CB8AC3E}">
        <p14:creationId xmlns:p14="http://schemas.microsoft.com/office/powerpoint/2010/main" val="38397849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200" b="0" i="0" u="none" strike="noStrike" kern="1200" baseline="0" dirty="0" smtClean="0">
                <a:solidFill>
                  <a:schemeClr val="tx1"/>
                </a:solidFill>
                <a:latin typeface="+mn-lt"/>
                <a:ea typeface="+mn-ea"/>
                <a:cs typeface="+mn-cs"/>
              </a:rPr>
              <a:t>There are two methods to format text in a word document. The one described above using ‘Styles’ or you can use commands from the ‘Font’ or ‘Paragraph’ groups in the HOME tab. The latter is referred to as manual formatting. Throughout FRST 232 we will try to avoid manual formatting unless it is to change or design a Style. “</a:t>
            </a:r>
            <a:r>
              <a:rPr lang="en-CA" sz="1200" b="0" i="0" u="sng" strike="noStrike" kern="1200" baseline="0" dirty="0" smtClean="0">
                <a:solidFill>
                  <a:schemeClr val="tx1"/>
                </a:solidFill>
                <a:latin typeface="+mn-lt"/>
                <a:ea typeface="+mn-ea"/>
                <a:cs typeface="+mn-cs"/>
                <a:hlinkClick r:id="rId3"/>
              </a:rPr>
              <a:t>Styles save time and make you document look </a:t>
            </a:r>
            <a:r>
              <a:rPr lang="en-CA" sz="1200" b="0" i="0" u="sng" strike="noStrike" kern="1200" baseline="0" dirty="0" err="1" smtClean="0">
                <a:solidFill>
                  <a:schemeClr val="tx1"/>
                </a:solidFill>
                <a:latin typeface="+mn-lt"/>
                <a:ea typeface="+mn-ea"/>
                <a:cs typeface="+mn-cs"/>
                <a:hlinkClick r:id="rId3"/>
              </a:rPr>
              <a:t>good</a:t>
            </a:r>
            <a:r>
              <a:rPr lang="en-CA" sz="1200" b="0" i="0" u="none" strike="noStrike" kern="1200" baseline="30000" dirty="0" err="1" smtClean="0">
                <a:solidFill>
                  <a:schemeClr val="tx1"/>
                </a:solidFill>
                <a:latin typeface="+mn-lt"/>
                <a:ea typeface="+mn-ea"/>
                <a:cs typeface="+mn-cs"/>
                <a:hlinkClick r:id="rId3"/>
              </a:rPr>
              <a:t>C</a:t>
            </a:r>
            <a:r>
              <a:rPr lang="en-CA" sz="1200" b="0" i="0" u="none" strike="noStrike" kern="1200" baseline="0" dirty="0" smtClean="0">
                <a:solidFill>
                  <a:schemeClr val="tx1"/>
                </a:solidFill>
                <a:latin typeface="+mn-lt"/>
                <a:ea typeface="+mn-ea"/>
                <a:cs typeface="+mn-cs"/>
                <a:hlinkClick r:id="rId3"/>
              </a:rPr>
              <a:t>”! The two basic advantages are consistent formatting and making changes easily in large documents. </a:t>
            </a:r>
            <a:r>
              <a:rPr lang="en-CA" sz="1200" b="0" i="0" u="none" strike="noStrike" kern="1200" baseline="0" dirty="0" smtClean="0">
                <a:solidFill>
                  <a:schemeClr val="tx1"/>
                </a:solidFill>
                <a:latin typeface="+mn-lt"/>
                <a:ea typeface="+mn-ea"/>
                <a:cs typeface="+mn-cs"/>
              </a:rPr>
              <a:t>What if you don’t like the MS Word defaults? After all, they are pretty hideous. You can change any individual style, create your own style, or assemble your own style set. There are different ways to change styles. You can use the Styles pull down list to modify and add styles: Right click on Style in the Styles pull down list, click ‘Modify’ and make changes to your liking. Or you can use a default style and then manually format it to what you want it to look like. Manual formatting will create an ‘augmented style.’ To get rid of the augmentation, go to the Styles pull down list and update the non-augmented style to match the selection (e.g., “Update Normal to Match Selection”). The augmented style will disappear from the Styles list. Note: if markers find augmented styles in your assignments, you lose points! </a:t>
            </a:r>
            <a:endParaRPr lang="en-CA" dirty="0" smtClean="0"/>
          </a:p>
          <a:p>
            <a:r>
              <a:rPr lang="en-CA" dirty="0" smtClean="0"/>
              <a:t> </a:t>
            </a:r>
          </a:p>
          <a:p>
            <a:r>
              <a:rPr lang="en-CA" dirty="0" smtClean="0"/>
              <a:t>Add</a:t>
            </a:r>
            <a:r>
              <a:rPr lang="en-CA" baseline="0" dirty="0" smtClean="0"/>
              <a:t> indention on first line</a:t>
            </a:r>
            <a:endParaRPr lang="en-CA" dirty="0"/>
          </a:p>
        </p:txBody>
      </p:sp>
      <p:sp>
        <p:nvSpPr>
          <p:cNvPr id="4" name="Slide Number Placeholder 3"/>
          <p:cNvSpPr>
            <a:spLocks noGrp="1"/>
          </p:cNvSpPr>
          <p:nvPr>
            <p:ph type="sldNum" sz="quarter" idx="10"/>
          </p:nvPr>
        </p:nvSpPr>
        <p:spPr/>
        <p:txBody>
          <a:bodyPr/>
          <a:lstStyle/>
          <a:p>
            <a:fld id="{2D482E2D-F490-4B0C-A73A-B47C74D22856}" type="slidenum">
              <a:rPr lang="en-CA" smtClean="0"/>
              <a:t>4</a:t>
            </a:fld>
            <a:endParaRPr lang="en-CA"/>
          </a:p>
        </p:txBody>
      </p:sp>
    </p:spTree>
    <p:extLst>
      <p:ext uri="{BB962C8B-B14F-4D97-AF65-F5344CB8AC3E}">
        <p14:creationId xmlns:p14="http://schemas.microsoft.com/office/powerpoint/2010/main" val="30407331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2D482E2D-F490-4B0C-A73A-B47C74D22856}" type="slidenum">
              <a:rPr lang="en-CA" smtClean="0"/>
              <a:t>5</a:t>
            </a:fld>
            <a:endParaRPr lang="en-CA"/>
          </a:p>
        </p:txBody>
      </p:sp>
    </p:spTree>
    <p:extLst>
      <p:ext uri="{BB962C8B-B14F-4D97-AF65-F5344CB8AC3E}">
        <p14:creationId xmlns:p14="http://schemas.microsoft.com/office/powerpoint/2010/main" val="35483058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2D482E2D-F490-4B0C-A73A-B47C74D22856}" type="slidenum">
              <a:rPr lang="en-CA" smtClean="0"/>
              <a:t>6</a:t>
            </a:fld>
            <a:endParaRPr lang="en-CA"/>
          </a:p>
        </p:txBody>
      </p:sp>
    </p:spTree>
    <p:extLst>
      <p:ext uri="{BB962C8B-B14F-4D97-AF65-F5344CB8AC3E}">
        <p14:creationId xmlns:p14="http://schemas.microsoft.com/office/powerpoint/2010/main" val="13415372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b="0" i="0" kern="1200" dirty="0" smtClean="0">
                <a:solidFill>
                  <a:schemeClr val="tx1"/>
                </a:solidFill>
                <a:effectLst/>
                <a:latin typeface="+mn-lt"/>
                <a:ea typeface="+mn-ea"/>
                <a:cs typeface="+mn-cs"/>
              </a:rPr>
              <a:t>The </a:t>
            </a:r>
            <a:r>
              <a:rPr lang="en-CA" sz="1200" b="1" i="0" kern="1200" dirty="0" smtClean="0">
                <a:solidFill>
                  <a:schemeClr val="tx1"/>
                </a:solidFill>
                <a:effectLst/>
                <a:latin typeface="+mn-lt"/>
                <a:ea typeface="+mn-ea"/>
                <a:cs typeface="+mn-cs"/>
              </a:rPr>
              <a:t>Clipboard</a:t>
            </a:r>
            <a:r>
              <a:rPr lang="en-CA" sz="1200" b="0" i="0" kern="1200" dirty="0" smtClean="0">
                <a:solidFill>
                  <a:schemeClr val="tx1"/>
                </a:solidFill>
                <a:effectLst/>
                <a:latin typeface="+mn-lt"/>
                <a:ea typeface="+mn-ea"/>
                <a:cs typeface="+mn-cs"/>
              </a:rPr>
              <a:t> task pane holds many of the last images and text you copied or cut. To open the </a:t>
            </a:r>
            <a:r>
              <a:rPr lang="en-CA" sz="1200" b="1" i="0" kern="1200" dirty="0" smtClean="0">
                <a:solidFill>
                  <a:schemeClr val="tx1"/>
                </a:solidFill>
                <a:effectLst/>
                <a:latin typeface="+mn-lt"/>
                <a:ea typeface="+mn-ea"/>
                <a:cs typeface="+mn-cs"/>
              </a:rPr>
              <a:t>Clipboard</a:t>
            </a:r>
            <a:r>
              <a:rPr lang="en-CA" sz="1200" b="0" i="0" kern="1200" dirty="0" smtClean="0">
                <a:solidFill>
                  <a:schemeClr val="tx1"/>
                </a:solidFill>
                <a:effectLst/>
                <a:latin typeface="+mn-lt"/>
                <a:ea typeface="+mn-ea"/>
                <a:cs typeface="+mn-cs"/>
              </a:rPr>
              <a:t> task pane, click Home, then click the </a:t>
            </a:r>
            <a:r>
              <a:rPr lang="en-CA" sz="1200" b="1" i="0" kern="1200" dirty="0" smtClean="0">
                <a:solidFill>
                  <a:schemeClr val="tx1"/>
                </a:solidFill>
                <a:effectLst/>
                <a:latin typeface="+mn-lt"/>
                <a:ea typeface="+mn-ea"/>
                <a:cs typeface="+mn-cs"/>
              </a:rPr>
              <a:t>Clipboard</a:t>
            </a:r>
            <a:r>
              <a:rPr lang="en-CA" sz="1200" b="0" i="0" kern="1200" dirty="0" smtClean="0">
                <a:solidFill>
                  <a:schemeClr val="tx1"/>
                </a:solidFill>
                <a:effectLst/>
                <a:latin typeface="+mn-lt"/>
                <a:ea typeface="+mn-ea"/>
                <a:cs typeface="+mn-cs"/>
              </a:rPr>
              <a:t> dialog box launcher. Double-click the image or text you want to paste. To </a:t>
            </a:r>
            <a:r>
              <a:rPr lang="en-CA" sz="1200" b="1" i="0" kern="1200" dirty="0" smtClean="0">
                <a:solidFill>
                  <a:schemeClr val="tx1"/>
                </a:solidFill>
                <a:effectLst/>
                <a:latin typeface="+mn-lt"/>
                <a:ea typeface="+mn-ea"/>
                <a:cs typeface="+mn-cs"/>
              </a:rPr>
              <a:t>see</a:t>
            </a:r>
            <a:r>
              <a:rPr lang="en-CA" sz="1200" b="0" i="0" kern="1200" dirty="0" smtClean="0">
                <a:solidFill>
                  <a:schemeClr val="tx1"/>
                </a:solidFill>
                <a:effectLst/>
                <a:latin typeface="+mn-lt"/>
                <a:ea typeface="+mn-ea"/>
                <a:cs typeface="+mn-cs"/>
              </a:rPr>
              <a:t> things you can do to the task pane, click Options at the bottom of the task pane.</a:t>
            </a:r>
          </a:p>
          <a:p>
            <a:endParaRPr lang="en-CA" sz="1200" b="0" i="0" kern="1200" dirty="0" smtClean="0">
              <a:solidFill>
                <a:schemeClr val="tx1"/>
              </a:solidFill>
              <a:effectLst/>
              <a:latin typeface="+mn-lt"/>
              <a:ea typeface="+mn-ea"/>
              <a:cs typeface="+mn-cs"/>
            </a:endParaRPr>
          </a:p>
          <a:p>
            <a:r>
              <a:rPr lang="en-CA" sz="1200" b="0" i="0" kern="1200" dirty="0" smtClean="0">
                <a:solidFill>
                  <a:schemeClr val="tx1"/>
                </a:solidFill>
                <a:effectLst/>
                <a:latin typeface="+mn-lt"/>
                <a:ea typeface="+mn-ea"/>
                <a:cs typeface="+mn-cs"/>
              </a:rPr>
              <a:t>To use Office’s clipboard, first select the text or image you want to add to the clipboard and copy (</a:t>
            </a:r>
            <a:r>
              <a:rPr lang="en-CA" sz="1200" b="0" i="0" kern="1200" dirty="0" err="1" smtClean="0">
                <a:solidFill>
                  <a:schemeClr val="tx1"/>
                </a:solidFill>
                <a:effectLst/>
                <a:latin typeface="+mn-lt"/>
                <a:ea typeface="+mn-ea"/>
                <a:cs typeface="+mn-cs"/>
              </a:rPr>
              <a:t>Ctrl+C</a:t>
            </a:r>
            <a:r>
              <a:rPr lang="en-CA" sz="1200" b="0" i="0" kern="1200" dirty="0" smtClean="0">
                <a:solidFill>
                  <a:schemeClr val="tx1"/>
                </a:solidFill>
                <a:effectLst/>
                <a:latin typeface="+mn-lt"/>
                <a:ea typeface="+mn-ea"/>
                <a:cs typeface="+mn-cs"/>
              </a:rPr>
              <a:t>) or cut (</a:t>
            </a:r>
            <a:r>
              <a:rPr lang="en-CA" sz="1200" b="0" i="0" kern="1200" dirty="0" err="1" smtClean="0">
                <a:solidFill>
                  <a:schemeClr val="tx1"/>
                </a:solidFill>
                <a:effectLst/>
                <a:latin typeface="+mn-lt"/>
                <a:ea typeface="+mn-ea"/>
                <a:cs typeface="+mn-cs"/>
              </a:rPr>
              <a:t>Ctrl+X</a:t>
            </a:r>
            <a:r>
              <a:rPr lang="en-CA" sz="1200" b="0" i="0" kern="1200" dirty="0" smtClean="0">
                <a:solidFill>
                  <a:schemeClr val="tx1"/>
                </a:solidFill>
                <a:effectLst/>
                <a:latin typeface="+mn-lt"/>
                <a:ea typeface="+mn-ea"/>
                <a:cs typeface="+mn-cs"/>
              </a:rPr>
              <a:t>) it. The text or image is copied or cut to both the Windows clipboard and the Office clipboard. </a:t>
            </a:r>
            <a:endParaRPr lang="en-CA" dirty="0"/>
          </a:p>
        </p:txBody>
      </p:sp>
      <p:sp>
        <p:nvSpPr>
          <p:cNvPr id="4" name="Slide Number Placeholder 3"/>
          <p:cNvSpPr>
            <a:spLocks noGrp="1"/>
          </p:cNvSpPr>
          <p:nvPr>
            <p:ph type="sldNum" sz="quarter" idx="10"/>
          </p:nvPr>
        </p:nvSpPr>
        <p:spPr/>
        <p:txBody>
          <a:bodyPr/>
          <a:lstStyle/>
          <a:p>
            <a:fld id="{2D482E2D-F490-4B0C-A73A-B47C74D22856}" type="slidenum">
              <a:rPr lang="en-CA" smtClean="0"/>
              <a:t>7</a:t>
            </a:fld>
            <a:endParaRPr lang="en-CA"/>
          </a:p>
        </p:txBody>
      </p:sp>
    </p:spTree>
    <p:extLst>
      <p:ext uri="{BB962C8B-B14F-4D97-AF65-F5344CB8AC3E}">
        <p14:creationId xmlns:p14="http://schemas.microsoft.com/office/powerpoint/2010/main" val="21765465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Save</a:t>
            </a:r>
            <a:r>
              <a:rPr lang="en-CA" baseline="0" dirty="0" smtClean="0"/>
              <a:t> inserted equation</a:t>
            </a:r>
          </a:p>
          <a:p>
            <a:r>
              <a:rPr lang="en-CA" baseline="0" dirty="0" smtClean="0"/>
              <a:t>Ink equation </a:t>
            </a:r>
            <a:endParaRPr lang="en-CA" dirty="0"/>
          </a:p>
        </p:txBody>
      </p:sp>
      <p:sp>
        <p:nvSpPr>
          <p:cNvPr id="4" name="Slide Number Placeholder 3"/>
          <p:cNvSpPr>
            <a:spLocks noGrp="1"/>
          </p:cNvSpPr>
          <p:nvPr>
            <p:ph type="sldNum" sz="quarter" idx="10"/>
          </p:nvPr>
        </p:nvSpPr>
        <p:spPr/>
        <p:txBody>
          <a:bodyPr/>
          <a:lstStyle/>
          <a:p>
            <a:fld id="{2D482E2D-F490-4B0C-A73A-B47C74D22856}" type="slidenum">
              <a:rPr lang="en-CA" smtClean="0"/>
              <a:t>8</a:t>
            </a:fld>
            <a:endParaRPr lang="en-CA"/>
          </a:p>
        </p:txBody>
      </p:sp>
    </p:spTree>
    <p:extLst>
      <p:ext uri="{BB962C8B-B14F-4D97-AF65-F5344CB8AC3E}">
        <p14:creationId xmlns:p14="http://schemas.microsoft.com/office/powerpoint/2010/main" val="29553086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Add cross reference: refer table, figure: use full title or</a:t>
            </a:r>
            <a:r>
              <a:rPr lang="en-CA" baseline="0" dirty="0" smtClean="0"/>
              <a:t> just the table number </a:t>
            </a:r>
          </a:p>
          <a:p>
            <a:r>
              <a:rPr lang="en-CA" baseline="0" dirty="0" err="1" smtClean="0"/>
              <a:t>Ctrl+text</a:t>
            </a:r>
            <a:r>
              <a:rPr lang="en-CA" baseline="0" dirty="0" smtClean="0"/>
              <a:t> : to find the original table</a:t>
            </a:r>
          </a:p>
          <a:p>
            <a:endParaRPr lang="en-US" baseline="0" dirty="0" smtClean="0"/>
          </a:p>
          <a:p>
            <a:r>
              <a:rPr lang="en-US" baseline="0" dirty="0" smtClean="0"/>
              <a:t>To change any cross reference: select all text (</a:t>
            </a:r>
            <a:r>
              <a:rPr lang="en-US" baseline="0" dirty="0" err="1" smtClean="0"/>
              <a:t>ctrl+A</a:t>
            </a:r>
            <a:r>
              <a:rPr lang="en-US" baseline="0" dirty="0" smtClean="0"/>
              <a:t>) the </a:t>
            </a:r>
            <a:r>
              <a:rPr lang="en-US" baseline="0" dirty="0" err="1" smtClean="0"/>
              <a:t>unpdate</a:t>
            </a:r>
            <a:r>
              <a:rPr lang="en-US" baseline="0" smtClean="0"/>
              <a:t> doc.</a:t>
            </a:r>
            <a:endParaRPr lang="en-CA" dirty="0"/>
          </a:p>
        </p:txBody>
      </p:sp>
      <p:sp>
        <p:nvSpPr>
          <p:cNvPr id="4" name="Slide Number Placeholder 3"/>
          <p:cNvSpPr>
            <a:spLocks noGrp="1"/>
          </p:cNvSpPr>
          <p:nvPr>
            <p:ph type="sldNum" sz="quarter" idx="10"/>
          </p:nvPr>
        </p:nvSpPr>
        <p:spPr/>
        <p:txBody>
          <a:bodyPr/>
          <a:lstStyle/>
          <a:p>
            <a:fld id="{2D482E2D-F490-4B0C-A73A-B47C74D22856}" type="slidenum">
              <a:rPr lang="en-CA" smtClean="0"/>
              <a:t>9</a:t>
            </a:fld>
            <a:endParaRPr lang="en-CA"/>
          </a:p>
        </p:txBody>
      </p:sp>
    </p:spTree>
    <p:extLst>
      <p:ext uri="{BB962C8B-B14F-4D97-AF65-F5344CB8AC3E}">
        <p14:creationId xmlns:p14="http://schemas.microsoft.com/office/powerpoint/2010/main" val="4267566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Other pages will follow or not</a:t>
            </a:r>
            <a:endParaRPr lang="en-CA" dirty="0"/>
          </a:p>
        </p:txBody>
      </p:sp>
      <p:sp>
        <p:nvSpPr>
          <p:cNvPr id="4" name="Slide Number Placeholder 3"/>
          <p:cNvSpPr>
            <a:spLocks noGrp="1"/>
          </p:cNvSpPr>
          <p:nvPr>
            <p:ph type="sldNum" sz="quarter" idx="10"/>
          </p:nvPr>
        </p:nvSpPr>
        <p:spPr/>
        <p:txBody>
          <a:bodyPr/>
          <a:lstStyle/>
          <a:p>
            <a:fld id="{2D482E2D-F490-4B0C-A73A-B47C74D22856}" type="slidenum">
              <a:rPr lang="en-CA" smtClean="0"/>
              <a:t>10</a:t>
            </a:fld>
            <a:endParaRPr lang="en-CA"/>
          </a:p>
        </p:txBody>
      </p:sp>
    </p:spTree>
    <p:extLst>
      <p:ext uri="{BB962C8B-B14F-4D97-AF65-F5344CB8AC3E}">
        <p14:creationId xmlns:p14="http://schemas.microsoft.com/office/powerpoint/2010/main" val="14884065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2D482E2D-F490-4B0C-A73A-B47C74D22856}" type="slidenum">
              <a:rPr lang="en-CA" smtClean="0"/>
              <a:t>11</a:t>
            </a:fld>
            <a:endParaRPr lang="en-CA"/>
          </a:p>
        </p:txBody>
      </p:sp>
    </p:spTree>
    <p:extLst>
      <p:ext uri="{BB962C8B-B14F-4D97-AF65-F5344CB8AC3E}">
        <p14:creationId xmlns:p14="http://schemas.microsoft.com/office/powerpoint/2010/main" val="41756977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785C1BA-6CBE-4678-8EEC-6C6A9793C5B8}" type="datetimeFigureOut">
              <a:rPr lang="en-CA" smtClean="0"/>
              <a:t>2020-07-05</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8C8D8FD3-3905-46F4-831E-5C347071B2BB}" type="slidenum">
              <a:rPr lang="en-CA" smtClean="0"/>
              <a:t>‹#›</a:t>
            </a:fld>
            <a:endParaRPr lang="en-CA"/>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971409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785C1BA-6CBE-4678-8EEC-6C6A9793C5B8}" type="datetimeFigureOut">
              <a:rPr lang="en-CA" smtClean="0"/>
              <a:t>2020-07-05</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8C8D8FD3-3905-46F4-831E-5C347071B2BB}" type="slidenum">
              <a:rPr lang="en-CA" smtClean="0"/>
              <a:t>‹#›</a:t>
            </a:fld>
            <a:endParaRPr lang="en-CA"/>
          </a:p>
        </p:txBody>
      </p:sp>
    </p:spTree>
    <p:extLst>
      <p:ext uri="{BB962C8B-B14F-4D97-AF65-F5344CB8AC3E}">
        <p14:creationId xmlns:p14="http://schemas.microsoft.com/office/powerpoint/2010/main" val="3543027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785C1BA-6CBE-4678-8EEC-6C6A9793C5B8}" type="datetimeFigureOut">
              <a:rPr lang="en-CA" smtClean="0"/>
              <a:t>2020-07-05</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8C8D8FD3-3905-46F4-831E-5C347071B2BB}" type="slidenum">
              <a:rPr lang="en-CA" smtClean="0"/>
              <a:t>‹#›</a:t>
            </a:fld>
            <a:endParaRPr lang="en-CA"/>
          </a:p>
        </p:txBody>
      </p:sp>
    </p:spTree>
    <p:extLst>
      <p:ext uri="{BB962C8B-B14F-4D97-AF65-F5344CB8AC3E}">
        <p14:creationId xmlns:p14="http://schemas.microsoft.com/office/powerpoint/2010/main" val="42591262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785C1BA-6CBE-4678-8EEC-6C6A9793C5B8}" type="datetimeFigureOut">
              <a:rPr lang="en-CA" smtClean="0"/>
              <a:t>2020-07-05</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8C8D8FD3-3905-46F4-831E-5C347071B2BB}" type="slidenum">
              <a:rPr lang="en-CA" smtClean="0"/>
              <a:t>‹#›</a:t>
            </a:fld>
            <a:endParaRPr lang="en-CA"/>
          </a:p>
        </p:txBody>
      </p:sp>
    </p:spTree>
    <p:extLst>
      <p:ext uri="{BB962C8B-B14F-4D97-AF65-F5344CB8AC3E}">
        <p14:creationId xmlns:p14="http://schemas.microsoft.com/office/powerpoint/2010/main" val="3827915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785C1BA-6CBE-4678-8EEC-6C6A9793C5B8}" type="datetimeFigureOut">
              <a:rPr lang="en-CA" smtClean="0"/>
              <a:t>2020-07-05</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8C8D8FD3-3905-46F4-831E-5C347071B2BB}" type="slidenum">
              <a:rPr lang="en-CA" smtClean="0"/>
              <a:t>‹#›</a:t>
            </a:fld>
            <a:endParaRPr lang="en-CA"/>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98676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785C1BA-6CBE-4678-8EEC-6C6A9793C5B8}" type="datetimeFigureOut">
              <a:rPr lang="en-CA" smtClean="0"/>
              <a:t>2020-07-05</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8C8D8FD3-3905-46F4-831E-5C347071B2BB}" type="slidenum">
              <a:rPr lang="en-CA" smtClean="0"/>
              <a:t>‹#›</a:t>
            </a:fld>
            <a:endParaRPr lang="en-CA"/>
          </a:p>
        </p:txBody>
      </p:sp>
    </p:spTree>
    <p:extLst>
      <p:ext uri="{BB962C8B-B14F-4D97-AF65-F5344CB8AC3E}">
        <p14:creationId xmlns:p14="http://schemas.microsoft.com/office/powerpoint/2010/main" val="11489401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785C1BA-6CBE-4678-8EEC-6C6A9793C5B8}" type="datetimeFigureOut">
              <a:rPr lang="en-CA" smtClean="0"/>
              <a:t>2020-07-05</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8C8D8FD3-3905-46F4-831E-5C347071B2BB}" type="slidenum">
              <a:rPr lang="en-CA" smtClean="0"/>
              <a:t>‹#›</a:t>
            </a:fld>
            <a:endParaRPr lang="en-CA"/>
          </a:p>
        </p:txBody>
      </p:sp>
    </p:spTree>
    <p:extLst>
      <p:ext uri="{BB962C8B-B14F-4D97-AF65-F5344CB8AC3E}">
        <p14:creationId xmlns:p14="http://schemas.microsoft.com/office/powerpoint/2010/main" val="8732690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785C1BA-6CBE-4678-8EEC-6C6A9793C5B8}" type="datetimeFigureOut">
              <a:rPr lang="en-CA" smtClean="0"/>
              <a:t>2020-07-05</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8C8D8FD3-3905-46F4-831E-5C347071B2BB}" type="slidenum">
              <a:rPr lang="en-CA" smtClean="0"/>
              <a:t>‹#›</a:t>
            </a:fld>
            <a:endParaRPr lang="en-CA"/>
          </a:p>
        </p:txBody>
      </p:sp>
    </p:spTree>
    <p:extLst>
      <p:ext uri="{BB962C8B-B14F-4D97-AF65-F5344CB8AC3E}">
        <p14:creationId xmlns:p14="http://schemas.microsoft.com/office/powerpoint/2010/main" val="3081783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E785C1BA-6CBE-4678-8EEC-6C6A9793C5B8}" type="datetimeFigureOut">
              <a:rPr lang="en-CA" smtClean="0"/>
              <a:t>2020-07-05</a:t>
            </a:fld>
            <a:endParaRPr lang="en-CA"/>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CA"/>
          </a:p>
        </p:txBody>
      </p:sp>
      <p:sp>
        <p:nvSpPr>
          <p:cNvPr id="9" name="Slide Number Placeholder 8"/>
          <p:cNvSpPr>
            <a:spLocks noGrp="1"/>
          </p:cNvSpPr>
          <p:nvPr>
            <p:ph type="sldNum" sz="quarter" idx="12"/>
          </p:nvPr>
        </p:nvSpPr>
        <p:spPr/>
        <p:txBody>
          <a:bodyPr/>
          <a:lstStyle/>
          <a:p>
            <a:fld id="{8C8D8FD3-3905-46F4-831E-5C347071B2BB}" type="slidenum">
              <a:rPr lang="en-CA" smtClean="0"/>
              <a:t>‹#›</a:t>
            </a:fld>
            <a:endParaRPr lang="en-CA"/>
          </a:p>
        </p:txBody>
      </p:sp>
    </p:spTree>
    <p:extLst>
      <p:ext uri="{BB962C8B-B14F-4D97-AF65-F5344CB8AC3E}">
        <p14:creationId xmlns:p14="http://schemas.microsoft.com/office/powerpoint/2010/main" val="41298151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E785C1BA-6CBE-4678-8EEC-6C6A9793C5B8}" type="datetimeFigureOut">
              <a:rPr lang="en-CA" smtClean="0"/>
              <a:t>2020-07-05</a:t>
            </a:fld>
            <a:endParaRPr lang="en-CA"/>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CA"/>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8C8D8FD3-3905-46F4-831E-5C347071B2BB}" type="slidenum">
              <a:rPr lang="en-CA" smtClean="0"/>
              <a:t>‹#›</a:t>
            </a:fld>
            <a:endParaRPr lang="en-CA"/>
          </a:p>
        </p:txBody>
      </p:sp>
    </p:spTree>
    <p:extLst>
      <p:ext uri="{BB962C8B-B14F-4D97-AF65-F5344CB8AC3E}">
        <p14:creationId xmlns:p14="http://schemas.microsoft.com/office/powerpoint/2010/main" val="18507365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785C1BA-6CBE-4678-8EEC-6C6A9793C5B8}" type="datetimeFigureOut">
              <a:rPr lang="en-CA" smtClean="0"/>
              <a:t>2020-07-05</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8C8D8FD3-3905-46F4-831E-5C347071B2BB}" type="slidenum">
              <a:rPr lang="en-CA" smtClean="0"/>
              <a:t>‹#›</a:t>
            </a:fld>
            <a:endParaRPr lang="en-CA"/>
          </a:p>
        </p:txBody>
      </p:sp>
    </p:spTree>
    <p:extLst>
      <p:ext uri="{BB962C8B-B14F-4D97-AF65-F5344CB8AC3E}">
        <p14:creationId xmlns:p14="http://schemas.microsoft.com/office/powerpoint/2010/main" val="36081883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E785C1BA-6CBE-4678-8EEC-6C6A9793C5B8}" type="datetimeFigureOut">
              <a:rPr lang="en-CA" smtClean="0"/>
              <a:t>2020-07-05</a:t>
            </a:fld>
            <a:endParaRPr lang="en-CA"/>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CA"/>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8C8D8FD3-3905-46F4-831E-5C347071B2BB}" type="slidenum">
              <a:rPr lang="en-CA" smtClean="0"/>
              <a:t>‹#›</a:t>
            </a:fld>
            <a:endParaRPr lang="en-CA"/>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57792835"/>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hyperlink" Target="https://support.office.com/en-us/article/Word-2013-videos-and-tutorials-14807f76-d2b5-44d6-af11-9c880c44e551?ui=en-US&amp;rs=en-US&amp;ad=US" TargetMode="Externa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hyperlink" Target="https://support.office.com/en-us/article/Save-a-Word-document-as-a-template-cb17846d-ecec-49d4-82ea-a6f5e3e8b9ae?ui=en-US&amp;rs=en-001&amp;ad=US" TargetMode="External"/><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hyperlink" Target="https://templates.office.com/templates/?ui=en-US&amp;rs=en-CA&amp;ad=CA" TargetMode="Externa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ctrTitle"/>
          </p:nvPr>
        </p:nvSpPr>
        <p:spPr>
          <a:xfrm>
            <a:off x="940761" y="1256393"/>
            <a:ext cx="10058400" cy="1639577"/>
          </a:xfrm>
        </p:spPr>
        <p:txBody>
          <a:bodyPr>
            <a:normAutofit fontScale="90000"/>
          </a:bodyPr>
          <a:lstStyle/>
          <a:p>
            <a:pPr algn="ctr"/>
            <a:r>
              <a:rPr lang="en-CA" b="1" dirty="0" smtClean="0"/>
              <a:t>FRST 232 </a:t>
            </a:r>
            <a:br>
              <a:rPr lang="en-CA" b="1" dirty="0" smtClean="0"/>
            </a:br>
            <a:r>
              <a:rPr lang="en-CA" sz="4400" b="1" dirty="0" smtClean="0"/>
              <a:t>Computer Applications in Forestry</a:t>
            </a:r>
            <a:endParaRPr lang="en-CA" sz="4400" b="1" dirty="0"/>
          </a:p>
        </p:txBody>
      </p:sp>
      <p:sp>
        <p:nvSpPr>
          <p:cNvPr id="5" name="Title 1"/>
          <p:cNvSpPr txBox="1">
            <a:spLocks/>
          </p:cNvSpPr>
          <p:nvPr/>
        </p:nvSpPr>
        <p:spPr>
          <a:xfrm>
            <a:off x="2083761" y="2438647"/>
            <a:ext cx="7772400" cy="3448050"/>
          </a:xfrm>
          <a:prstGeom prst="rect">
            <a:avLst/>
          </a:prstGeom>
        </p:spPr>
        <p:txBody>
          <a:bodyPr vert="horz" lIns="91440" tIns="45720" rIns="91440" bIns="45720" rtlCol="0" anchor="b">
            <a:normAutofit fontScale="97500"/>
          </a:bodyPr>
          <a:lstStyle>
            <a:lvl1pPr algn="l" defTabSz="914400" rtl="0" eaLnBrk="1" latinLnBrk="0" hangingPunct="1">
              <a:lnSpc>
                <a:spcPct val="85000"/>
              </a:lnSpc>
              <a:spcBef>
                <a:spcPct val="0"/>
              </a:spcBef>
              <a:buNone/>
              <a:defRPr sz="8000" kern="1200" spc="-50" baseline="0">
                <a:solidFill>
                  <a:schemeClr val="tx1">
                    <a:lumMod val="85000"/>
                    <a:lumOff val="15000"/>
                  </a:schemeClr>
                </a:solidFill>
                <a:latin typeface="+mj-lt"/>
                <a:ea typeface="+mj-ea"/>
                <a:cs typeface="+mj-cs"/>
              </a:defRPr>
            </a:lvl1pPr>
          </a:lstStyle>
          <a:p>
            <a:pPr algn="ctr"/>
            <a:r>
              <a:rPr lang="en-US" dirty="0" smtClean="0"/>
              <a:t/>
            </a:r>
            <a:br>
              <a:rPr lang="en-US" dirty="0" smtClean="0"/>
            </a:br>
            <a:r>
              <a:rPr lang="en-US" sz="2700" dirty="0" smtClean="0"/>
              <a:t/>
            </a:r>
            <a:br>
              <a:rPr lang="en-US" sz="2700" dirty="0" smtClean="0"/>
            </a:br>
            <a:endParaRPr lang="en-US" dirty="0"/>
          </a:p>
        </p:txBody>
      </p:sp>
      <p:sp>
        <p:nvSpPr>
          <p:cNvPr id="2" name="Rectangle 1"/>
          <p:cNvSpPr/>
          <p:nvPr/>
        </p:nvSpPr>
        <p:spPr>
          <a:xfrm>
            <a:off x="3048000" y="3105835"/>
            <a:ext cx="6096000" cy="1569660"/>
          </a:xfrm>
          <a:prstGeom prst="rect">
            <a:avLst/>
          </a:prstGeom>
        </p:spPr>
        <p:txBody>
          <a:bodyPr>
            <a:spAutoFit/>
          </a:bodyPr>
          <a:lstStyle/>
          <a:p>
            <a:pPr algn="ctr"/>
            <a:r>
              <a:rPr lang="en-CA" sz="4800" dirty="0">
                <a:solidFill>
                  <a:srgbClr val="003399"/>
                </a:solidFill>
              </a:rPr>
              <a:t>Microsoft Word</a:t>
            </a:r>
            <a:br>
              <a:rPr lang="en-CA" sz="4800" dirty="0">
                <a:solidFill>
                  <a:srgbClr val="003399"/>
                </a:solidFill>
              </a:rPr>
            </a:br>
            <a:endParaRPr lang="en-CA" sz="4800" b="1" dirty="0">
              <a:solidFill>
                <a:srgbClr val="003399"/>
              </a:solidFill>
            </a:endParaRPr>
          </a:p>
        </p:txBody>
      </p:sp>
    </p:spTree>
    <p:extLst>
      <p:ext uri="{BB962C8B-B14F-4D97-AF65-F5344CB8AC3E}">
        <p14:creationId xmlns:p14="http://schemas.microsoft.com/office/powerpoint/2010/main" val="298182274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113756" y="233892"/>
            <a:ext cx="10058400" cy="1450757"/>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CA" dirty="0" smtClean="0"/>
              <a:t>Microsoft Word</a:t>
            </a:r>
            <a:endParaRPr lang="en-CA" dirty="0"/>
          </a:p>
        </p:txBody>
      </p:sp>
      <p:sp>
        <p:nvSpPr>
          <p:cNvPr id="7" name="Rectangle 6"/>
          <p:cNvSpPr/>
          <p:nvPr/>
        </p:nvSpPr>
        <p:spPr>
          <a:xfrm>
            <a:off x="697878" y="1256447"/>
            <a:ext cx="9518178" cy="5431487"/>
          </a:xfrm>
          <a:prstGeom prst="rect">
            <a:avLst/>
          </a:prstGeom>
        </p:spPr>
        <p:txBody>
          <a:bodyPr wrap="square">
            <a:spAutoFit/>
          </a:bodyPr>
          <a:lstStyle/>
          <a:p>
            <a:r>
              <a:rPr lang="en-US" sz="2800" dirty="0" smtClean="0"/>
              <a:t>Cover page</a:t>
            </a:r>
            <a:endParaRPr lang="en-US" sz="2800" dirty="0"/>
          </a:p>
          <a:p>
            <a:endParaRPr lang="en-US" sz="2800" dirty="0" smtClean="0"/>
          </a:p>
          <a:p>
            <a:pPr marL="0" lvl="1" indent="-360000">
              <a:lnSpc>
                <a:spcPts val="2520"/>
              </a:lnSpc>
              <a:spcBef>
                <a:spcPts val="50"/>
              </a:spcBef>
              <a:spcAft>
                <a:spcPts val="50"/>
              </a:spcAft>
              <a:buClr>
                <a:schemeClr val="accent1"/>
              </a:buClr>
              <a:buFont typeface="Wingdings" panose="05000000000000000000" pitchFamily="2" charset="2"/>
              <a:buChar char="Ø"/>
            </a:pPr>
            <a:r>
              <a:rPr lang="en-US" sz="2800" dirty="0" smtClean="0"/>
              <a:t> Layout: </a:t>
            </a:r>
          </a:p>
          <a:p>
            <a:pPr marL="0" lvl="1" indent="-360000">
              <a:lnSpc>
                <a:spcPts val="2520"/>
              </a:lnSpc>
              <a:spcBef>
                <a:spcPts val="50"/>
              </a:spcBef>
              <a:spcAft>
                <a:spcPts val="50"/>
              </a:spcAft>
              <a:buClr>
                <a:schemeClr val="accent1"/>
              </a:buClr>
              <a:buFont typeface="Wingdings" panose="05000000000000000000" pitchFamily="2" charset="2"/>
              <a:buChar char="Ø"/>
            </a:pPr>
            <a:endParaRPr lang="en-US" sz="2800" dirty="0" smtClean="0"/>
          </a:p>
          <a:p>
            <a:pPr lvl="2" indent="-457200">
              <a:lnSpc>
                <a:spcPts val="2520"/>
              </a:lnSpc>
              <a:spcBef>
                <a:spcPts val="50"/>
              </a:spcBef>
              <a:spcAft>
                <a:spcPts val="50"/>
              </a:spcAft>
              <a:buFont typeface="Wingdings" panose="05000000000000000000" pitchFamily="2" charset="2"/>
              <a:buChar char="§"/>
            </a:pPr>
            <a:r>
              <a:rPr lang="en-US" sz="2800" dirty="0" smtClean="0"/>
              <a:t>Page orientation</a:t>
            </a:r>
          </a:p>
          <a:p>
            <a:pPr marL="1371600" lvl="2" indent="-457200">
              <a:lnSpc>
                <a:spcPts val="2520"/>
              </a:lnSpc>
              <a:spcBef>
                <a:spcPts val="50"/>
              </a:spcBef>
              <a:spcAft>
                <a:spcPts val="50"/>
              </a:spcAft>
              <a:buClr>
                <a:schemeClr val="tx1"/>
              </a:buClr>
              <a:buFont typeface="Wingdings" panose="05000000000000000000" pitchFamily="2" charset="2"/>
              <a:buChar char="Ø"/>
            </a:pPr>
            <a:r>
              <a:rPr lang="en-US" sz="2000" dirty="0" smtClean="0"/>
              <a:t>Sometimes </a:t>
            </a:r>
            <a:r>
              <a:rPr lang="en-US" sz="2000" dirty="0"/>
              <a:t>you may need to re-orient the page to </a:t>
            </a:r>
            <a:r>
              <a:rPr lang="en-US" sz="2000" dirty="0" smtClean="0"/>
              <a:t>landscape.</a:t>
            </a:r>
          </a:p>
          <a:p>
            <a:pPr marL="1257300" lvl="2" indent="-342900">
              <a:lnSpc>
                <a:spcPts val="2520"/>
              </a:lnSpc>
              <a:spcBef>
                <a:spcPts val="50"/>
              </a:spcBef>
              <a:spcAft>
                <a:spcPts val="50"/>
              </a:spcAft>
              <a:buClr>
                <a:schemeClr val="tx1"/>
              </a:buClr>
              <a:buFont typeface="Wingdings" panose="05000000000000000000" pitchFamily="2" charset="2"/>
              <a:buChar char="Ø"/>
            </a:pPr>
            <a:r>
              <a:rPr lang="en-US" sz="2000" dirty="0" smtClean="0"/>
              <a:t>  To achieve this, you can open dialogue box for the page setup, choose   landscape and apply to “this point forward” only.</a:t>
            </a:r>
          </a:p>
          <a:p>
            <a:pPr marL="1257300" lvl="2" indent="-342900">
              <a:lnSpc>
                <a:spcPts val="2520"/>
              </a:lnSpc>
              <a:spcBef>
                <a:spcPts val="50"/>
              </a:spcBef>
              <a:spcAft>
                <a:spcPts val="50"/>
              </a:spcAft>
              <a:buClr>
                <a:schemeClr val="tx1"/>
              </a:buClr>
              <a:buFont typeface="Wingdings" panose="05000000000000000000" pitchFamily="2" charset="2"/>
              <a:buChar char="Ø"/>
            </a:pPr>
            <a:endParaRPr lang="en-US" sz="2000" dirty="0"/>
          </a:p>
          <a:p>
            <a:pPr lvl="2" indent="-457200">
              <a:lnSpc>
                <a:spcPts val="2520"/>
              </a:lnSpc>
              <a:spcBef>
                <a:spcPts val="50"/>
              </a:spcBef>
              <a:spcAft>
                <a:spcPts val="50"/>
              </a:spcAft>
              <a:buFont typeface="Wingdings" panose="05000000000000000000" pitchFamily="2" charset="2"/>
              <a:buChar char="§"/>
            </a:pPr>
            <a:r>
              <a:rPr lang="en-US" sz="2800" dirty="0"/>
              <a:t>Headers and Footers</a:t>
            </a:r>
          </a:p>
          <a:p>
            <a:pPr marL="1200150" lvl="2" indent="-285750">
              <a:lnSpc>
                <a:spcPts val="2520"/>
              </a:lnSpc>
              <a:spcBef>
                <a:spcPts val="50"/>
              </a:spcBef>
              <a:spcAft>
                <a:spcPts val="50"/>
              </a:spcAft>
              <a:buClr>
                <a:schemeClr val="tx1"/>
              </a:buClr>
              <a:buFont typeface="Wingdings" panose="05000000000000000000" pitchFamily="2" charset="2"/>
              <a:buChar char="Ø"/>
            </a:pPr>
            <a:r>
              <a:rPr lang="en-US" sz="2000" dirty="0" smtClean="0"/>
              <a:t>Set-up page </a:t>
            </a:r>
            <a:r>
              <a:rPr lang="en-US" sz="2000" dirty="0"/>
              <a:t>numbers</a:t>
            </a:r>
          </a:p>
          <a:p>
            <a:pPr lvl="2">
              <a:lnSpc>
                <a:spcPts val="2520"/>
              </a:lnSpc>
              <a:spcBef>
                <a:spcPts val="50"/>
              </a:spcBef>
              <a:spcAft>
                <a:spcPts val="50"/>
              </a:spcAft>
              <a:buClr>
                <a:schemeClr val="tx1"/>
              </a:buClr>
            </a:pPr>
            <a:endParaRPr lang="en-US" sz="2000" dirty="0" smtClean="0"/>
          </a:p>
          <a:p>
            <a:pPr marL="457200" lvl="2">
              <a:lnSpc>
                <a:spcPts val="2520"/>
              </a:lnSpc>
              <a:spcBef>
                <a:spcPts val="50"/>
              </a:spcBef>
              <a:spcAft>
                <a:spcPts val="50"/>
              </a:spcAft>
            </a:pPr>
            <a:endParaRPr lang="en-US" sz="2800" dirty="0"/>
          </a:p>
          <a:p>
            <a:pPr marL="0" lvl="1" indent="-360000">
              <a:lnSpc>
                <a:spcPts val="2520"/>
              </a:lnSpc>
              <a:spcBef>
                <a:spcPts val="50"/>
              </a:spcBef>
              <a:spcAft>
                <a:spcPts val="50"/>
              </a:spcAft>
              <a:buClr>
                <a:schemeClr val="accent1"/>
              </a:buClr>
              <a:buFont typeface="Wingdings" panose="05000000000000000000" pitchFamily="2" charset="2"/>
              <a:buChar char="Ø"/>
            </a:pPr>
            <a:endParaRPr lang="en-CA" sz="2800" dirty="0"/>
          </a:p>
          <a:p>
            <a:pPr marL="0" lvl="1" indent="-360000">
              <a:lnSpc>
                <a:spcPts val="2520"/>
              </a:lnSpc>
              <a:spcBef>
                <a:spcPts val="50"/>
              </a:spcBef>
              <a:spcAft>
                <a:spcPts val="50"/>
              </a:spcAft>
              <a:buClr>
                <a:schemeClr val="accent1"/>
              </a:buClr>
              <a:buFont typeface="Wingdings" panose="05000000000000000000" pitchFamily="2" charset="2"/>
              <a:buChar char="Ø"/>
            </a:pPr>
            <a:endParaRPr lang="en-US" sz="2800" dirty="0" smtClean="0"/>
          </a:p>
        </p:txBody>
      </p:sp>
    </p:spTree>
    <p:extLst>
      <p:ext uri="{BB962C8B-B14F-4D97-AF65-F5344CB8AC3E}">
        <p14:creationId xmlns:p14="http://schemas.microsoft.com/office/powerpoint/2010/main" val="133094403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113756" y="233892"/>
            <a:ext cx="10058400" cy="1450757"/>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CA" dirty="0" smtClean="0"/>
              <a:t>Microsoft Word</a:t>
            </a:r>
            <a:endParaRPr lang="en-CA" dirty="0"/>
          </a:p>
        </p:txBody>
      </p:sp>
      <p:sp>
        <p:nvSpPr>
          <p:cNvPr id="7" name="Rectangle 6"/>
          <p:cNvSpPr/>
          <p:nvPr/>
        </p:nvSpPr>
        <p:spPr>
          <a:xfrm>
            <a:off x="697877" y="1256447"/>
            <a:ext cx="11112579" cy="6032421"/>
          </a:xfrm>
          <a:prstGeom prst="rect">
            <a:avLst/>
          </a:prstGeom>
        </p:spPr>
        <p:txBody>
          <a:bodyPr wrap="square">
            <a:spAutoFit/>
          </a:bodyPr>
          <a:lstStyle/>
          <a:p>
            <a:r>
              <a:rPr lang="en-US" sz="2800" dirty="0" smtClean="0"/>
              <a:t> References Toolbar</a:t>
            </a:r>
            <a:endParaRPr lang="en-US" sz="2800" dirty="0"/>
          </a:p>
          <a:p>
            <a:endParaRPr lang="en-US" sz="2800" dirty="0" smtClean="0"/>
          </a:p>
          <a:p>
            <a:pPr marL="0" lvl="1" indent="-360000">
              <a:lnSpc>
                <a:spcPts val="2520"/>
              </a:lnSpc>
              <a:spcBef>
                <a:spcPts val="50"/>
              </a:spcBef>
              <a:spcAft>
                <a:spcPts val="50"/>
              </a:spcAft>
              <a:buClr>
                <a:schemeClr val="accent1"/>
              </a:buClr>
              <a:buFont typeface="Wingdings" panose="05000000000000000000" pitchFamily="2" charset="2"/>
              <a:buChar char="Ø"/>
            </a:pPr>
            <a:r>
              <a:rPr lang="en-US" sz="2800" dirty="0" smtClean="0"/>
              <a:t>Table </a:t>
            </a:r>
            <a:r>
              <a:rPr lang="en-US" sz="2800" dirty="0"/>
              <a:t>of </a:t>
            </a:r>
            <a:r>
              <a:rPr lang="en-US" sz="2800" dirty="0" smtClean="0"/>
              <a:t>Contents</a:t>
            </a:r>
          </a:p>
          <a:p>
            <a:pPr marL="1468800" lvl="5" indent="-457200">
              <a:lnSpc>
                <a:spcPts val="2520"/>
              </a:lnSpc>
              <a:spcBef>
                <a:spcPts val="50"/>
              </a:spcBef>
              <a:spcAft>
                <a:spcPts val="50"/>
              </a:spcAft>
              <a:buClr>
                <a:schemeClr val="tx1"/>
              </a:buClr>
              <a:buFont typeface="Wingdings" panose="05000000000000000000" pitchFamily="2" charset="2"/>
              <a:buChar char="§"/>
            </a:pPr>
            <a:r>
              <a:rPr lang="en-US" sz="2000" dirty="0"/>
              <a:t>Choose the style</a:t>
            </a:r>
          </a:p>
          <a:p>
            <a:pPr marL="1468800" lvl="5" indent="-457200">
              <a:lnSpc>
                <a:spcPts val="2520"/>
              </a:lnSpc>
              <a:spcBef>
                <a:spcPts val="50"/>
              </a:spcBef>
              <a:spcAft>
                <a:spcPts val="50"/>
              </a:spcAft>
              <a:buClr>
                <a:schemeClr val="tx1"/>
              </a:buClr>
              <a:buFont typeface="Wingdings" panose="05000000000000000000" pitchFamily="2" charset="2"/>
              <a:buChar char="§"/>
            </a:pPr>
            <a:r>
              <a:rPr lang="en-US" sz="2000" dirty="0" smtClean="0"/>
              <a:t>Custom style </a:t>
            </a:r>
          </a:p>
          <a:p>
            <a:pPr marL="1468800" lvl="5" indent="-457200">
              <a:lnSpc>
                <a:spcPts val="2520"/>
              </a:lnSpc>
              <a:spcBef>
                <a:spcPts val="50"/>
              </a:spcBef>
              <a:spcAft>
                <a:spcPts val="50"/>
              </a:spcAft>
              <a:buClr>
                <a:schemeClr val="tx1"/>
              </a:buClr>
              <a:buFont typeface="Wingdings" panose="05000000000000000000" pitchFamily="2" charset="2"/>
              <a:buChar char="§"/>
            </a:pPr>
            <a:r>
              <a:rPr lang="en-US" sz="2000" dirty="0" smtClean="0"/>
              <a:t>Update after adding sections or at the end</a:t>
            </a:r>
            <a:endParaRPr lang="en-US" sz="2000" dirty="0"/>
          </a:p>
          <a:p>
            <a:pPr marL="0" lvl="1" indent="-360000">
              <a:lnSpc>
                <a:spcPts val="2520"/>
              </a:lnSpc>
              <a:spcBef>
                <a:spcPts val="50"/>
              </a:spcBef>
              <a:spcAft>
                <a:spcPts val="50"/>
              </a:spcAft>
              <a:buClr>
                <a:schemeClr val="accent1"/>
              </a:buClr>
              <a:buFont typeface="Wingdings" panose="05000000000000000000" pitchFamily="2" charset="2"/>
              <a:buChar char="Ø"/>
            </a:pPr>
            <a:endParaRPr lang="en-US" sz="2800" dirty="0"/>
          </a:p>
          <a:p>
            <a:pPr marL="0" lvl="1" indent="-360000">
              <a:lnSpc>
                <a:spcPts val="2520"/>
              </a:lnSpc>
              <a:spcBef>
                <a:spcPts val="50"/>
              </a:spcBef>
              <a:spcAft>
                <a:spcPts val="50"/>
              </a:spcAft>
              <a:buClr>
                <a:schemeClr val="accent1"/>
              </a:buClr>
              <a:buFont typeface="Wingdings" panose="05000000000000000000" pitchFamily="2" charset="2"/>
              <a:buChar char="Ø"/>
            </a:pPr>
            <a:endParaRPr lang="en-US" sz="2800" dirty="0" smtClean="0"/>
          </a:p>
          <a:p>
            <a:pPr marL="0" lvl="1" indent="-360000">
              <a:lnSpc>
                <a:spcPts val="2520"/>
              </a:lnSpc>
              <a:spcBef>
                <a:spcPts val="50"/>
              </a:spcBef>
              <a:spcAft>
                <a:spcPts val="50"/>
              </a:spcAft>
              <a:buClr>
                <a:schemeClr val="accent1"/>
              </a:buClr>
              <a:buFont typeface="Wingdings" panose="05000000000000000000" pitchFamily="2" charset="2"/>
              <a:buChar char="Ø"/>
            </a:pPr>
            <a:r>
              <a:rPr lang="en-US" sz="2800" dirty="0"/>
              <a:t> </a:t>
            </a:r>
            <a:r>
              <a:rPr lang="en-US" sz="2800" dirty="0" smtClean="0"/>
              <a:t>Insert Table of Figures/Tables</a:t>
            </a:r>
            <a:endParaRPr lang="en-US" sz="2800" dirty="0"/>
          </a:p>
          <a:p>
            <a:pPr marL="1468800" lvl="5" indent="-457200">
              <a:lnSpc>
                <a:spcPts val="2520"/>
              </a:lnSpc>
              <a:spcBef>
                <a:spcPts val="50"/>
              </a:spcBef>
              <a:spcAft>
                <a:spcPts val="50"/>
              </a:spcAft>
              <a:buClr>
                <a:schemeClr val="tx1"/>
              </a:buClr>
              <a:buFont typeface="Wingdings" panose="05000000000000000000" pitchFamily="2" charset="2"/>
              <a:buChar char="§"/>
            </a:pPr>
            <a:r>
              <a:rPr lang="en-US" sz="2000" dirty="0" smtClean="0"/>
              <a:t>Custom </a:t>
            </a:r>
            <a:r>
              <a:rPr lang="en-US" sz="2000" dirty="0"/>
              <a:t>style </a:t>
            </a:r>
          </a:p>
          <a:p>
            <a:pPr marL="1468800" lvl="5" indent="-457200">
              <a:lnSpc>
                <a:spcPts val="2520"/>
              </a:lnSpc>
              <a:spcBef>
                <a:spcPts val="50"/>
              </a:spcBef>
              <a:spcAft>
                <a:spcPts val="50"/>
              </a:spcAft>
              <a:buClr>
                <a:schemeClr val="tx1"/>
              </a:buClr>
              <a:buFont typeface="Wingdings" panose="05000000000000000000" pitchFamily="2" charset="2"/>
              <a:buChar char="§"/>
            </a:pPr>
            <a:r>
              <a:rPr lang="en-US" sz="2000" dirty="0"/>
              <a:t>Update after adding </a:t>
            </a:r>
            <a:r>
              <a:rPr lang="en-US" sz="2000" dirty="0" smtClean="0"/>
              <a:t>Tables/Figures </a:t>
            </a:r>
            <a:r>
              <a:rPr lang="en-US" sz="2000" dirty="0"/>
              <a:t>or at the end</a:t>
            </a:r>
            <a:endParaRPr lang="en-US" sz="2000" dirty="0" smtClean="0"/>
          </a:p>
          <a:p>
            <a:pPr marL="1468800" lvl="5" indent="-457200">
              <a:lnSpc>
                <a:spcPts val="2520"/>
              </a:lnSpc>
              <a:spcBef>
                <a:spcPts val="50"/>
              </a:spcBef>
              <a:spcAft>
                <a:spcPts val="50"/>
              </a:spcAft>
              <a:buClr>
                <a:schemeClr val="tx1"/>
              </a:buClr>
              <a:buFont typeface="Wingdings" panose="05000000000000000000" pitchFamily="2" charset="2"/>
              <a:buChar char="§"/>
            </a:pPr>
            <a:r>
              <a:rPr lang="en-US" sz="2000" dirty="0" smtClean="0"/>
              <a:t>Separate for Tables and Figures</a:t>
            </a:r>
            <a:endParaRPr lang="en-US" sz="2000" dirty="0"/>
          </a:p>
          <a:p>
            <a:pPr marL="1468800" lvl="5" indent="-457200">
              <a:lnSpc>
                <a:spcPts val="2520"/>
              </a:lnSpc>
              <a:spcBef>
                <a:spcPts val="50"/>
              </a:spcBef>
              <a:spcAft>
                <a:spcPts val="50"/>
              </a:spcAft>
              <a:buClr>
                <a:schemeClr val="tx1"/>
              </a:buClr>
              <a:buFont typeface="Wingdings" panose="05000000000000000000" pitchFamily="2" charset="2"/>
              <a:buChar char="§"/>
            </a:pPr>
            <a:endParaRPr lang="en-US" sz="2000" dirty="0"/>
          </a:p>
          <a:p>
            <a:pPr lvl="2"/>
            <a:endParaRPr lang="en-US" sz="2000" dirty="0"/>
          </a:p>
          <a:p>
            <a:pPr marL="0" lvl="1" indent="-360000">
              <a:lnSpc>
                <a:spcPts val="2520"/>
              </a:lnSpc>
              <a:spcBef>
                <a:spcPts val="50"/>
              </a:spcBef>
              <a:spcAft>
                <a:spcPts val="50"/>
              </a:spcAft>
              <a:buClr>
                <a:schemeClr val="accent1"/>
              </a:buClr>
              <a:buFont typeface="Wingdings" panose="05000000000000000000" pitchFamily="2" charset="2"/>
              <a:buChar char="§"/>
            </a:pPr>
            <a:endParaRPr lang="en-US" sz="2000" dirty="0"/>
          </a:p>
          <a:p>
            <a:pPr lvl="2"/>
            <a:endParaRPr lang="en-US" sz="2000" dirty="0"/>
          </a:p>
          <a:p>
            <a:pPr lvl="2"/>
            <a:endParaRPr lang="en-US" sz="2000" dirty="0"/>
          </a:p>
        </p:txBody>
      </p:sp>
    </p:spTree>
    <p:extLst>
      <p:ext uri="{BB962C8B-B14F-4D97-AF65-F5344CB8AC3E}">
        <p14:creationId xmlns:p14="http://schemas.microsoft.com/office/powerpoint/2010/main" val="269505096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113756" y="233892"/>
            <a:ext cx="10058400" cy="1450757"/>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CA" dirty="0" smtClean="0"/>
              <a:t>Microsoft Word</a:t>
            </a:r>
            <a:endParaRPr lang="en-CA" dirty="0"/>
          </a:p>
        </p:txBody>
      </p:sp>
      <p:sp>
        <p:nvSpPr>
          <p:cNvPr id="7" name="Rectangle 6"/>
          <p:cNvSpPr/>
          <p:nvPr/>
        </p:nvSpPr>
        <p:spPr>
          <a:xfrm>
            <a:off x="697877" y="1256447"/>
            <a:ext cx="11112579" cy="4301177"/>
          </a:xfrm>
          <a:prstGeom prst="rect">
            <a:avLst/>
          </a:prstGeom>
        </p:spPr>
        <p:txBody>
          <a:bodyPr wrap="square">
            <a:spAutoFit/>
          </a:bodyPr>
          <a:lstStyle/>
          <a:p>
            <a:r>
              <a:rPr lang="en-US" sz="2800" dirty="0" smtClean="0"/>
              <a:t> References Toolbar</a:t>
            </a:r>
            <a:endParaRPr lang="en-US" sz="2800" dirty="0"/>
          </a:p>
          <a:p>
            <a:endParaRPr lang="en-US" sz="2800" dirty="0" smtClean="0"/>
          </a:p>
          <a:p>
            <a:pPr marL="0" lvl="1" indent="-360000">
              <a:lnSpc>
                <a:spcPts val="2520"/>
              </a:lnSpc>
              <a:spcBef>
                <a:spcPts val="50"/>
              </a:spcBef>
              <a:spcAft>
                <a:spcPts val="50"/>
              </a:spcAft>
              <a:buClr>
                <a:schemeClr val="accent1"/>
              </a:buClr>
              <a:buFont typeface="Wingdings" panose="05000000000000000000" pitchFamily="2" charset="2"/>
              <a:buChar char="Ø"/>
            </a:pPr>
            <a:r>
              <a:rPr lang="en-US" sz="2800" dirty="0"/>
              <a:t>Citations</a:t>
            </a:r>
          </a:p>
          <a:p>
            <a:pPr marL="1257300" lvl="2" indent="-342900">
              <a:lnSpc>
                <a:spcPts val="2520"/>
              </a:lnSpc>
              <a:spcBef>
                <a:spcPts val="50"/>
              </a:spcBef>
              <a:spcAft>
                <a:spcPts val="50"/>
              </a:spcAft>
              <a:buClr>
                <a:schemeClr val="tx1"/>
              </a:buClr>
              <a:buFont typeface="Wingdings" panose="05000000000000000000" pitchFamily="2" charset="2"/>
              <a:buChar char="§"/>
            </a:pPr>
            <a:r>
              <a:rPr lang="en-US" sz="2000" dirty="0"/>
              <a:t>Citation to other documents are used when a piece of information or rephrased text is used from another document</a:t>
            </a:r>
          </a:p>
          <a:p>
            <a:pPr marL="1257300" lvl="2" indent="-342900">
              <a:lnSpc>
                <a:spcPts val="2520"/>
              </a:lnSpc>
              <a:spcBef>
                <a:spcPts val="50"/>
              </a:spcBef>
              <a:spcAft>
                <a:spcPts val="50"/>
              </a:spcAft>
              <a:buClr>
                <a:schemeClr val="tx1"/>
              </a:buClr>
              <a:buFont typeface="Wingdings" panose="05000000000000000000" pitchFamily="2" charset="2"/>
              <a:buChar char="§"/>
            </a:pPr>
            <a:r>
              <a:rPr lang="en-US" sz="2000" dirty="0"/>
              <a:t>Citation is usually done through a third-party software such as </a:t>
            </a:r>
            <a:r>
              <a:rPr lang="en-US" sz="2000" dirty="0" err="1"/>
              <a:t>Mendeley</a:t>
            </a:r>
            <a:endParaRPr lang="en-US" sz="2000" dirty="0"/>
          </a:p>
          <a:p>
            <a:pPr marL="1257300" lvl="2" indent="-342900">
              <a:lnSpc>
                <a:spcPts val="2520"/>
              </a:lnSpc>
              <a:spcBef>
                <a:spcPts val="50"/>
              </a:spcBef>
              <a:spcAft>
                <a:spcPts val="50"/>
              </a:spcAft>
              <a:buClr>
                <a:schemeClr val="tx1"/>
              </a:buClr>
              <a:buFont typeface="Wingdings" panose="05000000000000000000" pitchFamily="2" charset="2"/>
              <a:buChar char="§"/>
            </a:pPr>
            <a:r>
              <a:rPr lang="en-US" sz="2000" dirty="0"/>
              <a:t>Citations are usually automatically imported into a reference management software (</a:t>
            </a:r>
            <a:r>
              <a:rPr lang="en-US" sz="2000" dirty="0" err="1"/>
              <a:t>eg</a:t>
            </a:r>
            <a:r>
              <a:rPr lang="en-US" sz="2000" dirty="0"/>
              <a:t> </a:t>
            </a:r>
            <a:r>
              <a:rPr lang="en-US" sz="2000" dirty="0" err="1"/>
              <a:t>Mendeley</a:t>
            </a:r>
            <a:r>
              <a:rPr lang="en-US" sz="2000" dirty="0"/>
              <a:t>)</a:t>
            </a:r>
          </a:p>
          <a:p>
            <a:pPr marL="1257300" lvl="2" indent="-342900">
              <a:lnSpc>
                <a:spcPts val="2520"/>
              </a:lnSpc>
              <a:spcBef>
                <a:spcPts val="50"/>
              </a:spcBef>
              <a:spcAft>
                <a:spcPts val="50"/>
              </a:spcAft>
              <a:buClr>
                <a:schemeClr val="tx1"/>
              </a:buClr>
              <a:buFont typeface="Wingdings" panose="05000000000000000000" pitchFamily="2" charset="2"/>
              <a:buChar char="§"/>
            </a:pPr>
            <a:r>
              <a:rPr lang="en-US" sz="2000" dirty="0"/>
              <a:t>Whenever you need to cite a document, the dialogue box will let you add your citation within the text.</a:t>
            </a:r>
          </a:p>
          <a:p>
            <a:pPr marL="1257300" lvl="2" indent="-342900">
              <a:lnSpc>
                <a:spcPts val="2520"/>
              </a:lnSpc>
              <a:spcBef>
                <a:spcPts val="50"/>
              </a:spcBef>
              <a:spcAft>
                <a:spcPts val="50"/>
              </a:spcAft>
              <a:buClr>
                <a:schemeClr val="tx1"/>
              </a:buClr>
              <a:buFont typeface="Wingdings" panose="05000000000000000000" pitchFamily="2" charset="2"/>
              <a:buChar char="§"/>
            </a:pPr>
            <a:r>
              <a:rPr lang="en-US" sz="2000" dirty="0"/>
              <a:t>The software will automatically create the reference list at the end for you, you just need to choose the reference </a:t>
            </a:r>
            <a:r>
              <a:rPr lang="en-US" sz="2000" dirty="0" smtClean="0"/>
              <a:t>style</a:t>
            </a:r>
            <a:endParaRPr lang="en-US" sz="2000" dirty="0"/>
          </a:p>
        </p:txBody>
      </p:sp>
    </p:spTree>
    <p:extLst>
      <p:ext uri="{BB962C8B-B14F-4D97-AF65-F5344CB8AC3E}">
        <p14:creationId xmlns:p14="http://schemas.microsoft.com/office/powerpoint/2010/main" val="161772075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113756" y="233892"/>
            <a:ext cx="10058400" cy="1450757"/>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CA" dirty="0" smtClean="0"/>
              <a:t>Microsoft Word</a:t>
            </a:r>
            <a:endParaRPr lang="en-CA" dirty="0"/>
          </a:p>
        </p:txBody>
      </p:sp>
      <p:sp>
        <p:nvSpPr>
          <p:cNvPr id="7" name="Rectangle 6"/>
          <p:cNvSpPr/>
          <p:nvPr/>
        </p:nvSpPr>
        <p:spPr>
          <a:xfrm>
            <a:off x="697878" y="1256447"/>
            <a:ext cx="9518178" cy="5029582"/>
          </a:xfrm>
          <a:prstGeom prst="rect">
            <a:avLst/>
          </a:prstGeom>
        </p:spPr>
        <p:txBody>
          <a:bodyPr wrap="square">
            <a:spAutoFit/>
          </a:bodyPr>
          <a:lstStyle/>
          <a:p>
            <a:pPr marL="0" lvl="1" indent="-360000">
              <a:lnSpc>
                <a:spcPts val="2520"/>
              </a:lnSpc>
              <a:spcBef>
                <a:spcPts val="50"/>
              </a:spcBef>
              <a:spcAft>
                <a:spcPts val="50"/>
              </a:spcAft>
              <a:buClr>
                <a:schemeClr val="accent1"/>
              </a:buClr>
              <a:buFont typeface="Wingdings" panose="05000000000000000000" pitchFamily="2" charset="2"/>
              <a:buChar char="Ø"/>
            </a:pPr>
            <a:r>
              <a:rPr lang="en-US" sz="2800" dirty="0" smtClean="0"/>
              <a:t>Review Articles</a:t>
            </a:r>
          </a:p>
          <a:p>
            <a:pPr marL="0" lvl="1" indent="-360000">
              <a:lnSpc>
                <a:spcPts val="2520"/>
              </a:lnSpc>
              <a:spcBef>
                <a:spcPts val="50"/>
              </a:spcBef>
              <a:spcAft>
                <a:spcPts val="50"/>
              </a:spcAft>
              <a:buClr>
                <a:schemeClr val="accent1"/>
              </a:buClr>
              <a:buFont typeface="Wingdings" panose="05000000000000000000" pitchFamily="2" charset="2"/>
              <a:buChar char="Ø"/>
            </a:pPr>
            <a:endParaRPr lang="en-US" sz="2800" dirty="0"/>
          </a:p>
          <a:p>
            <a:pPr marL="800100" lvl="2" indent="-342900">
              <a:lnSpc>
                <a:spcPts val="2520"/>
              </a:lnSpc>
              <a:spcBef>
                <a:spcPts val="50"/>
              </a:spcBef>
              <a:spcAft>
                <a:spcPts val="50"/>
              </a:spcAft>
              <a:buFont typeface="Wingdings" panose="05000000000000000000" pitchFamily="2" charset="2"/>
              <a:buChar char="§"/>
            </a:pPr>
            <a:r>
              <a:rPr lang="en-US" sz="2000" dirty="0"/>
              <a:t>Facilitates collaboration on the same document and/or editing </a:t>
            </a:r>
            <a:r>
              <a:rPr lang="en-US" sz="2000" dirty="0" smtClean="0"/>
              <a:t>hierarchically</a:t>
            </a:r>
          </a:p>
          <a:p>
            <a:pPr marL="800100" lvl="2" indent="-342900">
              <a:lnSpc>
                <a:spcPts val="2520"/>
              </a:lnSpc>
              <a:spcBef>
                <a:spcPts val="50"/>
              </a:spcBef>
              <a:spcAft>
                <a:spcPts val="50"/>
              </a:spcAft>
              <a:buFont typeface="Wingdings" panose="05000000000000000000" pitchFamily="2" charset="2"/>
              <a:buChar char="§"/>
            </a:pPr>
            <a:endParaRPr lang="en-US" sz="2000" dirty="0" smtClean="0"/>
          </a:p>
          <a:p>
            <a:pPr marL="800100" lvl="2" indent="-342900">
              <a:lnSpc>
                <a:spcPts val="2520"/>
              </a:lnSpc>
              <a:spcBef>
                <a:spcPts val="50"/>
              </a:spcBef>
              <a:spcAft>
                <a:spcPts val="50"/>
              </a:spcAft>
              <a:buFont typeface="Wingdings" panose="05000000000000000000" pitchFamily="2" charset="2"/>
              <a:buChar char="§"/>
            </a:pPr>
            <a:r>
              <a:rPr lang="en-US" sz="2000" dirty="0"/>
              <a:t> </a:t>
            </a:r>
            <a:r>
              <a:rPr lang="en-US" sz="2000" dirty="0" smtClean="0"/>
              <a:t>Comments:  add </a:t>
            </a:r>
            <a:r>
              <a:rPr lang="en-US" sz="2000" dirty="0"/>
              <a:t>comment box for the selected text</a:t>
            </a:r>
          </a:p>
          <a:p>
            <a:pPr marL="1714500" lvl="3" indent="-342900">
              <a:buFont typeface="Wingdings" panose="05000000000000000000" pitchFamily="2" charset="2"/>
              <a:buChar char="Ø"/>
            </a:pPr>
            <a:r>
              <a:rPr lang="en-US" sz="2000" dirty="0"/>
              <a:t>Tracking </a:t>
            </a:r>
            <a:r>
              <a:rPr lang="en-US" sz="2000" dirty="0" smtClean="0"/>
              <a:t>changes</a:t>
            </a:r>
          </a:p>
          <a:p>
            <a:pPr marL="1714500" lvl="3" indent="-342900">
              <a:buFont typeface="Wingdings" panose="05000000000000000000" pitchFamily="2" charset="2"/>
              <a:buChar char="Ø"/>
            </a:pPr>
            <a:r>
              <a:rPr lang="en-US" sz="2000" dirty="0" smtClean="0"/>
              <a:t> Turn </a:t>
            </a:r>
            <a:r>
              <a:rPr lang="en-US" sz="2000" dirty="0"/>
              <a:t>track changes on to add </a:t>
            </a:r>
            <a:r>
              <a:rPr lang="en-US" sz="2000" dirty="0" smtClean="0"/>
              <a:t>edits</a:t>
            </a:r>
          </a:p>
          <a:p>
            <a:pPr marL="1714500" lvl="3" indent="-342900">
              <a:buFont typeface="Wingdings" panose="05000000000000000000" pitchFamily="2" charset="2"/>
              <a:buChar char="Ø"/>
            </a:pPr>
            <a:r>
              <a:rPr lang="en-US" sz="2000" dirty="0"/>
              <a:t> </a:t>
            </a:r>
            <a:r>
              <a:rPr lang="en-US" sz="2000" dirty="0" smtClean="0"/>
              <a:t>While reviewing accept or reject edits</a:t>
            </a:r>
          </a:p>
          <a:p>
            <a:pPr lvl="1"/>
            <a:endParaRPr lang="en-US" sz="2000" dirty="0" smtClean="0"/>
          </a:p>
          <a:p>
            <a:pPr marL="800100" lvl="1" indent="-342900">
              <a:buFont typeface="Wingdings" panose="05000000000000000000" pitchFamily="2" charset="2"/>
              <a:buChar char="§"/>
            </a:pPr>
            <a:r>
              <a:rPr lang="en-US" sz="2000" dirty="0" smtClean="0"/>
              <a:t>Comparing </a:t>
            </a:r>
            <a:r>
              <a:rPr lang="en-US" sz="2000" dirty="0"/>
              <a:t>documents</a:t>
            </a:r>
          </a:p>
          <a:p>
            <a:pPr marL="1257300" lvl="2" indent="-342900">
              <a:buFont typeface="Wingdings" panose="05000000000000000000" pitchFamily="2" charset="2"/>
              <a:buChar char="Ø"/>
            </a:pPr>
            <a:r>
              <a:rPr lang="en-US" sz="2000" dirty="0"/>
              <a:t>Compares two documents for differences</a:t>
            </a:r>
          </a:p>
          <a:p>
            <a:pPr lvl="2">
              <a:lnSpc>
                <a:spcPts val="2520"/>
              </a:lnSpc>
              <a:spcBef>
                <a:spcPts val="50"/>
              </a:spcBef>
              <a:spcAft>
                <a:spcPts val="50"/>
              </a:spcAft>
              <a:buClr>
                <a:schemeClr val="tx1"/>
              </a:buClr>
            </a:pPr>
            <a:endParaRPr lang="en-US" sz="2000" dirty="0"/>
          </a:p>
          <a:p>
            <a:pPr marL="457200" lvl="2">
              <a:lnSpc>
                <a:spcPts val="2520"/>
              </a:lnSpc>
              <a:spcBef>
                <a:spcPts val="50"/>
              </a:spcBef>
              <a:spcAft>
                <a:spcPts val="50"/>
              </a:spcAft>
            </a:pPr>
            <a:endParaRPr lang="en-US" sz="2800" dirty="0"/>
          </a:p>
          <a:p>
            <a:pPr marL="0" lvl="1" indent="-360000">
              <a:lnSpc>
                <a:spcPts val="2520"/>
              </a:lnSpc>
              <a:spcBef>
                <a:spcPts val="50"/>
              </a:spcBef>
              <a:spcAft>
                <a:spcPts val="50"/>
              </a:spcAft>
              <a:buClr>
                <a:schemeClr val="accent1"/>
              </a:buClr>
              <a:buFont typeface="Wingdings" panose="05000000000000000000" pitchFamily="2" charset="2"/>
              <a:buChar char="Ø"/>
            </a:pPr>
            <a:endParaRPr lang="en-CA" sz="2800" dirty="0"/>
          </a:p>
          <a:p>
            <a:pPr marL="0" lvl="1" indent="-360000">
              <a:lnSpc>
                <a:spcPts val="2520"/>
              </a:lnSpc>
              <a:spcBef>
                <a:spcPts val="50"/>
              </a:spcBef>
              <a:spcAft>
                <a:spcPts val="50"/>
              </a:spcAft>
              <a:buClr>
                <a:schemeClr val="accent1"/>
              </a:buClr>
              <a:buFont typeface="Wingdings" panose="05000000000000000000" pitchFamily="2" charset="2"/>
              <a:buChar char="Ø"/>
            </a:pPr>
            <a:endParaRPr lang="en-US" sz="2800" dirty="0" smtClean="0"/>
          </a:p>
        </p:txBody>
      </p:sp>
    </p:spTree>
    <p:extLst>
      <p:ext uri="{BB962C8B-B14F-4D97-AF65-F5344CB8AC3E}">
        <p14:creationId xmlns:p14="http://schemas.microsoft.com/office/powerpoint/2010/main" val="258923353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113756" y="3765925"/>
            <a:ext cx="10058400" cy="1450757"/>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endParaRPr lang="en-CA" dirty="0"/>
          </a:p>
          <a:p>
            <a:r>
              <a:rPr lang="en-CA" dirty="0" smtClean="0"/>
              <a:t/>
            </a:r>
            <a:br>
              <a:rPr lang="en-CA" dirty="0" smtClean="0"/>
            </a:br>
            <a:endParaRPr lang="en-CA" b="1" dirty="0"/>
          </a:p>
        </p:txBody>
      </p:sp>
      <p:sp>
        <p:nvSpPr>
          <p:cNvPr id="3" name="Content Placeholder 2"/>
          <p:cNvSpPr txBox="1">
            <a:spLocks/>
          </p:cNvSpPr>
          <p:nvPr/>
        </p:nvSpPr>
        <p:spPr>
          <a:xfrm>
            <a:off x="1113756" y="392987"/>
            <a:ext cx="7837739" cy="1985319"/>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CA" sz="4000" b="1" dirty="0" smtClean="0"/>
              <a:t>Some Official </a:t>
            </a:r>
            <a:r>
              <a:rPr lang="en-CA" sz="4000" b="1" dirty="0"/>
              <a:t>instructions on how to create and change styles</a:t>
            </a:r>
            <a:endParaRPr lang="en-US" sz="4000" b="1" dirty="0"/>
          </a:p>
        </p:txBody>
      </p:sp>
      <p:sp>
        <p:nvSpPr>
          <p:cNvPr id="5" name="Rectangle 4"/>
          <p:cNvSpPr/>
          <p:nvPr/>
        </p:nvSpPr>
        <p:spPr>
          <a:xfrm>
            <a:off x="1113756" y="1884468"/>
            <a:ext cx="10336839" cy="2062103"/>
          </a:xfrm>
          <a:prstGeom prst="rect">
            <a:avLst/>
          </a:prstGeom>
        </p:spPr>
        <p:txBody>
          <a:bodyPr wrap="square">
            <a:spAutoFit/>
          </a:bodyPr>
          <a:lstStyle/>
          <a:p>
            <a:pPr indent="-530352">
              <a:lnSpc>
                <a:spcPct val="90000"/>
              </a:lnSpc>
              <a:spcBef>
                <a:spcPts val="200"/>
              </a:spcBef>
              <a:spcAft>
                <a:spcPts val="400"/>
              </a:spcAft>
              <a:buClr>
                <a:schemeClr val="accent1"/>
              </a:buClr>
              <a:buFont typeface="Wingdings" panose="05000000000000000000" pitchFamily="2" charset="2"/>
              <a:buChar char="Ø"/>
            </a:pPr>
            <a:r>
              <a:rPr lang="en-CA" dirty="0"/>
              <a:t>Online training course for Word </a:t>
            </a:r>
            <a:r>
              <a:rPr lang="en-CA" dirty="0" smtClean="0"/>
              <a:t>2013</a:t>
            </a:r>
            <a:endParaRPr lang="en-CA" sz="2200" dirty="0" smtClean="0">
              <a:solidFill>
                <a:schemeClr val="tx1">
                  <a:lumMod val="75000"/>
                  <a:lumOff val="25000"/>
                </a:schemeClr>
              </a:solidFill>
              <a:hlinkClick r:id="rId2"/>
            </a:endParaRPr>
          </a:p>
          <a:p>
            <a:pPr>
              <a:lnSpc>
                <a:spcPct val="90000"/>
              </a:lnSpc>
              <a:spcBef>
                <a:spcPts val="200"/>
              </a:spcBef>
              <a:spcAft>
                <a:spcPts val="400"/>
              </a:spcAft>
              <a:buClr>
                <a:schemeClr val="accent1"/>
              </a:buClr>
            </a:pPr>
            <a:r>
              <a:rPr lang="en-CA" sz="2200" dirty="0" smtClean="0">
                <a:solidFill>
                  <a:schemeClr val="tx1">
                    <a:lumMod val="75000"/>
                    <a:lumOff val="25000"/>
                  </a:schemeClr>
                </a:solidFill>
                <a:hlinkClick r:id="rId2"/>
              </a:rPr>
              <a:t>https</a:t>
            </a:r>
            <a:r>
              <a:rPr lang="en-CA" sz="2200" dirty="0">
                <a:solidFill>
                  <a:schemeClr val="tx1">
                    <a:lumMod val="75000"/>
                    <a:lumOff val="25000"/>
                  </a:schemeClr>
                </a:solidFill>
                <a:hlinkClick r:id="rId2"/>
              </a:rPr>
              <a:t>://</a:t>
            </a:r>
            <a:r>
              <a:rPr lang="en-CA" sz="2200" dirty="0" smtClean="0">
                <a:solidFill>
                  <a:schemeClr val="tx1">
                    <a:lumMod val="75000"/>
                    <a:lumOff val="25000"/>
                  </a:schemeClr>
                </a:solidFill>
                <a:hlinkClick r:id="rId2"/>
              </a:rPr>
              <a:t>support.office.com/en-us/article/Word-2013-videos-and-tutorials-14807f76-d2b5-44d6-af11-9c880c44e551?ui=en-US&amp;rs=en-US&amp;ad=US</a:t>
            </a:r>
            <a:endParaRPr lang="en-CA" sz="2200" dirty="0" smtClean="0">
              <a:solidFill>
                <a:schemeClr val="tx1">
                  <a:lumMod val="75000"/>
                  <a:lumOff val="25000"/>
                </a:schemeClr>
              </a:solidFill>
            </a:endParaRPr>
          </a:p>
          <a:p>
            <a:pPr>
              <a:lnSpc>
                <a:spcPct val="90000"/>
              </a:lnSpc>
              <a:spcBef>
                <a:spcPts val="200"/>
              </a:spcBef>
              <a:spcAft>
                <a:spcPts val="400"/>
              </a:spcAft>
              <a:buClr>
                <a:schemeClr val="accent1"/>
              </a:buClr>
            </a:pPr>
            <a:endParaRPr lang="en-CA" sz="2200" dirty="0" smtClean="0">
              <a:solidFill>
                <a:schemeClr val="tx1">
                  <a:lumMod val="75000"/>
                  <a:lumOff val="25000"/>
                </a:schemeClr>
              </a:solidFill>
            </a:endParaRPr>
          </a:p>
          <a:p>
            <a:pPr indent="-530352">
              <a:lnSpc>
                <a:spcPct val="90000"/>
              </a:lnSpc>
              <a:spcBef>
                <a:spcPts val="200"/>
              </a:spcBef>
              <a:spcAft>
                <a:spcPts val="400"/>
              </a:spcAft>
              <a:buClr>
                <a:schemeClr val="accent1"/>
              </a:buClr>
              <a:buFont typeface="Wingdings" panose="05000000000000000000" pitchFamily="2" charset="2"/>
              <a:buChar char="Ø"/>
            </a:pPr>
            <a:r>
              <a:rPr lang="en-CA" dirty="0" smtClean="0"/>
              <a:t>Spellcheck and proofing</a:t>
            </a:r>
          </a:p>
          <a:p>
            <a:pPr>
              <a:lnSpc>
                <a:spcPct val="90000"/>
              </a:lnSpc>
              <a:spcBef>
                <a:spcPts val="200"/>
              </a:spcBef>
              <a:spcAft>
                <a:spcPts val="400"/>
              </a:spcAft>
              <a:buClr>
                <a:schemeClr val="accent1"/>
              </a:buClr>
            </a:pPr>
            <a:r>
              <a:rPr lang="en-CA" dirty="0">
                <a:hlinkClick r:id="rId2"/>
              </a:rPr>
              <a:t>https://blogs.office.com/en-us/2013/01/07/webinar-spell-check-and-proofing-your-word-doc</a:t>
            </a:r>
            <a:r>
              <a:rPr lang="en-CA" dirty="0" smtClean="0">
                <a:hlinkClick r:id="rId2"/>
              </a:rPr>
              <a:t>/</a:t>
            </a:r>
            <a:endParaRPr lang="en-CA" dirty="0">
              <a:hlinkClick r:id="rId2"/>
            </a:endParaRPr>
          </a:p>
        </p:txBody>
      </p:sp>
    </p:spTree>
    <p:extLst>
      <p:ext uri="{BB962C8B-B14F-4D97-AF65-F5344CB8AC3E}">
        <p14:creationId xmlns:p14="http://schemas.microsoft.com/office/powerpoint/2010/main" val="225459164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113756" y="3765925"/>
            <a:ext cx="10058400" cy="1450757"/>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endParaRPr lang="en-CA" dirty="0"/>
          </a:p>
          <a:p>
            <a:r>
              <a:rPr lang="en-CA" dirty="0" smtClean="0"/>
              <a:t/>
            </a:r>
            <a:br>
              <a:rPr lang="en-CA" dirty="0" smtClean="0"/>
            </a:br>
            <a:endParaRPr lang="en-CA" b="1" dirty="0"/>
          </a:p>
        </p:txBody>
      </p:sp>
      <p:sp>
        <p:nvSpPr>
          <p:cNvPr id="3" name="Content Placeholder 2"/>
          <p:cNvSpPr txBox="1">
            <a:spLocks/>
          </p:cNvSpPr>
          <p:nvPr/>
        </p:nvSpPr>
        <p:spPr>
          <a:xfrm>
            <a:off x="1113756" y="392987"/>
            <a:ext cx="7837739" cy="1985319"/>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CA" sz="4000" b="1" dirty="0" smtClean="0"/>
              <a:t>Saving works in this course</a:t>
            </a:r>
            <a:endParaRPr lang="en-US" sz="4000" b="1" dirty="0"/>
          </a:p>
        </p:txBody>
      </p:sp>
      <p:sp>
        <p:nvSpPr>
          <p:cNvPr id="4" name="Rectangle 3"/>
          <p:cNvSpPr/>
          <p:nvPr/>
        </p:nvSpPr>
        <p:spPr>
          <a:xfrm>
            <a:off x="1286576" y="1133356"/>
            <a:ext cx="8925827" cy="2739211"/>
          </a:xfrm>
          <a:prstGeom prst="rect">
            <a:avLst/>
          </a:prstGeom>
        </p:spPr>
        <p:txBody>
          <a:bodyPr wrap="square">
            <a:spAutoFit/>
          </a:bodyPr>
          <a:lstStyle/>
          <a:p>
            <a:r>
              <a:rPr lang="en-CA" dirty="0" smtClean="0"/>
              <a:t>If </a:t>
            </a:r>
            <a:r>
              <a:rPr lang="en-CA" dirty="0"/>
              <a:t>you have an external hard drive (</a:t>
            </a:r>
            <a:r>
              <a:rPr lang="en-CA" dirty="0" smtClean="0"/>
              <a:t>USB </a:t>
            </a:r>
            <a:r>
              <a:rPr lang="en-CA" dirty="0"/>
              <a:t>flash drive) you can </a:t>
            </a:r>
            <a:r>
              <a:rPr lang="en-CA" dirty="0" smtClean="0"/>
              <a:t> </a:t>
            </a:r>
            <a:r>
              <a:rPr lang="en-CA" dirty="0"/>
              <a:t>use that to save your work. </a:t>
            </a:r>
            <a:endParaRPr lang="en-CA" dirty="0" smtClean="0"/>
          </a:p>
          <a:p>
            <a:pPr marL="342900" indent="-342900">
              <a:buAutoNum type="arabicPeriod"/>
            </a:pPr>
            <a:endParaRPr lang="en-CA" dirty="0" smtClean="0"/>
          </a:p>
          <a:p>
            <a:r>
              <a:rPr lang="en-CA" sz="2800" b="1" dirty="0" smtClean="0"/>
              <a:t>Find deleted files</a:t>
            </a:r>
            <a:endParaRPr lang="en-CA" sz="2800" b="1" dirty="0"/>
          </a:p>
          <a:p>
            <a:r>
              <a:rPr lang="en-CA" dirty="0" smtClean="0"/>
              <a:t>When </a:t>
            </a:r>
            <a:r>
              <a:rPr lang="en-CA" dirty="0"/>
              <a:t>you delete a file, it typically goes into the ‘Recycle </a:t>
            </a:r>
            <a:r>
              <a:rPr lang="en-CA" dirty="0" smtClean="0"/>
              <a:t>Bin’ </a:t>
            </a:r>
            <a:r>
              <a:rPr lang="en-CA" dirty="0"/>
              <a:t>of the computer. That means the file is still on the computer. This is just something to remember when you use public computers to work with personal files! </a:t>
            </a:r>
            <a:endParaRPr lang="en-CA" dirty="0" smtClean="0"/>
          </a:p>
          <a:p>
            <a:endParaRPr lang="en-CA" dirty="0"/>
          </a:p>
          <a:p>
            <a:endParaRPr lang="en-CA" dirty="0" smtClean="0"/>
          </a:p>
          <a:p>
            <a:r>
              <a:rPr lang="en-CA" dirty="0" smtClean="0"/>
              <a:t> </a:t>
            </a:r>
            <a:endParaRPr lang="en-CA" dirty="0"/>
          </a:p>
        </p:txBody>
      </p:sp>
    </p:spTree>
    <p:extLst>
      <p:ext uri="{BB962C8B-B14F-4D97-AF65-F5344CB8AC3E}">
        <p14:creationId xmlns:p14="http://schemas.microsoft.com/office/powerpoint/2010/main" val="41429853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113756" y="3765925"/>
            <a:ext cx="10058400" cy="1450757"/>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endParaRPr lang="en-CA" dirty="0"/>
          </a:p>
          <a:p>
            <a:r>
              <a:rPr lang="en-CA" dirty="0" smtClean="0"/>
              <a:t/>
            </a:r>
            <a:br>
              <a:rPr lang="en-CA" dirty="0" smtClean="0"/>
            </a:br>
            <a:endParaRPr lang="en-CA" b="1" dirty="0"/>
          </a:p>
        </p:txBody>
      </p:sp>
      <p:sp>
        <p:nvSpPr>
          <p:cNvPr id="3" name="Content Placeholder 2"/>
          <p:cNvSpPr txBox="1">
            <a:spLocks/>
          </p:cNvSpPr>
          <p:nvPr/>
        </p:nvSpPr>
        <p:spPr>
          <a:xfrm>
            <a:off x="1113756" y="392987"/>
            <a:ext cx="7837739" cy="1985319"/>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sz="4000" b="1" dirty="0" smtClean="0"/>
              <a:t>Word Templates</a:t>
            </a:r>
            <a:endParaRPr lang="en-US" sz="4000" b="1" dirty="0"/>
          </a:p>
          <a:p>
            <a:endParaRPr lang="en-US" sz="4000" b="1" dirty="0"/>
          </a:p>
        </p:txBody>
      </p:sp>
      <p:sp>
        <p:nvSpPr>
          <p:cNvPr id="4" name="Rectangle 3"/>
          <p:cNvSpPr/>
          <p:nvPr/>
        </p:nvSpPr>
        <p:spPr>
          <a:xfrm>
            <a:off x="1286576" y="1108643"/>
            <a:ext cx="9513229" cy="6217087"/>
          </a:xfrm>
          <a:prstGeom prst="rect">
            <a:avLst/>
          </a:prstGeom>
        </p:spPr>
        <p:txBody>
          <a:bodyPr wrap="square">
            <a:spAutoFit/>
          </a:bodyPr>
          <a:lstStyle/>
          <a:p>
            <a:pPr marL="285750" indent="-285750">
              <a:buFont typeface="Wingdings" panose="05000000000000000000" pitchFamily="2" charset="2"/>
              <a:buChar char="v"/>
            </a:pPr>
            <a:r>
              <a:rPr lang="en-CA" sz="2000" dirty="0"/>
              <a:t>In </a:t>
            </a:r>
            <a:r>
              <a:rPr lang="en-CA" sz="2000" dirty="0" smtClean="0"/>
              <a:t>Assignment, </a:t>
            </a:r>
            <a:r>
              <a:rPr lang="en-CA" sz="2000" dirty="0"/>
              <a:t>you </a:t>
            </a:r>
            <a:r>
              <a:rPr lang="en-CA" sz="2000" dirty="0" smtClean="0"/>
              <a:t>will </a:t>
            </a:r>
            <a:r>
              <a:rPr lang="en-CA" sz="2000" dirty="0"/>
              <a:t>create styles that you like. It may be a good idea to create a template for FRST 232 assignments. That could potentially save you quite a bit of time when you submit the remaining </a:t>
            </a:r>
            <a:r>
              <a:rPr lang="en-CA" sz="2000" dirty="0" smtClean="0"/>
              <a:t>assignments </a:t>
            </a:r>
            <a:r>
              <a:rPr lang="en-CA" sz="2000" dirty="0"/>
              <a:t>for this </a:t>
            </a:r>
            <a:r>
              <a:rPr lang="en-CA" sz="2000" dirty="0" smtClean="0"/>
              <a:t>course.</a:t>
            </a:r>
          </a:p>
          <a:p>
            <a:pPr marL="285750" indent="-285750">
              <a:buFont typeface="Wingdings" panose="05000000000000000000" pitchFamily="2" charset="2"/>
              <a:buChar char="v"/>
            </a:pPr>
            <a:endParaRPr lang="en-CA" sz="2000" dirty="0" smtClean="0"/>
          </a:p>
          <a:p>
            <a:pPr marL="285750" indent="-285750">
              <a:buFont typeface="Wingdings" panose="05000000000000000000" pitchFamily="2" charset="2"/>
              <a:buChar char="v"/>
            </a:pPr>
            <a:r>
              <a:rPr lang="en-CA" sz="2000" dirty="0" smtClean="0"/>
              <a:t>What </a:t>
            </a:r>
            <a:r>
              <a:rPr lang="en-CA" sz="2000" dirty="0"/>
              <a:t>is a </a:t>
            </a:r>
            <a:r>
              <a:rPr lang="en-CA" sz="2000" dirty="0" smtClean="0"/>
              <a:t>template? </a:t>
            </a:r>
            <a:r>
              <a:rPr lang="en-CA" sz="2000" dirty="0"/>
              <a:t>It is a document that is formatted in a certain way and you use it as starting point to create a new document. For example, a template for FRST 232 assignments could already include a Header with your name and course number as well as your favorite Title and Heading Styles. You can create your own template by saving your formatted file with the extension ‘.</a:t>
            </a:r>
            <a:r>
              <a:rPr lang="en-CA" sz="2000" dirty="0" err="1"/>
              <a:t>dotx</a:t>
            </a:r>
            <a:r>
              <a:rPr lang="en-CA" sz="2000" dirty="0"/>
              <a:t>’ (FILE/Save as/Browse/Word template (*.</a:t>
            </a:r>
            <a:r>
              <a:rPr lang="en-CA" sz="2000" dirty="0" err="1"/>
              <a:t>dotx</a:t>
            </a:r>
            <a:r>
              <a:rPr lang="en-CA" sz="2000" dirty="0"/>
              <a:t>)). More detailed instructions are </a:t>
            </a:r>
            <a:r>
              <a:rPr lang="en-CA" sz="2000" dirty="0" smtClean="0"/>
              <a:t>here:</a:t>
            </a:r>
          </a:p>
          <a:p>
            <a:r>
              <a:rPr lang="en-CA" sz="2000" dirty="0">
                <a:hlinkClick r:id="rId3"/>
              </a:rPr>
              <a:t>https://</a:t>
            </a:r>
            <a:r>
              <a:rPr lang="en-CA" sz="2000" dirty="0" smtClean="0">
                <a:hlinkClick r:id="rId3"/>
              </a:rPr>
              <a:t>support.office.com/en-us/article/Save-a-Word-document-as-a-template-cb17846d-ecec-49d4-82ea-a6f5e3e8b9ae?ui=en-US&amp;rs=en-001&amp;ad=US</a:t>
            </a:r>
            <a:endParaRPr lang="en-CA" sz="2000" dirty="0" smtClean="0"/>
          </a:p>
          <a:p>
            <a:endParaRPr lang="en-CA" sz="2000" dirty="0"/>
          </a:p>
          <a:p>
            <a:r>
              <a:rPr lang="en-CA" sz="2000" dirty="0"/>
              <a:t>Think about creating your own template for a Resume. It may save you a lot of time in the future when you apply for internships and jobs! </a:t>
            </a:r>
            <a:r>
              <a:rPr lang="en-CA" sz="2000" dirty="0" smtClean="0"/>
              <a:t>You </a:t>
            </a:r>
            <a:r>
              <a:rPr lang="en-CA" sz="2000" dirty="0"/>
              <a:t>can find some examples of Microsoft Office </a:t>
            </a:r>
            <a:r>
              <a:rPr lang="en-CA" sz="2000" dirty="0" smtClean="0"/>
              <a:t>templates online:</a:t>
            </a:r>
          </a:p>
          <a:p>
            <a:r>
              <a:rPr lang="en-CA" sz="2000" dirty="0">
                <a:hlinkClick r:id="rId4"/>
              </a:rPr>
              <a:t>https://templates.office.com/templates/?</a:t>
            </a:r>
            <a:r>
              <a:rPr lang="en-CA" sz="2000" dirty="0" smtClean="0">
                <a:hlinkClick r:id="rId4"/>
              </a:rPr>
              <a:t>ui=en-US&amp;rs=en-CA&amp;ad=CA</a:t>
            </a:r>
            <a:endParaRPr lang="en-CA" sz="2000" dirty="0" smtClean="0"/>
          </a:p>
          <a:p>
            <a:endParaRPr lang="en-CA" sz="2000" dirty="0"/>
          </a:p>
          <a:p>
            <a:r>
              <a:rPr lang="en-CA" sz="2000" dirty="0" smtClean="0"/>
              <a:t> </a:t>
            </a:r>
            <a:endParaRPr lang="en-CA" dirty="0" smtClean="0"/>
          </a:p>
          <a:p>
            <a:r>
              <a:rPr lang="en-CA" dirty="0" smtClean="0"/>
              <a:t> </a:t>
            </a:r>
            <a:endParaRPr lang="en-CA" dirty="0"/>
          </a:p>
        </p:txBody>
      </p:sp>
    </p:spTree>
    <p:extLst>
      <p:ext uri="{BB962C8B-B14F-4D97-AF65-F5344CB8AC3E}">
        <p14:creationId xmlns:p14="http://schemas.microsoft.com/office/powerpoint/2010/main" val="194344109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113756" y="3765925"/>
            <a:ext cx="10058400" cy="1450757"/>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endParaRPr lang="en-CA" dirty="0"/>
          </a:p>
          <a:p>
            <a:r>
              <a:rPr lang="en-CA" dirty="0" smtClean="0"/>
              <a:t/>
            </a:r>
            <a:br>
              <a:rPr lang="en-CA" dirty="0" smtClean="0"/>
            </a:br>
            <a:endParaRPr lang="en-CA" b="1" dirty="0"/>
          </a:p>
        </p:txBody>
      </p:sp>
      <p:sp>
        <p:nvSpPr>
          <p:cNvPr id="3" name="Content Placeholder 2"/>
          <p:cNvSpPr txBox="1">
            <a:spLocks/>
          </p:cNvSpPr>
          <p:nvPr/>
        </p:nvSpPr>
        <p:spPr>
          <a:xfrm>
            <a:off x="1113756" y="392987"/>
            <a:ext cx="7837739" cy="1985319"/>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CA" sz="4000" b="1" dirty="0" smtClean="0"/>
              <a:t>A </a:t>
            </a:r>
            <a:r>
              <a:rPr lang="en-CA" sz="4000" b="1" dirty="0"/>
              <a:t>Messy Word Document</a:t>
            </a:r>
            <a:endParaRPr lang="en-US" sz="4000" b="1" dirty="0"/>
          </a:p>
          <a:p>
            <a:endParaRPr lang="en-US" sz="4000" b="1" dirty="0"/>
          </a:p>
        </p:txBody>
      </p:sp>
      <p:sp>
        <p:nvSpPr>
          <p:cNvPr id="4" name="Rectangle 3"/>
          <p:cNvSpPr/>
          <p:nvPr/>
        </p:nvSpPr>
        <p:spPr>
          <a:xfrm>
            <a:off x="1286576" y="1108643"/>
            <a:ext cx="9513229" cy="5416868"/>
          </a:xfrm>
          <a:prstGeom prst="rect">
            <a:avLst/>
          </a:prstGeom>
        </p:spPr>
        <p:txBody>
          <a:bodyPr wrap="square">
            <a:spAutoFit/>
          </a:bodyPr>
          <a:lstStyle/>
          <a:p>
            <a:pPr marL="285750" indent="-285750">
              <a:buFont typeface="Wingdings" panose="05000000000000000000" pitchFamily="2" charset="2"/>
              <a:buChar char="v"/>
            </a:pPr>
            <a:r>
              <a:rPr lang="en-CA" sz="2200" dirty="0"/>
              <a:t>A 'messy' Word document uses typewriter formatting. Typewriter formatting was all that you could do in the days before computers. Typewriter formatting uses the space bar and or multiple tabs to generate horizontal spacing and multiple uses of the ‘carriage return’ to generate vertical spacing. Typewriter formatting is the hall mark of an individual that doesn’t know how to use a word processor</a:t>
            </a:r>
            <a:r>
              <a:rPr lang="en-CA" sz="2200" dirty="0" smtClean="0"/>
              <a:t>. </a:t>
            </a:r>
            <a:r>
              <a:rPr lang="en-CA" sz="2200" dirty="0"/>
              <a:t>A messy Word document has lost control of its layout</a:t>
            </a:r>
            <a:r>
              <a:rPr lang="en-CA" sz="2200" dirty="0" smtClean="0"/>
              <a:t>.</a:t>
            </a:r>
          </a:p>
          <a:p>
            <a:pPr marL="285750" indent="-285750">
              <a:buFont typeface="Wingdings" panose="05000000000000000000" pitchFamily="2" charset="2"/>
              <a:buChar char="v"/>
            </a:pPr>
            <a:endParaRPr lang="en-CA" sz="2200" dirty="0" smtClean="0"/>
          </a:p>
          <a:p>
            <a:pPr marL="285750" indent="-285750">
              <a:buFont typeface="Wingdings" panose="05000000000000000000" pitchFamily="2" charset="2"/>
              <a:buChar char="v"/>
            </a:pPr>
            <a:r>
              <a:rPr lang="en-CA" sz="2200" dirty="0" smtClean="0"/>
              <a:t> For example, we could enter </a:t>
            </a:r>
            <a:r>
              <a:rPr lang="en-CA" sz="2200" dirty="0"/>
              <a:t>a single blank line before each header. </a:t>
            </a:r>
            <a:r>
              <a:rPr lang="en-CA" sz="2200" dirty="0" smtClean="0"/>
              <a:t>We might </a:t>
            </a:r>
            <a:r>
              <a:rPr lang="en-CA" sz="2200" dirty="0"/>
              <a:t>decide that </a:t>
            </a:r>
            <a:r>
              <a:rPr lang="en-CA" sz="2200" dirty="0" smtClean="0"/>
              <a:t>we </a:t>
            </a:r>
            <a:r>
              <a:rPr lang="en-CA" sz="2200" dirty="0"/>
              <a:t>want 24 points </a:t>
            </a:r>
            <a:r>
              <a:rPr lang="en-CA" sz="2200" dirty="0" smtClean="0"/>
              <a:t>in </a:t>
            </a:r>
            <a:r>
              <a:rPr lang="en-CA" sz="2200" dirty="0"/>
              <a:t>front of each heading rather than the current 12. In the messy version </a:t>
            </a:r>
            <a:r>
              <a:rPr lang="en-CA" sz="2200" dirty="0" smtClean="0"/>
              <a:t>we </a:t>
            </a:r>
            <a:r>
              <a:rPr lang="en-CA" sz="2200" dirty="0"/>
              <a:t>would have to </a:t>
            </a:r>
            <a:r>
              <a:rPr lang="en-CA" sz="2200" dirty="0" smtClean="0"/>
              <a:t>go </a:t>
            </a:r>
            <a:r>
              <a:rPr lang="en-CA" sz="2200" dirty="0"/>
              <a:t>to each heading and enter a second blank line. In a large document, with many </a:t>
            </a:r>
            <a:r>
              <a:rPr lang="en-CA" sz="2200" dirty="0" smtClean="0"/>
              <a:t>headings</a:t>
            </a:r>
            <a:r>
              <a:rPr lang="en-CA" sz="2200" dirty="0"/>
              <a:t>, this would take time and be a potential source of error. I might miss a heading. </a:t>
            </a:r>
            <a:r>
              <a:rPr lang="en-CA" sz="2200" dirty="0" smtClean="0"/>
              <a:t>After </a:t>
            </a:r>
            <a:r>
              <a:rPr lang="en-CA" sz="2200" dirty="0"/>
              <a:t>changing all the headings </a:t>
            </a:r>
            <a:r>
              <a:rPr lang="en-CA" sz="2200" dirty="0" smtClean="0"/>
              <a:t>we </a:t>
            </a:r>
            <a:r>
              <a:rPr lang="en-CA" sz="2200" dirty="0"/>
              <a:t>may again change my mind and want to have only 8 </a:t>
            </a:r>
            <a:r>
              <a:rPr lang="en-CA" sz="2200" dirty="0" smtClean="0"/>
              <a:t>points </a:t>
            </a:r>
            <a:r>
              <a:rPr lang="en-CA" sz="2200" dirty="0"/>
              <a:t>of space above each </a:t>
            </a:r>
            <a:r>
              <a:rPr lang="en-CA" sz="2200" dirty="0" smtClean="0"/>
              <a:t>heading.</a:t>
            </a:r>
            <a:endParaRPr lang="en-CA" sz="2200" dirty="0"/>
          </a:p>
          <a:p>
            <a:r>
              <a:rPr lang="en-CA" sz="2000" dirty="0" smtClean="0"/>
              <a:t> </a:t>
            </a:r>
            <a:endParaRPr lang="en-CA" dirty="0" smtClean="0"/>
          </a:p>
          <a:p>
            <a:r>
              <a:rPr lang="en-CA" dirty="0" smtClean="0"/>
              <a:t> </a:t>
            </a:r>
            <a:endParaRPr lang="en-CA" dirty="0"/>
          </a:p>
        </p:txBody>
      </p:sp>
    </p:spTree>
    <p:extLst>
      <p:ext uri="{BB962C8B-B14F-4D97-AF65-F5344CB8AC3E}">
        <p14:creationId xmlns:p14="http://schemas.microsoft.com/office/powerpoint/2010/main" val="153028681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113756" y="3765925"/>
            <a:ext cx="10058400" cy="1450757"/>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endParaRPr lang="en-CA" dirty="0"/>
          </a:p>
          <a:p>
            <a:r>
              <a:rPr lang="en-CA" dirty="0" smtClean="0"/>
              <a:t/>
            </a:r>
            <a:br>
              <a:rPr lang="en-CA" dirty="0" smtClean="0"/>
            </a:br>
            <a:endParaRPr lang="en-CA" b="1" dirty="0"/>
          </a:p>
        </p:txBody>
      </p:sp>
      <p:sp>
        <p:nvSpPr>
          <p:cNvPr id="3" name="Content Placeholder 2"/>
          <p:cNvSpPr txBox="1">
            <a:spLocks/>
          </p:cNvSpPr>
          <p:nvPr/>
        </p:nvSpPr>
        <p:spPr>
          <a:xfrm>
            <a:off x="1113756" y="392987"/>
            <a:ext cx="7837739" cy="1985319"/>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CA" sz="4000" b="1" dirty="0" smtClean="0"/>
              <a:t>A </a:t>
            </a:r>
            <a:r>
              <a:rPr lang="en-CA" sz="4000" b="1" dirty="0"/>
              <a:t>Clean Word Document</a:t>
            </a:r>
            <a:endParaRPr lang="en-US" sz="4000" b="1" dirty="0"/>
          </a:p>
        </p:txBody>
      </p:sp>
      <p:sp>
        <p:nvSpPr>
          <p:cNvPr id="4" name="Rectangle 3"/>
          <p:cNvSpPr/>
          <p:nvPr/>
        </p:nvSpPr>
        <p:spPr>
          <a:xfrm>
            <a:off x="1286576" y="1108643"/>
            <a:ext cx="9513229" cy="2123658"/>
          </a:xfrm>
          <a:prstGeom prst="rect">
            <a:avLst/>
          </a:prstGeom>
        </p:spPr>
        <p:txBody>
          <a:bodyPr wrap="square">
            <a:spAutoFit/>
          </a:bodyPr>
          <a:lstStyle/>
          <a:p>
            <a:pPr marL="285750" indent="-285750">
              <a:buFont typeface="Wingdings" panose="05000000000000000000" pitchFamily="2" charset="2"/>
              <a:buChar char="v"/>
            </a:pPr>
            <a:r>
              <a:rPr lang="en-CA" sz="2200" dirty="0"/>
              <a:t>A clean Word document is a document that has no ‘messy’ or ‘typewriter’ formatting. A clean word document uses format controls to provide both horizontal and vertical layout in a Word document. This means that the layout will not be generated using multiple space bar spaces, multiple tabs, multiple line feeds or other non-printing characters. </a:t>
            </a:r>
          </a:p>
          <a:p>
            <a:pPr marL="285750" indent="-285750">
              <a:buFont typeface="Wingdings" panose="05000000000000000000" pitchFamily="2" charset="2"/>
              <a:buChar char="v"/>
            </a:pPr>
            <a:endParaRPr lang="en-CA" dirty="0"/>
          </a:p>
        </p:txBody>
      </p:sp>
      <p:sp>
        <p:nvSpPr>
          <p:cNvPr id="5" name="Content Placeholder 2"/>
          <p:cNvSpPr txBox="1">
            <a:spLocks/>
          </p:cNvSpPr>
          <p:nvPr/>
        </p:nvSpPr>
        <p:spPr>
          <a:xfrm>
            <a:off x="1113756" y="3232301"/>
            <a:ext cx="7837739" cy="1985319"/>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CA" sz="4000" b="1" dirty="0" smtClean="0"/>
              <a:t>A Super Clean </a:t>
            </a:r>
            <a:r>
              <a:rPr lang="en-CA" sz="4000" b="1" dirty="0"/>
              <a:t>Word Document</a:t>
            </a:r>
            <a:endParaRPr lang="en-US" sz="4000" b="1" dirty="0"/>
          </a:p>
        </p:txBody>
      </p:sp>
      <p:sp>
        <p:nvSpPr>
          <p:cNvPr id="6" name="Rectangle 5"/>
          <p:cNvSpPr/>
          <p:nvPr/>
        </p:nvSpPr>
        <p:spPr>
          <a:xfrm>
            <a:off x="1286575" y="3947957"/>
            <a:ext cx="9513229" cy="2123658"/>
          </a:xfrm>
          <a:prstGeom prst="rect">
            <a:avLst/>
          </a:prstGeom>
        </p:spPr>
        <p:txBody>
          <a:bodyPr wrap="square">
            <a:spAutoFit/>
          </a:bodyPr>
          <a:lstStyle/>
          <a:p>
            <a:pPr marL="285750" indent="-285750">
              <a:buFont typeface="Wingdings" panose="05000000000000000000" pitchFamily="2" charset="2"/>
              <a:buChar char="v"/>
            </a:pPr>
            <a:r>
              <a:rPr lang="en-CA" sz="2200" dirty="0" smtClean="0"/>
              <a:t>A </a:t>
            </a:r>
            <a:r>
              <a:rPr lang="en-CA" sz="2200" dirty="0"/>
              <a:t>super clean word document is a clean word document that contains no manual formatting. Manual formatting can be recognized by noticing that you have to select the text to change the formatting. If you had many places that had used manual formatting and you wanted to change the format you would have to select each piece and change it. If you had a super clean word document, all you would do is change the style.</a:t>
            </a:r>
          </a:p>
        </p:txBody>
      </p:sp>
    </p:spTree>
    <p:extLst>
      <p:ext uri="{BB962C8B-B14F-4D97-AF65-F5344CB8AC3E}">
        <p14:creationId xmlns:p14="http://schemas.microsoft.com/office/powerpoint/2010/main" val="101617950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113756" y="233892"/>
            <a:ext cx="10058400" cy="1450757"/>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dirty="0"/>
              <a:t>Getting started with MS Word</a:t>
            </a:r>
            <a:endParaRPr lang="en-CA" b="1" dirty="0"/>
          </a:p>
        </p:txBody>
      </p:sp>
      <p:sp>
        <p:nvSpPr>
          <p:cNvPr id="3" name="Content Placeholder 2"/>
          <p:cNvSpPr txBox="1">
            <a:spLocks/>
          </p:cNvSpPr>
          <p:nvPr/>
        </p:nvSpPr>
        <p:spPr>
          <a:xfrm>
            <a:off x="1176296" y="1886464"/>
            <a:ext cx="3684027" cy="1985319"/>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sz="3600" dirty="0" smtClean="0"/>
              <a:t>Basics</a:t>
            </a:r>
            <a:endParaRPr lang="en-CA" sz="3600" dirty="0" smtClean="0"/>
          </a:p>
          <a:p>
            <a:pPr lvl="1"/>
            <a:r>
              <a:rPr lang="en-US" sz="2800" dirty="0" smtClean="0"/>
              <a:t>Open new document</a:t>
            </a:r>
            <a:r>
              <a:rPr lang="en-US" dirty="0" smtClean="0"/>
              <a:t> </a:t>
            </a:r>
          </a:p>
          <a:p>
            <a:pPr lvl="2">
              <a:buFont typeface="Wingdings" panose="05000000000000000000" pitchFamily="2" charset="2"/>
              <a:buChar char="Ø"/>
            </a:pPr>
            <a:r>
              <a:rPr lang="en-US" sz="2200" dirty="0" smtClean="0"/>
              <a:t>Template</a:t>
            </a:r>
          </a:p>
          <a:p>
            <a:pPr lvl="2">
              <a:buFont typeface="Wingdings" panose="05000000000000000000" pitchFamily="2" charset="2"/>
              <a:buChar char="Ø"/>
            </a:pPr>
            <a:r>
              <a:rPr lang="en-US" sz="2200" dirty="0" smtClean="0"/>
              <a:t>Recently opened</a:t>
            </a:r>
          </a:p>
        </p:txBody>
      </p:sp>
      <p:pic>
        <p:nvPicPr>
          <p:cNvPr id="4" name="Picture 3"/>
          <p:cNvPicPr>
            <a:picLocks noChangeAspect="1"/>
          </p:cNvPicPr>
          <p:nvPr/>
        </p:nvPicPr>
        <p:blipFill>
          <a:blip r:embed="rId3"/>
          <a:stretch>
            <a:fillRect/>
          </a:stretch>
        </p:blipFill>
        <p:spPr>
          <a:xfrm>
            <a:off x="5807676" y="1119981"/>
            <a:ext cx="5110127" cy="4850730"/>
          </a:xfrm>
          <a:prstGeom prst="rect">
            <a:avLst/>
          </a:prstGeom>
        </p:spPr>
      </p:pic>
    </p:spTree>
    <p:extLst>
      <p:ext uri="{BB962C8B-B14F-4D97-AF65-F5344CB8AC3E}">
        <p14:creationId xmlns:p14="http://schemas.microsoft.com/office/powerpoint/2010/main" val="249909595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097280" y="286603"/>
            <a:ext cx="10058400" cy="1450757"/>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CA" smtClean="0"/>
              <a:t>Microsoft Word</a:t>
            </a:r>
            <a:br>
              <a:rPr lang="en-CA" smtClean="0"/>
            </a:br>
            <a:endParaRPr lang="en-CA" b="1" dirty="0"/>
          </a:p>
        </p:txBody>
      </p:sp>
      <p:sp>
        <p:nvSpPr>
          <p:cNvPr id="3" name="Content Placeholder 2"/>
          <p:cNvSpPr txBox="1">
            <a:spLocks/>
          </p:cNvSpPr>
          <p:nvPr/>
        </p:nvSpPr>
        <p:spPr>
          <a:xfrm>
            <a:off x="459606" y="1066800"/>
            <a:ext cx="8229600" cy="548640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sz="3600" dirty="0"/>
              <a:t>Basics</a:t>
            </a:r>
            <a:endParaRPr lang="en-CA" sz="3600" dirty="0"/>
          </a:p>
          <a:p>
            <a:pPr lvl="1"/>
            <a:r>
              <a:rPr lang="en-US" sz="2800" dirty="0"/>
              <a:t>Toolbars</a:t>
            </a:r>
          </a:p>
          <a:p>
            <a:pPr lvl="2">
              <a:buFont typeface="Wingdings" panose="05000000000000000000" pitchFamily="2" charset="2"/>
              <a:buChar char="Ø"/>
            </a:pPr>
            <a:r>
              <a:rPr lang="en-US" sz="2200" dirty="0"/>
              <a:t>Home</a:t>
            </a:r>
          </a:p>
          <a:p>
            <a:pPr lvl="2">
              <a:buFont typeface="Wingdings" panose="05000000000000000000" pitchFamily="2" charset="2"/>
              <a:buChar char="Ø"/>
            </a:pPr>
            <a:r>
              <a:rPr lang="en-US" sz="2200" dirty="0"/>
              <a:t>Insert</a:t>
            </a:r>
          </a:p>
          <a:p>
            <a:pPr lvl="2">
              <a:buFont typeface="Wingdings" panose="05000000000000000000" pitchFamily="2" charset="2"/>
              <a:buChar char="Ø"/>
            </a:pPr>
            <a:r>
              <a:rPr lang="en-US" sz="2200" dirty="0"/>
              <a:t>Design</a:t>
            </a:r>
          </a:p>
          <a:p>
            <a:pPr lvl="2">
              <a:buFont typeface="Wingdings" panose="05000000000000000000" pitchFamily="2" charset="2"/>
              <a:buChar char="Ø"/>
            </a:pPr>
            <a:r>
              <a:rPr lang="en-US" sz="2200" dirty="0"/>
              <a:t>Page Layout</a:t>
            </a:r>
          </a:p>
          <a:p>
            <a:pPr lvl="2">
              <a:buFont typeface="Wingdings" panose="05000000000000000000" pitchFamily="2" charset="2"/>
              <a:buChar char="Ø"/>
            </a:pPr>
            <a:r>
              <a:rPr lang="en-US" sz="2200" dirty="0"/>
              <a:t>References</a:t>
            </a:r>
          </a:p>
          <a:p>
            <a:pPr lvl="2">
              <a:buFont typeface="Wingdings" panose="05000000000000000000" pitchFamily="2" charset="2"/>
              <a:buChar char="Ø"/>
            </a:pPr>
            <a:r>
              <a:rPr lang="en-US" sz="2200" dirty="0"/>
              <a:t>Mailings</a:t>
            </a:r>
          </a:p>
          <a:p>
            <a:pPr lvl="2">
              <a:buFont typeface="Wingdings" panose="05000000000000000000" pitchFamily="2" charset="2"/>
              <a:buChar char="Ø"/>
            </a:pPr>
            <a:r>
              <a:rPr lang="en-US" sz="2200" dirty="0"/>
              <a:t>Review</a:t>
            </a:r>
          </a:p>
          <a:p>
            <a:pPr lvl="2">
              <a:buFont typeface="Wingdings" panose="05000000000000000000" pitchFamily="2" charset="2"/>
              <a:buChar char="Ø"/>
            </a:pPr>
            <a:r>
              <a:rPr lang="en-US" sz="2200" dirty="0"/>
              <a:t>View</a:t>
            </a:r>
          </a:p>
        </p:txBody>
      </p:sp>
      <p:pic>
        <p:nvPicPr>
          <p:cNvPr id="5" name="Picture 4"/>
          <p:cNvPicPr>
            <a:picLocks noChangeAspect="1"/>
          </p:cNvPicPr>
          <p:nvPr/>
        </p:nvPicPr>
        <p:blipFill>
          <a:blip r:embed="rId2"/>
          <a:stretch>
            <a:fillRect/>
          </a:stretch>
        </p:blipFill>
        <p:spPr>
          <a:xfrm>
            <a:off x="2743200" y="897924"/>
            <a:ext cx="9050153" cy="5266773"/>
          </a:xfrm>
          <a:prstGeom prst="rect">
            <a:avLst/>
          </a:prstGeom>
        </p:spPr>
      </p:pic>
    </p:spTree>
    <p:extLst>
      <p:ext uri="{BB962C8B-B14F-4D97-AF65-F5344CB8AC3E}">
        <p14:creationId xmlns:p14="http://schemas.microsoft.com/office/powerpoint/2010/main" val="59153369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113756" y="233892"/>
            <a:ext cx="10058400" cy="1450757"/>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CA" dirty="0" smtClean="0"/>
              <a:t>Microsoft Word</a:t>
            </a:r>
            <a:endParaRPr lang="en-CA" dirty="0"/>
          </a:p>
        </p:txBody>
      </p:sp>
      <p:sp>
        <p:nvSpPr>
          <p:cNvPr id="7" name="Rectangle 6"/>
          <p:cNvSpPr/>
          <p:nvPr/>
        </p:nvSpPr>
        <p:spPr>
          <a:xfrm>
            <a:off x="784375" y="959270"/>
            <a:ext cx="11112579" cy="4762842"/>
          </a:xfrm>
          <a:prstGeom prst="rect">
            <a:avLst/>
          </a:prstGeom>
        </p:spPr>
        <p:txBody>
          <a:bodyPr wrap="square">
            <a:spAutoFit/>
          </a:bodyPr>
          <a:lstStyle/>
          <a:p>
            <a:r>
              <a:rPr lang="en-US" sz="2800" dirty="0"/>
              <a:t>Home </a:t>
            </a:r>
            <a:r>
              <a:rPr lang="en-US" sz="2800" dirty="0" smtClean="0"/>
              <a:t>Toolbar</a:t>
            </a:r>
          </a:p>
          <a:p>
            <a:endParaRPr lang="en-CA" sz="2800" dirty="0"/>
          </a:p>
          <a:p>
            <a:pPr indent="-360000">
              <a:lnSpc>
                <a:spcPts val="2520"/>
              </a:lnSpc>
              <a:spcBef>
                <a:spcPts val="50"/>
              </a:spcBef>
              <a:spcAft>
                <a:spcPts val="50"/>
              </a:spcAft>
              <a:buClr>
                <a:schemeClr val="accent1"/>
              </a:buClr>
              <a:buFont typeface="Wingdings" panose="05000000000000000000" pitchFamily="2" charset="2"/>
              <a:buChar char="Ø"/>
            </a:pPr>
            <a:r>
              <a:rPr lang="en-US" sz="2800" dirty="0" smtClean="0"/>
              <a:t>Font </a:t>
            </a:r>
          </a:p>
          <a:p>
            <a:pPr marL="1200150" lvl="2" indent="-285750">
              <a:buFont typeface="Wingdings" panose="05000000000000000000" pitchFamily="2" charset="2"/>
              <a:buChar char="§"/>
            </a:pPr>
            <a:r>
              <a:rPr lang="en-US" sz="2000" dirty="0" smtClean="0"/>
              <a:t>Sets </a:t>
            </a:r>
            <a:r>
              <a:rPr lang="en-US" sz="2000" dirty="0"/>
              <a:t>the font style for the selected text</a:t>
            </a:r>
          </a:p>
          <a:p>
            <a:pPr marL="1200150" lvl="2" indent="-285750">
              <a:buFont typeface="Wingdings" panose="05000000000000000000" pitchFamily="2" charset="2"/>
              <a:buChar char="§"/>
            </a:pPr>
            <a:r>
              <a:rPr lang="en-US" sz="2000" dirty="0"/>
              <a:t>Common professional fonts are: Arial, Calibri, Times New Roman</a:t>
            </a:r>
          </a:p>
          <a:p>
            <a:pPr marL="1200150" lvl="2" indent="-285750">
              <a:buFont typeface="Wingdings" panose="05000000000000000000" pitchFamily="2" charset="2"/>
              <a:buChar char="§"/>
            </a:pPr>
            <a:r>
              <a:rPr lang="en-US" sz="2000" dirty="0"/>
              <a:t>Common font size for text in body is 11 or 12. </a:t>
            </a:r>
          </a:p>
          <a:p>
            <a:pPr indent="-360000">
              <a:lnSpc>
                <a:spcPts val="2520"/>
              </a:lnSpc>
              <a:spcBef>
                <a:spcPts val="50"/>
              </a:spcBef>
              <a:spcAft>
                <a:spcPts val="50"/>
              </a:spcAft>
              <a:buClr>
                <a:schemeClr val="accent1"/>
              </a:buClr>
              <a:buFont typeface="Wingdings" panose="05000000000000000000" pitchFamily="2" charset="2"/>
              <a:buChar char="Ø"/>
            </a:pPr>
            <a:endParaRPr lang="en-US" sz="2600" dirty="0" smtClean="0">
              <a:solidFill>
                <a:schemeClr val="tx1">
                  <a:lumMod val="75000"/>
                  <a:lumOff val="25000"/>
                </a:schemeClr>
              </a:solidFill>
            </a:endParaRPr>
          </a:p>
          <a:p>
            <a:pPr marL="0" lvl="1" indent="-360000">
              <a:lnSpc>
                <a:spcPts val="2520"/>
              </a:lnSpc>
              <a:spcBef>
                <a:spcPts val="50"/>
              </a:spcBef>
              <a:spcAft>
                <a:spcPts val="50"/>
              </a:spcAft>
              <a:buClr>
                <a:schemeClr val="accent1"/>
              </a:buClr>
              <a:buFont typeface="Wingdings" panose="05000000000000000000" pitchFamily="2" charset="2"/>
              <a:buChar char="Ø"/>
            </a:pPr>
            <a:r>
              <a:rPr lang="en-US" sz="2800" dirty="0"/>
              <a:t>Paragraph</a:t>
            </a:r>
          </a:p>
          <a:p>
            <a:pPr marL="1200150" lvl="2" indent="-285750">
              <a:buFont typeface="Wingdings" panose="05000000000000000000" pitchFamily="2" charset="2"/>
              <a:buChar char="§"/>
            </a:pPr>
            <a:r>
              <a:rPr lang="en-US" sz="2000" dirty="0"/>
              <a:t>Sets the font style for the selected text</a:t>
            </a:r>
          </a:p>
          <a:p>
            <a:pPr marL="1200150" lvl="2" indent="-285750">
              <a:buFont typeface="Wingdings" panose="05000000000000000000" pitchFamily="2" charset="2"/>
              <a:buChar char="§"/>
            </a:pPr>
            <a:r>
              <a:rPr lang="en-US" sz="2000" dirty="0"/>
              <a:t>Common professional fonts are: Arial, Calibri, Times New Roman</a:t>
            </a:r>
          </a:p>
          <a:p>
            <a:pPr marL="1200150" lvl="2" indent="-285750">
              <a:buFont typeface="Wingdings" panose="05000000000000000000" pitchFamily="2" charset="2"/>
              <a:buChar char="§"/>
            </a:pPr>
            <a:r>
              <a:rPr lang="en-US" sz="2000" dirty="0"/>
              <a:t>Common font size for text in body is 11 or 12. </a:t>
            </a:r>
          </a:p>
          <a:p>
            <a:pPr marL="1200150" lvl="2" indent="-285750">
              <a:buFont typeface="Wingdings" panose="05000000000000000000" pitchFamily="2" charset="2"/>
              <a:buChar char="§"/>
            </a:pPr>
            <a:r>
              <a:rPr lang="en-US" sz="2000" dirty="0"/>
              <a:t>Defines the style of each paragraph in the body</a:t>
            </a:r>
          </a:p>
          <a:p>
            <a:pPr marL="1200150" lvl="2" indent="-285750">
              <a:buFont typeface="Wingdings" panose="05000000000000000000" pitchFamily="2" charset="2"/>
              <a:buChar char="§"/>
            </a:pPr>
            <a:r>
              <a:rPr lang="en-US" sz="2000" dirty="0" smtClean="0"/>
              <a:t>Bullet </a:t>
            </a:r>
            <a:r>
              <a:rPr lang="en-US" sz="2000" dirty="0"/>
              <a:t>points, numbering, and indenting</a:t>
            </a:r>
          </a:p>
          <a:p>
            <a:pPr marL="1200150" lvl="2" indent="-285750">
              <a:buFont typeface="Wingdings" panose="05000000000000000000" pitchFamily="2" charset="2"/>
              <a:buChar char="§"/>
            </a:pPr>
            <a:r>
              <a:rPr lang="en-US" sz="2000" dirty="0"/>
              <a:t>Line space: single or double </a:t>
            </a:r>
            <a:r>
              <a:rPr lang="en-US" sz="2000" dirty="0" smtClean="0"/>
              <a:t>space</a:t>
            </a:r>
            <a:endParaRPr lang="en-US" sz="2000" dirty="0"/>
          </a:p>
        </p:txBody>
      </p:sp>
    </p:spTree>
    <p:extLst>
      <p:ext uri="{BB962C8B-B14F-4D97-AF65-F5344CB8AC3E}">
        <p14:creationId xmlns:p14="http://schemas.microsoft.com/office/powerpoint/2010/main" val="210882927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113756" y="233892"/>
            <a:ext cx="10058400" cy="1450757"/>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CA" dirty="0" smtClean="0"/>
              <a:t>Microsoft Word</a:t>
            </a:r>
            <a:endParaRPr lang="en-CA" dirty="0"/>
          </a:p>
        </p:txBody>
      </p:sp>
      <p:sp>
        <p:nvSpPr>
          <p:cNvPr id="7" name="Rectangle 6"/>
          <p:cNvSpPr/>
          <p:nvPr/>
        </p:nvSpPr>
        <p:spPr>
          <a:xfrm>
            <a:off x="697877" y="1256447"/>
            <a:ext cx="11112579" cy="3223959"/>
          </a:xfrm>
          <a:prstGeom prst="rect">
            <a:avLst/>
          </a:prstGeom>
        </p:spPr>
        <p:txBody>
          <a:bodyPr wrap="square">
            <a:spAutoFit/>
          </a:bodyPr>
          <a:lstStyle/>
          <a:p>
            <a:r>
              <a:rPr lang="en-US" sz="2800" dirty="0"/>
              <a:t>Home </a:t>
            </a:r>
            <a:r>
              <a:rPr lang="en-US" sz="2800" dirty="0" smtClean="0"/>
              <a:t>Toolbar</a:t>
            </a:r>
          </a:p>
          <a:p>
            <a:endParaRPr lang="en-CA" sz="2800" dirty="0"/>
          </a:p>
          <a:p>
            <a:pPr indent="-360000">
              <a:lnSpc>
                <a:spcPts val="2520"/>
              </a:lnSpc>
              <a:spcBef>
                <a:spcPts val="50"/>
              </a:spcBef>
              <a:spcAft>
                <a:spcPts val="50"/>
              </a:spcAft>
              <a:buClr>
                <a:schemeClr val="accent1"/>
              </a:buClr>
              <a:buFont typeface="Wingdings" panose="05000000000000000000" pitchFamily="2" charset="2"/>
              <a:buChar char="Ø"/>
            </a:pPr>
            <a:r>
              <a:rPr lang="en-US" sz="2800" dirty="0" smtClean="0"/>
              <a:t>Styles</a:t>
            </a:r>
            <a:endParaRPr lang="en-US" sz="2800" dirty="0"/>
          </a:p>
          <a:p>
            <a:pPr marL="1200150" lvl="2" indent="-285750">
              <a:buFont typeface="Wingdings" panose="05000000000000000000" pitchFamily="2" charset="2"/>
              <a:buChar char="§"/>
            </a:pPr>
            <a:r>
              <a:rPr lang="en-US" sz="2000" dirty="0"/>
              <a:t>Used </a:t>
            </a:r>
            <a:r>
              <a:rPr lang="en-US" sz="2000" dirty="0" smtClean="0"/>
              <a:t>to quickly style pieces of text in the document</a:t>
            </a:r>
          </a:p>
          <a:p>
            <a:pPr marL="1200150" lvl="2" indent="-285750">
              <a:buFont typeface="Wingdings" panose="05000000000000000000" pitchFamily="2" charset="2"/>
              <a:buChar char="§"/>
            </a:pPr>
            <a:r>
              <a:rPr lang="en-US" sz="2000" dirty="0" smtClean="0"/>
              <a:t>Modifying styles for body, headings, and document level</a:t>
            </a:r>
          </a:p>
          <a:p>
            <a:pPr indent="-360000">
              <a:lnSpc>
                <a:spcPts val="2520"/>
              </a:lnSpc>
              <a:spcBef>
                <a:spcPts val="50"/>
              </a:spcBef>
              <a:spcAft>
                <a:spcPts val="50"/>
              </a:spcAft>
              <a:buClr>
                <a:schemeClr val="accent1"/>
              </a:buClr>
              <a:buFont typeface="Wingdings" panose="05000000000000000000" pitchFamily="2" charset="2"/>
              <a:buChar char="Ø"/>
            </a:pPr>
            <a:endParaRPr lang="en-US" sz="2600" dirty="0" smtClean="0">
              <a:solidFill>
                <a:schemeClr val="tx1">
                  <a:lumMod val="75000"/>
                  <a:lumOff val="25000"/>
                </a:schemeClr>
              </a:solidFill>
            </a:endParaRPr>
          </a:p>
          <a:p>
            <a:pPr marL="0" lvl="1" indent="-360000">
              <a:lnSpc>
                <a:spcPts val="2520"/>
              </a:lnSpc>
              <a:spcBef>
                <a:spcPts val="50"/>
              </a:spcBef>
              <a:spcAft>
                <a:spcPts val="50"/>
              </a:spcAft>
              <a:buClr>
                <a:schemeClr val="accent1"/>
              </a:buClr>
              <a:buFont typeface="Wingdings" panose="05000000000000000000" pitchFamily="2" charset="2"/>
              <a:buChar char="Ø"/>
            </a:pPr>
            <a:r>
              <a:rPr lang="en-US" sz="2800" dirty="0" smtClean="0"/>
              <a:t>Editing</a:t>
            </a:r>
            <a:endParaRPr lang="en-US" sz="2800" dirty="0"/>
          </a:p>
          <a:p>
            <a:pPr marL="1257300" lvl="2" indent="-342900">
              <a:buFont typeface="Wingdings" panose="05000000000000000000" pitchFamily="2" charset="2"/>
              <a:buChar char="§"/>
            </a:pPr>
            <a:r>
              <a:rPr lang="en-US" sz="2000" dirty="0"/>
              <a:t>Find</a:t>
            </a:r>
          </a:p>
          <a:p>
            <a:pPr marL="1257300" lvl="2" indent="-342900">
              <a:buFont typeface="Wingdings" panose="05000000000000000000" pitchFamily="2" charset="2"/>
              <a:buChar char="§"/>
            </a:pPr>
            <a:r>
              <a:rPr lang="en-US" sz="2000" dirty="0"/>
              <a:t>Replace</a:t>
            </a:r>
          </a:p>
        </p:txBody>
      </p:sp>
      <p:sp>
        <p:nvSpPr>
          <p:cNvPr id="4" name="Rectangle 3"/>
          <p:cNvSpPr/>
          <p:nvPr/>
        </p:nvSpPr>
        <p:spPr>
          <a:xfrm>
            <a:off x="3855308" y="4609071"/>
            <a:ext cx="6030098" cy="1015663"/>
          </a:xfrm>
          <a:prstGeom prst="rect">
            <a:avLst/>
          </a:prstGeom>
          <a:gradFill>
            <a:gsLst>
              <a:gs pos="40700">
                <a:srgbClr val="FADEBD"/>
              </a:gs>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wrap="square">
            <a:spAutoFit/>
          </a:bodyPr>
          <a:lstStyle/>
          <a:p>
            <a:pPr algn="ctr"/>
            <a:r>
              <a:rPr lang="en-CA" sz="2000" dirty="0">
                <a:latin typeface="Times New Roman" panose="02020603050405020304" pitchFamily="18" charset="0"/>
              </a:rPr>
              <a:t>Throughout FRST 232 we will try to avoid manual formatting unless it is to change or design a Style. </a:t>
            </a:r>
            <a:r>
              <a:rPr lang="en-CA" sz="2000" dirty="0" smtClean="0">
                <a:latin typeface="Times New Roman" panose="02020603050405020304" pitchFamily="18" charset="0"/>
              </a:rPr>
              <a:t>Styles </a:t>
            </a:r>
            <a:r>
              <a:rPr lang="en-CA" sz="2000" dirty="0">
                <a:latin typeface="Times New Roman" panose="02020603050405020304" pitchFamily="18" charset="0"/>
              </a:rPr>
              <a:t>save time and make you document look good.</a:t>
            </a:r>
            <a:endParaRPr lang="en-CA" sz="2000" dirty="0"/>
          </a:p>
        </p:txBody>
      </p:sp>
    </p:spTree>
    <p:extLst>
      <p:ext uri="{BB962C8B-B14F-4D97-AF65-F5344CB8AC3E}">
        <p14:creationId xmlns:p14="http://schemas.microsoft.com/office/powerpoint/2010/main" val="38969515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113756" y="233892"/>
            <a:ext cx="10058400" cy="1450757"/>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CA" dirty="0" smtClean="0"/>
              <a:t>Microsoft Word</a:t>
            </a:r>
            <a:endParaRPr lang="en-CA" dirty="0"/>
          </a:p>
        </p:txBody>
      </p:sp>
      <p:sp>
        <p:nvSpPr>
          <p:cNvPr id="7" name="Rectangle 6"/>
          <p:cNvSpPr/>
          <p:nvPr/>
        </p:nvSpPr>
        <p:spPr>
          <a:xfrm>
            <a:off x="697877" y="1256447"/>
            <a:ext cx="11112579" cy="3839513"/>
          </a:xfrm>
          <a:prstGeom prst="rect">
            <a:avLst/>
          </a:prstGeom>
        </p:spPr>
        <p:txBody>
          <a:bodyPr wrap="square">
            <a:spAutoFit/>
          </a:bodyPr>
          <a:lstStyle/>
          <a:p>
            <a:r>
              <a:rPr lang="en-US" sz="2800" dirty="0"/>
              <a:t>Insert </a:t>
            </a:r>
            <a:r>
              <a:rPr lang="en-US" sz="2800" dirty="0" smtClean="0"/>
              <a:t>Toolbar</a:t>
            </a:r>
          </a:p>
          <a:p>
            <a:endParaRPr lang="en-CA" sz="2800" dirty="0"/>
          </a:p>
          <a:p>
            <a:pPr indent="-360000">
              <a:lnSpc>
                <a:spcPts val="2520"/>
              </a:lnSpc>
              <a:spcBef>
                <a:spcPts val="50"/>
              </a:spcBef>
              <a:spcAft>
                <a:spcPts val="50"/>
              </a:spcAft>
              <a:buClr>
                <a:schemeClr val="accent1"/>
              </a:buClr>
              <a:buFont typeface="Wingdings" panose="05000000000000000000" pitchFamily="2" charset="2"/>
              <a:buChar char="Ø"/>
            </a:pPr>
            <a:r>
              <a:rPr lang="en-US" sz="2800" dirty="0" smtClean="0"/>
              <a:t> Page </a:t>
            </a:r>
            <a:r>
              <a:rPr lang="en-US" sz="2800" dirty="0"/>
              <a:t>break</a:t>
            </a:r>
          </a:p>
          <a:p>
            <a:pPr marL="1200150" lvl="2" indent="-285750">
              <a:buFont typeface="Wingdings" panose="05000000000000000000" pitchFamily="2" charset="2"/>
              <a:buChar char="§"/>
            </a:pPr>
            <a:r>
              <a:rPr lang="en-US" sz="2000" dirty="0" smtClean="0"/>
              <a:t>Used </a:t>
            </a:r>
            <a:r>
              <a:rPr lang="en-US" sz="2000" dirty="0"/>
              <a:t>to Separates two sections from each other</a:t>
            </a:r>
          </a:p>
          <a:p>
            <a:pPr marL="1200150" lvl="2" indent="-285750">
              <a:buFont typeface="Wingdings" panose="05000000000000000000" pitchFamily="2" charset="2"/>
              <a:buChar char="§"/>
            </a:pPr>
            <a:r>
              <a:rPr lang="en-US" sz="2000" dirty="0"/>
              <a:t>Modifying previous pages won’t impact the following section  when page break is </a:t>
            </a:r>
            <a:r>
              <a:rPr lang="en-US" sz="2000" dirty="0" smtClean="0"/>
              <a:t>used</a:t>
            </a:r>
            <a:endParaRPr lang="en-US" sz="2000" dirty="0"/>
          </a:p>
          <a:p>
            <a:pPr indent="-360000">
              <a:lnSpc>
                <a:spcPts val="2520"/>
              </a:lnSpc>
              <a:spcBef>
                <a:spcPts val="50"/>
              </a:spcBef>
              <a:spcAft>
                <a:spcPts val="50"/>
              </a:spcAft>
              <a:buClr>
                <a:schemeClr val="accent1"/>
              </a:buClr>
              <a:buFont typeface="Wingdings" panose="05000000000000000000" pitchFamily="2" charset="2"/>
              <a:buChar char="Ø"/>
            </a:pPr>
            <a:endParaRPr lang="en-US" sz="2600" dirty="0" smtClean="0">
              <a:solidFill>
                <a:schemeClr val="tx1">
                  <a:lumMod val="75000"/>
                  <a:lumOff val="25000"/>
                </a:schemeClr>
              </a:solidFill>
            </a:endParaRPr>
          </a:p>
          <a:p>
            <a:pPr marL="0" lvl="1" indent="-360000">
              <a:lnSpc>
                <a:spcPts val="2520"/>
              </a:lnSpc>
              <a:spcBef>
                <a:spcPts val="50"/>
              </a:spcBef>
              <a:spcAft>
                <a:spcPts val="50"/>
              </a:spcAft>
              <a:buClr>
                <a:schemeClr val="accent1"/>
              </a:buClr>
              <a:buFont typeface="Wingdings" panose="05000000000000000000" pitchFamily="2" charset="2"/>
              <a:buChar char="Ø"/>
            </a:pPr>
            <a:r>
              <a:rPr lang="en-US" sz="2800" dirty="0" smtClean="0"/>
              <a:t>Table</a:t>
            </a:r>
          </a:p>
          <a:p>
            <a:pPr marL="1200150" lvl="2" indent="-285750">
              <a:buFont typeface="Wingdings" panose="05000000000000000000" pitchFamily="2" charset="2"/>
              <a:buChar char="§"/>
            </a:pPr>
            <a:r>
              <a:rPr lang="en-US" sz="2000" dirty="0"/>
              <a:t>Used to insert word-native tables in word</a:t>
            </a:r>
          </a:p>
          <a:p>
            <a:pPr marL="1200150" lvl="2" indent="-285750">
              <a:buFont typeface="Wingdings" panose="05000000000000000000" pitchFamily="2" charset="2"/>
              <a:buChar char="§"/>
            </a:pPr>
            <a:r>
              <a:rPr lang="en-US" sz="2000" dirty="0"/>
              <a:t>You can also import tables from other MS applications such as Excel</a:t>
            </a:r>
          </a:p>
          <a:p>
            <a:pPr marL="1200150" lvl="2" indent="-285750">
              <a:buFont typeface="Wingdings" panose="05000000000000000000" pitchFamily="2" charset="2"/>
              <a:buChar char="§"/>
            </a:pPr>
            <a:r>
              <a:rPr lang="en-US" sz="2000" dirty="0"/>
              <a:t>Use consistent format for all tables in a document</a:t>
            </a:r>
          </a:p>
          <a:p>
            <a:pPr lvl="2"/>
            <a:endParaRPr lang="en-US" sz="2000" dirty="0"/>
          </a:p>
        </p:txBody>
      </p:sp>
    </p:spTree>
    <p:extLst>
      <p:ext uri="{BB962C8B-B14F-4D97-AF65-F5344CB8AC3E}">
        <p14:creationId xmlns:p14="http://schemas.microsoft.com/office/powerpoint/2010/main" val="361859741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113756" y="233892"/>
            <a:ext cx="10058400" cy="1450757"/>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CA" dirty="0" smtClean="0"/>
              <a:t>Microsoft Word</a:t>
            </a:r>
            <a:endParaRPr lang="en-CA" dirty="0"/>
          </a:p>
        </p:txBody>
      </p:sp>
      <p:sp>
        <p:nvSpPr>
          <p:cNvPr id="7" name="Rectangle 6"/>
          <p:cNvSpPr/>
          <p:nvPr/>
        </p:nvSpPr>
        <p:spPr>
          <a:xfrm>
            <a:off x="697877" y="1256447"/>
            <a:ext cx="11112579" cy="4724370"/>
          </a:xfrm>
          <a:prstGeom prst="rect">
            <a:avLst/>
          </a:prstGeom>
        </p:spPr>
        <p:txBody>
          <a:bodyPr wrap="square">
            <a:spAutoFit/>
          </a:bodyPr>
          <a:lstStyle/>
          <a:p>
            <a:r>
              <a:rPr lang="en-US" sz="2800" dirty="0"/>
              <a:t>Insert </a:t>
            </a:r>
            <a:r>
              <a:rPr lang="en-US" sz="2800" dirty="0" smtClean="0"/>
              <a:t>Toolbar</a:t>
            </a:r>
          </a:p>
          <a:p>
            <a:endParaRPr lang="en-US" sz="2800" dirty="0" smtClean="0"/>
          </a:p>
          <a:p>
            <a:pPr indent="-360000">
              <a:lnSpc>
                <a:spcPts val="2520"/>
              </a:lnSpc>
              <a:spcBef>
                <a:spcPts val="50"/>
              </a:spcBef>
              <a:spcAft>
                <a:spcPts val="50"/>
              </a:spcAft>
              <a:buClr>
                <a:schemeClr val="accent1"/>
              </a:buClr>
              <a:buFont typeface="Wingdings" panose="05000000000000000000" pitchFamily="2" charset="2"/>
              <a:buChar char="Ø"/>
            </a:pPr>
            <a:r>
              <a:rPr lang="en-US" sz="2800" dirty="0" smtClean="0"/>
              <a:t> </a:t>
            </a:r>
            <a:r>
              <a:rPr lang="en-US" sz="2800" dirty="0"/>
              <a:t>Pictures and graphs</a:t>
            </a:r>
          </a:p>
          <a:p>
            <a:pPr marL="1200150" lvl="2" indent="-285750">
              <a:buFont typeface="Wingdings" panose="05000000000000000000" pitchFamily="2" charset="2"/>
              <a:buChar char="§"/>
            </a:pPr>
            <a:r>
              <a:rPr lang="en-US" sz="2000" dirty="0" smtClean="0"/>
              <a:t>Can </a:t>
            </a:r>
            <a:r>
              <a:rPr lang="en-US" sz="2000" dirty="0"/>
              <a:t>be easily copied and pasted from clipboard </a:t>
            </a:r>
            <a:r>
              <a:rPr lang="en-US" sz="2000" dirty="0" smtClean="0"/>
              <a:t> (under “Format Painter”) or </a:t>
            </a:r>
            <a:r>
              <a:rPr lang="en-US" sz="2000" dirty="0"/>
              <a:t>other applications such as Excel</a:t>
            </a:r>
          </a:p>
          <a:p>
            <a:pPr marL="1200150" lvl="2" indent="-285750">
              <a:buFont typeface="Wingdings" panose="05000000000000000000" pitchFamily="2" charset="2"/>
              <a:buChar char="§"/>
            </a:pPr>
            <a:r>
              <a:rPr lang="en-US" sz="2000" dirty="0"/>
              <a:t>Decide how they appear within the text.</a:t>
            </a:r>
          </a:p>
          <a:p>
            <a:pPr marL="1200150" lvl="2" indent="-285750">
              <a:buFont typeface="Wingdings" panose="05000000000000000000" pitchFamily="2" charset="2"/>
              <a:buChar char="§"/>
            </a:pPr>
            <a:r>
              <a:rPr lang="en-US" sz="2000" dirty="0"/>
              <a:t>Make sure they are properly </a:t>
            </a:r>
            <a:r>
              <a:rPr lang="en-US" sz="2000" dirty="0" smtClean="0"/>
              <a:t>aligned</a:t>
            </a:r>
          </a:p>
          <a:p>
            <a:pPr marL="1200150" lvl="2" indent="-285750">
              <a:buFont typeface="Wingdings" panose="05000000000000000000" pitchFamily="2" charset="2"/>
              <a:buChar char="§"/>
            </a:pPr>
            <a:endParaRPr lang="en-US" sz="2000" dirty="0"/>
          </a:p>
          <a:p>
            <a:pPr marL="0" lvl="1" indent="-360000">
              <a:lnSpc>
                <a:spcPts val="2520"/>
              </a:lnSpc>
              <a:spcBef>
                <a:spcPts val="50"/>
              </a:spcBef>
              <a:spcAft>
                <a:spcPts val="50"/>
              </a:spcAft>
              <a:buClr>
                <a:schemeClr val="accent1"/>
              </a:buClr>
              <a:buFont typeface="Wingdings" panose="05000000000000000000" pitchFamily="2" charset="2"/>
              <a:buChar char="Ø"/>
            </a:pPr>
            <a:r>
              <a:rPr lang="en-US" sz="2800" dirty="0" smtClean="0"/>
              <a:t>Shapes </a:t>
            </a:r>
            <a:r>
              <a:rPr lang="en-US" sz="2800" dirty="0"/>
              <a:t>and text box</a:t>
            </a:r>
          </a:p>
          <a:p>
            <a:pPr marL="1200150" lvl="2" indent="-285750">
              <a:buFont typeface="Wingdings" panose="05000000000000000000" pitchFamily="2" charset="2"/>
              <a:buChar char="§"/>
            </a:pPr>
            <a:r>
              <a:rPr lang="en-US" sz="2000" dirty="0"/>
              <a:t>Used to draw e.g. diagrams within the text</a:t>
            </a:r>
          </a:p>
          <a:p>
            <a:pPr marL="1200150" lvl="2" indent="-285750">
              <a:buFont typeface="Wingdings" panose="05000000000000000000" pitchFamily="2" charset="2"/>
              <a:buChar char="§"/>
            </a:pPr>
            <a:r>
              <a:rPr lang="en-US" sz="2000" dirty="0"/>
              <a:t>Pay attention to alignments</a:t>
            </a:r>
          </a:p>
          <a:p>
            <a:pPr marL="1200150" lvl="2" indent="-285750">
              <a:buFont typeface="Wingdings" panose="05000000000000000000" pitchFamily="2" charset="2"/>
              <a:buChar char="§"/>
            </a:pPr>
            <a:r>
              <a:rPr lang="en-US" sz="2000" dirty="0"/>
              <a:t>Don’t make too flashy or over use unfamiliar shapes</a:t>
            </a:r>
          </a:p>
          <a:p>
            <a:pPr marL="1200150" lvl="2" indent="-285750">
              <a:buFont typeface="Wingdings" panose="05000000000000000000" pitchFamily="2" charset="2"/>
              <a:buChar char="§"/>
            </a:pPr>
            <a:r>
              <a:rPr lang="en-US" sz="2000" dirty="0"/>
              <a:t>Keep look and feel consistent throughout your document</a:t>
            </a:r>
          </a:p>
          <a:p>
            <a:pPr marL="1200150" lvl="2" indent="-285750">
              <a:buFont typeface="Wingdings" panose="05000000000000000000" pitchFamily="2" charset="2"/>
              <a:buChar char="§"/>
            </a:pPr>
            <a:r>
              <a:rPr lang="en-US" sz="2000" dirty="0"/>
              <a:t>Grouping objects is a good way to avoid misalignment in different versions</a:t>
            </a:r>
          </a:p>
        </p:txBody>
      </p:sp>
    </p:spTree>
    <p:extLst>
      <p:ext uri="{BB962C8B-B14F-4D97-AF65-F5344CB8AC3E}">
        <p14:creationId xmlns:p14="http://schemas.microsoft.com/office/powerpoint/2010/main" val="214802938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113756" y="233892"/>
            <a:ext cx="10058400" cy="1450757"/>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CA" dirty="0" smtClean="0"/>
              <a:t>Microsoft Word</a:t>
            </a:r>
            <a:endParaRPr lang="en-CA" dirty="0"/>
          </a:p>
        </p:txBody>
      </p:sp>
      <p:sp>
        <p:nvSpPr>
          <p:cNvPr id="7" name="Rectangle 6"/>
          <p:cNvSpPr/>
          <p:nvPr/>
        </p:nvSpPr>
        <p:spPr>
          <a:xfrm>
            <a:off x="697877" y="1256447"/>
            <a:ext cx="11112579" cy="2877711"/>
          </a:xfrm>
          <a:prstGeom prst="rect">
            <a:avLst/>
          </a:prstGeom>
        </p:spPr>
        <p:txBody>
          <a:bodyPr wrap="square">
            <a:spAutoFit/>
          </a:bodyPr>
          <a:lstStyle/>
          <a:p>
            <a:r>
              <a:rPr lang="en-US" sz="2800" dirty="0"/>
              <a:t>Insert </a:t>
            </a:r>
            <a:r>
              <a:rPr lang="en-US" sz="2800" dirty="0" smtClean="0"/>
              <a:t>Toolbar</a:t>
            </a:r>
          </a:p>
          <a:p>
            <a:endParaRPr lang="en-US" sz="2800" dirty="0" smtClean="0"/>
          </a:p>
          <a:p>
            <a:pPr indent="-360000">
              <a:lnSpc>
                <a:spcPts val="2520"/>
              </a:lnSpc>
              <a:spcBef>
                <a:spcPts val="50"/>
              </a:spcBef>
              <a:spcAft>
                <a:spcPts val="50"/>
              </a:spcAft>
              <a:buClr>
                <a:schemeClr val="accent1"/>
              </a:buClr>
              <a:buFont typeface="Wingdings" panose="05000000000000000000" pitchFamily="2" charset="2"/>
              <a:buChar char="Ø"/>
            </a:pPr>
            <a:r>
              <a:rPr lang="en-US" sz="2800" dirty="0" smtClean="0"/>
              <a:t>  Equations and symbols</a:t>
            </a:r>
          </a:p>
          <a:p>
            <a:pPr indent="-360000">
              <a:lnSpc>
                <a:spcPts val="2520"/>
              </a:lnSpc>
              <a:spcBef>
                <a:spcPts val="50"/>
              </a:spcBef>
              <a:spcAft>
                <a:spcPts val="50"/>
              </a:spcAft>
              <a:buClr>
                <a:schemeClr val="accent1"/>
              </a:buClr>
              <a:buFont typeface="Wingdings" panose="05000000000000000000" pitchFamily="2" charset="2"/>
              <a:buChar char="Ø"/>
            </a:pPr>
            <a:endParaRPr lang="en-US" sz="2800" dirty="0"/>
          </a:p>
          <a:p>
            <a:pPr marL="1200150" lvl="2" indent="-285750">
              <a:buFont typeface="Wingdings" panose="05000000000000000000" pitchFamily="2" charset="2"/>
              <a:buChar char="§"/>
            </a:pPr>
            <a:r>
              <a:rPr lang="en-US" sz="2000" dirty="0"/>
              <a:t>Can be Used to insert formulas</a:t>
            </a:r>
          </a:p>
          <a:p>
            <a:pPr marL="1200150" lvl="2" indent="-285750">
              <a:buFont typeface="Wingdings" panose="05000000000000000000" pitchFamily="2" charset="2"/>
              <a:buChar char="§"/>
            </a:pPr>
            <a:r>
              <a:rPr lang="en-US" sz="2000" dirty="0"/>
              <a:t>Can you use symbols, superscripts and subscripts instead of equations? Equations aren’t very easy to edit</a:t>
            </a:r>
          </a:p>
          <a:p>
            <a:pPr lvl="2"/>
            <a:endParaRPr lang="en-US" sz="2000" dirty="0"/>
          </a:p>
        </p:txBody>
      </p:sp>
    </p:spTree>
    <p:extLst>
      <p:ext uri="{BB962C8B-B14F-4D97-AF65-F5344CB8AC3E}">
        <p14:creationId xmlns:p14="http://schemas.microsoft.com/office/powerpoint/2010/main" val="86856762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113756" y="233892"/>
            <a:ext cx="10058400" cy="1450757"/>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CA" dirty="0" smtClean="0"/>
              <a:t>Microsoft Word</a:t>
            </a:r>
            <a:endParaRPr lang="en-CA" dirty="0"/>
          </a:p>
        </p:txBody>
      </p:sp>
      <p:sp>
        <p:nvSpPr>
          <p:cNvPr id="7" name="Rectangle 6"/>
          <p:cNvSpPr/>
          <p:nvPr/>
        </p:nvSpPr>
        <p:spPr>
          <a:xfrm>
            <a:off x="697877" y="1256447"/>
            <a:ext cx="11112579" cy="5378395"/>
          </a:xfrm>
          <a:prstGeom prst="rect">
            <a:avLst/>
          </a:prstGeom>
        </p:spPr>
        <p:txBody>
          <a:bodyPr wrap="square">
            <a:spAutoFit/>
          </a:bodyPr>
          <a:lstStyle/>
          <a:p>
            <a:r>
              <a:rPr lang="en-US" sz="2800" dirty="0" smtClean="0"/>
              <a:t> References Toolbar</a:t>
            </a:r>
            <a:endParaRPr lang="en-US" sz="2800" dirty="0"/>
          </a:p>
          <a:p>
            <a:endParaRPr lang="en-US" sz="2800" dirty="0" smtClean="0"/>
          </a:p>
          <a:p>
            <a:pPr marL="0" lvl="1" indent="-360000">
              <a:lnSpc>
                <a:spcPts val="2520"/>
              </a:lnSpc>
              <a:spcBef>
                <a:spcPts val="50"/>
              </a:spcBef>
              <a:spcAft>
                <a:spcPts val="50"/>
              </a:spcAft>
              <a:buClr>
                <a:schemeClr val="accent1"/>
              </a:buClr>
              <a:buFont typeface="Wingdings" panose="05000000000000000000" pitchFamily="2" charset="2"/>
              <a:buChar char="Ø"/>
            </a:pPr>
            <a:r>
              <a:rPr lang="en-US" sz="2800" dirty="0" smtClean="0"/>
              <a:t> Footnote</a:t>
            </a:r>
            <a:endParaRPr lang="en-US" sz="2800" dirty="0"/>
          </a:p>
          <a:p>
            <a:pPr marL="1257300" lvl="2" indent="-342900">
              <a:buFont typeface="Wingdings" panose="05000000000000000000" pitchFamily="2" charset="2"/>
              <a:buChar char="§"/>
            </a:pPr>
            <a:r>
              <a:rPr lang="en-US" sz="2000" dirty="0"/>
              <a:t>Used to add reference or additional explanation within text</a:t>
            </a:r>
          </a:p>
          <a:p>
            <a:pPr marL="1257300" lvl="2" indent="-342900">
              <a:buFont typeface="Wingdings" panose="05000000000000000000" pitchFamily="2" charset="2"/>
              <a:buChar char="§"/>
            </a:pPr>
            <a:r>
              <a:rPr lang="en-US" sz="2000" dirty="0"/>
              <a:t>Don’t overuse, usually only a few exist in the whole </a:t>
            </a:r>
            <a:r>
              <a:rPr lang="en-US" sz="2000" dirty="0" smtClean="0"/>
              <a:t>document</a:t>
            </a:r>
          </a:p>
          <a:p>
            <a:pPr lvl="2"/>
            <a:endParaRPr lang="en-US" sz="2000" dirty="0" smtClean="0"/>
          </a:p>
          <a:p>
            <a:pPr marL="0" lvl="1" indent="-360000">
              <a:lnSpc>
                <a:spcPts val="2520"/>
              </a:lnSpc>
              <a:spcBef>
                <a:spcPts val="50"/>
              </a:spcBef>
              <a:spcAft>
                <a:spcPts val="50"/>
              </a:spcAft>
              <a:buClr>
                <a:schemeClr val="accent1"/>
              </a:buClr>
              <a:buFont typeface="Wingdings" panose="05000000000000000000" pitchFamily="2" charset="2"/>
              <a:buChar char="Ø"/>
            </a:pPr>
            <a:r>
              <a:rPr lang="en-US" sz="2800" dirty="0" smtClean="0"/>
              <a:t>Captions</a:t>
            </a:r>
          </a:p>
          <a:p>
            <a:pPr marL="1257300" lvl="2" indent="-342900">
              <a:buFont typeface="Wingdings" panose="05000000000000000000" pitchFamily="2" charset="2"/>
              <a:buChar char="§"/>
            </a:pPr>
            <a:r>
              <a:rPr lang="en-US" sz="2000" dirty="0"/>
              <a:t>Figures and Tables are the two main categories of captioned items in the document</a:t>
            </a:r>
          </a:p>
          <a:p>
            <a:pPr marL="1257300" lvl="2" indent="-342900">
              <a:buFont typeface="Wingdings" panose="05000000000000000000" pitchFamily="2" charset="2"/>
              <a:buChar char="§"/>
            </a:pPr>
            <a:r>
              <a:rPr lang="en-US" sz="2000" dirty="0"/>
              <a:t>Used to label and describe charts, graphs, diagrams, pictures, and tables</a:t>
            </a:r>
          </a:p>
          <a:p>
            <a:pPr marL="1257300" lvl="2" indent="-342900">
              <a:buFont typeface="Wingdings" panose="05000000000000000000" pitchFamily="2" charset="2"/>
              <a:buChar char="§"/>
            </a:pPr>
            <a:r>
              <a:rPr lang="en-US" sz="2000" dirty="0"/>
              <a:t>Sequentially numbered either throughout the document or in each section</a:t>
            </a:r>
          </a:p>
          <a:p>
            <a:pPr marL="1257300" lvl="2" indent="-342900">
              <a:buFont typeface="Wingdings" panose="05000000000000000000" pitchFamily="2" charset="2"/>
              <a:buChar char="§"/>
            </a:pPr>
            <a:r>
              <a:rPr lang="en-US" sz="2000" dirty="0"/>
              <a:t>Cross-reference caption in the text in relevant places. Usually only label and number is cited in the </a:t>
            </a:r>
            <a:r>
              <a:rPr lang="en-US" sz="2000" dirty="0" smtClean="0"/>
              <a:t>text</a:t>
            </a:r>
          </a:p>
          <a:p>
            <a:pPr lvl="2"/>
            <a:endParaRPr lang="en-US" sz="2000" dirty="0"/>
          </a:p>
          <a:p>
            <a:pPr marL="0" lvl="1" indent="-360000">
              <a:lnSpc>
                <a:spcPts val="2520"/>
              </a:lnSpc>
              <a:spcBef>
                <a:spcPts val="50"/>
              </a:spcBef>
              <a:spcAft>
                <a:spcPts val="50"/>
              </a:spcAft>
              <a:buClr>
                <a:schemeClr val="accent1"/>
              </a:buClr>
              <a:buFont typeface="Wingdings" panose="05000000000000000000" pitchFamily="2" charset="2"/>
              <a:buChar char="§"/>
            </a:pPr>
            <a:endParaRPr lang="en-US" sz="2000" dirty="0"/>
          </a:p>
          <a:p>
            <a:pPr lvl="2"/>
            <a:endParaRPr lang="en-US" sz="2000" dirty="0"/>
          </a:p>
          <a:p>
            <a:pPr lvl="2"/>
            <a:endParaRPr lang="en-US" sz="2000" dirty="0"/>
          </a:p>
        </p:txBody>
      </p:sp>
    </p:spTree>
    <p:extLst>
      <p:ext uri="{BB962C8B-B14F-4D97-AF65-F5344CB8AC3E}">
        <p14:creationId xmlns:p14="http://schemas.microsoft.com/office/powerpoint/2010/main" val="1404757568"/>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A9939338C678B478E497C979D9CD138" ma:contentTypeVersion="17" ma:contentTypeDescription="Create a new document." ma:contentTypeScope="" ma:versionID="f0a4ba64ddb10befdf9c75049c293c44">
  <xsd:schema xmlns:xsd="http://www.w3.org/2001/XMLSchema" xmlns:xs="http://www.w3.org/2001/XMLSchema" xmlns:p="http://schemas.microsoft.com/office/2006/metadata/properties" xmlns:ns2="d67aa1b6-eba1-4361-9b9d-8b3531c7f238" xmlns:ns3="14e43a1d-ff4c-4f1b-9e75-34d4d00419f8" targetNamespace="http://schemas.microsoft.com/office/2006/metadata/properties" ma:root="true" ma:fieldsID="0a7a35ddb36c9da0c812803715b369ad" ns2:_="" ns3:_="">
    <xsd:import namespace="d67aa1b6-eba1-4361-9b9d-8b3531c7f238"/>
    <xsd:import namespace="14e43a1d-ff4c-4f1b-9e75-34d4d00419f8"/>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LengthInSeconds" minOccurs="0"/>
                <xsd:element ref="ns2:MediaServiceLocation" minOccurs="0"/>
                <xsd:element ref="ns2:lcf76f155ced4ddcb4097134ff3c332f" minOccurs="0"/>
                <xsd:element ref="ns3:TaxCatchAll" minOccurs="0"/>
                <xsd:element ref="ns3:SharedWithUsers" minOccurs="0"/>
                <xsd:element ref="ns3:SharedWithDetail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67aa1b6-eba1-4361-9b9d-8b3531c7f23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MediaLengthInSeconds" ma:index="17" nillable="true" ma:displayName="Length (seconds)" ma:internalName="MediaLengthInSeconds" ma:readOnly="true">
      <xsd:simpleType>
        <xsd:restriction base="dms:Unknown"/>
      </xsd:simpleType>
    </xsd:element>
    <xsd:element name="MediaServiceLocation" ma:index="18" nillable="true" ma:displayName="Location" ma:internalName="MediaServiceLocation" ma:readOnly="true">
      <xsd:simpleType>
        <xsd:restriction base="dms:Text"/>
      </xsd:simpleType>
    </xsd:element>
    <xsd:element name="lcf76f155ced4ddcb4097134ff3c332f" ma:index="20" nillable="true" ma:taxonomy="true" ma:internalName="lcf76f155ced4ddcb4097134ff3c332f" ma:taxonomyFieldName="MediaServiceImageTags" ma:displayName="Image Tags" ma:readOnly="false" ma:fieldId="{5cf76f15-5ced-4ddc-b409-7134ff3c332f}" ma:taxonomyMulti="true" ma:sspId="3a1f1625-ae5f-4790-9429-a47075c1c374"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4"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4e43a1d-ff4c-4f1b-9e75-34d4d00419f8" elementFormDefault="qualified">
    <xsd:import namespace="http://schemas.microsoft.com/office/2006/documentManagement/types"/>
    <xsd:import namespace="http://schemas.microsoft.com/office/infopath/2007/PartnerControls"/>
    <xsd:element name="TaxCatchAll" ma:index="21" nillable="true" ma:displayName="Taxonomy Catch All Column" ma:hidden="true" ma:list="{8c20610b-e498-47bd-b391-9ecafcc38b84}" ma:internalName="TaxCatchAll" ma:showField="CatchAllData" ma:web="14e43a1d-ff4c-4f1b-9e75-34d4d00419f8">
      <xsd:complexType>
        <xsd:complexContent>
          <xsd:extension base="dms:MultiChoiceLookup">
            <xsd:sequence>
              <xsd:element name="Value" type="dms:Lookup" maxOccurs="unbounded" minOccurs="0" nillable="true"/>
            </xsd:sequence>
          </xsd:extension>
        </xsd:complexContent>
      </xsd:complexType>
    </xsd:element>
    <xsd:element name="SharedWithUsers" ma:index="2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d67aa1b6-eba1-4361-9b9d-8b3531c7f238">
      <Terms xmlns="http://schemas.microsoft.com/office/infopath/2007/PartnerControls"/>
    </lcf76f155ced4ddcb4097134ff3c332f>
    <TaxCatchAll xmlns="14e43a1d-ff4c-4f1b-9e75-34d4d00419f8" xsi:nil="true"/>
  </documentManagement>
</p:properties>
</file>

<file path=customXml/itemProps1.xml><?xml version="1.0" encoding="utf-8"?>
<ds:datastoreItem xmlns:ds="http://schemas.openxmlformats.org/officeDocument/2006/customXml" ds:itemID="{A54FD3DB-0AEA-4707-BD71-651DC0E3E0A8}"/>
</file>

<file path=customXml/itemProps2.xml><?xml version="1.0" encoding="utf-8"?>
<ds:datastoreItem xmlns:ds="http://schemas.openxmlformats.org/officeDocument/2006/customXml" ds:itemID="{2E8BE64E-DDF9-4B3D-8722-ABAF75E87945}"/>
</file>

<file path=customXml/itemProps3.xml><?xml version="1.0" encoding="utf-8"?>
<ds:datastoreItem xmlns:ds="http://schemas.openxmlformats.org/officeDocument/2006/customXml" ds:itemID="{AEDFDC01-A58C-4ACF-B02F-3D0ABC1E49EF}"/>
</file>

<file path=docProps/app.xml><?xml version="1.0" encoding="utf-8"?>
<Properties xmlns="http://schemas.openxmlformats.org/officeDocument/2006/extended-properties" xmlns:vt="http://schemas.openxmlformats.org/officeDocument/2006/docPropsVTypes">
  <Template>Retrospect</Template>
  <TotalTime>1093</TotalTime>
  <Words>1937</Words>
  <Application>Microsoft Office PowerPoint</Application>
  <PresentationFormat>Widescreen</PresentationFormat>
  <Paragraphs>227</Paragraphs>
  <Slides>18</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Calibri</vt:lpstr>
      <vt:lpstr>Calibri Light</vt:lpstr>
      <vt:lpstr>Times New Roman</vt:lpstr>
      <vt:lpstr>Wingdings</vt:lpstr>
      <vt:lpstr>Retrospect</vt:lpstr>
      <vt:lpstr>FRST 232  Computer Applications in Forestry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Forestry, UBC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Ahmed, Suborna Shekhor</dc:creator>
  <cp:lastModifiedBy>Suborna Ahmed</cp:lastModifiedBy>
  <cp:revision>63</cp:revision>
  <dcterms:created xsi:type="dcterms:W3CDTF">2017-05-23T20:11:54Z</dcterms:created>
  <dcterms:modified xsi:type="dcterms:W3CDTF">2020-07-06T02:52:50Z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0x0101002A9939338C678B478E497C979D9CD138</vt:lpwstr>
  </property>
</Properties>
</file>