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7"/>
  </p:notesMasterIdLst>
  <p:sldIdLst>
    <p:sldId id="256" r:id="rId2"/>
    <p:sldId id="311" r:id="rId3"/>
    <p:sldId id="319" r:id="rId4"/>
    <p:sldId id="322" r:id="rId5"/>
    <p:sldId id="323" r:id="rId6"/>
    <p:sldId id="324" r:id="rId7"/>
    <p:sldId id="321" r:id="rId8"/>
    <p:sldId id="314" r:id="rId9"/>
    <p:sldId id="325" r:id="rId10"/>
    <p:sldId id="326" r:id="rId11"/>
    <p:sldId id="327" r:id="rId12"/>
    <p:sldId id="315" r:id="rId13"/>
    <p:sldId id="329" r:id="rId14"/>
    <p:sldId id="330" r:id="rId15"/>
    <p:sldId id="33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3979" autoAdjust="0"/>
  </p:normalViewPr>
  <p:slideViewPr>
    <p:cSldViewPr snapToGrid="0">
      <p:cViewPr varScale="1">
        <p:scale>
          <a:sx n="86" d="100"/>
          <a:sy n="86" d="100"/>
        </p:scale>
        <p:origin x="4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AC530-92A8-441D-9F4A-2A734BA79C32}" type="datetimeFigureOut">
              <a:rPr lang="en-CA" smtClean="0"/>
              <a:t>2021-07-07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82E2D-F490-4B0C-A73A-B47C74D228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87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0CD74-0300-428E-B1D0-3B1BC6FEBFB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51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0CD74-0300-428E-B1D0-3B1BC6FEBFB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26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0CD74-0300-428E-B1D0-3B1BC6FEBFB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71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0CD74-0300-428E-B1D0-3B1BC6FEBFB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70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0CD74-0300-428E-B1D0-3B1BC6FEBFB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32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0CD74-0300-428E-B1D0-3B1BC6FEBFB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92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0CD74-0300-428E-B1D0-3B1BC6FEBFB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17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0CD74-0300-428E-B1D0-3B1BC6FEBFB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45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0CD74-0300-428E-B1D0-3B1BC6FEBFB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38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0CD74-0300-428E-B1D0-3B1BC6FEBFB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56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0CD74-0300-428E-B1D0-3B1BC6FEBFB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60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0CD74-0300-428E-B1D0-3B1BC6FEBFB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60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0CD74-0300-428E-B1D0-3B1BC6FEBFB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43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0CD74-0300-428E-B1D0-3B1BC6FEBFB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2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C1BA-6CBE-4678-8EEC-6C6A9793C5B8}" type="datetimeFigureOut">
              <a:rPr lang="en-CA" smtClean="0"/>
              <a:t>2021-07-07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8FD3-3905-46F4-831E-5C347071B2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714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C1BA-6CBE-4678-8EEC-6C6A9793C5B8}" type="datetimeFigureOut">
              <a:rPr lang="en-CA" smtClean="0"/>
              <a:t>2021-07-07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8FD3-3905-46F4-831E-5C347071B2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30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C1BA-6CBE-4678-8EEC-6C6A9793C5B8}" type="datetimeFigureOut">
              <a:rPr lang="en-CA" smtClean="0"/>
              <a:t>2021-07-07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8FD3-3905-46F4-831E-5C347071B2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912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387" y="-195714"/>
            <a:ext cx="10058400" cy="1450757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C1BA-6CBE-4678-8EEC-6C6A9793C5B8}" type="datetimeFigureOut">
              <a:rPr lang="en-CA" smtClean="0"/>
              <a:t>2021-07-07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8FD3-3905-46F4-831E-5C347071B2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7915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C1BA-6CBE-4678-8EEC-6C6A9793C5B8}" type="datetimeFigureOut">
              <a:rPr lang="en-CA" smtClean="0"/>
              <a:t>2021-07-07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8FD3-3905-46F4-831E-5C347071B2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9867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C1BA-6CBE-4678-8EEC-6C6A9793C5B8}" type="datetimeFigureOut">
              <a:rPr lang="en-CA" smtClean="0"/>
              <a:t>2021-07-07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8FD3-3905-46F4-831E-5C347071B2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894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C1BA-6CBE-4678-8EEC-6C6A9793C5B8}" type="datetimeFigureOut">
              <a:rPr lang="en-CA" smtClean="0"/>
              <a:t>2021-07-07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8FD3-3905-46F4-831E-5C347071B2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326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C1BA-6CBE-4678-8EEC-6C6A9793C5B8}" type="datetimeFigureOut">
              <a:rPr lang="en-CA" smtClean="0"/>
              <a:t>2021-07-07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8FD3-3905-46F4-831E-5C347071B2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1783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C1BA-6CBE-4678-8EEC-6C6A9793C5B8}" type="datetimeFigureOut">
              <a:rPr lang="en-CA" smtClean="0"/>
              <a:t>2021-07-07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8FD3-3905-46F4-831E-5C347071B2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981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785C1BA-6CBE-4678-8EEC-6C6A9793C5B8}" type="datetimeFigureOut">
              <a:rPr lang="en-CA" smtClean="0"/>
              <a:t>2021-07-07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8D8FD3-3905-46F4-831E-5C347071B2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073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C1BA-6CBE-4678-8EEC-6C6A9793C5B8}" type="datetimeFigureOut">
              <a:rPr lang="en-CA" smtClean="0"/>
              <a:t>2021-07-07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8FD3-3905-46F4-831E-5C347071B2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818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785C1BA-6CBE-4678-8EEC-6C6A9793C5B8}" type="datetimeFigureOut">
              <a:rPr lang="en-CA" smtClean="0"/>
              <a:t>2021-07-07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8D8FD3-3905-46F4-831E-5C347071B2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7792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940761" y="1256393"/>
            <a:ext cx="10058400" cy="1639577"/>
          </a:xfrm>
        </p:spPr>
        <p:txBody>
          <a:bodyPr>
            <a:normAutofit fontScale="90000"/>
          </a:bodyPr>
          <a:lstStyle/>
          <a:p>
            <a:pPr algn="ctr"/>
            <a:r>
              <a:rPr lang="en-CA" b="1" dirty="0"/>
              <a:t>FRST 232 </a:t>
            </a:r>
            <a:br>
              <a:rPr lang="en-CA" b="1" dirty="0"/>
            </a:br>
            <a:r>
              <a:rPr lang="en-CA" sz="4400" b="1" dirty="0"/>
              <a:t>Computer Applications in Forestry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083761" y="2438647"/>
            <a:ext cx="7772400" cy="34480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dirty="0"/>
            </a:br>
            <a:br>
              <a:rPr lang="en-US" sz="2700" dirty="0"/>
            </a:b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246909" y="2895970"/>
            <a:ext cx="909412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342900"/>
            <a:r>
              <a:rPr lang="en-CA" sz="4800" dirty="0">
                <a:solidFill>
                  <a:srgbClr val="003399"/>
                </a:solidFill>
              </a:rPr>
              <a:t>Basic Graphs: R and </a:t>
            </a:r>
            <a:r>
              <a:rPr lang="en-CA" sz="4800" dirty="0" err="1">
                <a:solidFill>
                  <a:srgbClr val="003399"/>
                </a:solidFill>
              </a:rPr>
              <a:t>RStudio</a:t>
            </a:r>
            <a:endParaRPr lang="en-US" sz="4800" dirty="0">
              <a:solidFill>
                <a:srgbClr val="003399"/>
              </a:solidFill>
            </a:endParaRPr>
          </a:p>
          <a:p>
            <a:pPr algn="ctr" defTabSz="342900"/>
            <a:br>
              <a:rPr lang="en-CA" sz="4800" dirty="0">
                <a:solidFill>
                  <a:srgbClr val="003399"/>
                </a:solidFill>
              </a:rPr>
            </a:br>
            <a:endParaRPr lang="en-CA" sz="4800" b="1" dirty="0">
              <a:solidFill>
                <a:srgbClr val="003399"/>
              </a:solidFill>
            </a:endParaRPr>
          </a:p>
          <a:p>
            <a:pPr algn="ctr"/>
            <a:br>
              <a:rPr lang="en-CA" sz="4800" dirty="0">
                <a:solidFill>
                  <a:srgbClr val="003399"/>
                </a:solidFill>
              </a:rPr>
            </a:br>
            <a:endParaRPr lang="en-CA" sz="4800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822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884238"/>
            <a:ext cx="9309100" cy="5654675"/>
          </a:xfrm>
        </p:spPr>
        <p:txBody>
          <a:bodyPr>
            <a:normAutofit/>
          </a:bodyPr>
          <a:lstStyle/>
          <a:p>
            <a:r>
              <a:rPr lang="en-US" sz="2400" b="1" dirty="0">
                <a:sym typeface="Wingdings" panose="05000000000000000000" pitchFamily="2" charset="2"/>
              </a:rPr>
              <a:t>Scatter plots: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601200" y="6356351"/>
            <a:ext cx="609600" cy="365125"/>
          </a:xfrm>
        </p:spPr>
        <p:txBody>
          <a:bodyPr/>
          <a:lstStyle/>
          <a:p>
            <a:fld id="{D4DE711D-3C20-4058-8B1D-D686902636A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49300" y="0"/>
            <a:ext cx="9563100" cy="952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300" b="1" dirty="0"/>
            </a:br>
            <a:br>
              <a:rPr lang="en-US" sz="4300" b="1" dirty="0"/>
            </a:br>
            <a:br>
              <a:rPr lang="en-US" sz="4300" b="1" dirty="0"/>
            </a:br>
            <a:br>
              <a:rPr lang="en-US" sz="4300" b="1" dirty="0"/>
            </a:br>
            <a:br>
              <a:rPr lang="en-US" sz="4300" b="1" dirty="0"/>
            </a:br>
            <a:r>
              <a:rPr lang="en-US" sz="4300" b="1" dirty="0"/>
              <a:t>Graphs in R</a:t>
            </a:r>
          </a:p>
        </p:txBody>
      </p:sp>
      <p:sp>
        <p:nvSpPr>
          <p:cNvPr id="2" name="Rectangle 1"/>
          <p:cNvSpPr/>
          <p:nvPr/>
        </p:nvSpPr>
        <p:spPr>
          <a:xfrm>
            <a:off x="749300" y="1218149"/>
            <a:ext cx="78867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# plot subset: </a:t>
            </a:r>
            <a:r>
              <a:rPr lang="en-CA" dirty="0" err="1"/>
              <a:t>alternatevely</a:t>
            </a:r>
            <a:endParaRPr lang="en-CA" dirty="0"/>
          </a:p>
          <a:p>
            <a:endParaRPr lang="en-CA" dirty="0"/>
          </a:p>
          <a:p>
            <a:r>
              <a:rPr lang="en-CA" dirty="0"/>
              <a:t># separating data by species</a:t>
            </a:r>
          </a:p>
          <a:p>
            <a:r>
              <a:rPr lang="en-CA" dirty="0"/>
              <a:t>d1&lt;- subset(</a:t>
            </a:r>
            <a:r>
              <a:rPr lang="en-CA" dirty="0" err="1"/>
              <a:t>vri_data</a:t>
            </a:r>
            <a:r>
              <a:rPr lang="en-CA" dirty="0"/>
              <a:t>, (SPECIES_CD_1 =='CW'))</a:t>
            </a:r>
          </a:p>
          <a:p>
            <a:r>
              <a:rPr lang="en-CA" dirty="0"/>
              <a:t>d2&lt;- subset(</a:t>
            </a:r>
            <a:r>
              <a:rPr lang="en-CA" dirty="0" err="1"/>
              <a:t>vri_data</a:t>
            </a:r>
            <a:r>
              <a:rPr lang="en-CA" dirty="0"/>
              <a:t>, (SPECIES_CD_1 =='PLC'))</a:t>
            </a:r>
          </a:p>
          <a:p>
            <a:endParaRPr lang="en-CA" dirty="0"/>
          </a:p>
          <a:p>
            <a:r>
              <a:rPr lang="en-CA" dirty="0"/>
              <a:t># define elements</a:t>
            </a:r>
          </a:p>
          <a:p>
            <a:endParaRPr lang="en-CA" dirty="0"/>
          </a:p>
          <a:p>
            <a:r>
              <a:rPr lang="en-CA" sz="2000" b="1" dirty="0"/>
              <a:t>plot(d1[,row1],d1[,row2], type = "p", </a:t>
            </a:r>
            <a:r>
              <a:rPr lang="en-CA" sz="2000" b="1" dirty="0" err="1"/>
              <a:t>pch</a:t>
            </a:r>
            <a:r>
              <a:rPr lang="en-CA" sz="2000" b="1" dirty="0"/>
              <a:t> = 1, col = "black", main="Height of leading species", 	</a:t>
            </a:r>
            <a:r>
              <a:rPr lang="en-CA" sz="2000" b="1" dirty="0" err="1"/>
              <a:t>ylim</a:t>
            </a:r>
            <a:r>
              <a:rPr lang="en-CA" sz="2000" b="1" dirty="0"/>
              <a:t>=</a:t>
            </a:r>
            <a:r>
              <a:rPr lang="en-CA" sz="2000" b="1" dirty="0" err="1"/>
              <a:t>ylm</a:t>
            </a:r>
            <a:r>
              <a:rPr lang="en-CA" sz="2000" b="1" dirty="0"/>
              <a:t>, </a:t>
            </a:r>
            <a:r>
              <a:rPr lang="en-CA" sz="2000" b="1" dirty="0" err="1"/>
              <a:t>xlim</a:t>
            </a:r>
            <a:r>
              <a:rPr lang="en-CA" sz="2000" b="1" dirty="0"/>
              <a:t>=</a:t>
            </a:r>
            <a:r>
              <a:rPr lang="en-CA" sz="2000" b="1" dirty="0" err="1"/>
              <a:t>xlm</a:t>
            </a:r>
            <a:r>
              <a:rPr lang="en-CA" sz="2000" b="1" dirty="0"/>
              <a:t>, </a:t>
            </a:r>
            <a:r>
              <a:rPr lang="en-CA" sz="2000" b="1" dirty="0" err="1"/>
              <a:t>cex</a:t>
            </a:r>
            <a:r>
              <a:rPr lang="en-CA" sz="2000" b="1" dirty="0"/>
              <a:t>=</a:t>
            </a:r>
            <a:r>
              <a:rPr lang="en-CA" sz="2000" b="1" dirty="0" err="1"/>
              <a:t>ldcex</a:t>
            </a:r>
            <a:r>
              <a:rPr lang="en-CA" sz="2000" b="1" dirty="0"/>
              <a:t>, </a:t>
            </a:r>
            <a:r>
              <a:rPr lang="en-CA" sz="2000" b="1" dirty="0" err="1"/>
              <a:t>cex.lab</a:t>
            </a:r>
            <a:r>
              <a:rPr lang="en-CA" sz="2000" b="1" dirty="0"/>
              <a:t>=</a:t>
            </a:r>
            <a:r>
              <a:rPr lang="en-CA" sz="2000" b="1" dirty="0" err="1"/>
              <a:t>cxlb</a:t>
            </a:r>
            <a:r>
              <a:rPr lang="en-CA" sz="2000" b="1" dirty="0"/>
              <a:t>, </a:t>
            </a:r>
            <a:r>
              <a:rPr lang="en-CA" sz="2000" b="1" dirty="0" err="1"/>
              <a:t>cex.axis</a:t>
            </a:r>
            <a:r>
              <a:rPr lang="en-CA" sz="2000" b="1" dirty="0"/>
              <a:t>=</a:t>
            </a:r>
            <a:r>
              <a:rPr lang="en-CA" sz="2000" b="1" dirty="0" err="1"/>
              <a:t>cxaxis</a:t>
            </a:r>
            <a:r>
              <a:rPr lang="en-CA" sz="2000" b="1" dirty="0"/>
              <a:t>, </a:t>
            </a:r>
            <a:r>
              <a:rPr lang="en-CA" sz="2000" b="1" dirty="0" err="1"/>
              <a:t>cex.main</a:t>
            </a:r>
            <a:r>
              <a:rPr lang="en-CA" sz="2000" b="1" dirty="0"/>
              <a:t>=</a:t>
            </a:r>
            <a:r>
              <a:rPr lang="en-CA" sz="2000" b="1" dirty="0" err="1"/>
              <a:t>maincx</a:t>
            </a:r>
            <a:r>
              <a:rPr lang="en-CA" sz="2000" b="1" dirty="0"/>
              <a:t>,  </a:t>
            </a:r>
            <a:r>
              <a:rPr lang="en-CA" sz="2000" b="1" dirty="0" err="1"/>
              <a:t>xlab</a:t>
            </a:r>
            <a:r>
              <a:rPr lang="en-CA" sz="2000" b="1" dirty="0"/>
              <a:t>=</a:t>
            </a:r>
            <a:r>
              <a:rPr lang="en-CA" sz="2000" b="1" dirty="0" err="1"/>
              <a:t>xlabel</a:t>
            </a:r>
            <a:r>
              <a:rPr lang="en-CA" sz="2000" b="1" dirty="0"/>
              <a:t>, lab=</a:t>
            </a:r>
            <a:r>
              <a:rPr lang="en-CA" sz="2000" b="1" dirty="0" err="1"/>
              <a:t>ylabel</a:t>
            </a:r>
            <a:r>
              <a:rPr lang="en-CA" sz="2000" b="1" dirty="0"/>
              <a:t>)</a:t>
            </a:r>
          </a:p>
          <a:p>
            <a:endParaRPr lang="en-CA" sz="2000" b="1" dirty="0"/>
          </a:p>
          <a:p>
            <a:r>
              <a:rPr lang="en-CA" sz="2000" b="1" dirty="0"/>
              <a:t>points(d2[,row1],d2[,row2], type = "p", </a:t>
            </a:r>
            <a:r>
              <a:rPr lang="en-CA" sz="2000" b="1" dirty="0" err="1"/>
              <a:t>pch</a:t>
            </a:r>
            <a:r>
              <a:rPr lang="en-CA" sz="2000" b="1" dirty="0"/>
              <a:t> = 2, col = “blue", </a:t>
            </a:r>
            <a:r>
              <a:rPr lang="en-CA" sz="2000" b="1" dirty="0" err="1"/>
              <a:t>lwd</a:t>
            </a:r>
            <a:r>
              <a:rPr lang="en-CA" sz="2000" b="1" dirty="0"/>
              <a:t>=</a:t>
            </a:r>
            <a:r>
              <a:rPr lang="en-CA" sz="2000" b="1" dirty="0" err="1"/>
              <a:t>ld</a:t>
            </a:r>
            <a:r>
              <a:rPr lang="en-CA" sz="2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2139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601200" y="6356351"/>
            <a:ext cx="609600" cy="365125"/>
          </a:xfrm>
        </p:spPr>
        <p:txBody>
          <a:bodyPr/>
          <a:lstStyle/>
          <a:p>
            <a:fld id="{D4DE711D-3C20-4058-8B1D-D686902636A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49300" y="0"/>
            <a:ext cx="9563100" cy="952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300" b="1" dirty="0"/>
            </a:br>
            <a:br>
              <a:rPr lang="en-US" sz="4300" b="1" dirty="0"/>
            </a:br>
            <a:br>
              <a:rPr lang="en-US" sz="4300" b="1" dirty="0"/>
            </a:br>
            <a:br>
              <a:rPr lang="en-US" sz="4300" b="1" dirty="0"/>
            </a:br>
            <a:br>
              <a:rPr lang="en-US" sz="4300" b="1" dirty="0"/>
            </a:br>
            <a:r>
              <a:rPr lang="en-US" sz="4300" b="1" dirty="0"/>
              <a:t>Graphs in 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004" y="279253"/>
            <a:ext cx="7620392" cy="5715294"/>
          </a:xfrm>
          <a:prstGeom prst="rect">
            <a:avLst/>
          </a:prstGeom>
          <a:ln w="254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4919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100" y="1676401"/>
            <a:ext cx="8978900" cy="5654675"/>
          </a:xfrm>
        </p:spPr>
        <p:txBody>
          <a:bodyPr>
            <a:normAutofit/>
          </a:bodyPr>
          <a:lstStyle/>
          <a:p>
            <a:r>
              <a:rPr lang="en-US" sz="2400" b="1" dirty="0">
                <a:sym typeface="Wingdings" panose="05000000000000000000" pitchFamily="2" charset="2"/>
              </a:rPr>
              <a:t>Scatter plots:</a:t>
            </a:r>
          </a:p>
          <a:p>
            <a:endParaRPr lang="en-US" sz="2400" b="1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sym typeface="Wingdings" panose="05000000000000000000" pitchFamily="2" charset="2"/>
              </a:rPr>
              <a:t>   Points() command will act on the drawn plot and will not change limits to fit the data. You can reset the limits of x and y axes to fit all data points. For instance let’s reset </a:t>
            </a:r>
            <a:r>
              <a:rPr lang="en-US" sz="2400" dirty="0" err="1">
                <a:sym typeface="Wingdings" panose="05000000000000000000" pitchFamily="2" charset="2"/>
              </a:rPr>
              <a:t>ylim</a:t>
            </a:r>
            <a:r>
              <a:rPr lang="en-US" sz="2400" dirty="0">
                <a:sym typeface="Wingdings" panose="05000000000000000000" pitchFamily="2" charset="2"/>
              </a:rPr>
              <a:t> to 0 and 50 meters and </a:t>
            </a:r>
            <a:r>
              <a:rPr lang="en-US" sz="2400" dirty="0" err="1">
                <a:sym typeface="Wingdings" panose="05000000000000000000" pitchFamily="2" charset="2"/>
              </a:rPr>
              <a:t>xlim</a:t>
            </a:r>
            <a:r>
              <a:rPr lang="en-US" sz="2400" dirty="0">
                <a:sym typeface="Wingdings" panose="05000000000000000000" pitchFamily="2" charset="2"/>
              </a:rPr>
              <a:t> to 0 and 400 years and then add data points for </a:t>
            </a:r>
            <a:r>
              <a:rPr lang="en-US" sz="2400" dirty="0" err="1">
                <a:sym typeface="Wingdings" panose="05000000000000000000" pitchFamily="2" charset="2"/>
              </a:rPr>
              <a:t>lodgepole</a:t>
            </a:r>
            <a:r>
              <a:rPr lang="en-US" sz="2400" dirty="0">
                <a:sym typeface="Wingdings" panose="05000000000000000000" pitchFamily="2" charset="2"/>
              </a:rPr>
              <a:t> pine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601200" y="6356351"/>
            <a:ext cx="609600" cy="365125"/>
          </a:xfrm>
        </p:spPr>
        <p:txBody>
          <a:bodyPr/>
          <a:lstStyle/>
          <a:p>
            <a:fld id="{D4DE711D-3C20-4058-8B1D-D686902636A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49300" y="0"/>
            <a:ext cx="9563100" cy="952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300" b="1" dirty="0"/>
            </a:br>
            <a:br>
              <a:rPr lang="en-US" sz="4300" b="1" dirty="0"/>
            </a:br>
            <a:br>
              <a:rPr lang="en-US" sz="4300" b="1" dirty="0"/>
            </a:br>
            <a:br>
              <a:rPr lang="en-US" sz="4300" b="1" dirty="0"/>
            </a:br>
            <a:br>
              <a:rPr lang="en-US" sz="4300" b="1" dirty="0"/>
            </a:br>
            <a:r>
              <a:rPr lang="en-US" sz="4300" b="1" dirty="0"/>
              <a:t>Graphs in R</a:t>
            </a:r>
          </a:p>
        </p:txBody>
      </p:sp>
    </p:spTree>
    <p:extLst>
      <p:ext uri="{BB962C8B-B14F-4D97-AF65-F5344CB8AC3E}">
        <p14:creationId xmlns:p14="http://schemas.microsoft.com/office/powerpoint/2010/main" val="169175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300" y="1009553"/>
            <a:ext cx="8978900" cy="5654675"/>
          </a:xfrm>
        </p:spPr>
        <p:txBody>
          <a:bodyPr>
            <a:normAutofit/>
          </a:bodyPr>
          <a:lstStyle/>
          <a:p>
            <a:r>
              <a:rPr lang="en-US" sz="2400" b="1" dirty="0">
                <a:sym typeface="Wingdings" panose="05000000000000000000" pitchFamily="2" charset="2"/>
              </a:rPr>
              <a:t> Set margins</a:t>
            </a:r>
          </a:p>
          <a:p>
            <a:endParaRPr lang="en-US" sz="2400" b="1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601200" y="6356351"/>
            <a:ext cx="609600" cy="365125"/>
          </a:xfrm>
        </p:spPr>
        <p:txBody>
          <a:bodyPr/>
          <a:lstStyle/>
          <a:p>
            <a:fld id="{D4DE711D-3C20-4058-8B1D-D686902636A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49300" y="0"/>
            <a:ext cx="9563100" cy="952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300" b="1" dirty="0"/>
            </a:br>
            <a:br>
              <a:rPr lang="en-US" sz="4300" b="1" dirty="0"/>
            </a:br>
            <a:br>
              <a:rPr lang="en-US" sz="4300" b="1" dirty="0"/>
            </a:br>
            <a:br>
              <a:rPr lang="en-US" sz="4300" b="1" dirty="0"/>
            </a:br>
            <a:br>
              <a:rPr lang="en-US" sz="4300" b="1" dirty="0"/>
            </a:br>
            <a:r>
              <a:rPr lang="en-US" sz="4300" b="1" dirty="0"/>
              <a:t>Graphs in 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200" y="780953"/>
            <a:ext cx="4965798" cy="49657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32" y="1701799"/>
            <a:ext cx="5164863" cy="3873647"/>
          </a:xfrm>
          <a:prstGeom prst="rect">
            <a:avLst/>
          </a:prstGeom>
          <a:ln w="254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903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300" y="1009553"/>
            <a:ext cx="8978900" cy="5654675"/>
          </a:xfrm>
        </p:spPr>
        <p:txBody>
          <a:bodyPr>
            <a:normAutofit/>
          </a:bodyPr>
          <a:lstStyle/>
          <a:p>
            <a:r>
              <a:rPr lang="en-US" sz="2400" b="1" dirty="0">
                <a:sym typeface="Wingdings" panose="05000000000000000000" pitchFamily="2" charset="2"/>
              </a:rPr>
              <a:t> Changed margins</a:t>
            </a:r>
          </a:p>
          <a:p>
            <a:endParaRPr lang="en-US" sz="2400" b="1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601200" y="6356351"/>
            <a:ext cx="609600" cy="365125"/>
          </a:xfrm>
        </p:spPr>
        <p:txBody>
          <a:bodyPr/>
          <a:lstStyle/>
          <a:p>
            <a:fld id="{D4DE711D-3C20-4058-8B1D-D686902636A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49300" y="0"/>
            <a:ext cx="9563100" cy="952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300" b="1" dirty="0"/>
            </a:br>
            <a:br>
              <a:rPr lang="en-US" sz="4300" b="1" dirty="0"/>
            </a:br>
            <a:br>
              <a:rPr lang="en-US" sz="4300" b="1" dirty="0"/>
            </a:br>
            <a:br>
              <a:rPr lang="en-US" sz="4300" b="1" dirty="0"/>
            </a:br>
            <a:br>
              <a:rPr lang="en-US" sz="4300" b="1" dirty="0"/>
            </a:br>
            <a:r>
              <a:rPr lang="en-US" sz="4300" b="1" dirty="0"/>
              <a:t>Graphs in 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200" y="780953"/>
            <a:ext cx="4965798" cy="49657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404" y="1450974"/>
            <a:ext cx="5207196" cy="3905397"/>
          </a:xfrm>
          <a:prstGeom prst="rect">
            <a:avLst/>
          </a:prstGeom>
          <a:ln w="254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998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300" y="1009553"/>
            <a:ext cx="8978900" cy="5654675"/>
          </a:xfrm>
        </p:spPr>
        <p:txBody>
          <a:bodyPr>
            <a:normAutofit/>
          </a:bodyPr>
          <a:lstStyle/>
          <a:p>
            <a:r>
              <a:rPr lang="en-US" sz="2400" b="1" dirty="0">
                <a:sym typeface="Wingdings" panose="05000000000000000000" pitchFamily="2" charset="2"/>
              </a:rPr>
              <a:t> Set margins</a:t>
            </a:r>
          </a:p>
          <a:p>
            <a:endParaRPr lang="en-US" sz="2400" b="1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601200" y="6356351"/>
            <a:ext cx="609600" cy="365125"/>
          </a:xfrm>
        </p:spPr>
        <p:txBody>
          <a:bodyPr/>
          <a:lstStyle/>
          <a:p>
            <a:fld id="{D4DE711D-3C20-4058-8B1D-D686902636A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49300" y="0"/>
            <a:ext cx="9563100" cy="952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300" b="1" dirty="0"/>
            </a:br>
            <a:br>
              <a:rPr lang="en-US" sz="4300" b="1" dirty="0"/>
            </a:br>
            <a:br>
              <a:rPr lang="en-US" sz="4300" b="1" dirty="0"/>
            </a:br>
            <a:br>
              <a:rPr lang="en-US" sz="4300" b="1" dirty="0"/>
            </a:br>
            <a:br>
              <a:rPr lang="en-US" sz="4300" b="1" dirty="0"/>
            </a:br>
            <a:r>
              <a:rPr lang="en-US" sz="4300" b="1" dirty="0"/>
              <a:t>Graphs in 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50" y="1528271"/>
            <a:ext cx="4495800" cy="4495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556250" y="1847753"/>
            <a:ext cx="88074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/>
              <a:t>par(</a:t>
            </a:r>
            <a:r>
              <a:rPr lang="en-CA" sz="2400" dirty="0" err="1"/>
              <a:t>mfrow</a:t>
            </a:r>
            <a:r>
              <a:rPr lang="en-CA" sz="2400" dirty="0"/>
              <a:t>=c(1,1),</a:t>
            </a:r>
            <a:r>
              <a:rPr lang="en-CA" sz="2400" dirty="0" err="1"/>
              <a:t>mai</a:t>
            </a:r>
            <a:r>
              <a:rPr lang="en-CA" sz="2400" dirty="0"/>
              <a:t>=c(0.9,0.9,0.8,0.3), </a:t>
            </a:r>
            <a:r>
              <a:rPr lang="en-CA" sz="2400" dirty="0" err="1"/>
              <a:t>cex</a:t>
            </a:r>
            <a:r>
              <a:rPr lang="en-CA" sz="2400" dirty="0"/>
              <a:t>=1.0 ) </a:t>
            </a:r>
          </a:p>
        </p:txBody>
      </p:sp>
      <p:sp>
        <p:nvSpPr>
          <p:cNvPr id="9" name="Rectangle 8"/>
          <p:cNvSpPr/>
          <p:nvPr/>
        </p:nvSpPr>
        <p:spPr>
          <a:xfrm>
            <a:off x="5664200" y="2575842"/>
            <a:ext cx="492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 err="1"/>
              <a:t>mai</a:t>
            </a:r>
            <a:r>
              <a:rPr lang="en-CA" sz="2400" dirty="0"/>
              <a:t>: a numerical vector of the form c(bottom, left, top, right) which gives the margin size specified in inches.</a:t>
            </a:r>
          </a:p>
        </p:txBody>
      </p:sp>
    </p:spTree>
    <p:extLst>
      <p:ext uri="{BB962C8B-B14F-4D97-AF65-F5344CB8AC3E}">
        <p14:creationId xmlns:p14="http://schemas.microsoft.com/office/powerpoint/2010/main" val="189886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300" y="1358901"/>
            <a:ext cx="6235700" cy="4737106"/>
          </a:xfrm>
        </p:spPr>
        <p:txBody>
          <a:bodyPr>
            <a:normAutofit lnSpcReduction="10000"/>
          </a:bodyPr>
          <a:lstStyle/>
          <a:p>
            <a:r>
              <a:rPr lang="en-CA" sz="2400" dirty="0"/>
              <a:t>Graphs in R are called plots and the commands used to create them are referred to as plotting commands.</a:t>
            </a:r>
            <a:endParaRPr lang="en-US" sz="2400" b="1" dirty="0">
              <a:sym typeface="Wingdings" panose="05000000000000000000" pitchFamily="2" charset="2"/>
            </a:endParaRPr>
          </a:p>
          <a:p>
            <a:r>
              <a:rPr lang="en-CA" sz="2400" dirty="0"/>
              <a:t>we will focus on the functions plot() to create scatterplots, </a:t>
            </a:r>
            <a:r>
              <a:rPr lang="en-CA" sz="2400" dirty="0" err="1"/>
              <a:t>hist</a:t>
            </a:r>
            <a:r>
              <a:rPr lang="en-CA" sz="2400" dirty="0"/>
              <a:t>() to create histograms, </a:t>
            </a:r>
            <a:r>
              <a:rPr lang="en-CA" sz="2400" dirty="0" err="1"/>
              <a:t>barplot</a:t>
            </a:r>
            <a:r>
              <a:rPr lang="en-CA" sz="2400" dirty="0"/>
              <a:t>() to create </a:t>
            </a:r>
            <a:r>
              <a:rPr lang="en-CA" sz="2400" dirty="0" err="1"/>
              <a:t>bargraphs</a:t>
            </a:r>
            <a:r>
              <a:rPr lang="en-CA" sz="2400" dirty="0"/>
              <a:t>, and points() and lines() to add points and lines to an existing plot, respectively. </a:t>
            </a:r>
          </a:p>
          <a:p>
            <a:endParaRPr lang="en-CA" sz="2400" dirty="0"/>
          </a:p>
          <a:p>
            <a:r>
              <a:rPr lang="en-CA" sz="2400" dirty="0"/>
              <a:t>Some of the more common arguments we will be using are </a:t>
            </a:r>
            <a:r>
              <a:rPr lang="en-CA" sz="2400" dirty="0" err="1"/>
              <a:t>xlim</a:t>
            </a:r>
            <a:r>
              <a:rPr lang="en-CA" sz="2400" dirty="0"/>
              <a:t> and </a:t>
            </a:r>
            <a:r>
              <a:rPr lang="en-CA" sz="2400" dirty="0" err="1"/>
              <a:t>ylim</a:t>
            </a:r>
            <a:r>
              <a:rPr lang="en-CA" sz="2400" dirty="0"/>
              <a:t> to define the ranges of the X- and Y-axes, as well as </a:t>
            </a:r>
            <a:r>
              <a:rPr lang="en-CA" sz="2400" dirty="0" err="1"/>
              <a:t>xlab</a:t>
            </a:r>
            <a:r>
              <a:rPr lang="en-CA" sz="2400" dirty="0"/>
              <a:t> and </a:t>
            </a:r>
            <a:r>
              <a:rPr lang="en-CA" sz="2400" dirty="0" err="1"/>
              <a:t>ylab</a:t>
            </a:r>
            <a:r>
              <a:rPr lang="en-CA" sz="2400" dirty="0"/>
              <a:t> to add and modify axes labels. </a:t>
            </a:r>
            <a:endParaRPr lang="en-US" sz="2400" b="1" dirty="0">
              <a:sym typeface="Wingdings" panose="05000000000000000000" pitchFamily="2" charset="2"/>
            </a:endParaRPr>
          </a:p>
          <a:p>
            <a:endParaRPr lang="en-US" sz="2400" b="1" dirty="0">
              <a:sym typeface="Wingdings" panose="05000000000000000000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300" y="0"/>
            <a:ext cx="9563100" cy="952500"/>
          </a:xfrm>
        </p:spPr>
        <p:txBody>
          <a:bodyPr>
            <a:noAutofit/>
          </a:bodyPr>
          <a:lstStyle/>
          <a:p>
            <a:br>
              <a:rPr lang="en-US" sz="4300" b="1" dirty="0"/>
            </a:br>
            <a:br>
              <a:rPr lang="en-US" sz="4300" b="1" dirty="0"/>
            </a:br>
            <a:br>
              <a:rPr lang="en-US" sz="4300" b="1" dirty="0"/>
            </a:br>
            <a:br>
              <a:rPr lang="en-US" sz="4300" b="1" dirty="0"/>
            </a:br>
            <a:br>
              <a:rPr lang="en-US" sz="4300" b="1" dirty="0"/>
            </a:br>
            <a:r>
              <a:rPr lang="en-US" sz="4300" b="1" dirty="0"/>
              <a:t>Graphs in 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601200" y="6356351"/>
            <a:ext cx="609600" cy="365125"/>
          </a:xfrm>
        </p:spPr>
        <p:txBody>
          <a:bodyPr/>
          <a:lstStyle/>
          <a:p>
            <a:fld id="{D4DE711D-3C20-4058-8B1D-D686902636A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747" y="1181100"/>
            <a:ext cx="4508506" cy="4508506"/>
          </a:xfrm>
          <a:prstGeom prst="rect">
            <a:avLst/>
          </a:prstGeom>
          <a:ln w="254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629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965200"/>
            <a:ext cx="4838700" cy="4787900"/>
          </a:xfrm>
        </p:spPr>
        <p:txBody>
          <a:bodyPr>
            <a:normAutofit/>
          </a:bodyPr>
          <a:lstStyle/>
          <a:p>
            <a:r>
              <a:rPr lang="en-US" sz="2400" b="1" dirty="0">
                <a:sym typeface="Wingdings" panose="05000000000000000000" pitchFamily="2" charset="2"/>
              </a:rPr>
              <a:t>Scatter plots: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 Scatter plots are useful to visualize relationship between two numeric variables. Usually, we use scatter plots to visually discover trends between variables.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 Scatter plots can be created using </a:t>
            </a:r>
            <a:r>
              <a:rPr lang="en-US" b="1" dirty="0">
                <a:sym typeface="Wingdings" panose="05000000000000000000" pitchFamily="2" charset="2"/>
              </a:rPr>
              <a:t>plot() </a:t>
            </a:r>
            <a:r>
              <a:rPr lang="en-US" dirty="0">
                <a:sym typeface="Wingdings" panose="05000000000000000000" pitchFamily="2" charset="2"/>
              </a:rPr>
              <a:t>command.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 Example: a scatter plot showing relationship between “height” and “age” of the leading species:</a:t>
            </a: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CA" dirty="0">
                <a:sym typeface="Wingdings" panose="05000000000000000000" pitchFamily="2" charset="2"/>
              </a:rPr>
              <a:t>plot(PROJ_AGE_1,PROJ_HEIGHT_1, main="Height trend of leading species")</a:t>
            </a: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300" y="0"/>
            <a:ext cx="9563100" cy="952500"/>
          </a:xfrm>
        </p:spPr>
        <p:txBody>
          <a:bodyPr>
            <a:noAutofit/>
          </a:bodyPr>
          <a:lstStyle/>
          <a:p>
            <a:br>
              <a:rPr lang="en-US" sz="4300" b="1" dirty="0"/>
            </a:br>
            <a:br>
              <a:rPr lang="en-US" sz="4300" b="1" dirty="0"/>
            </a:br>
            <a:br>
              <a:rPr lang="en-US" sz="4300" b="1" dirty="0"/>
            </a:br>
            <a:br>
              <a:rPr lang="en-US" sz="4300" b="1" dirty="0"/>
            </a:br>
            <a:br>
              <a:rPr lang="en-US" sz="4300" b="1" dirty="0"/>
            </a:br>
            <a:r>
              <a:rPr lang="en-US" sz="4300" b="1" dirty="0"/>
              <a:t>Graphs in 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601200" y="6356351"/>
            <a:ext cx="609600" cy="365125"/>
          </a:xfrm>
        </p:spPr>
        <p:txBody>
          <a:bodyPr/>
          <a:lstStyle/>
          <a:p>
            <a:fld id="{D4DE711D-3C20-4058-8B1D-D686902636A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300" y="685653"/>
            <a:ext cx="6756596" cy="5067447"/>
          </a:xfrm>
          <a:prstGeom prst="rect">
            <a:avLst/>
          </a:prstGeom>
          <a:ln w="254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247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965200"/>
            <a:ext cx="5448104" cy="48260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sym typeface="Wingdings" panose="05000000000000000000" pitchFamily="2" charset="2"/>
              </a:rPr>
              <a:t>Scatter plots:</a:t>
            </a:r>
            <a:endParaRPr lang="en-US" dirty="0"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r>
              <a:rPr lang="en-US" dirty="0" err="1">
                <a:sym typeface="Wingdings" panose="05000000000000000000" pitchFamily="2" charset="2"/>
              </a:rPr>
              <a:t>ylabel</a:t>
            </a:r>
            <a:r>
              <a:rPr lang="en-US" dirty="0">
                <a:sym typeface="Wingdings" panose="05000000000000000000" pitchFamily="2" charset="2"/>
              </a:rPr>
              <a:t>="Projected Height (m)"</a:t>
            </a:r>
          </a:p>
          <a:p>
            <a:pPr marL="201168" lvl="1" indent="0">
              <a:buNone/>
            </a:pPr>
            <a:r>
              <a:rPr lang="en-US" dirty="0" err="1">
                <a:sym typeface="Wingdings" panose="05000000000000000000" pitchFamily="2" charset="2"/>
              </a:rPr>
              <a:t>xlabel</a:t>
            </a:r>
            <a:r>
              <a:rPr lang="en-US" dirty="0">
                <a:sym typeface="Wingdings" panose="05000000000000000000" pitchFamily="2" charset="2"/>
              </a:rPr>
              <a:t>="Projected Age (years)"</a:t>
            </a:r>
          </a:p>
          <a:p>
            <a:pPr marL="201168" lvl="1" indent="0">
              <a:buNone/>
            </a:pPr>
            <a:r>
              <a:rPr lang="en-US" dirty="0" err="1">
                <a:sym typeface="Wingdings" panose="05000000000000000000" pitchFamily="2" charset="2"/>
              </a:rPr>
              <a:t>ylm</a:t>
            </a:r>
            <a:r>
              <a:rPr lang="en-US" dirty="0">
                <a:sym typeface="Wingdings" panose="05000000000000000000" pitchFamily="2" charset="2"/>
              </a:rPr>
              <a:t>=c(0,70)</a:t>
            </a:r>
          </a:p>
          <a:p>
            <a:pPr marL="201168" lvl="1" indent="0">
              <a:buNone/>
            </a:pPr>
            <a:r>
              <a:rPr lang="en-US" dirty="0" err="1">
                <a:sym typeface="Wingdings" panose="05000000000000000000" pitchFamily="2" charset="2"/>
              </a:rPr>
              <a:t>xlm</a:t>
            </a:r>
            <a:r>
              <a:rPr lang="en-US" dirty="0">
                <a:sym typeface="Wingdings" panose="05000000000000000000" pitchFamily="2" charset="2"/>
              </a:rPr>
              <a:t>=c(0,600)</a:t>
            </a:r>
          </a:p>
          <a:p>
            <a:pPr marL="201168" lvl="1" indent="0">
              <a:buNone/>
            </a:pPr>
            <a:r>
              <a:rPr lang="en-US" dirty="0" err="1">
                <a:sym typeface="Wingdings" panose="05000000000000000000" pitchFamily="2" charset="2"/>
              </a:rPr>
              <a:t>cxlb</a:t>
            </a:r>
            <a:r>
              <a:rPr lang="en-US" dirty="0">
                <a:sym typeface="Wingdings" panose="05000000000000000000" pitchFamily="2" charset="2"/>
              </a:rPr>
              <a:t>=1.5 # axis level – font size of both axis</a:t>
            </a:r>
          </a:p>
          <a:p>
            <a:pPr marL="201168" lvl="1" indent="0">
              <a:buNone/>
            </a:pPr>
            <a:r>
              <a:rPr lang="en-US" dirty="0" err="1">
                <a:sym typeface="Wingdings" panose="05000000000000000000" pitchFamily="2" charset="2"/>
              </a:rPr>
              <a:t>cxaxis</a:t>
            </a:r>
            <a:r>
              <a:rPr lang="en-US" dirty="0">
                <a:sym typeface="Wingdings" panose="05000000000000000000" pitchFamily="2" charset="2"/>
              </a:rPr>
              <a:t>=1.5 # axis font size-</a:t>
            </a:r>
          </a:p>
          <a:p>
            <a:pPr marL="201168" lvl="1" indent="0">
              <a:buNone/>
            </a:pPr>
            <a:r>
              <a:rPr lang="en-US" dirty="0" err="1">
                <a:sym typeface="Wingdings" panose="05000000000000000000" pitchFamily="2" charset="2"/>
              </a:rPr>
              <a:t>maincx</a:t>
            </a:r>
            <a:r>
              <a:rPr lang="en-US" dirty="0">
                <a:sym typeface="Wingdings" panose="05000000000000000000" pitchFamily="2" charset="2"/>
              </a:rPr>
              <a:t>=2 # title font</a:t>
            </a:r>
          </a:p>
          <a:p>
            <a:pPr marL="201168" lvl="1" indent="0">
              <a:buNone/>
            </a:pPr>
            <a:r>
              <a:rPr lang="en-US" dirty="0">
                <a:sym typeface="Wingdings" panose="05000000000000000000" pitchFamily="2" charset="2"/>
              </a:rPr>
              <a:t>row1=3 # age column number</a:t>
            </a:r>
          </a:p>
          <a:p>
            <a:pPr marL="201168" lvl="1" indent="0">
              <a:buNone/>
            </a:pPr>
            <a:r>
              <a:rPr lang="en-US" dirty="0">
                <a:sym typeface="Wingdings" panose="05000000000000000000" pitchFamily="2" charset="2"/>
              </a:rPr>
              <a:t>row2=4 # </a:t>
            </a:r>
            <a:r>
              <a:rPr lang="en-US" dirty="0" err="1">
                <a:sym typeface="Wingdings" panose="05000000000000000000" pitchFamily="2" charset="2"/>
              </a:rPr>
              <a:t>ht</a:t>
            </a:r>
            <a:r>
              <a:rPr lang="en-US" dirty="0">
                <a:sym typeface="Wingdings" panose="05000000000000000000" pitchFamily="2" charset="2"/>
              </a:rPr>
              <a:t> column number</a:t>
            </a:r>
          </a:p>
          <a:p>
            <a:pPr marL="201168" lvl="1" indent="0">
              <a:buNone/>
            </a:pPr>
            <a:r>
              <a:rPr lang="en-US" dirty="0" err="1">
                <a:sym typeface="Wingdings" panose="05000000000000000000" pitchFamily="2" charset="2"/>
              </a:rPr>
              <a:t>ldcex</a:t>
            </a:r>
            <a:r>
              <a:rPr lang="en-US" dirty="0">
                <a:sym typeface="Wingdings" panose="05000000000000000000" pitchFamily="2" charset="2"/>
              </a:rPr>
              <a:t>=2</a:t>
            </a:r>
          </a:p>
          <a:p>
            <a:pPr marL="201168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 plot(</a:t>
            </a:r>
            <a:r>
              <a:rPr lang="en-US" dirty="0" err="1">
                <a:sym typeface="Wingdings" panose="05000000000000000000" pitchFamily="2" charset="2"/>
              </a:rPr>
              <a:t>vri_data</a:t>
            </a:r>
            <a:r>
              <a:rPr lang="en-US" dirty="0">
                <a:sym typeface="Wingdings" panose="05000000000000000000" pitchFamily="2" charset="2"/>
              </a:rPr>
              <a:t>[,row1],  </a:t>
            </a:r>
            <a:r>
              <a:rPr lang="en-US" dirty="0" err="1">
                <a:sym typeface="Wingdings" panose="05000000000000000000" pitchFamily="2" charset="2"/>
              </a:rPr>
              <a:t>vri_data</a:t>
            </a:r>
            <a:r>
              <a:rPr lang="en-US" dirty="0">
                <a:sym typeface="Wingdings" panose="05000000000000000000" pitchFamily="2" charset="2"/>
              </a:rPr>
              <a:t>[,row2], </a:t>
            </a:r>
            <a:r>
              <a:rPr lang="en-US" dirty="0" err="1">
                <a:sym typeface="Wingdings" panose="05000000000000000000" pitchFamily="2" charset="2"/>
              </a:rPr>
              <a:t>xlab</a:t>
            </a:r>
            <a:r>
              <a:rPr lang="en-US" dirty="0">
                <a:sym typeface="Wingdings" panose="05000000000000000000" pitchFamily="2" charset="2"/>
              </a:rPr>
              <a:t>=</a:t>
            </a:r>
            <a:r>
              <a:rPr lang="en-US" dirty="0" err="1">
                <a:sym typeface="Wingdings" panose="05000000000000000000" pitchFamily="2" charset="2"/>
              </a:rPr>
              <a:t>xlabel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ylab</a:t>
            </a:r>
            <a:r>
              <a:rPr lang="en-US" dirty="0">
                <a:sym typeface="Wingdings" panose="05000000000000000000" pitchFamily="2" charset="2"/>
              </a:rPr>
              <a:t>=</a:t>
            </a:r>
            <a:r>
              <a:rPr lang="en-US" dirty="0" err="1">
                <a:sym typeface="Wingdings" panose="05000000000000000000" pitchFamily="2" charset="2"/>
              </a:rPr>
              <a:t>ylabel</a:t>
            </a:r>
            <a:r>
              <a:rPr lang="en-US" dirty="0">
                <a:sym typeface="Wingdings" panose="05000000000000000000" pitchFamily="2" charset="2"/>
              </a:rPr>
              <a:t>,   type = "p", </a:t>
            </a:r>
            <a:r>
              <a:rPr lang="en-US" dirty="0" err="1">
                <a:sym typeface="Wingdings" panose="05000000000000000000" pitchFamily="2" charset="2"/>
              </a:rPr>
              <a:t>pch</a:t>
            </a:r>
            <a:r>
              <a:rPr lang="en-US" dirty="0">
                <a:sym typeface="Wingdings" panose="05000000000000000000" pitchFamily="2" charset="2"/>
              </a:rPr>
              <a:t> = 16, col = "black", </a:t>
            </a:r>
            <a:r>
              <a:rPr lang="en-US" dirty="0" err="1">
                <a:sym typeface="Wingdings" panose="05000000000000000000" pitchFamily="2" charset="2"/>
              </a:rPr>
              <a:t>ylim</a:t>
            </a:r>
            <a:r>
              <a:rPr lang="en-US" dirty="0">
                <a:sym typeface="Wingdings" panose="05000000000000000000" pitchFamily="2" charset="2"/>
              </a:rPr>
              <a:t>=</a:t>
            </a:r>
            <a:r>
              <a:rPr lang="en-US" dirty="0" err="1">
                <a:sym typeface="Wingdings" panose="05000000000000000000" pitchFamily="2" charset="2"/>
              </a:rPr>
              <a:t>ylm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xlim</a:t>
            </a:r>
            <a:r>
              <a:rPr lang="en-US" dirty="0">
                <a:sym typeface="Wingdings" panose="05000000000000000000" pitchFamily="2" charset="2"/>
              </a:rPr>
              <a:t>=</a:t>
            </a:r>
            <a:r>
              <a:rPr lang="en-US" dirty="0" err="1">
                <a:sym typeface="Wingdings" panose="05000000000000000000" pitchFamily="2" charset="2"/>
              </a:rPr>
              <a:t>xlm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cex</a:t>
            </a:r>
            <a:r>
              <a:rPr lang="en-US" dirty="0">
                <a:sym typeface="Wingdings" panose="05000000000000000000" pitchFamily="2" charset="2"/>
              </a:rPr>
              <a:t>=</a:t>
            </a:r>
            <a:r>
              <a:rPr lang="en-US" dirty="0" err="1">
                <a:sym typeface="Wingdings" panose="05000000000000000000" pitchFamily="2" charset="2"/>
              </a:rPr>
              <a:t>ldcex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cex.lab</a:t>
            </a:r>
            <a:r>
              <a:rPr lang="en-US" dirty="0">
                <a:sym typeface="Wingdings" panose="05000000000000000000" pitchFamily="2" charset="2"/>
              </a:rPr>
              <a:t>=</a:t>
            </a:r>
            <a:r>
              <a:rPr lang="en-US" dirty="0" err="1">
                <a:sym typeface="Wingdings" panose="05000000000000000000" pitchFamily="2" charset="2"/>
              </a:rPr>
              <a:t>cxlb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cex.axis</a:t>
            </a:r>
            <a:r>
              <a:rPr lang="en-US" dirty="0">
                <a:sym typeface="Wingdings" panose="05000000000000000000" pitchFamily="2" charset="2"/>
              </a:rPr>
              <a:t>=</a:t>
            </a:r>
            <a:r>
              <a:rPr lang="en-US" dirty="0" err="1">
                <a:sym typeface="Wingdings" panose="05000000000000000000" pitchFamily="2" charset="2"/>
              </a:rPr>
              <a:t>cxaxis</a:t>
            </a:r>
            <a:r>
              <a:rPr lang="en-US" dirty="0">
                <a:sym typeface="Wingdings" panose="05000000000000000000" pitchFamily="2" charset="2"/>
              </a:rPr>
              <a:t>, main="Height trend of leading species", </a:t>
            </a:r>
            <a:r>
              <a:rPr lang="en-US" dirty="0" err="1">
                <a:sym typeface="Wingdings" panose="05000000000000000000" pitchFamily="2" charset="2"/>
              </a:rPr>
              <a:t>cex.main</a:t>
            </a:r>
            <a:r>
              <a:rPr lang="en-US" dirty="0">
                <a:sym typeface="Wingdings" panose="05000000000000000000" pitchFamily="2" charset="2"/>
              </a:rPr>
              <a:t>=</a:t>
            </a:r>
            <a:r>
              <a:rPr lang="en-US" dirty="0" err="1">
                <a:sym typeface="Wingdings" panose="05000000000000000000" pitchFamily="2" charset="2"/>
              </a:rPr>
              <a:t>maincx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300" y="0"/>
            <a:ext cx="9563100" cy="952500"/>
          </a:xfrm>
        </p:spPr>
        <p:txBody>
          <a:bodyPr>
            <a:noAutofit/>
          </a:bodyPr>
          <a:lstStyle/>
          <a:p>
            <a:br>
              <a:rPr lang="en-US" sz="4300" b="1" dirty="0"/>
            </a:br>
            <a:br>
              <a:rPr lang="en-US" sz="4300" b="1" dirty="0"/>
            </a:br>
            <a:br>
              <a:rPr lang="en-US" sz="4300" b="1" dirty="0"/>
            </a:br>
            <a:br>
              <a:rPr lang="en-US" sz="4300" b="1" dirty="0"/>
            </a:br>
            <a:br>
              <a:rPr lang="en-US" sz="4300" b="1" dirty="0"/>
            </a:br>
            <a:r>
              <a:rPr lang="en-US" sz="4300" b="1" dirty="0"/>
              <a:t>Graphs in 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601200" y="6356351"/>
            <a:ext cx="609600" cy="365125"/>
          </a:xfrm>
        </p:spPr>
        <p:txBody>
          <a:bodyPr/>
          <a:lstStyle/>
          <a:p>
            <a:fld id="{D4DE711D-3C20-4058-8B1D-D686902636A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604" y="798442"/>
            <a:ext cx="5880296" cy="4410222"/>
          </a:xfrm>
          <a:prstGeom prst="rect">
            <a:avLst/>
          </a:prstGeom>
          <a:ln w="254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642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898615"/>
            <a:ext cx="5448104" cy="4826000"/>
          </a:xfrm>
        </p:spPr>
        <p:txBody>
          <a:bodyPr>
            <a:normAutofit/>
          </a:bodyPr>
          <a:lstStyle/>
          <a:p>
            <a:r>
              <a:rPr lang="en-US" sz="2400" b="1" dirty="0">
                <a:sym typeface="Wingdings" panose="05000000000000000000" pitchFamily="2" charset="2"/>
              </a:rPr>
              <a:t> Point Symbols</a:t>
            </a:r>
            <a:endParaRPr lang="en-US" dirty="0"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300" y="0"/>
            <a:ext cx="9563100" cy="952500"/>
          </a:xfrm>
        </p:spPr>
        <p:txBody>
          <a:bodyPr>
            <a:noAutofit/>
          </a:bodyPr>
          <a:lstStyle/>
          <a:p>
            <a:br>
              <a:rPr lang="en-US" sz="4300" b="1" dirty="0"/>
            </a:br>
            <a:br>
              <a:rPr lang="en-US" sz="4300" b="1" dirty="0"/>
            </a:br>
            <a:br>
              <a:rPr lang="en-US" sz="4300" b="1" dirty="0"/>
            </a:br>
            <a:br>
              <a:rPr lang="en-US" sz="4300" b="1" dirty="0"/>
            </a:br>
            <a:br>
              <a:rPr lang="en-US" sz="4300" b="1" dirty="0"/>
            </a:br>
            <a:r>
              <a:rPr lang="en-US" sz="4300" b="1" dirty="0"/>
              <a:t>Graphs in 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601200" y="6356351"/>
            <a:ext cx="609600" cy="365125"/>
          </a:xfrm>
        </p:spPr>
        <p:txBody>
          <a:bodyPr/>
          <a:lstStyle/>
          <a:p>
            <a:fld id="{D4DE711D-3C20-4058-8B1D-D686902636A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204" y="311004"/>
            <a:ext cx="6451796" cy="4838847"/>
          </a:xfrm>
          <a:prstGeom prst="rect">
            <a:avLst/>
          </a:prstGeom>
          <a:ln w="254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558" y="1311275"/>
            <a:ext cx="3943350" cy="4133850"/>
          </a:xfrm>
          <a:prstGeom prst="rect">
            <a:avLst/>
          </a:prstGeom>
          <a:ln w="254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419100" y="5149851"/>
            <a:ext cx="106422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1168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Plot (</a:t>
            </a:r>
            <a:r>
              <a:rPr lang="en-US" dirty="0" err="1">
                <a:sym typeface="Wingdings" panose="05000000000000000000" pitchFamily="2" charset="2"/>
              </a:rPr>
              <a:t>vri_data</a:t>
            </a:r>
            <a:r>
              <a:rPr lang="en-US" dirty="0">
                <a:sym typeface="Wingdings" panose="05000000000000000000" pitchFamily="2" charset="2"/>
              </a:rPr>
              <a:t>[,row1],  </a:t>
            </a:r>
            <a:r>
              <a:rPr lang="en-US" dirty="0" err="1">
                <a:sym typeface="Wingdings" panose="05000000000000000000" pitchFamily="2" charset="2"/>
              </a:rPr>
              <a:t>vri_data</a:t>
            </a:r>
            <a:r>
              <a:rPr lang="en-US" dirty="0">
                <a:sym typeface="Wingdings" panose="05000000000000000000" pitchFamily="2" charset="2"/>
              </a:rPr>
              <a:t>[,row2], </a:t>
            </a:r>
            <a:r>
              <a:rPr lang="en-US" dirty="0" err="1">
                <a:sym typeface="Wingdings" panose="05000000000000000000" pitchFamily="2" charset="2"/>
              </a:rPr>
              <a:t>xlab</a:t>
            </a:r>
            <a:r>
              <a:rPr lang="en-US" dirty="0">
                <a:sym typeface="Wingdings" panose="05000000000000000000" pitchFamily="2" charset="2"/>
              </a:rPr>
              <a:t>=</a:t>
            </a:r>
            <a:r>
              <a:rPr lang="en-US" dirty="0" err="1">
                <a:sym typeface="Wingdings" panose="05000000000000000000" pitchFamily="2" charset="2"/>
              </a:rPr>
              <a:t>xlabel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ylab</a:t>
            </a:r>
            <a:r>
              <a:rPr lang="en-US" dirty="0">
                <a:sym typeface="Wingdings" panose="05000000000000000000" pitchFamily="2" charset="2"/>
              </a:rPr>
              <a:t>=</a:t>
            </a:r>
            <a:r>
              <a:rPr lang="en-US" dirty="0" err="1">
                <a:sym typeface="Wingdings" panose="05000000000000000000" pitchFamily="2" charset="2"/>
              </a:rPr>
              <a:t>ylabel</a:t>
            </a:r>
            <a:r>
              <a:rPr lang="en-US" dirty="0">
                <a:sym typeface="Wingdings" panose="05000000000000000000" pitchFamily="2" charset="2"/>
              </a:rPr>
              <a:t>,   type = "p", </a:t>
            </a:r>
            <a:r>
              <a:rPr lang="en-US" dirty="0" err="1">
                <a:sym typeface="Wingdings" panose="05000000000000000000" pitchFamily="2" charset="2"/>
              </a:rPr>
              <a:t>pch</a:t>
            </a:r>
            <a:r>
              <a:rPr lang="en-US" dirty="0">
                <a:sym typeface="Wingdings" panose="05000000000000000000" pitchFamily="2" charset="2"/>
              </a:rPr>
              <a:t> = 10, col = "black", </a:t>
            </a:r>
            <a:r>
              <a:rPr lang="en-US" dirty="0" err="1">
                <a:sym typeface="Wingdings" panose="05000000000000000000" pitchFamily="2" charset="2"/>
              </a:rPr>
              <a:t>ylim</a:t>
            </a:r>
            <a:r>
              <a:rPr lang="en-US" dirty="0">
                <a:sym typeface="Wingdings" panose="05000000000000000000" pitchFamily="2" charset="2"/>
              </a:rPr>
              <a:t>=</a:t>
            </a:r>
            <a:r>
              <a:rPr lang="en-US" dirty="0" err="1">
                <a:sym typeface="Wingdings" panose="05000000000000000000" pitchFamily="2" charset="2"/>
              </a:rPr>
              <a:t>ylm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xlim</a:t>
            </a:r>
            <a:r>
              <a:rPr lang="en-US" dirty="0">
                <a:sym typeface="Wingdings" panose="05000000000000000000" pitchFamily="2" charset="2"/>
              </a:rPr>
              <a:t>=</a:t>
            </a:r>
            <a:r>
              <a:rPr lang="en-US" dirty="0" err="1">
                <a:sym typeface="Wingdings" panose="05000000000000000000" pitchFamily="2" charset="2"/>
              </a:rPr>
              <a:t>xlm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cex</a:t>
            </a:r>
            <a:r>
              <a:rPr lang="en-US" dirty="0">
                <a:sym typeface="Wingdings" panose="05000000000000000000" pitchFamily="2" charset="2"/>
              </a:rPr>
              <a:t>=</a:t>
            </a:r>
            <a:r>
              <a:rPr lang="en-US" dirty="0" err="1">
                <a:sym typeface="Wingdings" panose="05000000000000000000" pitchFamily="2" charset="2"/>
              </a:rPr>
              <a:t>ldcex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cex.lab</a:t>
            </a:r>
            <a:r>
              <a:rPr lang="en-US" dirty="0">
                <a:sym typeface="Wingdings" panose="05000000000000000000" pitchFamily="2" charset="2"/>
              </a:rPr>
              <a:t>=</a:t>
            </a:r>
            <a:r>
              <a:rPr lang="en-US" dirty="0" err="1">
                <a:sym typeface="Wingdings" panose="05000000000000000000" pitchFamily="2" charset="2"/>
              </a:rPr>
              <a:t>cxlb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cex.axis</a:t>
            </a:r>
            <a:r>
              <a:rPr lang="en-US" dirty="0">
                <a:sym typeface="Wingdings" panose="05000000000000000000" pitchFamily="2" charset="2"/>
              </a:rPr>
              <a:t>=</a:t>
            </a:r>
            <a:r>
              <a:rPr lang="en-US" dirty="0" err="1">
                <a:sym typeface="Wingdings" panose="05000000000000000000" pitchFamily="2" charset="2"/>
              </a:rPr>
              <a:t>cxaxis</a:t>
            </a:r>
            <a:r>
              <a:rPr lang="en-US" dirty="0">
                <a:sym typeface="Wingdings" panose="05000000000000000000" pitchFamily="2" charset="2"/>
              </a:rPr>
              <a:t>, main="Height trend of leading species", </a:t>
            </a:r>
            <a:r>
              <a:rPr lang="en-US" dirty="0" err="1">
                <a:sym typeface="Wingdings" panose="05000000000000000000" pitchFamily="2" charset="2"/>
              </a:rPr>
              <a:t>cex.main</a:t>
            </a:r>
            <a:r>
              <a:rPr lang="en-US" dirty="0">
                <a:sym typeface="Wingdings" panose="05000000000000000000" pitchFamily="2" charset="2"/>
              </a:rPr>
              <a:t>=</a:t>
            </a:r>
            <a:r>
              <a:rPr lang="en-US" dirty="0" err="1">
                <a:sym typeface="Wingdings" panose="05000000000000000000" pitchFamily="2" charset="2"/>
              </a:rPr>
              <a:t>maincx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47075" y="6438564"/>
            <a:ext cx="5697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https://www.statmethods.net/advgraphs/parameters.html</a:t>
            </a:r>
          </a:p>
        </p:txBody>
      </p:sp>
    </p:spTree>
    <p:extLst>
      <p:ext uri="{BB962C8B-B14F-4D97-AF65-F5344CB8AC3E}">
        <p14:creationId xmlns:p14="http://schemas.microsoft.com/office/powerpoint/2010/main" val="268580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300" y="0"/>
            <a:ext cx="9563100" cy="952500"/>
          </a:xfrm>
        </p:spPr>
        <p:txBody>
          <a:bodyPr>
            <a:noAutofit/>
          </a:bodyPr>
          <a:lstStyle/>
          <a:p>
            <a:br>
              <a:rPr lang="en-US" sz="4300" b="1" dirty="0"/>
            </a:br>
            <a:br>
              <a:rPr lang="en-US" sz="4300" b="1" dirty="0"/>
            </a:br>
            <a:br>
              <a:rPr lang="en-US" sz="4300" b="1" dirty="0"/>
            </a:br>
            <a:br>
              <a:rPr lang="en-US" sz="4300" b="1" dirty="0"/>
            </a:br>
            <a:br>
              <a:rPr lang="en-US" sz="4300" b="1" dirty="0"/>
            </a:br>
            <a:r>
              <a:rPr lang="en-US" sz="4300" b="1" dirty="0"/>
              <a:t>Graphs in 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601200" y="6356351"/>
            <a:ext cx="609600" cy="365125"/>
          </a:xfrm>
        </p:spPr>
        <p:txBody>
          <a:bodyPr/>
          <a:lstStyle/>
          <a:p>
            <a:fld id="{D4DE711D-3C20-4058-8B1D-D686902636A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 descr="http://research.stowers.org/mcm/efg/R/Color/Chart/ColorsChart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00"/>
          <a:stretch/>
        </p:blipFill>
        <p:spPr bwMode="auto">
          <a:xfrm>
            <a:off x="4749800" y="298064"/>
            <a:ext cx="7327900" cy="5960879"/>
          </a:xfrm>
          <a:prstGeom prst="rect">
            <a:avLst/>
          </a:prstGeom>
          <a:ln w="254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62243" y="1593334"/>
            <a:ext cx="2887457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ym typeface="Wingdings" panose="05000000000000000000" pitchFamily="2" charset="2"/>
              </a:rPr>
              <a:t>Colour</a:t>
            </a:r>
            <a:r>
              <a:rPr lang="en-US" sz="2800" dirty="0">
                <a:sym typeface="Wingdings" panose="05000000000000000000" pitchFamily="2" charset="2"/>
              </a:rPr>
              <a:t> chart: </a:t>
            </a:r>
          </a:p>
          <a:p>
            <a:r>
              <a:rPr lang="en-US" sz="2000" dirty="0">
                <a:sym typeface="Wingdings" panose="05000000000000000000" pitchFamily="2" charset="2"/>
              </a:rPr>
              <a:t>-First two column works for points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- First 3 columns works for lines</a:t>
            </a:r>
          </a:p>
          <a:p>
            <a:endParaRPr lang="en-US" sz="2000" dirty="0">
              <a:sym typeface="Wingdings" panose="05000000000000000000" pitchFamily="2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6300" y="4921935"/>
            <a:ext cx="355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http://www.stat.columbia.edu/~tzheng/files/Rcolor.pdf</a:t>
            </a:r>
          </a:p>
        </p:txBody>
      </p:sp>
    </p:spTree>
    <p:extLst>
      <p:ext uri="{BB962C8B-B14F-4D97-AF65-F5344CB8AC3E}">
        <p14:creationId xmlns:p14="http://schemas.microsoft.com/office/powerpoint/2010/main" val="1625909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300" y="0"/>
            <a:ext cx="9563100" cy="952500"/>
          </a:xfrm>
        </p:spPr>
        <p:txBody>
          <a:bodyPr>
            <a:noAutofit/>
          </a:bodyPr>
          <a:lstStyle/>
          <a:p>
            <a:br>
              <a:rPr lang="en-US" sz="4300" b="1" dirty="0"/>
            </a:br>
            <a:br>
              <a:rPr lang="en-US" sz="4300" b="1" dirty="0"/>
            </a:br>
            <a:br>
              <a:rPr lang="en-US" sz="4300" b="1" dirty="0"/>
            </a:br>
            <a:br>
              <a:rPr lang="en-US" sz="4300" b="1" dirty="0"/>
            </a:br>
            <a:br>
              <a:rPr lang="en-US" sz="4300" b="1" dirty="0"/>
            </a:br>
            <a:r>
              <a:rPr lang="en-US" sz="4300" b="1" dirty="0"/>
              <a:t>Graphs in 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601200" y="6356351"/>
            <a:ext cx="609600" cy="365125"/>
          </a:xfrm>
        </p:spPr>
        <p:txBody>
          <a:bodyPr/>
          <a:lstStyle/>
          <a:p>
            <a:fld id="{D4DE711D-3C20-4058-8B1D-D686902636A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32" name="Picture 8" descr="Image result for r pch color palet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1" y="177801"/>
            <a:ext cx="6045200" cy="6045200"/>
          </a:xfrm>
          <a:prstGeom prst="rect">
            <a:avLst/>
          </a:prstGeom>
          <a:ln w="254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007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884238"/>
            <a:ext cx="9309100" cy="5654675"/>
          </a:xfrm>
        </p:spPr>
        <p:txBody>
          <a:bodyPr>
            <a:normAutofit/>
          </a:bodyPr>
          <a:lstStyle/>
          <a:p>
            <a:r>
              <a:rPr lang="en-US" sz="2400" b="1" dirty="0">
                <a:sym typeface="Wingdings" panose="05000000000000000000" pitchFamily="2" charset="2"/>
              </a:rPr>
              <a:t>Scatter plots: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 We could draw the scatter plot for selected categories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 For instance let’s draw scatter plot showing relationship between “height” and “age” of the leading species Western Cedar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 	&gt; </a:t>
            </a:r>
            <a:r>
              <a:rPr lang="en-US" b="1" dirty="0">
                <a:sym typeface="Wingdings" panose="05000000000000000000" pitchFamily="2" charset="2"/>
              </a:rPr>
              <a:t>plot(PROJ_AGE_1[SPECIES_CD_1 ==‘CW’],PROJ_HEIGHT_1[SPECIES_CD_1 	==‘CW’])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Let’s go ahead and add all modifications to this new graph: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b="1" dirty="0">
                <a:sym typeface="Wingdings" panose="05000000000000000000" pitchFamily="2" charset="2"/>
              </a:rPr>
              <a:t>&gt; plot(PROJ_AGE_1[SPECIES_CD_1 =='CW'],PROJ_HEIGHT_1[SPECIES_CD_1 	=='CW'], type = "p", </a:t>
            </a:r>
            <a:r>
              <a:rPr lang="en-US" b="1" dirty="0" err="1">
                <a:sym typeface="Wingdings" panose="05000000000000000000" pitchFamily="2" charset="2"/>
              </a:rPr>
              <a:t>pch</a:t>
            </a:r>
            <a:r>
              <a:rPr lang="en-US" b="1" dirty="0">
                <a:sym typeface="Wingdings" panose="05000000000000000000" pitchFamily="2" charset="2"/>
              </a:rPr>
              <a:t> = 1, col = "black", main="Height of leading species", 	</a:t>
            </a:r>
            <a:r>
              <a:rPr lang="en-US" b="1" dirty="0" err="1">
                <a:sym typeface="Wingdings" panose="05000000000000000000" pitchFamily="2" charset="2"/>
              </a:rPr>
              <a:t>ylim</a:t>
            </a:r>
            <a:r>
              <a:rPr lang="en-US" b="1" dirty="0">
                <a:sym typeface="Wingdings" panose="05000000000000000000" pitchFamily="2" charset="2"/>
              </a:rPr>
              <a:t>=</a:t>
            </a:r>
            <a:r>
              <a:rPr lang="en-US" b="1" dirty="0" err="1">
                <a:sym typeface="Wingdings" panose="05000000000000000000" pitchFamily="2" charset="2"/>
              </a:rPr>
              <a:t>ylm</a:t>
            </a:r>
            <a:r>
              <a:rPr lang="en-US" b="1" dirty="0">
                <a:sym typeface="Wingdings" panose="05000000000000000000" pitchFamily="2" charset="2"/>
              </a:rPr>
              <a:t>, </a:t>
            </a:r>
            <a:r>
              <a:rPr lang="en-US" b="1" dirty="0" err="1">
                <a:sym typeface="Wingdings" panose="05000000000000000000" pitchFamily="2" charset="2"/>
              </a:rPr>
              <a:t>xlim</a:t>
            </a:r>
            <a:r>
              <a:rPr lang="en-US" b="1" dirty="0">
                <a:sym typeface="Wingdings" panose="05000000000000000000" pitchFamily="2" charset="2"/>
              </a:rPr>
              <a:t>=</a:t>
            </a:r>
            <a:r>
              <a:rPr lang="en-US" b="1" dirty="0" err="1">
                <a:sym typeface="Wingdings" panose="05000000000000000000" pitchFamily="2" charset="2"/>
              </a:rPr>
              <a:t>xlm</a:t>
            </a:r>
            <a:r>
              <a:rPr lang="en-US" b="1" dirty="0">
                <a:sym typeface="Wingdings" panose="05000000000000000000" pitchFamily="2" charset="2"/>
              </a:rPr>
              <a:t>, </a:t>
            </a:r>
            <a:r>
              <a:rPr lang="en-US" b="1" dirty="0" err="1">
                <a:sym typeface="Wingdings" panose="05000000000000000000" pitchFamily="2" charset="2"/>
              </a:rPr>
              <a:t>cex</a:t>
            </a:r>
            <a:r>
              <a:rPr lang="en-US" b="1" dirty="0">
                <a:sym typeface="Wingdings" panose="05000000000000000000" pitchFamily="2" charset="2"/>
              </a:rPr>
              <a:t>=</a:t>
            </a:r>
            <a:r>
              <a:rPr lang="en-US" b="1" dirty="0" err="1">
                <a:sym typeface="Wingdings" panose="05000000000000000000" pitchFamily="2" charset="2"/>
              </a:rPr>
              <a:t>ldcex</a:t>
            </a:r>
            <a:r>
              <a:rPr lang="en-US" b="1" dirty="0">
                <a:sym typeface="Wingdings" panose="05000000000000000000" pitchFamily="2" charset="2"/>
              </a:rPr>
              <a:t>, </a:t>
            </a:r>
            <a:r>
              <a:rPr lang="en-US" b="1" dirty="0" err="1">
                <a:sym typeface="Wingdings" panose="05000000000000000000" pitchFamily="2" charset="2"/>
              </a:rPr>
              <a:t>cex.lab</a:t>
            </a:r>
            <a:r>
              <a:rPr lang="en-US" b="1" dirty="0">
                <a:sym typeface="Wingdings" panose="05000000000000000000" pitchFamily="2" charset="2"/>
              </a:rPr>
              <a:t>=</a:t>
            </a:r>
            <a:r>
              <a:rPr lang="en-US" b="1" dirty="0" err="1">
                <a:sym typeface="Wingdings" panose="05000000000000000000" pitchFamily="2" charset="2"/>
              </a:rPr>
              <a:t>cxlb</a:t>
            </a:r>
            <a:r>
              <a:rPr lang="en-US" b="1" dirty="0">
                <a:sym typeface="Wingdings" panose="05000000000000000000" pitchFamily="2" charset="2"/>
              </a:rPr>
              <a:t>, </a:t>
            </a:r>
            <a:r>
              <a:rPr lang="en-US" b="1" dirty="0" err="1">
                <a:sym typeface="Wingdings" panose="05000000000000000000" pitchFamily="2" charset="2"/>
              </a:rPr>
              <a:t>cex.axis</a:t>
            </a:r>
            <a:r>
              <a:rPr lang="en-US" b="1" dirty="0">
                <a:sym typeface="Wingdings" panose="05000000000000000000" pitchFamily="2" charset="2"/>
              </a:rPr>
              <a:t>=</a:t>
            </a:r>
            <a:r>
              <a:rPr lang="en-US" b="1" dirty="0" err="1">
                <a:sym typeface="Wingdings" panose="05000000000000000000" pitchFamily="2" charset="2"/>
              </a:rPr>
              <a:t>cxaxis</a:t>
            </a:r>
            <a:r>
              <a:rPr lang="en-US" b="1" dirty="0">
                <a:sym typeface="Wingdings" panose="05000000000000000000" pitchFamily="2" charset="2"/>
              </a:rPr>
              <a:t>, </a:t>
            </a:r>
            <a:r>
              <a:rPr lang="en-US" b="1" dirty="0" err="1">
                <a:sym typeface="Wingdings" panose="05000000000000000000" pitchFamily="2" charset="2"/>
              </a:rPr>
              <a:t>cex.main</a:t>
            </a:r>
            <a:r>
              <a:rPr lang="en-US" b="1" dirty="0">
                <a:sym typeface="Wingdings" panose="05000000000000000000" pitchFamily="2" charset="2"/>
              </a:rPr>
              <a:t>=</a:t>
            </a:r>
            <a:r>
              <a:rPr lang="en-US" b="1" dirty="0" err="1">
                <a:sym typeface="Wingdings" panose="05000000000000000000" pitchFamily="2" charset="2"/>
              </a:rPr>
              <a:t>maincx</a:t>
            </a:r>
            <a:r>
              <a:rPr lang="en-US" b="1" dirty="0">
                <a:sym typeface="Wingdings" panose="05000000000000000000" pitchFamily="2" charset="2"/>
              </a:rPr>
              <a:t>,  </a:t>
            </a:r>
            <a:r>
              <a:rPr lang="en-US" b="1" dirty="0" err="1">
                <a:sym typeface="Wingdings" panose="05000000000000000000" pitchFamily="2" charset="2"/>
              </a:rPr>
              <a:t>xlab</a:t>
            </a:r>
            <a:r>
              <a:rPr lang="en-US" b="1" dirty="0">
                <a:sym typeface="Wingdings" panose="05000000000000000000" pitchFamily="2" charset="2"/>
              </a:rPr>
              <a:t>=</a:t>
            </a:r>
            <a:r>
              <a:rPr lang="en-US" b="1" dirty="0" err="1">
                <a:sym typeface="Wingdings" panose="05000000000000000000" pitchFamily="2" charset="2"/>
              </a:rPr>
              <a:t>xlabel</a:t>
            </a:r>
            <a:r>
              <a:rPr lang="en-US" b="1" dirty="0">
                <a:sym typeface="Wingdings" panose="05000000000000000000" pitchFamily="2" charset="2"/>
              </a:rPr>
              <a:t>, </a:t>
            </a:r>
            <a:r>
              <a:rPr lang="en-US" b="1" dirty="0" err="1">
                <a:sym typeface="Wingdings" panose="05000000000000000000" pitchFamily="2" charset="2"/>
              </a:rPr>
              <a:t>ylab</a:t>
            </a:r>
            <a:r>
              <a:rPr lang="en-US" b="1" dirty="0">
                <a:sym typeface="Wingdings" panose="05000000000000000000" pitchFamily="2" charset="2"/>
              </a:rPr>
              <a:t>=</a:t>
            </a:r>
            <a:r>
              <a:rPr lang="en-US" b="1" dirty="0" err="1">
                <a:sym typeface="Wingdings" panose="05000000000000000000" pitchFamily="2" charset="2"/>
              </a:rPr>
              <a:t>ylabel</a:t>
            </a:r>
            <a:r>
              <a:rPr lang="en-US" b="1" dirty="0">
                <a:sym typeface="Wingdings" panose="05000000000000000000" pitchFamily="2" charset="2"/>
              </a:rPr>
              <a:t>,)</a:t>
            </a:r>
          </a:p>
          <a:p>
            <a:pPr marL="457200" lvl="1" indent="0"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We may wish to compare two or multiple categories of data on the same plot. In order to add more data categories to the plot, we could use the command </a:t>
            </a:r>
            <a:r>
              <a:rPr lang="en-US" b="1" dirty="0">
                <a:sym typeface="Wingdings" panose="05000000000000000000" pitchFamily="2" charset="2"/>
              </a:rPr>
              <a:t>points()</a:t>
            </a:r>
            <a:r>
              <a:rPr lang="en-US" dirty="0">
                <a:sym typeface="Wingdings" panose="05000000000000000000" pitchFamily="2" charset="2"/>
              </a:rPr>
              <a:t>. Let’s add data for </a:t>
            </a:r>
            <a:r>
              <a:rPr lang="en-US" dirty="0" err="1">
                <a:sym typeface="Wingdings" panose="05000000000000000000" pitchFamily="2" charset="2"/>
              </a:rPr>
              <a:t>Lodgepole</a:t>
            </a:r>
            <a:r>
              <a:rPr lang="en-US" dirty="0">
                <a:sym typeface="Wingdings" panose="05000000000000000000" pitchFamily="2" charset="2"/>
              </a:rPr>
              <a:t> pine (PLC) to this plot: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&gt; </a:t>
            </a:r>
            <a:r>
              <a:rPr lang="en-CA" b="1" dirty="0">
                <a:sym typeface="Wingdings" panose="05000000000000000000" pitchFamily="2" charset="2"/>
              </a:rPr>
              <a:t>points(PROJ_AGE_1[SPECIES_CD_1 =='PLC'], 	PROJ_HEIGHT_1[SPECIES_CD_1=='PLC'], type = "p", </a:t>
            </a:r>
            <a:r>
              <a:rPr lang="en-CA" b="1" dirty="0" err="1">
                <a:sym typeface="Wingdings" panose="05000000000000000000" pitchFamily="2" charset="2"/>
              </a:rPr>
              <a:t>pch</a:t>
            </a:r>
            <a:r>
              <a:rPr lang="en-CA" b="1" dirty="0">
                <a:sym typeface="Wingdings" panose="05000000000000000000" pitchFamily="2" charset="2"/>
              </a:rPr>
              <a:t> = 2, col = "green", </a:t>
            </a:r>
            <a:r>
              <a:rPr lang="en-CA" b="1" dirty="0" err="1">
                <a:sym typeface="Wingdings" panose="05000000000000000000" pitchFamily="2" charset="2"/>
              </a:rPr>
              <a:t>lwd</a:t>
            </a:r>
            <a:r>
              <a:rPr lang="en-CA" b="1" dirty="0">
                <a:sym typeface="Wingdings" panose="05000000000000000000" pitchFamily="2" charset="2"/>
              </a:rPr>
              <a:t>=2)</a:t>
            </a:r>
          </a:p>
          <a:p>
            <a:pPr marL="457200" lvl="1" indent="0">
              <a:buNone/>
            </a:pPr>
            <a:endParaRPr lang="en-CA" b="1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What did the graph show?</a:t>
            </a: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601200" y="6356351"/>
            <a:ext cx="609600" cy="365125"/>
          </a:xfrm>
        </p:spPr>
        <p:txBody>
          <a:bodyPr/>
          <a:lstStyle/>
          <a:p>
            <a:fld id="{D4DE711D-3C20-4058-8B1D-D686902636A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49300" y="0"/>
            <a:ext cx="9563100" cy="952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300" b="1" dirty="0"/>
            </a:br>
            <a:br>
              <a:rPr lang="en-US" sz="4300" b="1" dirty="0"/>
            </a:br>
            <a:br>
              <a:rPr lang="en-US" sz="4300" b="1" dirty="0"/>
            </a:br>
            <a:br>
              <a:rPr lang="en-US" sz="4300" b="1" dirty="0"/>
            </a:br>
            <a:br>
              <a:rPr lang="en-US" sz="4300" b="1" dirty="0"/>
            </a:br>
            <a:r>
              <a:rPr lang="en-US" sz="4300" b="1" dirty="0"/>
              <a:t>Graphs in R</a:t>
            </a:r>
          </a:p>
        </p:txBody>
      </p:sp>
    </p:spTree>
    <p:extLst>
      <p:ext uri="{BB962C8B-B14F-4D97-AF65-F5344CB8AC3E}">
        <p14:creationId xmlns:p14="http://schemas.microsoft.com/office/powerpoint/2010/main" val="107009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601200" y="6356351"/>
            <a:ext cx="609600" cy="365125"/>
          </a:xfrm>
        </p:spPr>
        <p:txBody>
          <a:bodyPr/>
          <a:lstStyle/>
          <a:p>
            <a:fld id="{D4DE711D-3C20-4058-8B1D-D686902636A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400" y="952500"/>
            <a:ext cx="7035800" cy="5276850"/>
          </a:xfrm>
          <a:prstGeom prst="rect">
            <a:avLst/>
          </a:prstGeom>
          <a:ln w="254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749300" y="0"/>
            <a:ext cx="9563100" cy="952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300" b="1" dirty="0"/>
            </a:br>
            <a:br>
              <a:rPr lang="en-US" sz="4300" b="1" dirty="0"/>
            </a:br>
            <a:br>
              <a:rPr lang="en-US" sz="4300" b="1" dirty="0"/>
            </a:br>
            <a:br>
              <a:rPr lang="en-US" sz="4300" b="1" dirty="0"/>
            </a:br>
            <a:br>
              <a:rPr lang="en-US" sz="4300" b="1" dirty="0"/>
            </a:br>
            <a:r>
              <a:rPr lang="en-US" sz="4300" b="1" dirty="0"/>
              <a:t>Graphs in R</a:t>
            </a:r>
          </a:p>
        </p:txBody>
      </p:sp>
    </p:spTree>
    <p:extLst>
      <p:ext uri="{BB962C8B-B14F-4D97-AF65-F5344CB8AC3E}">
        <p14:creationId xmlns:p14="http://schemas.microsoft.com/office/powerpoint/2010/main" val="27991173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9939338C678B478E497C979D9CD138" ma:contentTypeVersion="17" ma:contentTypeDescription="Create a new document." ma:contentTypeScope="" ma:versionID="f0a4ba64ddb10befdf9c75049c293c44">
  <xsd:schema xmlns:xsd="http://www.w3.org/2001/XMLSchema" xmlns:xs="http://www.w3.org/2001/XMLSchema" xmlns:p="http://schemas.microsoft.com/office/2006/metadata/properties" xmlns:ns2="d67aa1b6-eba1-4361-9b9d-8b3531c7f238" xmlns:ns3="14e43a1d-ff4c-4f1b-9e75-34d4d00419f8" targetNamespace="http://schemas.microsoft.com/office/2006/metadata/properties" ma:root="true" ma:fieldsID="0a7a35ddb36c9da0c812803715b369ad" ns2:_="" ns3:_="">
    <xsd:import namespace="d67aa1b6-eba1-4361-9b9d-8b3531c7f238"/>
    <xsd:import namespace="14e43a1d-ff4c-4f1b-9e75-34d4d00419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7aa1b6-eba1-4361-9b9d-8b3531c7f2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3a1f1625-ae5f-4790-9429-a47075c1c3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e43a1d-ff4c-4f1b-9e75-34d4d00419f8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c20610b-e498-47bd-b391-9ecafcc38b84}" ma:internalName="TaxCatchAll" ma:showField="CatchAllData" ma:web="14e43a1d-ff4c-4f1b-9e75-34d4d00419f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67aa1b6-eba1-4361-9b9d-8b3531c7f238">
      <Terms xmlns="http://schemas.microsoft.com/office/infopath/2007/PartnerControls"/>
    </lcf76f155ced4ddcb4097134ff3c332f>
    <TaxCatchAll xmlns="14e43a1d-ff4c-4f1b-9e75-34d4d00419f8" xsi:nil="true"/>
  </documentManagement>
</p:properties>
</file>

<file path=customXml/itemProps1.xml><?xml version="1.0" encoding="utf-8"?>
<ds:datastoreItem xmlns:ds="http://schemas.openxmlformats.org/officeDocument/2006/customXml" ds:itemID="{BA0536D5-6AC7-4925-978D-3863EC2C159D}"/>
</file>

<file path=customXml/itemProps2.xml><?xml version="1.0" encoding="utf-8"?>
<ds:datastoreItem xmlns:ds="http://schemas.openxmlformats.org/officeDocument/2006/customXml" ds:itemID="{4536CF15-C3F3-45FF-96E0-79EF59D056E7}"/>
</file>

<file path=customXml/itemProps3.xml><?xml version="1.0" encoding="utf-8"?>
<ds:datastoreItem xmlns:ds="http://schemas.openxmlformats.org/officeDocument/2006/customXml" ds:itemID="{2E01DC7B-0B80-4C8F-A28A-534A0FA134FD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1701</TotalTime>
  <Words>1158</Words>
  <Application>Microsoft Office PowerPoint</Application>
  <PresentationFormat>Widescreen</PresentationFormat>
  <Paragraphs>139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Wingdings</vt:lpstr>
      <vt:lpstr>Retrospect</vt:lpstr>
      <vt:lpstr>FRST 232  Computer Applications in Forestry</vt:lpstr>
      <vt:lpstr>     Graphs in R</vt:lpstr>
      <vt:lpstr>     Graphs in R</vt:lpstr>
      <vt:lpstr>     Graphs in R</vt:lpstr>
      <vt:lpstr>     Graphs in R</vt:lpstr>
      <vt:lpstr>     Graphs in R</vt:lpstr>
      <vt:lpstr>     Graphs in 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Forestry, UBC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Ahmed, Suborna Shekhor</dc:creator>
  <cp:lastModifiedBy>Nicolas Salcedo</cp:lastModifiedBy>
  <cp:revision>197</cp:revision>
  <dcterms:created xsi:type="dcterms:W3CDTF">2017-05-23T20:11:54Z</dcterms:created>
  <dcterms:modified xsi:type="dcterms:W3CDTF">2021-07-08T03:21:02Z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0x0101002A9939338C678B478E497C979D9CD138</vt:lpwstr>
  </property>
</Properties>
</file>