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1"/>
  </p:notesMasterIdLst>
  <p:sldIdLst>
    <p:sldId id="256" r:id="rId2"/>
    <p:sldId id="319" r:id="rId3"/>
    <p:sldId id="312" r:id="rId4"/>
    <p:sldId id="314" r:id="rId5"/>
    <p:sldId id="315" r:id="rId6"/>
    <p:sldId id="309" r:id="rId7"/>
    <p:sldId id="310" r:id="rId8"/>
    <p:sldId id="316" r:id="rId9"/>
    <p:sldId id="317" r:id="rId10"/>
    <p:sldId id="318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0" autoAdjust="0"/>
    <p:restoredTop sz="85116" autoAdjust="0"/>
  </p:normalViewPr>
  <p:slideViewPr>
    <p:cSldViewPr snapToGrid="0">
      <p:cViewPr varScale="1">
        <p:scale>
          <a:sx n="75" d="100"/>
          <a:sy n="75" d="100"/>
        </p:scale>
        <p:origin x="7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AC530-92A8-441D-9F4A-2A734BA79C32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82E2D-F490-4B0C-A73A-B47C74D228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7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4423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Use previous excel example file “</a:t>
            </a:r>
            <a:r>
              <a:rPr lang="en-CA" dirty="0" err="1" smtClean="0"/>
              <a:t>Example_data_added_formulas</a:t>
            </a:r>
            <a:r>
              <a:rPr lang="en-CA" dirty="0" smtClean="0"/>
              <a:t>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459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065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731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812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9849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0692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12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1568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By selecting manual it will save while</a:t>
            </a:r>
            <a:r>
              <a:rPr lang="en-CA" baseline="0" dirty="0" smtClean="0"/>
              <a:t> saving.</a:t>
            </a:r>
          </a:p>
          <a:p>
            <a:endParaRPr lang="en-CA" baseline="0" dirty="0" smtClean="0"/>
          </a:p>
          <a:p>
            <a:r>
              <a:rPr lang="en-CA" baseline="0" dirty="0" smtClean="0"/>
              <a:t>Usually it recalculate right away.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2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7910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26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608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Use </a:t>
            </a:r>
            <a:r>
              <a:rPr lang="en-CA" smtClean="0"/>
              <a:t>formula cells and re-use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248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Cleaning steps: remove sheets, rows </a:t>
            </a:r>
            <a:r>
              <a:rPr lang="en-CA" smtClean="0"/>
              <a:t>and columns.</a:t>
            </a:r>
            <a:endParaRPr lang="en-CA" dirty="0" smtClean="0"/>
          </a:p>
          <a:p>
            <a:r>
              <a:rPr lang="en-CA" dirty="0" smtClean="0"/>
              <a:t>Use climate data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883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950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482E2D-F490-4B0C-A73A-B47C74D2285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120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4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0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91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915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867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94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326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178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981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85C1BA-6CBE-4678-8EEC-6C6A9793C5B8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073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5C1BA-6CBE-4678-8EEC-6C6A9793C5B8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18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85C1BA-6CBE-4678-8EEC-6C6A9793C5B8}" type="datetimeFigureOut">
              <a:rPr lang="en-CA" smtClean="0"/>
              <a:t>2020-07-12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8D8FD3-3905-46F4-831E-5C347071B2BB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7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40761" y="1256393"/>
            <a:ext cx="10058400" cy="1639577"/>
          </a:xfrm>
        </p:spPr>
        <p:txBody>
          <a:bodyPr>
            <a:normAutofit fontScale="90000"/>
          </a:bodyPr>
          <a:lstStyle/>
          <a:p>
            <a:pPr algn="ctr"/>
            <a:r>
              <a:rPr lang="en-CA" b="1" dirty="0" smtClean="0"/>
              <a:t>FRST 232 </a:t>
            </a:r>
            <a:br>
              <a:rPr lang="en-CA" b="1" dirty="0" smtClean="0"/>
            </a:br>
            <a:r>
              <a:rPr lang="en-CA" sz="4400" b="1" dirty="0" smtClean="0"/>
              <a:t>Computer Applications in Forestry</a:t>
            </a:r>
            <a:endParaRPr lang="en-CA" sz="44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83761" y="2438647"/>
            <a:ext cx="7772400" cy="34480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/>
            </a:r>
            <a:br>
              <a:rPr lang="en-US" sz="2700" dirty="0" smtClean="0"/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94770" y="2896340"/>
            <a:ext cx="92967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4800" dirty="0" smtClean="0">
                <a:solidFill>
                  <a:srgbClr val="003399"/>
                </a:solidFill>
              </a:rPr>
              <a:t>Microsoft Excel </a:t>
            </a:r>
            <a:r>
              <a:rPr lang="en-CA" sz="4800" dirty="0" smtClean="0">
                <a:solidFill>
                  <a:srgbClr val="003399"/>
                </a:solidFill>
              </a:rPr>
              <a:t>Data Management and More Tools</a:t>
            </a:r>
            <a:endParaRPr lang="en-CA" sz="4800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2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2430" y="996275"/>
            <a:ext cx="10779726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Data Management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347402" y="1834475"/>
            <a:ext cx="9144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 smtClean="0"/>
              <a:t>Identify missing values</a:t>
            </a:r>
          </a:p>
          <a:p>
            <a:r>
              <a:rPr lang="en-CA" sz="2400" dirty="0" smtClean="0"/>
              <a:t>      </a:t>
            </a:r>
            <a:r>
              <a:rPr lang="en-CA" sz="2400" dirty="0" smtClean="0">
                <a:sym typeface="Wingdings" panose="05000000000000000000" pitchFamily="2" charset="2"/>
              </a:rPr>
              <a:t> </a:t>
            </a:r>
            <a:r>
              <a:rPr lang="en-CA" sz="2400" dirty="0" smtClean="0"/>
              <a:t>Filter</a:t>
            </a:r>
          </a:p>
          <a:p>
            <a:endParaRPr lang="en-CA" sz="2400" dirty="0" smtClean="0"/>
          </a:p>
          <a:p>
            <a:r>
              <a:rPr lang="en-CA" sz="2400" dirty="0" smtClean="0">
                <a:sym typeface="Wingdings" panose="05000000000000000000" pitchFamily="2" charset="2"/>
              </a:rPr>
              <a:t>       Sorting  </a:t>
            </a:r>
          </a:p>
          <a:p>
            <a:r>
              <a:rPr lang="en-CA" sz="2400" dirty="0" smtClean="0">
                <a:sym typeface="Wingdings" panose="05000000000000000000" pitchFamily="2" charset="2"/>
              </a:rPr>
              <a:t>   </a:t>
            </a:r>
          </a:p>
          <a:p>
            <a:r>
              <a:rPr lang="en-CA" sz="2400" dirty="0" smtClean="0">
                <a:sym typeface="Wingdings" panose="05000000000000000000" pitchFamily="2" charset="2"/>
              </a:rPr>
              <a:t>       Logical function</a:t>
            </a:r>
            <a:endParaRPr lang="en-CA" sz="2400" u="sng" dirty="0" smtClean="0"/>
          </a:p>
          <a:p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41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952500" y="807714"/>
            <a:ext cx="10111740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Tracing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formulas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Tracing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means to work backwards to understand how the formulas are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constructed.</a:t>
            </a:r>
          </a:p>
          <a:p>
            <a:pPr lvl="1">
              <a:buFontTx/>
              <a:buChar char="-"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You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may need to trace certain formulas (especially complex ones) to understand or vet them especially if you have taken over someone else’s work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lvl="1">
              <a:buClr>
                <a:schemeClr val="accent1"/>
              </a:buClr>
              <a:buFontTx/>
              <a:buChar char="-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33" y="3595594"/>
            <a:ext cx="5050177" cy="218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1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12530" y="807714"/>
            <a:ext cx="10111740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Tracing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formulas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Trace precedents: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To see what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ranges/cells 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have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been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used.</a:t>
            </a: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Trace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dependents: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To see what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ranges/cells </a:t>
            </a:r>
          </a:p>
          <a:p>
            <a:pPr marL="914400" lvl="2" indent="0">
              <a:buClr>
                <a:schemeClr val="accent1"/>
              </a:buClr>
              <a:buNone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have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used this cell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0215" y="753694"/>
            <a:ext cx="5216048" cy="2502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215" y="3543297"/>
            <a:ext cx="6848841" cy="273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13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23960" y="959270"/>
            <a:ext cx="10111740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Tracing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formulas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Trace remove these arrows created by trace dependents and precedents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56" y="3266015"/>
            <a:ext cx="101250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23960" y="959270"/>
            <a:ext cx="10111740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Tracing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formulas</a:t>
            </a:r>
          </a:p>
          <a:p>
            <a:pPr lvl="1"/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Show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formulas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Will replace the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values with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formulas in cells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that have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formulas.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Good way to visualize the spreadsheet structure and trace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formulas.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69" y="3402465"/>
            <a:ext cx="10454787" cy="244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0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23960" y="959270"/>
            <a:ext cx="10111740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Tracing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formulas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Evaluate Formula:</a:t>
            </a:r>
            <a:endParaRPr lang="en-CA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r>
              <a:rPr lang="en-CA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Evaluates formula arguments </a:t>
            </a:r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one by </a:t>
            </a:r>
            <a:r>
              <a:rPr lang="en-CA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one. Useful </a:t>
            </a:r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especially for the </a:t>
            </a:r>
            <a:r>
              <a:rPr lang="en-CA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nested </a:t>
            </a:r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formulas</a:t>
            </a:r>
            <a:r>
              <a:rPr lang="en-CA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en-CA" sz="2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Be </a:t>
            </a: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aware that it will replace the reference to ranges with an array representation of the range. So it can get messy pretty quickly</a:t>
            </a:r>
            <a:r>
              <a:rPr lang="en-CA" sz="2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  <a:endParaRPr lang="en-CA" sz="22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en-CA" sz="2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The </a:t>
            </a: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current calculation step will be underlined</a:t>
            </a:r>
            <a:r>
              <a:rPr lang="en-CA" sz="2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  <a:endParaRPr lang="en-CA" sz="22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en-CA" sz="2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Step </a:t>
            </a: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In will expand the current calculation for you</a:t>
            </a:r>
            <a:r>
              <a:rPr lang="en-CA" sz="2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  <a:endParaRPr lang="en-CA" sz="22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3">
              <a:buFont typeface="Wingdings" panose="05000000000000000000" pitchFamily="2" charset="2"/>
              <a:buChar char="v"/>
            </a:pPr>
            <a:r>
              <a:rPr lang="en-CA" sz="22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Evaluate </a:t>
            </a:r>
            <a:r>
              <a:rPr lang="en-CA" sz="22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will do the calculations one step at a time</a:t>
            </a:r>
          </a:p>
          <a:p>
            <a:pPr marL="914400" lvl="2" indent="0">
              <a:buClr>
                <a:schemeClr val="accent1"/>
              </a:buClr>
              <a:buNone/>
            </a:pPr>
            <a:endParaRPr lang="en-CA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7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23960" y="959270"/>
            <a:ext cx="10111740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Tracing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formulas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Evaluate Formula: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914400" lvl="2" indent="0">
              <a:buClr>
                <a:schemeClr val="accent1"/>
              </a:buClr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680" y="2035496"/>
            <a:ext cx="7083073" cy="404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4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952500" y="807714"/>
            <a:ext cx="10111740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Excel Limitations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Working with very large </a:t>
            </a:r>
            <a:r>
              <a:rPr lang="en-CA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datasets:</a:t>
            </a:r>
            <a:endParaRPr lang="en-CA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indent="-360000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Each </a:t>
            </a:r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spreadsheet holds a finite number of rows and columns</a:t>
            </a:r>
          </a:p>
          <a:p>
            <a:pPr indent="-360000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Even before reaching the spreadsheet limits, large datasets become very large and slow to work with especially if you have used a lot of formulas and multiple sheets.</a:t>
            </a:r>
          </a:p>
          <a:p>
            <a:pPr indent="-360000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Excel is not the best tool for working with relational datasets. Especially lookup formulas are not very efficient. In other terms, Excel is not a good tool to use in place of database management systems.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900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952500" y="807714"/>
            <a:ext cx="9494520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Excel Limitations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Working with very large </a:t>
            </a:r>
            <a:r>
              <a:rPr lang="en-CA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datasets:</a:t>
            </a:r>
          </a:p>
          <a:p>
            <a:pPr marL="0" indent="0">
              <a:buClr>
                <a:schemeClr val="accent1"/>
              </a:buClr>
              <a:buNone/>
            </a:pPr>
            <a:endParaRPr lang="en-CA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indent="-360000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Excel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by default re-calculates formulas of all cells in all worksheets. That means that if are working with a large workbook, every time you change a formula or value in a cell, Excel will try to recalculate the whole thing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</a:t>
            </a:r>
          </a:p>
          <a:p>
            <a:pPr indent="-360000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10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689610" y="807714"/>
            <a:ext cx="10111740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Excel Limitations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Working with very large </a:t>
            </a:r>
            <a:r>
              <a:rPr lang="en-CA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datasets:</a:t>
            </a:r>
            <a:endParaRPr lang="en-CA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indent="-360000">
              <a:lnSpc>
                <a:spcPts val="35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Trick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: Make formula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re-calculation </a:t>
            </a:r>
          </a:p>
          <a:p>
            <a:pPr marL="0" indent="0">
              <a:lnSpc>
                <a:spcPts val="3500"/>
              </a:lnSpc>
              <a:buClr>
                <a:schemeClr val="tx1"/>
              </a:buClr>
              <a:buNone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  manual and/or every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time you save </a:t>
            </a: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ts val="3500"/>
              </a:lnSpc>
              <a:buClr>
                <a:schemeClr val="tx1"/>
              </a:buClr>
              <a:buNone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  the workbook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. This will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prevent </a:t>
            </a:r>
          </a:p>
          <a:p>
            <a:pPr marL="0" indent="0">
              <a:lnSpc>
                <a:spcPts val="3500"/>
              </a:lnSpc>
              <a:buClr>
                <a:schemeClr val="tx1"/>
              </a:buClr>
              <a:buNone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 Excel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from recalculating.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sym typeface="Wingdings" panose="05000000000000000000" pitchFamily="2" charset="2"/>
              </a:rPr>
              <a:t>File </a:t>
            </a:r>
            <a:r>
              <a:rPr lang="en-US" sz="2400" b="1" dirty="0">
                <a:sym typeface="Wingdings" panose="05000000000000000000" pitchFamily="2" charset="2"/>
              </a:rPr>
              <a:t> Options  Formulas  Calculation </a:t>
            </a:r>
            <a:r>
              <a:rPr lang="en-US" sz="2400" b="1" dirty="0" smtClean="0">
                <a:sym typeface="Wingdings" panose="05000000000000000000" pitchFamily="2" charset="2"/>
              </a:rPr>
              <a:t>Options</a:t>
            </a:r>
            <a:r>
              <a:rPr lang="en-US" sz="2400" b="1" dirty="0">
                <a:sym typeface="Wingdings" panose="05000000000000000000" pitchFamily="2" charset="2"/>
              </a:rPr>
              <a:t> </a:t>
            </a:r>
            <a:r>
              <a:rPr lang="en-US" sz="2400" b="1" dirty="0" smtClean="0">
                <a:sym typeface="Wingdings" panose="05000000000000000000" pitchFamily="2" charset="2"/>
              </a:rPr>
              <a:t> Manual</a:t>
            </a:r>
            <a:endParaRPr lang="en-US" sz="2400" b="1" dirty="0"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370" y="807714"/>
            <a:ext cx="6064020" cy="49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73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Excel: Overview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86666" y="1298282"/>
            <a:ext cx="11112579" cy="3900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60000">
              <a:lnSpc>
                <a:spcPts val="2520"/>
              </a:lnSpc>
              <a:spcBef>
                <a:spcPts val="50"/>
              </a:spcBef>
              <a:spcAft>
                <a:spcPts val="5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60000">
              <a:lnSpc>
                <a:spcPts val="2520"/>
              </a:lnSpc>
              <a:spcBef>
                <a:spcPts val="50"/>
              </a:spcBef>
              <a:spcAft>
                <a:spcPts val="5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Become familiar with charts and </a:t>
            </a:r>
            <a:r>
              <a:rPr lang="en-CA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graphs</a:t>
            </a:r>
          </a:p>
          <a:p>
            <a:pPr indent="-360000">
              <a:lnSpc>
                <a:spcPts val="2520"/>
              </a:lnSpc>
              <a:spcBef>
                <a:spcPts val="50"/>
              </a:spcBef>
              <a:spcAft>
                <a:spcPts val="5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60000">
              <a:lnSpc>
                <a:spcPts val="2520"/>
              </a:lnSpc>
              <a:spcBef>
                <a:spcPts val="50"/>
              </a:spcBef>
              <a:spcAft>
                <a:spcPts val="5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Calculate: frequency and find random numbers</a:t>
            </a:r>
            <a:endParaRPr lang="en-CA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60000">
              <a:lnSpc>
                <a:spcPts val="2520"/>
              </a:lnSpc>
              <a:spcBef>
                <a:spcPts val="50"/>
              </a:spcBef>
              <a:spcAft>
                <a:spcPts val="5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CA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60000">
              <a:lnSpc>
                <a:spcPts val="2520"/>
              </a:lnSpc>
              <a:spcBef>
                <a:spcPts val="50"/>
              </a:spcBef>
              <a:spcAft>
                <a:spcPts val="5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Eliminating duplicates</a:t>
            </a:r>
          </a:p>
          <a:p>
            <a:pPr indent="-360000">
              <a:lnSpc>
                <a:spcPts val="2520"/>
              </a:lnSpc>
              <a:spcBef>
                <a:spcPts val="50"/>
              </a:spcBef>
              <a:spcAft>
                <a:spcPts val="5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60000">
              <a:lnSpc>
                <a:spcPts val="2520"/>
              </a:lnSpc>
              <a:spcBef>
                <a:spcPts val="50"/>
              </a:spcBef>
              <a:spcAft>
                <a:spcPts val="5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 debugging and tracing on formulas</a:t>
            </a:r>
          </a:p>
          <a:p>
            <a:pPr indent="-360000">
              <a:lnSpc>
                <a:spcPts val="2520"/>
              </a:lnSpc>
              <a:spcBef>
                <a:spcPts val="50"/>
              </a:spcBef>
              <a:spcAft>
                <a:spcPts val="5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CA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60000">
              <a:lnSpc>
                <a:spcPts val="2520"/>
              </a:lnSpc>
              <a:spcBef>
                <a:spcPts val="50"/>
              </a:spcBef>
              <a:spcAft>
                <a:spcPts val="5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CA" sz="2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 </a:t>
            </a:r>
            <a:r>
              <a:rPr lang="en-CA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Excel limitations</a:t>
            </a:r>
          </a:p>
          <a:p>
            <a:pPr indent="-530352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CA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2430" y="996275"/>
            <a:ext cx="10779726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Excel Graphs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Frequency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Random number Generation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34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2430" y="996275"/>
            <a:ext cx="10779726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Scatter Plots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Insert&gt; Scatter Plot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Add/modify styles</a:t>
            </a:r>
          </a:p>
          <a:p>
            <a:pPr lvl="2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Add elements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9896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2430" y="996275"/>
            <a:ext cx="10779726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Select The Right Chart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347402" y="1834475"/>
            <a:ext cx="9144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/>
              <a:t>Excel has a number of different chart types available </a:t>
            </a:r>
            <a:r>
              <a:rPr lang="en-CA" sz="2400" dirty="0" smtClean="0"/>
              <a:t>but these are </a:t>
            </a:r>
            <a:r>
              <a:rPr lang="en-CA" sz="2400" dirty="0"/>
              <a:t>not all equally effective in depicting the </a:t>
            </a:r>
            <a:r>
              <a:rPr lang="en-CA" sz="2400" dirty="0" smtClean="0"/>
              <a:t>objective and data type.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 smtClean="0"/>
              <a:t>A line </a:t>
            </a:r>
            <a:r>
              <a:rPr lang="en-CA" sz="2400" dirty="0"/>
              <a:t>chart </a:t>
            </a:r>
            <a:r>
              <a:rPr lang="en-CA" sz="2400" dirty="0" smtClean="0"/>
              <a:t> - probably </a:t>
            </a:r>
            <a:r>
              <a:rPr lang="en-CA" sz="2400" dirty="0"/>
              <a:t>the best type for showing a trend</a:t>
            </a:r>
            <a:r>
              <a:rPr lang="en-CA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 smtClean="0"/>
              <a:t>Click </a:t>
            </a:r>
            <a:r>
              <a:rPr lang="en-CA" sz="2400" dirty="0"/>
              <a:t>on a </a:t>
            </a:r>
            <a:r>
              <a:rPr lang="en-CA" sz="2400" dirty="0" smtClean="0"/>
              <a:t>chart  </a:t>
            </a:r>
            <a:r>
              <a:rPr lang="en-CA" sz="2400" dirty="0"/>
              <a:t>you will see some new tabs. </a:t>
            </a: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 smtClean="0"/>
              <a:t>Click on a bar graph and keep the curser on a bar to find the value.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2084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2430" y="996275"/>
            <a:ext cx="10779726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Eliminating Duplicates Data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Data  Remove Duplicates</a:t>
            </a:r>
          </a:p>
          <a:p>
            <a:pPr lvl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Write logical functions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035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2430" y="996275"/>
            <a:ext cx="10779726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Eliminating Duplicates Data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Data  Remove Duplicates</a:t>
            </a:r>
          </a:p>
          <a:p>
            <a:pPr lvl="1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Write logical functions: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	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- Simply enter the formula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        - write the formula then select the formula &amp;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Ctrl+Shift+Enter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Examples: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=IF(AND(E2=E3,F2=F3, G2=G3), "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dup","unique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")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=IF(AND(E3:G3=E6:G6), "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dup","unique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")+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Ctrl+Shift+Enter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272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2430" y="996275"/>
            <a:ext cx="10779726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Data Management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347402" y="1834475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 smtClean="0"/>
              <a:t>Import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 smtClean="0"/>
              <a:t>Sort the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 smtClean="0"/>
              <a:t>Identify cleaning steps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 smtClean="0"/>
              <a:t>Remove duplicates and identify variables to clean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699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113756" y="23389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Microsoft Excel 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392430" y="996275"/>
            <a:ext cx="10779726" cy="6050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6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Data Management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600" b="1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1347402" y="1834475"/>
            <a:ext cx="91440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 smtClean="0"/>
              <a:t>Identify size/row numbers used in the data</a:t>
            </a:r>
          </a:p>
          <a:p>
            <a:r>
              <a:rPr lang="en-CA" sz="2400" dirty="0" smtClean="0"/>
              <a:t>      </a:t>
            </a:r>
            <a:r>
              <a:rPr lang="en-CA" sz="2400" dirty="0" smtClean="0">
                <a:sym typeface="Wingdings" panose="05000000000000000000" pitchFamily="2" charset="2"/>
              </a:rPr>
              <a:t> </a:t>
            </a:r>
            <a:r>
              <a:rPr lang="en-CA" sz="2400" u="sng" dirty="0" err="1" smtClean="0"/>
              <a:t>Ctrl+End</a:t>
            </a:r>
            <a:r>
              <a:rPr lang="en-CA" sz="2400" u="sng" dirty="0" smtClean="0"/>
              <a:t>: </a:t>
            </a:r>
            <a:r>
              <a:rPr lang="en-CA" sz="2400" dirty="0" smtClean="0"/>
              <a:t>no data below the identified row.</a:t>
            </a:r>
          </a:p>
          <a:p>
            <a:r>
              <a:rPr lang="en-CA" sz="2400" dirty="0" smtClean="0">
                <a:sym typeface="Wingdings" panose="05000000000000000000" pitchFamily="2" charset="2"/>
              </a:rPr>
              <a:t>       Go back to the first row: </a:t>
            </a:r>
            <a:r>
              <a:rPr lang="en-CA" sz="2400" u="sng" dirty="0" err="1" smtClean="0"/>
              <a:t>Ctrl+Home</a:t>
            </a:r>
            <a:endParaRPr lang="en-CA" sz="2400" u="sng" dirty="0" smtClean="0"/>
          </a:p>
          <a:p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sz="2400" dirty="0"/>
              <a:t> </a:t>
            </a:r>
            <a:r>
              <a:rPr lang="en-CA" sz="2400" dirty="0" smtClean="0"/>
              <a:t>Move around the data:</a:t>
            </a:r>
          </a:p>
          <a:p>
            <a:r>
              <a:rPr lang="en-CA" sz="2400" dirty="0"/>
              <a:t> </a:t>
            </a:r>
            <a:r>
              <a:rPr lang="en-CA" sz="2400" dirty="0" smtClean="0"/>
              <a:t>   </a:t>
            </a:r>
            <a:r>
              <a:rPr lang="en-CA" sz="2400" dirty="0" smtClean="0">
                <a:sym typeface="Wingdings" panose="05000000000000000000" pitchFamily="2" charset="2"/>
              </a:rPr>
              <a:t> </a:t>
            </a:r>
            <a:r>
              <a:rPr lang="en-CA" sz="2400" u="sng" dirty="0" err="1" smtClean="0"/>
              <a:t>Ctrl+A</a:t>
            </a:r>
            <a:r>
              <a:rPr lang="en-CA" sz="2400" u="sng" dirty="0" smtClean="0"/>
              <a:t>: </a:t>
            </a:r>
            <a:r>
              <a:rPr lang="en-CA" sz="2400" dirty="0" smtClean="0"/>
              <a:t>select All active cells</a:t>
            </a:r>
          </a:p>
          <a:p>
            <a:r>
              <a:rPr lang="en-CA" sz="2400" dirty="0" smtClean="0">
                <a:sym typeface="Wingdings" panose="05000000000000000000" pitchFamily="2" charset="2"/>
              </a:rPr>
              <a:t>     </a:t>
            </a:r>
            <a:r>
              <a:rPr lang="en-CA" sz="2400" u="sng" dirty="0" err="1" smtClean="0"/>
              <a:t>Ctrl+period</a:t>
            </a:r>
            <a:r>
              <a:rPr lang="en-CA" sz="2400" u="sng" dirty="0" smtClean="0"/>
              <a:t> (.): </a:t>
            </a:r>
            <a:r>
              <a:rPr lang="en-CA" sz="2400" dirty="0" smtClean="0"/>
              <a:t>moves to all corners</a:t>
            </a:r>
          </a:p>
          <a:p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sz="24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386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939338C678B478E497C979D9CD138" ma:contentTypeVersion="17" ma:contentTypeDescription="Create a new document." ma:contentTypeScope="" ma:versionID="f0a4ba64ddb10befdf9c75049c293c44">
  <xsd:schema xmlns:xsd="http://www.w3.org/2001/XMLSchema" xmlns:xs="http://www.w3.org/2001/XMLSchema" xmlns:p="http://schemas.microsoft.com/office/2006/metadata/properties" xmlns:ns2="d67aa1b6-eba1-4361-9b9d-8b3531c7f238" xmlns:ns3="14e43a1d-ff4c-4f1b-9e75-34d4d00419f8" targetNamespace="http://schemas.microsoft.com/office/2006/metadata/properties" ma:root="true" ma:fieldsID="0a7a35ddb36c9da0c812803715b369ad" ns2:_="" ns3:_="">
    <xsd:import namespace="d67aa1b6-eba1-4361-9b9d-8b3531c7f238"/>
    <xsd:import namespace="14e43a1d-ff4c-4f1b-9e75-34d4d00419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7aa1b6-eba1-4361-9b9d-8b3531c7f2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3a1f1625-ae5f-4790-9429-a47075c1c3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43a1d-ff4c-4f1b-9e75-34d4d00419f8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20610b-e498-47bd-b391-9ecafcc38b84}" ma:internalName="TaxCatchAll" ma:showField="CatchAllData" ma:web="14e43a1d-ff4c-4f1b-9e75-34d4d00419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7aa1b6-eba1-4361-9b9d-8b3531c7f238">
      <Terms xmlns="http://schemas.microsoft.com/office/infopath/2007/PartnerControls"/>
    </lcf76f155ced4ddcb4097134ff3c332f>
    <TaxCatchAll xmlns="14e43a1d-ff4c-4f1b-9e75-34d4d00419f8" xsi:nil="true"/>
  </documentManagement>
</p:properties>
</file>

<file path=customXml/itemProps1.xml><?xml version="1.0" encoding="utf-8"?>
<ds:datastoreItem xmlns:ds="http://schemas.openxmlformats.org/officeDocument/2006/customXml" ds:itemID="{E8383A00-BB75-4C1C-A76A-90EB05BE5ED8}"/>
</file>

<file path=customXml/itemProps2.xml><?xml version="1.0" encoding="utf-8"?>
<ds:datastoreItem xmlns:ds="http://schemas.openxmlformats.org/officeDocument/2006/customXml" ds:itemID="{BC35EA33-D13A-43B8-B70B-E85BA7C6B988}"/>
</file>

<file path=customXml/itemProps3.xml><?xml version="1.0" encoding="utf-8"?>
<ds:datastoreItem xmlns:ds="http://schemas.openxmlformats.org/officeDocument/2006/customXml" ds:itemID="{9DE03957-F6CC-47BE-8223-9156634C543D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7341</TotalTime>
  <Words>755</Words>
  <Application>Microsoft Office PowerPoint</Application>
  <PresentationFormat>Widescreen</PresentationFormat>
  <Paragraphs>222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Retrospect</vt:lpstr>
      <vt:lpstr>FRST 232  Computer Applications in Forestry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Forestry, UBC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Suborna Shekhor</dc:creator>
  <cp:lastModifiedBy>Suborna</cp:lastModifiedBy>
  <cp:revision>214</cp:revision>
  <dcterms:created xsi:type="dcterms:W3CDTF">2017-05-23T20:11:54Z</dcterms:created>
  <dcterms:modified xsi:type="dcterms:W3CDTF">2020-07-13T04:41:16Z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0x0101002A9939338C678B478E497C979D9CD138</vt:lpwstr>
  </property>
</Properties>
</file>