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0"/>
  </p:notesMasterIdLst>
  <p:sldIdLst>
    <p:sldId id="256" r:id="rId2"/>
    <p:sldId id="30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82" r:id="rId13"/>
    <p:sldId id="287" r:id="rId14"/>
    <p:sldId id="303" r:id="rId15"/>
    <p:sldId id="302" r:id="rId16"/>
    <p:sldId id="291" r:id="rId17"/>
    <p:sldId id="28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9417" autoAdjust="0"/>
  </p:normalViewPr>
  <p:slideViewPr>
    <p:cSldViewPr snapToGrid="0">
      <p:cViewPr varScale="1">
        <p:scale>
          <a:sx n="78" d="100"/>
          <a:sy n="78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530-92A8-441D-9F4A-2A734BA79C32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E2D-F490-4B0C-A73A-B47C74D22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7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1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4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1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1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9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5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74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9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0CD74-0300-428E-B1D0-3B1BC6FEBF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1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1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-195714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1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67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2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7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85C1BA-6CBE-4678-8EEC-6C6A9793C5B8}" type="datetimeFigureOut">
              <a:rPr lang="en-CA" smtClean="0"/>
              <a:t>2020-07-26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40761" y="1256393"/>
            <a:ext cx="10058400" cy="1639577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smtClean="0"/>
              <a:t>FRST 232 </a:t>
            </a:r>
            <a:br>
              <a:rPr lang="en-CA" b="1" dirty="0" smtClean="0"/>
            </a:br>
            <a:r>
              <a:rPr lang="en-CA" sz="4400" b="1" dirty="0" smtClean="0"/>
              <a:t>Computer Applications in Forestry</a:t>
            </a:r>
            <a:endParaRPr lang="en-CA" sz="4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3761" y="2438647"/>
            <a:ext cx="7772400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6909" y="2895970"/>
            <a:ext cx="9094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/>
            <a:r>
              <a:rPr lang="en-US" sz="4800" dirty="0" smtClean="0">
                <a:solidFill>
                  <a:srgbClr val="003399"/>
                </a:solidFill>
              </a:rPr>
              <a:t>Data Handling in R:</a:t>
            </a:r>
          </a:p>
          <a:p>
            <a:pPr algn="ctr" defTabSz="342900"/>
            <a:r>
              <a:rPr lang="en-US" sz="4800" dirty="0" smtClean="0">
                <a:solidFill>
                  <a:srgbClr val="003399"/>
                </a:solidFill>
              </a:rPr>
              <a:t>Input &amp; Output</a:t>
            </a:r>
          </a:p>
          <a:p>
            <a:pPr algn="ctr" defTabSz="342900"/>
            <a:r>
              <a:rPr lang="en-CA" sz="4800" dirty="0">
                <a:solidFill>
                  <a:srgbClr val="003399"/>
                </a:solidFill>
              </a:rPr>
              <a:t/>
            </a:r>
            <a:br>
              <a:rPr lang="en-CA" sz="4800" dirty="0">
                <a:solidFill>
                  <a:srgbClr val="003399"/>
                </a:solidFill>
              </a:rPr>
            </a:br>
            <a:endParaRPr lang="en-CA" sz="4800" b="1" dirty="0">
              <a:solidFill>
                <a:srgbClr val="003399"/>
              </a:solidFill>
            </a:endParaRPr>
          </a:p>
          <a:p>
            <a:pPr algn="ctr"/>
            <a:r>
              <a:rPr lang="en-CA" sz="4800" dirty="0">
                <a:solidFill>
                  <a:srgbClr val="003399"/>
                </a:solidFill>
              </a:rPr>
              <a:t/>
            </a:r>
            <a:br>
              <a:rPr lang="en-CA" sz="4800" dirty="0">
                <a:solidFill>
                  <a:srgbClr val="003399"/>
                </a:solidFill>
              </a:rPr>
            </a:br>
            <a:endParaRPr lang="en-CA" sz="48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9" y="-387277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313" y="1216770"/>
            <a:ext cx="10712824" cy="56546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We can ask the object type using </a:t>
            </a:r>
            <a:r>
              <a:rPr lang="en-US" sz="2400" b="1" dirty="0">
                <a:sym typeface="Wingdings" panose="05000000000000000000" pitchFamily="2" charset="2"/>
              </a:rPr>
              <a:t>class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object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function: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eg</a:t>
            </a:r>
            <a:r>
              <a:rPr lang="en-US" sz="2400" dirty="0">
                <a:sym typeface="Wingdings" panose="05000000000000000000" pitchFamily="2" charset="2"/>
              </a:rPr>
              <a:t>. &gt; class(SPECIES_CD_1)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 [1] “character”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&gt; class(PROJ_AGE_1)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 [1] “integer”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&gt; class(PROJ_HEIGHT_1)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 [1] “numeric</a:t>
            </a:r>
            <a:r>
              <a:rPr lang="en-US" sz="2400" dirty="0" smtClean="0">
                <a:sym typeface="Wingdings" panose="05000000000000000000" pitchFamily="2" charset="2"/>
              </a:rPr>
              <a:t>”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9" y="-387277"/>
            <a:ext cx="8229600" cy="11430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86" y="755723"/>
            <a:ext cx="10712824" cy="56546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You </a:t>
            </a:r>
            <a:r>
              <a:rPr lang="en-US" sz="2400" dirty="0">
                <a:sym typeface="Wingdings" panose="05000000000000000000" pitchFamily="2" charset="2"/>
              </a:rPr>
              <a:t>can also ask R for a summary of data as R sees relevant for each class of objects using the </a:t>
            </a:r>
            <a:r>
              <a:rPr lang="en-US" sz="2400" b="1" dirty="0">
                <a:sym typeface="Wingdings" panose="05000000000000000000" pitchFamily="2" charset="2"/>
              </a:rPr>
              <a:t>summary</a:t>
            </a:r>
            <a:r>
              <a:rPr lang="en-US" sz="2400" dirty="0"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r>
              <a:rPr lang="en-US" sz="2400" dirty="0">
                <a:sym typeface="Wingdings" panose="05000000000000000000" pitchFamily="2" charset="2"/>
              </a:rPr>
              <a:t>) object: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eg</a:t>
            </a:r>
            <a:r>
              <a:rPr lang="en-US" sz="2400" dirty="0">
                <a:sym typeface="Wingdings" panose="05000000000000000000" pitchFamily="2" charset="2"/>
              </a:rPr>
              <a:t> &gt; summary(</a:t>
            </a:r>
            <a:r>
              <a:rPr lang="en-US" sz="2400" dirty="0" err="1">
                <a:sym typeface="Wingdings" panose="05000000000000000000" pitchFamily="2" charset="2"/>
              </a:rPr>
              <a:t>vri_data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… what does console show?</a:t>
            </a:r>
          </a:p>
          <a:p>
            <a:r>
              <a:rPr lang="en-US" sz="2400" dirty="0">
                <a:sym typeface="Wingdings" panose="05000000000000000000" pitchFamily="2" charset="2"/>
              </a:rPr>
              <a:t>In some cases you may need to assign summary of data to an object for reuse. Summary data will be stored in a table object: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eg</a:t>
            </a:r>
            <a:r>
              <a:rPr lang="en-US" sz="2000" dirty="0">
                <a:sym typeface="Wingdings" panose="05000000000000000000" pitchFamily="2" charset="2"/>
              </a:rPr>
              <a:t> assigning summary to variable x: &gt; </a:t>
            </a:r>
            <a:r>
              <a:rPr lang="en-US" sz="2000" dirty="0" smtClean="0">
                <a:sym typeface="Wingdings" panose="05000000000000000000" pitchFamily="2" charset="2"/>
              </a:rPr>
              <a:t>x&lt;- </a:t>
            </a:r>
            <a:r>
              <a:rPr lang="en-US" sz="2000" dirty="0">
                <a:sym typeface="Wingdings" panose="05000000000000000000" pitchFamily="2" charset="2"/>
              </a:rPr>
              <a:t>summary(</a:t>
            </a:r>
            <a:r>
              <a:rPr lang="en-US" sz="2000" dirty="0" err="1">
                <a:sym typeface="Wingdings" panose="05000000000000000000" pitchFamily="2" charset="2"/>
              </a:rPr>
              <a:t>vri_data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r>
              <a:rPr lang="en-US" sz="2400" dirty="0">
                <a:sym typeface="Wingdings" panose="05000000000000000000" pitchFamily="2" charset="2"/>
              </a:rPr>
              <a:t>Data and table objects are essentially like matrices in R. So we can refer to elements of data and table the same way we referred to matrix elements… Try a few examples from </a:t>
            </a:r>
            <a:r>
              <a:rPr lang="en-US" sz="2400" dirty="0" err="1">
                <a:sym typeface="Wingdings" panose="05000000000000000000" pitchFamily="2" charset="2"/>
              </a:rPr>
              <a:t>vri_data</a:t>
            </a:r>
            <a:r>
              <a:rPr lang="en-US" sz="2400" dirty="0">
                <a:sym typeface="Wingdings" panose="05000000000000000000" pitchFamily="2" charset="2"/>
              </a:rPr>
              <a:t> and summary object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eg</a:t>
            </a:r>
            <a:r>
              <a:rPr lang="en-US" sz="2400" dirty="0">
                <a:sym typeface="Wingdings" panose="05000000000000000000" pitchFamily="2" charset="2"/>
              </a:rPr>
              <a:t> &gt; </a:t>
            </a:r>
            <a:r>
              <a:rPr lang="en-US" sz="2400" dirty="0" err="1">
                <a:sym typeface="Wingdings" panose="05000000000000000000" pitchFamily="2" charset="2"/>
              </a:rPr>
              <a:t>vri_data</a:t>
            </a:r>
            <a:r>
              <a:rPr lang="en-US" sz="2400" dirty="0">
                <a:sym typeface="Wingdings" panose="05000000000000000000" pitchFamily="2" charset="2"/>
              </a:rPr>
              <a:t>[10:15,]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err="1">
                <a:sym typeface="Wingdings" panose="05000000000000000000" pitchFamily="2" charset="2"/>
              </a:rPr>
              <a:t>eg</a:t>
            </a:r>
            <a:r>
              <a:rPr lang="en-US" sz="2400" dirty="0">
                <a:sym typeface="Wingdings" panose="05000000000000000000" pitchFamily="2" charset="2"/>
              </a:rPr>
              <a:t> &gt; x[,1]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066801"/>
            <a:ext cx="9013115" cy="56546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In the VRI dataset, notice that SPECIES_CD_1 is a “character” class.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&gt; class(SPECIES_CD_1)</a:t>
            </a:r>
            <a:r>
              <a:rPr lang="en-US" dirty="0">
                <a:sym typeface="Wingdings" panose="05000000000000000000" pitchFamily="2" charset="2"/>
              </a:rPr>
              <a:t>  </a:t>
            </a:r>
            <a:r>
              <a:rPr 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#note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that this will only run if you have already attached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vri_data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Usually in statistical analysis, we deal with fields of categorical data, which means that records can only be assigned one of the possible categories. </a:t>
            </a:r>
          </a:p>
          <a:p>
            <a:r>
              <a:rPr lang="en-US" sz="2400" dirty="0">
                <a:sym typeface="Wingdings" panose="05000000000000000000" pitchFamily="2" charset="2"/>
              </a:rPr>
              <a:t>If R has not recognized a data as a categorical (called “factor” in R), we could manually set fields to factors in R using </a:t>
            </a:r>
            <a:r>
              <a:rPr lang="en-US" sz="2400" b="1" dirty="0" err="1">
                <a:sym typeface="Wingdings" panose="05000000000000000000" pitchFamily="2" charset="2"/>
              </a:rPr>
              <a:t>as.factor</a:t>
            </a:r>
            <a:r>
              <a:rPr lang="en-US" sz="2400" b="1" dirty="0">
                <a:sym typeface="Wingdings" panose="05000000000000000000" pitchFamily="2" charset="2"/>
              </a:rPr>
              <a:t>(</a:t>
            </a:r>
            <a:r>
              <a:rPr lang="en-US" sz="2400" dirty="0">
                <a:sym typeface="Wingdings" panose="05000000000000000000" pitchFamily="2" charset="2"/>
              </a:rPr>
              <a:t>field’s name</a:t>
            </a:r>
            <a:r>
              <a:rPr lang="en-US" sz="2400" b="1" dirty="0">
                <a:sym typeface="Wingdings" panose="05000000000000000000" pitchFamily="2" charset="2"/>
              </a:rPr>
              <a:t>) </a:t>
            </a:r>
            <a:r>
              <a:rPr lang="en-US" sz="2400" dirty="0">
                <a:sym typeface="Wingdings" panose="05000000000000000000" pitchFamily="2" charset="2"/>
              </a:rPr>
              <a:t>command.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eg</a:t>
            </a:r>
            <a:r>
              <a:rPr lang="en-US" sz="2400" dirty="0">
                <a:sym typeface="Wingdings" panose="05000000000000000000" pitchFamily="2" charset="2"/>
              </a:rPr>
              <a:t> setting SPECIES_CD_1 as a categorical data: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&gt; </a:t>
            </a:r>
            <a:r>
              <a:rPr lang="en-US" sz="2400" dirty="0" err="1">
                <a:sym typeface="Wingdings" panose="05000000000000000000" pitchFamily="2" charset="2"/>
              </a:rPr>
              <a:t>as.factor</a:t>
            </a:r>
            <a:r>
              <a:rPr lang="en-US" sz="2400" dirty="0">
                <a:sym typeface="Wingdings" panose="05000000000000000000" pitchFamily="2" charset="2"/>
              </a:rPr>
              <a:t>(SPECIES_CD_1)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20138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066801"/>
            <a:ext cx="9658573" cy="56546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On </a:t>
            </a:r>
            <a:r>
              <a:rPr lang="en-US" sz="2400" dirty="0">
                <a:sym typeface="Wingdings" panose="05000000000000000000" pitchFamily="2" charset="2"/>
              </a:rPr>
              <a:t>categorical fields (factor) data summary will return frequency of occurrence of each category. For instance, running summary of SPECIES_CD_1 will return frequency of each species type under: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&gt; summary(SPECIES_CD_1)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      CW   DR   HW  PLC   SS   YC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  	59 1136   19  970  182  218  116 </a:t>
            </a:r>
          </a:p>
          <a:p>
            <a:r>
              <a:rPr lang="en-US" sz="2400" dirty="0">
                <a:sym typeface="Wingdings" panose="05000000000000000000" pitchFamily="2" charset="2"/>
              </a:rPr>
              <a:t>We could ask R for the levels of factor data using </a:t>
            </a:r>
            <a:r>
              <a:rPr lang="en-US" sz="2400" b="1" dirty="0">
                <a:sym typeface="Wingdings" panose="05000000000000000000" pitchFamily="2" charset="2"/>
              </a:rPr>
              <a:t>levels</a:t>
            </a:r>
            <a:r>
              <a:rPr lang="en-US" sz="2400" dirty="0">
                <a:sym typeface="Wingdings" panose="05000000000000000000" pitchFamily="2" charset="2"/>
              </a:rPr>
              <a:t>() command: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&gt; levels (SPECIES_CD_1)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[1] ""    "CW"  "DR"  "HW"  "PLC" "SS"  "YC" 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20285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0" y="973566"/>
            <a:ext cx="6291431" cy="538278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ym typeface="Wingdings" panose="05000000000000000000" pitchFamily="2" charset="2"/>
              </a:rPr>
              <a:t>Logical Operators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Logical operators are very useful for </a:t>
            </a:r>
            <a:r>
              <a:rPr lang="en-US" sz="2400" dirty="0" err="1" smtClean="0">
                <a:sym typeface="Wingdings" panose="05000000000000000000" pitchFamily="2" charset="2"/>
              </a:rPr>
              <a:t>subsetting</a:t>
            </a:r>
            <a:r>
              <a:rPr lang="en-US" sz="2400" dirty="0" smtClean="0">
                <a:sym typeface="Wingdings" panose="05000000000000000000" pitchFamily="2" charset="2"/>
              </a:rPr>
              <a:t> vectors in a dataset.</a:t>
            </a:r>
          </a:p>
          <a:p>
            <a:r>
              <a:rPr lang="en-CA" sz="2400" dirty="0">
                <a:sym typeface="Wingdings" panose="05000000000000000000" pitchFamily="2" charset="2"/>
              </a:rPr>
              <a:t>• The usual </a:t>
            </a:r>
            <a:r>
              <a:rPr lang="en-CA" sz="2400" dirty="0" err="1">
                <a:sym typeface="Wingdings" panose="05000000000000000000" pitchFamily="2" charset="2"/>
              </a:rPr>
              <a:t>arithemtic</a:t>
            </a:r>
            <a:r>
              <a:rPr lang="en-CA" sz="2400" dirty="0">
                <a:sym typeface="Wingdings" panose="05000000000000000000" pitchFamily="2" charset="2"/>
              </a:rPr>
              <a:t> operators return </a:t>
            </a:r>
            <a:r>
              <a:rPr lang="en-CA" sz="2400" dirty="0" err="1">
                <a:sym typeface="Wingdings" panose="05000000000000000000" pitchFamily="2" charset="2"/>
              </a:rPr>
              <a:t>logicals</a:t>
            </a:r>
            <a:r>
              <a:rPr lang="en-CA" sz="2400" dirty="0">
                <a:sym typeface="Wingdings" panose="05000000000000000000" pitchFamily="2" charset="2"/>
              </a:rPr>
              <a:t> &gt;, &lt;, &gt;=, &lt;=, ==, and ! =</a:t>
            </a:r>
          </a:p>
          <a:p>
            <a:r>
              <a:rPr lang="en-CA" sz="2400" dirty="0">
                <a:sym typeface="Wingdings" panose="05000000000000000000" pitchFamily="2" charset="2"/>
              </a:rPr>
              <a:t>• Work element-wise on the two inputs.</a:t>
            </a: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691718" y="1207413"/>
          <a:ext cx="4098663" cy="353670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90917">
                  <a:extLst>
                    <a:ext uri="{9D8B030D-6E8A-4147-A177-3AD203B41FA5}">
                      <a16:colId xmlns:a16="http://schemas.microsoft.com/office/drawing/2014/main" val="2210989600"/>
                    </a:ext>
                  </a:extLst>
                </a:gridCol>
                <a:gridCol w="2807746">
                  <a:extLst>
                    <a:ext uri="{9D8B030D-6E8A-4147-A177-3AD203B41FA5}">
                      <a16:colId xmlns:a16="http://schemas.microsoft.com/office/drawing/2014/main" val="2783031054"/>
                    </a:ext>
                  </a:extLst>
                </a:gridCol>
              </a:tblGrid>
              <a:tr h="479685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Operator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Description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4224074631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&lt;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less than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915894381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&lt;=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less than or equal to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201736051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&gt;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greater than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960744625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&gt;=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greater than or equal to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3360267304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==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exactly equal to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760199080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!=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not equal to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72136653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!x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Not x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2042656245"/>
                  </a:ext>
                </a:extLst>
              </a:tr>
              <a:tr h="275409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x | y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x OR y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163395904"/>
                  </a:ext>
                </a:extLst>
              </a:tr>
              <a:tr h="405264">
                <a:tc>
                  <a:txBody>
                    <a:bodyPr/>
                    <a:lstStyle/>
                    <a:p>
                      <a:pPr fontAlgn="t"/>
                      <a:r>
                        <a:rPr lang="en-CA">
                          <a:effectLst/>
                        </a:rPr>
                        <a:t>x &amp; y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dirty="0">
                          <a:effectLst/>
                        </a:rPr>
                        <a:t>x AND y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64143254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89785" y="6488668"/>
            <a:ext cx="5814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https://www.statmethods.net/management/operators.html</a:t>
            </a:r>
          </a:p>
        </p:txBody>
      </p:sp>
    </p:spTree>
    <p:extLst>
      <p:ext uri="{BB962C8B-B14F-4D97-AF65-F5344CB8AC3E}">
        <p14:creationId xmlns:p14="http://schemas.microsoft.com/office/powerpoint/2010/main" val="37038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066801"/>
            <a:ext cx="9013115" cy="56546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ym typeface="Wingdings" panose="05000000000000000000" pitchFamily="2" charset="2"/>
              </a:rPr>
              <a:t>Character Vectors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&gt; y </a:t>
            </a:r>
            <a:r>
              <a:rPr lang="es-ES" sz="2400" dirty="0" smtClean="0">
                <a:sym typeface="Wingdings" panose="05000000000000000000" pitchFamily="2" charset="2"/>
              </a:rPr>
              <a:t>&lt;- </a:t>
            </a:r>
            <a:r>
              <a:rPr lang="es-ES" sz="2400" dirty="0">
                <a:sym typeface="Wingdings" panose="05000000000000000000" pitchFamily="2" charset="2"/>
              </a:rPr>
              <a:t>c("a", "</a:t>
            </a:r>
            <a:r>
              <a:rPr lang="es-ES" sz="2400" dirty="0" err="1">
                <a:sym typeface="Wingdings" panose="05000000000000000000" pitchFamily="2" charset="2"/>
              </a:rPr>
              <a:t>bc</a:t>
            </a:r>
            <a:r>
              <a:rPr lang="es-ES" sz="2400" dirty="0">
                <a:sym typeface="Wingdings" panose="05000000000000000000" pitchFamily="2" charset="2"/>
              </a:rPr>
              <a:t>", "</a:t>
            </a:r>
            <a:r>
              <a:rPr lang="es-ES" sz="2400" dirty="0" err="1">
                <a:sym typeface="Wingdings" panose="05000000000000000000" pitchFamily="2" charset="2"/>
              </a:rPr>
              <a:t>def</a:t>
            </a:r>
            <a:r>
              <a:rPr lang="es-ES" sz="2400" dirty="0">
                <a:sym typeface="Wingdings" panose="05000000000000000000" pitchFamily="2" charset="2"/>
              </a:rPr>
              <a:t>")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&gt; </a:t>
            </a:r>
            <a:r>
              <a:rPr lang="es-ES" sz="2400" dirty="0" err="1">
                <a:sym typeface="Wingdings" panose="05000000000000000000" pitchFamily="2" charset="2"/>
              </a:rPr>
              <a:t>length</a:t>
            </a:r>
            <a:r>
              <a:rPr lang="es-ES" sz="2400" dirty="0">
                <a:sym typeface="Wingdings" panose="05000000000000000000" pitchFamily="2" charset="2"/>
              </a:rPr>
              <a:t>(y)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[1] 3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&gt; </a:t>
            </a:r>
            <a:r>
              <a:rPr lang="es-ES" sz="2400" dirty="0" err="1">
                <a:sym typeface="Wingdings" panose="05000000000000000000" pitchFamily="2" charset="2"/>
              </a:rPr>
              <a:t>nchar</a:t>
            </a:r>
            <a:r>
              <a:rPr lang="es-ES" sz="2400" dirty="0">
                <a:sym typeface="Wingdings" panose="05000000000000000000" pitchFamily="2" charset="2"/>
              </a:rPr>
              <a:t>(y</a:t>
            </a:r>
            <a:r>
              <a:rPr lang="es-ES" sz="2400" dirty="0" smtClean="0">
                <a:sym typeface="Wingdings" panose="05000000000000000000" pitchFamily="2" charset="2"/>
              </a:rPr>
              <a:t>) # </a:t>
            </a:r>
            <a:r>
              <a:rPr lang="es-ES" sz="2400" dirty="0" err="1" smtClean="0">
                <a:sym typeface="Wingdings" panose="05000000000000000000" pitchFamily="2" charset="2"/>
              </a:rPr>
              <a:t>number</a:t>
            </a:r>
            <a:r>
              <a:rPr lang="es-ES" sz="2400" dirty="0" smtClean="0">
                <a:sym typeface="Wingdings" panose="05000000000000000000" pitchFamily="2" charset="2"/>
              </a:rPr>
              <a:t> of </a:t>
            </a:r>
            <a:r>
              <a:rPr lang="es-ES" sz="2400" dirty="0" err="1" smtClean="0">
                <a:sym typeface="Wingdings" panose="05000000000000000000" pitchFamily="2" charset="2"/>
              </a:rPr>
              <a:t>characters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[1] 1 2 3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&gt; y == "a"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[1] TRUE FALSE </a:t>
            </a:r>
            <a:r>
              <a:rPr lang="es-ES" sz="2400" dirty="0" err="1">
                <a:sym typeface="Wingdings" panose="05000000000000000000" pitchFamily="2" charset="2"/>
              </a:rPr>
              <a:t>FALSE</a:t>
            </a:r>
            <a:endParaRPr lang="es-E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&gt; y == "b"</a:t>
            </a:r>
          </a:p>
          <a:p>
            <a:pPr marL="0" indent="0">
              <a:buNone/>
            </a:pPr>
            <a:r>
              <a:rPr lang="es-ES" sz="2400" dirty="0">
                <a:sym typeface="Wingdings" panose="05000000000000000000" pitchFamily="2" charset="2"/>
              </a:rPr>
              <a:t>[1] FALSE </a:t>
            </a:r>
            <a:r>
              <a:rPr lang="es-ES" sz="2400" dirty="0" err="1">
                <a:sym typeface="Wingdings" panose="05000000000000000000" pitchFamily="2" charset="2"/>
              </a:rPr>
              <a:t>FALSE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FALSE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12600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066801"/>
            <a:ext cx="9013115" cy="5654675"/>
          </a:xfrm>
        </p:spPr>
        <p:txBody>
          <a:bodyPr>
            <a:normAutofit/>
          </a:bodyPr>
          <a:lstStyle/>
          <a:p>
            <a:r>
              <a:rPr lang="en-US" sz="2400" b="1" dirty="0">
                <a:sym typeface="Wingdings" panose="05000000000000000000" pitchFamily="2" charset="2"/>
              </a:rPr>
              <a:t>Logical Operators</a:t>
            </a:r>
          </a:p>
          <a:p>
            <a:pPr marL="0" indent="0">
              <a:buNone/>
            </a:pPr>
            <a:r>
              <a:rPr lang="da-DK" sz="2400" dirty="0" smtClean="0">
                <a:sym typeface="Wingdings" panose="05000000000000000000" pitchFamily="2" charset="2"/>
              </a:rPr>
              <a:t> </a:t>
            </a:r>
            <a:r>
              <a:rPr lang="da-DK" sz="2400" dirty="0">
                <a:sym typeface="Wingdings" panose="05000000000000000000" pitchFamily="2" charset="2"/>
              </a:rPr>
              <a:t>x </a:t>
            </a:r>
            <a:r>
              <a:rPr lang="da-DK" sz="2400" dirty="0" smtClean="0">
                <a:sym typeface="Wingdings" panose="05000000000000000000" pitchFamily="2" charset="2"/>
              </a:rPr>
              <a:t>&lt;- </a:t>
            </a:r>
            <a:r>
              <a:rPr lang="da-DK" sz="2400" dirty="0">
                <a:sym typeface="Wingdings" panose="05000000000000000000" pitchFamily="2" charset="2"/>
              </a:rPr>
              <a:t>c(3, 7, 1, 2)</a:t>
            </a:r>
          </a:p>
          <a:p>
            <a:pPr marL="0" indent="0">
              <a:buNone/>
            </a:pPr>
            <a:r>
              <a:rPr lang="da-DK" sz="2400" dirty="0" smtClean="0">
                <a:sym typeface="Wingdings" panose="05000000000000000000" pitchFamily="2" charset="2"/>
              </a:rPr>
              <a:t> </a:t>
            </a:r>
            <a:r>
              <a:rPr lang="da-DK" sz="2400" dirty="0">
                <a:sym typeface="Wingdings" panose="05000000000000000000" pitchFamily="2" charset="2"/>
              </a:rPr>
              <a:t>x &gt; 2</a:t>
            </a: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[1] TRUE TRUE FALSE FALSE</a:t>
            </a:r>
          </a:p>
          <a:p>
            <a:pPr marL="0" indent="0">
              <a:buNone/>
            </a:pPr>
            <a:r>
              <a:rPr lang="da-DK" sz="2400" dirty="0" smtClean="0">
                <a:sym typeface="Wingdings" panose="05000000000000000000" pitchFamily="2" charset="2"/>
              </a:rPr>
              <a:t>x </a:t>
            </a:r>
            <a:r>
              <a:rPr lang="da-DK" sz="2400" dirty="0">
                <a:sym typeface="Wingdings" panose="05000000000000000000" pitchFamily="2" charset="2"/>
              </a:rPr>
              <a:t>== 2</a:t>
            </a: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[1] FALSE FALSE FALSE TRUE</a:t>
            </a: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&gt; !(x &lt; 3</a:t>
            </a:r>
            <a:r>
              <a:rPr lang="da-DK" sz="2400" dirty="0" smtClean="0">
                <a:sym typeface="Wingdings" panose="05000000000000000000" pitchFamily="2" charset="2"/>
              </a:rPr>
              <a:t>) # x not equal to less than 3</a:t>
            </a:r>
            <a:endParaRPr lang="da-DK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[1] TRUE TRUE FALSE FALSE</a:t>
            </a: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&gt; which(x &gt; 2)</a:t>
            </a:r>
          </a:p>
          <a:p>
            <a:pPr marL="0" indent="0">
              <a:buNone/>
            </a:pPr>
            <a:r>
              <a:rPr lang="da-DK" sz="2400" dirty="0">
                <a:sym typeface="Wingdings" panose="05000000000000000000" pitchFamily="2" charset="2"/>
              </a:rPr>
              <a:t>[1] 1 2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34304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066801"/>
            <a:ext cx="9658573" cy="565467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ym typeface="Wingdings" panose="05000000000000000000" pitchFamily="2" charset="2"/>
              </a:rPr>
              <a:t>Factor vs. Vector</a:t>
            </a:r>
          </a:p>
          <a:p>
            <a:pPr marL="0" indent="0">
              <a:buNone/>
            </a:pPr>
            <a:r>
              <a:rPr lang="en-CA" sz="2400" dirty="0" smtClean="0"/>
              <a:t>Example </a:t>
            </a:r>
            <a:r>
              <a:rPr lang="en-CA" sz="2400" dirty="0"/>
              <a:t>- a family of two girls (1) and four boys (0),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&gt; kids &lt;- </a:t>
            </a:r>
            <a:r>
              <a:rPr lang="en-CA" sz="2400" dirty="0"/>
              <a:t>factor(c(1,0,1,0,0,0), </a:t>
            </a:r>
            <a:r>
              <a:rPr lang="en-CA" sz="2400" dirty="0" smtClean="0"/>
              <a:t>levels </a:t>
            </a:r>
            <a:r>
              <a:rPr lang="en-CA" sz="2400" dirty="0"/>
              <a:t>= c(0, 1), labels = c("boy", "girl"))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&gt;kids </a:t>
            </a:r>
          </a:p>
          <a:p>
            <a:pPr marL="0" indent="0">
              <a:buNone/>
            </a:pPr>
            <a:r>
              <a:rPr lang="en-CA" sz="2400" dirty="0" smtClean="0"/>
              <a:t>[</a:t>
            </a:r>
            <a:r>
              <a:rPr lang="en-CA" sz="2400" dirty="0"/>
              <a:t>1] </a:t>
            </a:r>
            <a:r>
              <a:rPr lang="en-CA" sz="2400" dirty="0" smtClean="0"/>
              <a:t>girl </a:t>
            </a:r>
            <a:r>
              <a:rPr lang="en-CA" sz="2400" dirty="0"/>
              <a:t>boy girl boy </a:t>
            </a:r>
            <a:r>
              <a:rPr lang="en-CA" sz="2400" dirty="0" err="1"/>
              <a:t>boy</a:t>
            </a:r>
            <a:r>
              <a:rPr lang="en-CA" sz="2400" dirty="0"/>
              <a:t> </a:t>
            </a:r>
            <a:r>
              <a:rPr lang="en-CA" sz="2400" dirty="0" err="1"/>
              <a:t>boy</a:t>
            </a:r>
            <a:r>
              <a:rPr lang="en-CA" sz="2400" dirty="0"/>
              <a:t>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Levels</a:t>
            </a:r>
            <a:r>
              <a:rPr lang="en-CA" sz="2400" dirty="0"/>
              <a:t>: boy girl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&gt;class(kids</a:t>
            </a:r>
            <a:r>
              <a:rPr lang="en-CA" sz="2400" dirty="0"/>
              <a:t>)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[</a:t>
            </a:r>
            <a:r>
              <a:rPr lang="en-CA" sz="2400" dirty="0"/>
              <a:t>1] "factor" 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&gt; mode(kids</a:t>
            </a:r>
            <a:r>
              <a:rPr lang="en-CA" sz="2400" dirty="0"/>
              <a:t>) </a:t>
            </a:r>
            <a:r>
              <a:rPr lang="en-CA" sz="2400" dirty="0" smtClean="0"/>
              <a:t># </a:t>
            </a:r>
            <a:r>
              <a:rPr lang="en-CA" dirty="0"/>
              <a:t>Get or set the type or storage mode of an </a:t>
            </a:r>
            <a:r>
              <a:rPr lang="en-CA" dirty="0" smtClean="0"/>
              <a:t>object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[</a:t>
            </a:r>
            <a:r>
              <a:rPr lang="en-CA" sz="2400" dirty="0"/>
              <a:t>1] "numeric"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15247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70" y="973565"/>
            <a:ext cx="9325088" cy="56546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We could store a subset of the data in another object. Please note that we need to set character fields to factor since </a:t>
            </a:r>
            <a:r>
              <a:rPr lang="en-US" sz="2400" dirty="0" smtClean="0">
                <a:sym typeface="Wingdings" panose="05000000000000000000" pitchFamily="2" charset="2"/>
              </a:rPr>
              <a:t>this </a:t>
            </a:r>
            <a:r>
              <a:rPr lang="en-US" sz="2400" dirty="0">
                <a:sym typeface="Wingdings" panose="05000000000000000000" pitchFamily="2" charset="2"/>
              </a:rPr>
              <a:t>command runs for factor data (or fields) and not character. For instance let’s store a subset of </a:t>
            </a:r>
            <a:r>
              <a:rPr lang="en-US" sz="2400" dirty="0" err="1">
                <a:sym typeface="Wingdings" panose="05000000000000000000" pitchFamily="2" charset="2"/>
              </a:rPr>
              <a:t>vri_data</a:t>
            </a:r>
            <a:r>
              <a:rPr lang="en-US" sz="2400" dirty="0">
                <a:sym typeface="Wingdings" panose="05000000000000000000" pitchFamily="2" charset="2"/>
              </a:rPr>
              <a:t> that only contains stands with </a:t>
            </a:r>
            <a:r>
              <a:rPr lang="en-US" sz="2400" dirty="0" err="1">
                <a:sym typeface="Wingdings" panose="05000000000000000000" pitchFamily="2" charset="2"/>
              </a:rPr>
              <a:t>lodgepole</a:t>
            </a:r>
            <a:r>
              <a:rPr lang="en-US" sz="2400" dirty="0">
                <a:sym typeface="Wingdings" panose="05000000000000000000" pitchFamily="2" charset="2"/>
              </a:rPr>
              <a:t> pine (plc)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&gt; </a:t>
            </a:r>
            <a:r>
              <a:rPr lang="en-US" sz="2400" dirty="0" err="1">
                <a:sym typeface="Wingdings" panose="05000000000000000000" pitchFamily="2" charset="2"/>
              </a:rPr>
              <a:t>plc_stands</a:t>
            </a:r>
            <a:r>
              <a:rPr lang="en-US" sz="2400" dirty="0">
                <a:sym typeface="Wingdings" panose="05000000000000000000" pitchFamily="2" charset="2"/>
              </a:rPr>
              <a:t> &lt;- subset(</a:t>
            </a:r>
            <a:r>
              <a:rPr lang="en-US" sz="2400" dirty="0" err="1">
                <a:sym typeface="Wingdings" panose="05000000000000000000" pitchFamily="2" charset="2"/>
              </a:rPr>
              <a:t>vri_data</a:t>
            </a:r>
            <a:r>
              <a:rPr lang="en-US" sz="2400" dirty="0">
                <a:sym typeface="Wingdings" panose="05000000000000000000" pitchFamily="2" charset="2"/>
              </a:rPr>
              <a:t>, SPECIES_CD_1=="PLC" )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== (double equality sign)</a:t>
            </a:r>
            <a:r>
              <a:rPr lang="en-US" sz="2400" dirty="0" smtClean="0">
                <a:sym typeface="Wingdings" panose="05000000000000000000" pitchFamily="2" charset="2"/>
              </a:rPr>
              <a:t> is a condition checking expression (equal to) and is not an assignment.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We </a:t>
            </a:r>
            <a:r>
              <a:rPr lang="en-US" sz="2400" dirty="0">
                <a:sym typeface="Wingdings" panose="05000000000000000000" pitchFamily="2" charset="2"/>
              </a:rPr>
              <a:t>could </a:t>
            </a:r>
            <a:r>
              <a:rPr lang="en-US" sz="2400" dirty="0" smtClean="0">
                <a:sym typeface="Wingdings" panose="05000000000000000000" pitchFamily="2" charset="2"/>
              </a:rPr>
              <a:t>subset </a:t>
            </a:r>
            <a:r>
              <a:rPr lang="en-US" sz="2400" smtClean="0">
                <a:sym typeface="Wingdings" panose="05000000000000000000" pitchFamily="2" charset="2"/>
              </a:rPr>
              <a:t>our data with </a:t>
            </a:r>
            <a:r>
              <a:rPr lang="en-US" sz="2400" dirty="0">
                <a:sym typeface="Wingdings" panose="05000000000000000000" pitchFamily="2" charset="2"/>
              </a:rPr>
              <a:t>multiple simultaneous conditions, for instance, let’s store a subset of data with </a:t>
            </a:r>
            <a:r>
              <a:rPr lang="en-US" sz="2400" dirty="0" err="1">
                <a:sym typeface="Wingdings" panose="05000000000000000000" pitchFamily="2" charset="2"/>
              </a:rPr>
              <a:t>lodgepole</a:t>
            </a:r>
            <a:r>
              <a:rPr lang="en-US" sz="2400" dirty="0">
                <a:sym typeface="Wingdings" panose="05000000000000000000" pitchFamily="2" charset="2"/>
              </a:rPr>
              <a:t> pine (PLC) whose age is greater than 100 years: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r>
              <a:rPr lang="en-US" dirty="0" err="1">
                <a:sym typeface="Wingdings" panose="05000000000000000000" pitchFamily="2" charset="2"/>
              </a:rPr>
              <a:t>sub_vri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CA" dirty="0">
                <a:sym typeface="Wingdings" panose="05000000000000000000" pitchFamily="2" charset="2"/>
              </a:rPr>
              <a:t>subset(</a:t>
            </a:r>
            <a:r>
              <a:rPr lang="en-CA" dirty="0" err="1">
                <a:sym typeface="Wingdings" panose="05000000000000000000" pitchFamily="2" charset="2"/>
              </a:rPr>
              <a:t>vri_data</a:t>
            </a:r>
            <a:r>
              <a:rPr lang="en-CA" dirty="0">
                <a:sym typeface="Wingdings" panose="05000000000000000000" pitchFamily="2" charset="2"/>
              </a:rPr>
              <a:t>, SPECIES_CD_1=="PLC" &amp;  PROJ_AGE_1 &gt; 100)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&gt; dim(</a:t>
            </a:r>
            <a:r>
              <a:rPr lang="en-US" dirty="0" err="1" smtClean="0">
                <a:sym typeface="Wingdings" panose="05000000000000000000" pitchFamily="2" charset="2"/>
              </a:rPr>
              <a:t>sub_vri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[1] 180  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44070" y="-129093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</p:spTree>
    <p:extLst>
      <p:ext uri="{BB962C8B-B14F-4D97-AF65-F5344CB8AC3E}">
        <p14:creationId xmlns:p14="http://schemas.microsoft.com/office/powerpoint/2010/main" val="40242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Import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566803" y="1216456"/>
            <a:ext cx="10605353" cy="546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CA" sz="2600" b="1" dirty="0"/>
              <a:t>Desktop version of </a:t>
            </a:r>
            <a:r>
              <a:rPr lang="en-CA" sz="2600" b="1" dirty="0" smtClean="0"/>
              <a:t>R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en-US" sz="2600" dirty="0" smtClean="0"/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600" dirty="0"/>
              <a:t>Keep your data on a folder and keep this .RMD file on the same folder. If these are not kept on the same folder you have </a:t>
            </a:r>
            <a:r>
              <a:rPr lang="en-US" sz="2600" dirty="0" err="1"/>
              <a:t>wrtie</a:t>
            </a:r>
            <a:r>
              <a:rPr lang="en-US" sz="2600" dirty="0"/>
              <a:t> the location path in the code</a:t>
            </a:r>
            <a:r>
              <a:rPr lang="en-US" sz="2600" dirty="0" smtClean="0"/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en-CA" sz="2600" dirty="0" smtClean="0"/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CA" sz="2600" b="1" dirty="0" err="1"/>
              <a:t>RStudio</a:t>
            </a:r>
            <a:r>
              <a:rPr lang="en-CA" sz="2600" b="1" dirty="0"/>
              <a:t> </a:t>
            </a:r>
            <a:r>
              <a:rPr lang="en-CA" sz="2600" b="1" dirty="0" smtClean="0"/>
              <a:t>online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file and then write the function to use the data file on your program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Import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566803" y="1216456"/>
            <a:ext cx="10605353" cy="778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600" dirty="0" smtClean="0"/>
              <a:t>If the data files are not on the folder then locate the data and add path.</a:t>
            </a: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 smtClean="0"/>
              <a:t>Set the </a:t>
            </a:r>
            <a:r>
              <a:rPr lang="en-CA" sz="2600" dirty="0"/>
              <a:t>directory: </a:t>
            </a:r>
            <a:r>
              <a:rPr lang="en-CA" sz="2600" dirty="0" err="1"/>
              <a:t>setwd</a:t>
            </a:r>
            <a:r>
              <a:rPr lang="en-CA" sz="2600" dirty="0"/>
              <a:t>("D</a:t>
            </a:r>
            <a:r>
              <a:rPr lang="en-CA" sz="2600" dirty="0" smtClean="0"/>
              <a:t>:\\</a:t>
            </a:r>
            <a:r>
              <a:rPr lang="en-CA" sz="2600" dirty="0"/>
              <a:t>Week10-12</a:t>
            </a:r>
            <a:r>
              <a:rPr lang="en-CA" sz="2600" dirty="0" smtClean="0"/>
              <a:t>")</a:t>
            </a: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/>
              <a:t> </a:t>
            </a:r>
            <a:r>
              <a:rPr lang="en-CA" sz="2600" dirty="0" smtClean="0"/>
              <a:t>Import .CSV file: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CA" sz="2600" dirty="0" smtClean="0"/>
              <a:t>                    </a:t>
            </a:r>
            <a:r>
              <a:rPr lang="en-CA" sz="2600" dirty="0" err="1" smtClean="0"/>
              <a:t>alldat</a:t>
            </a:r>
            <a:r>
              <a:rPr lang="en-CA" sz="2600" dirty="0" smtClean="0"/>
              <a:t> = </a:t>
            </a:r>
            <a:r>
              <a:rPr lang="en-CA" sz="2600" dirty="0"/>
              <a:t>read.csv("trees.csv", header = TRUE</a:t>
            </a:r>
            <a:r>
              <a:rPr lang="en-CA" sz="2600" dirty="0" smtClean="0"/>
              <a:t>)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/>
              <a:t> </a:t>
            </a:r>
            <a:r>
              <a:rPr lang="en-CA" sz="2600" dirty="0" smtClean="0"/>
              <a:t>Import .</a:t>
            </a:r>
            <a:r>
              <a:rPr lang="en-CA" sz="2600" dirty="0" err="1" smtClean="0"/>
              <a:t>xlsx</a:t>
            </a:r>
            <a:r>
              <a:rPr lang="en-CA" sz="2600" dirty="0" smtClean="0"/>
              <a:t> file: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CA" sz="2600" dirty="0"/>
              <a:t>                    </a:t>
            </a:r>
            <a:r>
              <a:rPr lang="en-CA" sz="2600" dirty="0" smtClean="0"/>
              <a:t>t11 &lt;- </a:t>
            </a:r>
            <a:r>
              <a:rPr lang="en-CA" sz="2600" dirty="0" err="1" smtClean="0"/>
              <a:t>read_excel</a:t>
            </a:r>
            <a:r>
              <a:rPr lang="en-CA" sz="2600" dirty="0"/>
              <a:t>("D</a:t>
            </a:r>
            <a:r>
              <a:rPr lang="en-CA" sz="2600" dirty="0" smtClean="0"/>
              <a:t>:/</a:t>
            </a:r>
            <a:r>
              <a:rPr lang="en-CA" sz="2600" dirty="0"/>
              <a:t>Week10-12/trees.xlsx</a:t>
            </a:r>
            <a:r>
              <a:rPr lang="en-CA" sz="2600" dirty="0" smtClean="0"/>
              <a:t>")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 smtClean="0"/>
              <a:t>Import .txt file: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CA" sz="2600" dirty="0"/>
              <a:t> </a:t>
            </a:r>
            <a:r>
              <a:rPr lang="en-CA" sz="2600" dirty="0" smtClean="0"/>
              <a:t>                   HDB&lt;-</a:t>
            </a:r>
            <a:r>
              <a:rPr lang="en-CA" sz="2600" dirty="0" err="1" smtClean="0"/>
              <a:t>read.table</a:t>
            </a:r>
            <a:r>
              <a:rPr lang="en-CA" sz="2600" dirty="0"/>
              <a:t>("</a:t>
            </a:r>
            <a:r>
              <a:rPr lang="en-CA" sz="2600" dirty="0" smtClean="0"/>
              <a:t>D:/Week10-12/ht_dbh.txt</a:t>
            </a:r>
            <a:r>
              <a:rPr lang="en-CA" sz="2600" dirty="0"/>
              <a:t>", </a:t>
            </a:r>
            <a:r>
              <a:rPr lang="en-CA" sz="2600" dirty="0" smtClean="0"/>
              <a:t>header </a:t>
            </a:r>
            <a:r>
              <a:rPr lang="en-CA" sz="2600" dirty="0"/>
              <a:t>= TRUE)</a:t>
            </a: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075" y="959270"/>
            <a:ext cx="8229600" cy="56546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You can import data in </a:t>
            </a:r>
            <a:r>
              <a:rPr lang="en-US" sz="2400" dirty="0" err="1">
                <a:sym typeface="Wingdings" panose="05000000000000000000" pitchFamily="2" charset="2"/>
              </a:rPr>
              <a:t>RStudio</a:t>
            </a:r>
            <a:r>
              <a:rPr lang="en-US" sz="2400" dirty="0">
                <a:sym typeface="Wingdings" panose="05000000000000000000" pitchFamily="2" charset="2"/>
              </a:rPr>
              <a:t> using the menu option: import Dataset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 File  Import Dataset  choose type of data</a:t>
            </a:r>
          </a:p>
          <a:p>
            <a:r>
              <a:rPr lang="en-US" sz="2400" dirty="0">
                <a:sym typeface="Wingdings" panose="05000000000000000000" pitchFamily="2" charset="2"/>
              </a:rPr>
              <a:t>If you are developing a script, most likely you will need to import the using the read commands. The menu options also produce the code for you which you can use and copy into your script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8075" y="3366205"/>
            <a:ext cx="6705600" cy="2881991"/>
            <a:chOff x="1460500" y="3657600"/>
            <a:chExt cx="6705600" cy="2881991"/>
          </a:xfrm>
        </p:grpSpPr>
        <p:grpSp>
          <p:nvGrpSpPr>
            <p:cNvPr id="11" name="Group 10"/>
            <p:cNvGrpSpPr/>
            <p:nvPr/>
          </p:nvGrpSpPr>
          <p:grpSpPr>
            <a:xfrm>
              <a:off x="1460500" y="3657600"/>
              <a:ext cx="6705600" cy="2881991"/>
              <a:chOff x="1460500" y="3657600"/>
              <a:chExt cx="6705600" cy="288199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200" y="3657600"/>
                <a:ext cx="5422900" cy="2881991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60500" y="5867399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Object name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755900" y="5929699"/>
                <a:ext cx="762000" cy="1524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7" idx="2"/>
              </p:cNvCxnSpPr>
              <p:nvPr/>
            </p:nvCxnSpPr>
            <p:spPr>
              <a:xfrm>
                <a:off x="2438400" y="6005899"/>
                <a:ext cx="3175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6324600" y="5341740"/>
              <a:ext cx="609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code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137150" y="5893040"/>
              <a:ext cx="2984500" cy="225717"/>
            </a:xfrm>
            <a:prstGeom prst="ellips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  <a:endCxn id="13" idx="0"/>
            </p:cNvCxnSpPr>
            <p:nvPr/>
          </p:nvCxnSpPr>
          <p:spPr>
            <a:xfrm>
              <a:off x="6629400" y="5618739"/>
              <a:ext cx="0" cy="274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Import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8754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Export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566803" y="1216456"/>
            <a:ext cx="9974197" cy="631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To A Tab Delimited Text </a:t>
            </a:r>
            <a:r>
              <a:rPr lang="en-US" sz="2600" dirty="0" smtClean="0"/>
              <a:t>File:</a:t>
            </a:r>
            <a:endParaRPr lang="en-US" sz="2600" dirty="0"/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600" dirty="0" smtClean="0"/>
              <a:t>                       </a:t>
            </a:r>
            <a:r>
              <a:rPr lang="en-US" sz="2600" dirty="0" err="1" smtClean="0"/>
              <a:t>write.table</a:t>
            </a:r>
            <a:r>
              <a:rPr lang="en-US" sz="2600" dirty="0" smtClean="0"/>
              <a:t>(</a:t>
            </a:r>
            <a:r>
              <a:rPr lang="en-US" sz="2600" dirty="0" err="1" smtClean="0"/>
              <a:t>mydata</a:t>
            </a:r>
            <a:r>
              <a:rPr lang="en-US" sz="2600" dirty="0"/>
              <a:t>, "c:/mydata.txt", </a:t>
            </a:r>
            <a:r>
              <a:rPr lang="en-US" sz="2600" dirty="0" err="1"/>
              <a:t>sep</a:t>
            </a:r>
            <a:r>
              <a:rPr lang="en-US" sz="2600" dirty="0"/>
              <a:t>="\t")</a:t>
            </a: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If you are keeping the data on the same folder then you do not need to rite the path.</a:t>
            </a:r>
            <a:endParaRPr lang="en-US" sz="2600" dirty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To A .</a:t>
            </a:r>
            <a:r>
              <a:rPr lang="en-US" sz="2600" dirty="0" err="1" smtClean="0"/>
              <a:t>CSVFile</a:t>
            </a:r>
            <a:r>
              <a:rPr lang="en-US" sz="2600" dirty="0"/>
              <a:t>: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en-US" sz="2600" dirty="0" smtClean="0"/>
              <a:t>                  </a:t>
            </a:r>
            <a:r>
              <a:rPr lang="en-US" sz="2600" dirty="0" err="1" smtClean="0"/>
              <a:t>write.table</a:t>
            </a:r>
            <a:r>
              <a:rPr lang="en-US" sz="2600" dirty="0" smtClean="0"/>
              <a:t>(HDB</a:t>
            </a:r>
            <a:r>
              <a:rPr lang="en-US" sz="2600" dirty="0"/>
              <a:t>, file = "f1.csv", </a:t>
            </a:r>
            <a:r>
              <a:rPr lang="en-US" sz="2600" dirty="0" err="1"/>
              <a:t>sep</a:t>
            </a:r>
            <a:r>
              <a:rPr lang="en-US" sz="2600" dirty="0"/>
              <a:t> = ",", </a:t>
            </a:r>
            <a:r>
              <a:rPr lang="en-US" sz="2600" dirty="0" err="1"/>
              <a:t>col.names</a:t>
            </a:r>
            <a:r>
              <a:rPr lang="en-US" sz="2600" dirty="0"/>
              <a:t> = NA</a:t>
            </a:r>
            <a:r>
              <a:rPr lang="en-US" sz="2600" dirty="0" smtClean="0"/>
              <a:t>, 				</a:t>
            </a:r>
            <a:r>
              <a:rPr lang="en-US" sz="2600" dirty="0" err="1" smtClean="0"/>
              <a:t>qmethod</a:t>
            </a:r>
            <a:r>
              <a:rPr lang="en-US" sz="2600" dirty="0" smtClean="0"/>
              <a:t>    = </a:t>
            </a:r>
            <a:r>
              <a:rPr lang="en-US" sz="2600" dirty="0"/>
              <a:t>"double")</a:t>
            </a:r>
            <a:endParaRPr lang="en-CA" sz="2600" dirty="0" smtClean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/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85" y="-116540"/>
            <a:ext cx="9023873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selection and variable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527" y="1026460"/>
            <a:ext cx="9906000" cy="56546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You can view the dimension of the data you just imported by dim() command, or view it in the Environment window in </a:t>
            </a:r>
            <a:r>
              <a:rPr lang="en-US" sz="2400" dirty="0" err="1">
                <a:sym typeface="Wingdings" panose="05000000000000000000" pitchFamily="2" charset="2"/>
              </a:rPr>
              <a:t>RStudio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      &gt; </a:t>
            </a:r>
            <a:r>
              <a:rPr lang="en-US" dirty="0">
                <a:sym typeface="Wingdings" panose="05000000000000000000" pitchFamily="2" charset="2"/>
              </a:rPr>
              <a:t>dim(</a:t>
            </a:r>
            <a:r>
              <a:rPr lang="en-US" dirty="0" err="1">
                <a:sym typeface="Wingdings" panose="05000000000000000000" pitchFamily="2" charset="2"/>
              </a:rPr>
              <a:t>vri_data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      &gt; [1] 2700 6</a:t>
            </a:r>
          </a:p>
          <a:p>
            <a:r>
              <a:rPr lang="en-US" sz="2400" dirty="0">
                <a:sym typeface="Wingdings" panose="05000000000000000000" pitchFamily="2" charset="2"/>
              </a:rPr>
              <a:t>Sometimes you may just view the very first, or last, few records to ensure your data is correct. You can achieve this by head() or tail() commands: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head(object): will show the first 6 records with heading (if available)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&gt; head(</a:t>
            </a:r>
            <a:r>
              <a:rPr lang="en-US" sz="2000" dirty="0" err="1">
                <a:sym typeface="Wingdings" panose="05000000000000000000" pitchFamily="2" charset="2"/>
              </a:rPr>
              <a:t>vri_data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OBJECTID SPECIES_CD_1 PROJ_AGE_1 PROJ_HEIGHT_1 LIVE_VOL_PER_HA_SPP1_125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1        1                       0             0                        0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2        2                       0             0                        0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3        3                       0             0                        0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4        4                       0             0                        0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5        5                       0             0                        0</a:t>
            </a:r>
          </a:p>
          <a:p>
            <a:pPr marL="457200" lvl="1" indent="0">
              <a:buNone/>
            </a:pPr>
            <a:r>
              <a:rPr lang="en-CA" sz="1300" dirty="0" smtClean="0">
                <a:sym typeface="Wingdings" panose="05000000000000000000" pitchFamily="2" charset="2"/>
              </a:rPr>
              <a:t>6        6                       </a:t>
            </a:r>
            <a:r>
              <a:rPr lang="en-CA" sz="1300" dirty="0">
                <a:sym typeface="Wingdings" panose="05000000000000000000" pitchFamily="2" charset="2"/>
              </a:rPr>
              <a:t>0             0                        </a:t>
            </a:r>
            <a:r>
              <a:rPr lang="en-CA" sz="1300" dirty="0" smtClean="0">
                <a:sym typeface="Wingdings" panose="05000000000000000000" pitchFamily="2" charset="2"/>
              </a:rPr>
              <a:t>0</a:t>
            </a:r>
          </a:p>
          <a:p>
            <a:pPr marL="457200" lvl="1" indent="0">
              <a:buNone/>
            </a:pPr>
            <a:endParaRPr lang="en-US" sz="13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tail(object): will show the last 6 records with heading (if available)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&gt; tail(</a:t>
            </a:r>
            <a:r>
              <a:rPr lang="en-US" sz="2000" dirty="0" err="1">
                <a:sym typeface="Wingdings" panose="05000000000000000000" pitchFamily="2" charset="2"/>
              </a:rPr>
              <a:t>vri_data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>
                <a:sym typeface="Wingdings" panose="05000000000000000000" pitchFamily="2" charset="2"/>
              </a:rPr>
              <a:t>what does this command show?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1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84238"/>
            <a:ext cx="8229600" cy="56546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Imported </a:t>
            </a:r>
            <a:r>
              <a:rPr lang="en-US" sz="2400" dirty="0">
                <a:sym typeface="Wingdings" panose="05000000000000000000" pitchFamily="2" charset="2"/>
              </a:rPr>
              <a:t>data into an object is essentially a matrix, therefore, we can ask for specific elements: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e.g.: Returning rows 10 to 13 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      &gt; </a:t>
            </a:r>
            <a:r>
              <a:rPr lang="en-US" sz="1700" dirty="0" err="1">
                <a:sym typeface="Wingdings" panose="05000000000000000000" pitchFamily="2" charset="2"/>
              </a:rPr>
              <a:t>vri_data</a:t>
            </a:r>
            <a:r>
              <a:rPr lang="en-US" sz="1700" dirty="0">
                <a:sym typeface="Wingdings" panose="05000000000000000000" pitchFamily="2" charset="2"/>
              </a:rPr>
              <a:t>[10:13, ] </a:t>
            </a:r>
            <a:r>
              <a:rPr lang="en-US" sz="1300" dirty="0">
                <a:solidFill>
                  <a:srgbClr val="00B050"/>
                </a:solidFill>
                <a:sym typeface="Wingdings" panose="05000000000000000000" pitchFamily="2" charset="2"/>
              </a:rPr>
              <a:t>#you remember that leaving column index blank would return all columns, right?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      </a:t>
            </a:r>
            <a:r>
              <a:rPr lang="en-CA" dirty="0">
                <a:sym typeface="Wingdings" panose="05000000000000000000" pitchFamily="2" charset="2"/>
              </a:rPr>
              <a:t> </a:t>
            </a:r>
            <a:r>
              <a:rPr lang="en-CA" sz="1500" dirty="0">
                <a:sym typeface="Wingdings" panose="05000000000000000000" pitchFamily="2" charset="2"/>
              </a:rPr>
              <a:t>OBJECTID SPECIES_CD_1 PROJ_AGE_1 PROJ_HEIGHT_1 LIVE_VOL_PER_HA_SPP1_125</a:t>
            </a:r>
          </a:p>
          <a:p>
            <a:pPr marL="0" indent="0">
              <a:buNone/>
            </a:pPr>
            <a:r>
              <a:rPr lang="en-CA" sz="1500" dirty="0">
                <a:sym typeface="Wingdings" panose="05000000000000000000" pitchFamily="2" charset="2"/>
              </a:rPr>
              <a:t>	         10       10                       0             0                        0</a:t>
            </a:r>
          </a:p>
          <a:p>
            <a:pPr marL="0" indent="0">
              <a:buNone/>
            </a:pPr>
            <a:r>
              <a:rPr lang="en-CA" sz="1500" dirty="0">
                <a:sym typeface="Wingdings" panose="05000000000000000000" pitchFamily="2" charset="2"/>
              </a:rPr>
              <a:t>	         11       11                       0             0                        0</a:t>
            </a:r>
          </a:p>
          <a:p>
            <a:pPr marL="0" indent="0">
              <a:buNone/>
            </a:pPr>
            <a:r>
              <a:rPr lang="en-CA" sz="1500" dirty="0">
                <a:sym typeface="Wingdings" panose="05000000000000000000" pitchFamily="2" charset="2"/>
              </a:rPr>
              <a:t> 	         12       12                       0             0                        0</a:t>
            </a:r>
          </a:p>
          <a:p>
            <a:pPr marL="0" indent="0">
              <a:buNone/>
            </a:pPr>
            <a:r>
              <a:rPr lang="en-CA" sz="1500" dirty="0">
                <a:sym typeface="Wingdings" panose="05000000000000000000" pitchFamily="2" charset="2"/>
              </a:rPr>
              <a:t>	         13       13                       0             0                        0</a:t>
            </a:r>
            <a:endParaRPr lang="en-US" sz="15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Or e.g.: Returning rows 10, 20, 23 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      &gt; </a:t>
            </a:r>
            <a:r>
              <a:rPr lang="en-US" sz="1700" dirty="0" err="1">
                <a:sym typeface="Wingdings" panose="05000000000000000000" pitchFamily="2" charset="2"/>
              </a:rPr>
              <a:t>vri_data</a:t>
            </a:r>
            <a:r>
              <a:rPr lang="en-US" sz="1700" dirty="0">
                <a:sym typeface="Wingdings" panose="05000000000000000000" pitchFamily="2" charset="2"/>
              </a:rPr>
              <a:t>[c(10,20,23), ] </a:t>
            </a:r>
            <a:r>
              <a:rPr lang="en-US" sz="1700" dirty="0">
                <a:solidFill>
                  <a:srgbClr val="00B050"/>
                </a:solidFill>
                <a:sym typeface="Wingdings" panose="05000000000000000000" pitchFamily="2" charset="2"/>
              </a:rPr>
              <a:t>#you remember c() command, right?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We can check the variable names in the imported data (column headers) using the </a:t>
            </a:r>
            <a:r>
              <a:rPr lang="en-US" sz="2400" b="1" dirty="0">
                <a:sym typeface="Wingdings" panose="05000000000000000000" pitchFamily="2" charset="2"/>
              </a:rPr>
              <a:t>names() </a:t>
            </a:r>
            <a:r>
              <a:rPr lang="en-US" sz="2400" dirty="0">
                <a:sym typeface="Wingdings" panose="05000000000000000000" pitchFamily="2" charset="2"/>
              </a:rPr>
              <a:t>command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&gt; e.g. names(</a:t>
            </a:r>
            <a:r>
              <a:rPr lang="en-US" sz="2000" dirty="0" err="1">
                <a:sym typeface="Wingdings" panose="05000000000000000000" pitchFamily="2" charset="2"/>
              </a:rPr>
              <a:t>vri_data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CA" sz="1300" dirty="0">
                <a:sym typeface="Wingdings" panose="05000000000000000000" pitchFamily="2" charset="2"/>
              </a:rPr>
              <a:t>[1] "OBJECTID"                 "SPECIES_CD_1"             "PROJ_AGE_1"               "PROJ_HEIGHT_1"           </a:t>
            </a:r>
          </a:p>
          <a:p>
            <a:pPr marL="457200" lvl="1" indent="0">
              <a:buNone/>
            </a:pPr>
            <a:r>
              <a:rPr lang="en-CA" sz="1300" dirty="0">
                <a:sym typeface="Wingdings" panose="05000000000000000000" pitchFamily="2" charset="2"/>
              </a:rPr>
              <a:t>	[5] "LIVE_VOL_PER_HA_SPP1_125"</a:t>
            </a:r>
            <a:endParaRPr lang="en-US" sz="13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5585" y="-299422"/>
            <a:ext cx="9023873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selection and variable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26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708" y="1143000"/>
            <a:ext cx="10411610" cy="56546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We can call data columns by their names.</a:t>
            </a:r>
          </a:p>
          <a:p>
            <a:r>
              <a:rPr lang="en-US" sz="2400" dirty="0">
                <a:sym typeface="Wingdings" panose="05000000000000000000" pitchFamily="2" charset="2"/>
              </a:rPr>
              <a:t>Here we’ll see how we can activate mean() function on data. We will learn more about data summary functions such as mean() later.</a:t>
            </a:r>
          </a:p>
          <a:p>
            <a:r>
              <a:rPr lang="en-US" sz="2400" dirty="0">
                <a:sym typeface="Wingdings" panose="05000000000000000000" pitchFamily="2" charset="2"/>
              </a:rPr>
              <a:t>Mean() calculates arithmetic average of a vector.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eg</a:t>
            </a:r>
            <a:r>
              <a:rPr lang="en-US" sz="2000" dirty="0">
                <a:sym typeface="Wingdings" panose="05000000000000000000" pitchFamily="2" charset="2"/>
              </a:rPr>
              <a:t>: &gt; x </a:t>
            </a:r>
            <a:r>
              <a:rPr lang="en-US" sz="2000" dirty="0" smtClean="0">
                <a:sym typeface="Wingdings" panose="05000000000000000000" pitchFamily="2" charset="2"/>
              </a:rPr>
              <a:t>&lt;-1:5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   &gt; mean(x)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   &gt; [1] 3 </a:t>
            </a:r>
          </a:p>
          <a:p>
            <a:r>
              <a:rPr lang="en-US" sz="2400" dirty="0">
                <a:sym typeface="Wingdings" panose="05000000000000000000" pitchFamily="2" charset="2"/>
              </a:rPr>
              <a:t>Let’s calculate mean of projected age of leading species in our data set: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&gt; mean(PROJ_AGE_1)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Would this return result?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300" b="1" dirty="0"/>
              <a:t>Working with data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31" y="1648610"/>
            <a:ext cx="10411610" cy="56546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Wingdings" panose="05000000000000000000" pitchFamily="2" charset="2"/>
              </a:rPr>
              <a:t>In </a:t>
            </a:r>
            <a:r>
              <a:rPr lang="en-US" sz="2400" dirty="0">
                <a:sym typeface="Wingdings" panose="05000000000000000000" pitchFamily="2" charset="2"/>
              </a:rPr>
              <a:t>order to refer to a column in the dataset using column name, we have 2 methods: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$</a:t>
            </a:r>
            <a:r>
              <a:rPr lang="en-US" sz="2000" dirty="0">
                <a:sym typeface="Wingdings" panose="05000000000000000000" pitchFamily="2" charset="2"/>
              </a:rPr>
              <a:t>: including $ between name of dataset and column name</a:t>
            </a:r>
          </a:p>
          <a:p>
            <a:pPr marL="457200" lvl="1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&gt; e.g. mean(vri_data</a:t>
            </a:r>
            <a:r>
              <a:rPr lang="en-US" sz="2000" b="1" dirty="0">
                <a:sym typeface="Wingdings" panose="05000000000000000000" pitchFamily="2" charset="2"/>
              </a:rPr>
              <a:t>$</a:t>
            </a:r>
            <a:r>
              <a:rPr lang="en-US" sz="2000" dirty="0">
                <a:sym typeface="Wingdings" panose="05000000000000000000" pitchFamily="2" charset="2"/>
              </a:rPr>
              <a:t>PROJ_AGE_1)</a:t>
            </a:r>
          </a:p>
          <a:p>
            <a:pPr marL="457200" lvl="1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 [1] 230.6289</a:t>
            </a:r>
          </a:p>
          <a:p>
            <a:pPr lvl="1"/>
            <a:r>
              <a:rPr lang="en-US" sz="2000" b="1" dirty="0">
                <a:sym typeface="Wingdings" panose="05000000000000000000" pitchFamily="2" charset="2"/>
              </a:rPr>
              <a:t>attach()</a:t>
            </a:r>
            <a:r>
              <a:rPr lang="en-US" sz="2000" dirty="0">
                <a:sym typeface="Wingdings" panose="05000000000000000000" pitchFamily="2" charset="2"/>
              </a:rPr>
              <a:t>: using the attach command we can store data vector-wise into R memory and refer to columns using their names.</a:t>
            </a:r>
          </a:p>
          <a:p>
            <a:pPr lvl="2"/>
            <a:r>
              <a:rPr lang="en-US" sz="2300" dirty="0">
                <a:sym typeface="Wingdings" panose="05000000000000000000" pitchFamily="2" charset="2"/>
              </a:rPr>
              <a:t>&gt; </a:t>
            </a:r>
            <a:r>
              <a:rPr lang="en-US" sz="2300" b="1" dirty="0">
                <a:sym typeface="Wingdings" panose="05000000000000000000" pitchFamily="2" charset="2"/>
              </a:rPr>
              <a:t>attach(</a:t>
            </a:r>
            <a:r>
              <a:rPr lang="en-US" sz="2300" dirty="0">
                <a:solidFill>
                  <a:srgbClr val="FF0000"/>
                </a:solidFill>
                <a:sym typeface="Wingdings" panose="05000000000000000000" pitchFamily="2" charset="2"/>
              </a:rPr>
              <a:t>data name</a:t>
            </a:r>
            <a:r>
              <a:rPr lang="en-US" sz="2300" b="1" dirty="0" smtClean="0">
                <a:sym typeface="Wingdings" panose="05000000000000000000" pitchFamily="2" charset="2"/>
              </a:rPr>
              <a:t>)</a:t>
            </a:r>
            <a:r>
              <a:rPr lang="en-US" sz="2300" dirty="0">
                <a:sym typeface="Wingdings" panose="05000000000000000000" pitchFamily="2" charset="2"/>
              </a:rPr>
              <a:t>	      &gt; e.g. attach(</a:t>
            </a:r>
            <a:r>
              <a:rPr lang="en-US" sz="2300" dirty="0" err="1">
                <a:sym typeface="Wingdings" panose="05000000000000000000" pitchFamily="2" charset="2"/>
              </a:rPr>
              <a:t>vri_data</a:t>
            </a:r>
            <a:r>
              <a:rPr lang="en-US" sz="2300" dirty="0">
                <a:sym typeface="Wingdings" panose="05000000000000000000" pitchFamily="2" charset="2"/>
              </a:rPr>
              <a:t>)</a:t>
            </a:r>
            <a:endParaRPr lang="en-US" sz="23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r>
              <a:rPr lang="en-US" sz="2300" dirty="0">
                <a:sym typeface="Wingdings" panose="05000000000000000000" pitchFamily="2" charset="2"/>
              </a:rPr>
              <a:t>Now we can refer to columns in the imported data using just their names (without the $)</a:t>
            </a: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D4DE711D-3C20-4058-8B1D-D686902636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939338C678B478E497C979D9CD138" ma:contentTypeVersion="17" ma:contentTypeDescription="Create a new document." ma:contentTypeScope="" ma:versionID="f0a4ba64ddb10befdf9c75049c293c44">
  <xsd:schema xmlns:xsd="http://www.w3.org/2001/XMLSchema" xmlns:xs="http://www.w3.org/2001/XMLSchema" xmlns:p="http://schemas.microsoft.com/office/2006/metadata/properties" xmlns:ns2="d67aa1b6-eba1-4361-9b9d-8b3531c7f238" xmlns:ns3="14e43a1d-ff4c-4f1b-9e75-34d4d00419f8" targetNamespace="http://schemas.microsoft.com/office/2006/metadata/properties" ma:root="true" ma:fieldsID="0a7a35ddb36c9da0c812803715b369ad" ns2:_="" ns3:_="">
    <xsd:import namespace="d67aa1b6-eba1-4361-9b9d-8b3531c7f238"/>
    <xsd:import namespace="14e43a1d-ff4c-4f1b-9e75-34d4d0041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aa1b6-eba1-4361-9b9d-8b3531c7f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a1f1625-ae5f-4790-9429-a47075c1c3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3a1d-ff4c-4f1b-9e75-34d4d00419f8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20610b-e498-47bd-b391-9ecafcc38b84}" ma:internalName="TaxCatchAll" ma:showField="CatchAllData" ma:web="14e43a1d-ff4c-4f1b-9e75-34d4d0041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aa1b6-eba1-4361-9b9d-8b3531c7f238">
      <Terms xmlns="http://schemas.microsoft.com/office/infopath/2007/PartnerControls"/>
    </lcf76f155ced4ddcb4097134ff3c332f>
    <TaxCatchAll xmlns="14e43a1d-ff4c-4f1b-9e75-34d4d00419f8" xsi:nil="true"/>
  </documentManagement>
</p:properties>
</file>

<file path=customXml/itemProps1.xml><?xml version="1.0" encoding="utf-8"?>
<ds:datastoreItem xmlns:ds="http://schemas.openxmlformats.org/officeDocument/2006/customXml" ds:itemID="{1D54F753-D9F7-4E4F-A44A-AE4A0E7FE731}"/>
</file>

<file path=customXml/itemProps2.xml><?xml version="1.0" encoding="utf-8"?>
<ds:datastoreItem xmlns:ds="http://schemas.openxmlformats.org/officeDocument/2006/customXml" ds:itemID="{8168E470-E97F-426F-9591-36036405E25F}"/>
</file>

<file path=customXml/itemProps3.xml><?xml version="1.0" encoding="utf-8"?>
<ds:datastoreItem xmlns:ds="http://schemas.openxmlformats.org/officeDocument/2006/customXml" ds:itemID="{92E96553-6A70-4013-8AD7-E7024C003DF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1457</TotalTime>
  <Words>1693</Words>
  <Application>Microsoft Office PowerPoint</Application>
  <PresentationFormat>Widescreen</PresentationFormat>
  <Paragraphs>233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</vt:lpstr>
      <vt:lpstr>FRST 232  Computer Applications in Forestry</vt:lpstr>
      <vt:lpstr>PowerPoint Presentation</vt:lpstr>
      <vt:lpstr>PowerPoint Presentation</vt:lpstr>
      <vt:lpstr>PowerPoint Presentation</vt:lpstr>
      <vt:lpstr>PowerPoint Presentation</vt:lpstr>
      <vt:lpstr>Data selection and variable information</vt:lpstr>
      <vt:lpstr>PowerPoint Presentation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  <vt:lpstr>Working with data in R</vt:lpstr>
    </vt:vector>
  </TitlesOfParts>
  <Company>Forestry, 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Suborna Shekhor</dc:creator>
  <cp:lastModifiedBy>Suborna</cp:lastModifiedBy>
  <cp:revision>176</cp:revision>
  <dcterms:created xsi:type="dcterms:W3CDTF">2017-05-23T20:11:54Z</dcterms:created>
  <dcterms:modified xsi:type="dcterms:W3CDTF">2020-07-27T02:16:54Z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0x0101002A9939338C678B478E497C979D9CD138</vt:lpwstr>
  </property>
</Properties>
</file>