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409" r:id="rId3"/>
    <p:sldId id="384" r:id="rId4"/>
    <p:sldId id="410" r:id="rId5"/>
    <p:sldId id="417" r:id="rId6"/>
    <p:sldId id="418" r:id="rId7"/>
    <p:sldId id="411" r:id="rId8"/>
    <p:sldId id="412" r:id="rId9"/>
    <p:sldId id="413" r:id="rId10"/>
    <p:sldId id="419" r:id="rId11"/>
    <p:sldId id="415" r:id="rId12"/>
    <p:sldId id="414" r:id="rId13"/>
    <p:sldId id="420" r:id="rId14"/>
    <p:sldId id="421" r:id="rId15"/>
    <p:sldId id="422" r:id="rId16"/>
    <p:sldId id="423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, Suborna" initials="AS" lastIdx="1" clrIdx="0">
    <p:extLst>
      <p:ext uri="{19B8F6BF-5375-455C-9EA6-DF929625EA0E}">
        <p15:presenceInfo xmlns:p15="http://schemas.microsoft.com/office/powerpoint/2012/main" userId="Ahmed, Subor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1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7669" autoAdjust="0"/>
  </p:normalViewPr>
  <p:slideViewPr>
    <p:cSldViewPr>
      <p:cViewPr varScale="1">
        <p:scale>
          <a:sx n="77" d="100"/>
          <a:sy n="77" d="100"/>
        </p:scale>
        <p:origin x="174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F283447-9520-4C99-9FF5-2DCBCC2C42F7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C70CD74-0300-428E-B1D0-3B1BC6FEBF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56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17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5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2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9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5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install.packages</a:t>
            </a:r>
            <a:r>
              <a:rPr lang="en-US" dirty="0" smtClean="0"/>
              <a:t>("ggplot2")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3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D09A-B78F-4104-B32B-0774C9D0E9CD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7996-AC5E-403D-9DC8-AA4549CF1114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346F-9F50-4530-A9EE-BB78C9294477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92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388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97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36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214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122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496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785C1BA-6CBE-4678-8EEC-6C6A9793C5B8}" type="datetimeFigureOut">
              <a:rPr lang="en-CA" smtClean="0"/>
              <a:t>2020-07-21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95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65FC-71E1-4E43-AE3F-A88EED483A22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9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605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637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18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9D8-E45A-4DCF-AEEF-DEC429CC28CC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17C0-9A9D-4D06-9001-3CA07F596385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3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E2AC-8B1A-43EB-B668-EF39CDBA96C9}" type="datetime1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BEB-C73B-4B0E-8E5D-241FA2DC5C65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3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113D-6E01-404E-9876-5B784815EB69}" type="datetime1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1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C50E-434C-40CF-B99E-6E1511CFBDBE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6EA7-BC1A-4EE1-AB72-CB6D692CA225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EBB4-58EF-48B6-ABBC-97703B606D04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711D-3C20-4058-8B1D-D686902636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E785C1BA-6CBE-4678-8EEC-6C6A9793C5B8}" type="datetimeFigureOut">
              <a:rPr lang="en-CA" smtClean="0"/>
              <a:t>2020-07-21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0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lesson-1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NS7i2m4sB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iktex.org/2.9/setu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05571" y="1799545"/>
            <a:ext cx="7543800" cy="1229683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 smtClean="0"/>
              <a:t>FRST 232 </a:t>
            </a:r>
            <a:br>
              <a:rPr lang="en-CA" b="1" dirty="0" smtClean="0"/>
            </a:br>
            <a:r>
              <a:rPr lang="en-CA" sz="3300" b="1" dirty="0"/>
              <a:t>Computer Applications in Forestry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62821" y="2686235"/>
            <a:ext cx="5829300" cy="25860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sz="6000" spc="-38" dirty="0">
                <a:solidFill>
                  <a:srgbClr val="000000">
                    <a:lumMod val="85000"/>
                    <a:lumOff val="15000"/>
                  </a:srgbClr>
                </a:solidFill>
                <a:latin typeface="Calibri Light" panose="020F0302020204030204"/>
              </a:rPr>
              <a:t/>
            </a:r>
            <a:br>
              <a:rPr lang="en-US" sz="6000" spc="-38" dirty="0">
                <a:solidFill>
                  <a:srgbClr val="000000">
                    <a:lumMod val="85000"/>
                    <a:lumOff val="15000"/>
                  </a:srgbClr>
                </a:solidFill>
                <a:latin typeface="Calibri Light" panose="020F0302020204030204"/>
              </a:rPr>
            </a:br>
            <a:r>
              <a:rPr lang="en-US" sz="2025" spc="-38" dirty="0">
                <a:solidFill>
                  <a:srgbClr val="000000">
                    <a:lumMod val="85000"/>
                    <a:lumOff val="15000"/>
                  </a:srgbClr>
                </a:solidFill>
                <a:latin typeface="Calibri Light" panose="020F0302020204030204"/>
              </a:rPr>
              <a:t/>
            </a:r>
            <a:br>
              <a:rPr lang="en-US" sz="2025" spc="-38" dirty="0">
                <a:solidFill>
                  <a:srgbClr val="000000">
                    <a:lumMod val="85000"/>
                    <a:lumOff val="15000"/>
                  </a:srgbClr>
                </a:solidFill>
                <a:latin typeface="Calibri Light" panose="020F0302020204030204"/>
              </a:rPr>
            </a:br>
            <a:endParaRPr lang="en-US" sz="6000" spc="-38" dirty="0">
              <a:solidFill>
                <a:srgbClr val="000000">
                  <a:lumMod val="85000"/>
                  <a:lumOff val="15000"/>
                </a:srgbClr>
              </a:solidFill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78118" y="3029228"/>
            <a:ext cx="52656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/>
            <a:r>
              <a:rPr lang="en-US" sz="3600" dirty="0" smtClean="0">
                <a:solidFill>
                  <a:srgbClr val="003399"/>
                </a:solidFill>
                <a:latin typeface="Calibri" panose="020F0502020204030204"/>
              </a:rPr>
              <a:t>R </a:t>
            </a:r>
            <a:r>
              <a:rPr lang="en-US" sz="3600" dirty="0" smtClean="0">
                <a:solidFill>
                  <a:srgbClr val="003399"/>
                </a:solidFill>
                <a:latin typeface="Calibri" panose="020F0502020204030204"/>
              </a:rPr>
              <a:t>and </a:t>
            </a:r>
            <a:r>
              <a:rPr lang="en-US" sz="3600" dirty="0" err="1" smtClean="0">
                <a:solidFill>
                  <a:srgbClr val="003399"/>
                </a:solidFill>
                <a:latin typeface="Calibri" panose="020F0502020204030204"/>
              </a:rPr>
              <a:t>R</a:t>
            </a:r>
            <a:r>
              <a:rPr lang="en-US" sz="3600" dirty="0" err="1" smtClean="0">
                <a:solidFill>
                  <a:srgbClr val="003399"/>
                </a:solidFill>
                <a:latin typeface="Calibri" panose="020F0502020204030204"/>
              </a:rPr>
              <a:t>Studio</a:t>
            </a:r>
            <a:r>
              <a:rPr lang="en-US" sz="3600" dirty="0" smtClean="0">
                <a:solidFill>
                  <a:srgbClr val="003399"/>
                </a:solidFill>
                <a:latin typeface="Calibri" panose="020F0502020204030204"/>
              </a:rPr>
              <a:t> </a:t>
            </a:r>
            <a:r>
              <a:rPr lang="en-US" sz="3600" dirty="0">
                <a:solidFill>
                  <a:srgbClr val="003399"/>
                </a:solidFill>
                <a:latin typeface="Calibri" panose="020F0502020204030204"/>
              </a:rPr>
              <a:t>Basics &amp; </a:t>
            </a:r>
            <a:r>
              <a:rPr lang="en-US" sz="3600" dirty="0" smtClean="0">
                <a:solidFill>
                  <a:srgbClr val="003399"/>
                </a:solidFill>
                <a:latin typeface="Calibri" panose="020F0502020204030204"/>
              </a:rPr>
              <a:t>Installation Process</a:t>
            </a:r>
            <a:r>
              <a:rPr lang="en-CA" sz="3600" dirty="0">
                <a:solidFill>
                  <a:srgbClr val="003399"/>
                </a:solidFill>
                <a:latin typeface="Calibri" panose="020F0502020204030204"/>
              </a:rPr>
              <a:t/>
            </a:r>
            <a:br>
              <a:rPr lang="en-CA" sz="3600" dirty="0">
                <a:solidFill>
                  <a:srgbClr val="003399"/>
                </a:solidFill>
                <a:latin typeface="Calibri" panose="020F0502020204030204"/>
              </a:rPr>
            </a:br>
            <a:endParaRPr lang="en-CA" sz="3600" b="1" dirty="0">
              <a:solidFill>
                <a:srgbClr val="00339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88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82" y="762000"/>
            <a:ext cx="8229600" cy="6019800"/>
          </a:xfrm>
        </p:spPr>
        <p:txBody>
          <a:bodyPr>
            <a:noAutofit/>
          </a:bodyPr>
          <a:lstStyle/>
          <a:p>
            <a:r>
              <a:rPr lang="en-US" sz="2200" dirty="0">
                <a:sym typeface="Wingdings" panose="05000000000000000000" pitchFamily="2" charset="2"/>
              </a:rPr>
              <a:t>Environment will show you the defined objects in R memory and their values. </a:t>
            </a:r>
          </a:p>
          <a:p>
            <a:r>
              <a:rPr lang="en-US" sz="2200" dirty="0">
                <a:sym typeface="Wingdings" panose="05000000000000000000" pitchFamily="2" charset="2"/>
              </a:rPr>
              <a:t>History will show you the history of commands you have run in R (in the current session)</a:t>
            </a:r>
          </a:p>
          <a:p>
            <a:r>
              <a:rPr lang="en-US" sz="2200" dirty="0">
                <a:sym typeface="Wingdings" panose="05000000000000000000" pitchFamily="2" charset="2"/>
              </a:rPr>
              <a:t>Files is the directory linkage to files and folders for your R files and projects</a:t>
            </a:r>
          </a:p>
          <a:p>
            <a:r>
              <a:rPr lang="en-US" sz="2200" dirty="0">
                <a:sym typeface="Wingdings" panose="05000000000000000000" pitchFamily="2" charset="2"/>
              </a:rPr>
              <a:t>Plots window visualizes the plots you draw in R in an interactive way</a:t>
            </a:r>
          </a:p>
          <a:p>
            <a:r>
              <a:rPr lang="en-US" sz="2200" dirty="0">
                <a:sym typeface="Wingdings" panose="05000000000000000000" pitchFamily="2" charset="2"/>
              </a:rPr>
              <a:t>Packages window provides a list of available (already installed) packages. You can select any package you would like to use within your script or while working with R. </a:t>
            </a:r>
          </a:p>
          <a:p>
            <a:r>
              <a:rPr lang="en-US" sz="2200" dirty="0">
                <a:sym typeface="Wingdings" panose="05000000000000000000" pitchFamily="2" charset="2"/>
              </a:rPr>
              <a:t>Let’s activate ggplot2 which is an advanced plotting package: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Pay attention to the command that calls the package: </a:t>
            </a:r>
          </a:p>
          <a:p>
            <a:pPr marL="457200" lvl="1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	&gt; library("ggplot2", </a:t>
            </a:r>
            <a:r>
              <a:rPr lang="en-US" sz="2200" dirty="0" err="1">
                <a:sym typeface="Wingdings" panose="05000000000000000000" pitchFamily="2" charset="2"/>
              </a:rPr>
              <a:t>lib.loc</a:t>
            </a:r>
            <a:r>
              <a:rPr lang="en-US" sz="2200" dirty="0">
                <a:sym typeface="Wingdings" panose="05000000000000000000" pitchFamily="2" charset="2"/>
              </a:rPr>
              <a:t>="~/R/win-library/3.3“)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Now you can use ggplot2 methods such as </a:t>
            </a:r>
            <a:r>
              <a:rPr lang="en-US" sz="2200" dirty="0" err="1">
                <a:sym typeface="Wingdings" panose="05000000000000000000" pitchFamily="2" charset="2"/>
              </a:rPr>
              <a:t>qplot</a:t>
            </a:r>
            <a:endParaRPr lang="en-US" sz="22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	&gt; </a:t>
            </a:r>
            <a:r>
              <a:rPr lang="en-US" sz="2200" dirty="0" err="1">
                <a:sym typeface="Wingdings" panose="05000000000000000000" pitchFamily="2" charset="2"/>
              </a:rPr>
              <a:t>qplot</a:t>
            </a:r>
            <a:r>
              <a:rPr lang="en-US" sz="2200" dirty="0">
                <a:sym typeface="Wingdings" panose="05000000000000000000" pitchFamily="2" charset="2"/>
              </a:rPr>
              <a:t>(</a:t>
            </a:r>
            <a:r>
              <a:rPr lang="en-US" sz="2200" dirty="0" err="1">
                <a:sym typeface="Wingdings" panose="05000000000000000000" pitchFamily="2" charset="2"/>
              </a:rPr>
              <a:t>x,y</a:t>
            </a:r>
            <a:r>
              <a:rPr lang="en-US" sz="2200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	compare this plot with a simple R plot using the plot(</a:t>
            </a:r>
            <a:r>
              <a:rPr lang="en-US" sz="2200" dirty="0" err="1">
                <a:sym typeface="Wingdings" panose="05000000000000000000" pitchFamily="2" charset="2"/>
              </a:rPr>
              <a:t>x,y</a:t>
            </a:r>
            <a:r>
              <a:rPr lang="en-US" sz="2200" dirty="0">
                <a:sym typeface="Wingdings" panose="05000000000000000000" pitchFamily="2" charset="2"/>
              </a:rPr>
              <a:t>)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082" y="-27992"/>
            <a:ext cx="8229600" cy="866192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RStudio</a:t>
            </a:r>
            <a:r>
              <a:rPr lang="en-US" sz="4000" dirty="0" smtClean="0"/>
              <a:t> windows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4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38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Again, like VBA and any other programming language you could easily find lots of help, Q&amp;A, etc. by just googling</a:t>
            </a:r>
          </a:p>
          <a:p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You could use R’s help on functions by either using help(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function/method name</a:t>
            </a:r>
            <a:r>
              <a:rPr lang="en-US" sz="2800" dirty="0" smtClean="0">
                <a:sym typeface="Wingdings" panose="05000000000000000000" pitchFamily="2" charset="2"/>
              </a:rPr>
              <a:t>) method, or typing ? before the function/method name. For instance: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&gt; help(</a:t>
            </a:r>
            <a:r>
              <a:rPr lang="en-US" sz="2400" dirty="0" err="1" smtClean="0">
                <a:sym typeface="Wingdings" panose="05000000000000000000" pitchFamily="2" charset="2"/>
              </a:rPr>
              <a:t>install.packages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&gt; ?</a:t>
            </a:r>
            <a:r>
              <a:rPr lang="en-US" sz="2400" dirty="0" err="1" smtClean="0">
                <a:sym typeface="Wingdings" panose="05000000000000000000" pitchFamily="2" charset="2"/>
              </a:rPr>
              <a:t>install.packages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Apparently using R’s help needs a little getting used to R terminology and structure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How to get help on R?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82" y="1524000"/>
            <a:ext cx="8052318" cy="5867400"/>
          </a:xfrm>
        </p:spPr>
        <p:txBody>
          <a:bodyPr>
            <a:noAutofit/>
          </a:bodyPr>
          <a:lstStyle/>
          <a:p>
            <a:r>
              <a:rPr lang="en-CA" sz="2800" dirty="0"/>
              <a:t>A simple formatting language to produce reports</a:t>
            </a:r>
          </a:p>
          <a:p>
            <a:pPr lvl="1"/>
            <a:r>
              <a:rPr lang="en-CA" sz="2400" dirty="0"/>
              <a:t>Uses formatting cues instead of complex code</a:t>
            </a:r>
          </a:p>
          <a:p>
            <a:r>
              <a:rPr lang="en-CA" sz="2800" dirty="0"/>
              <a:t>Can embed code chunks to provide code and output in one document</a:t>
            </a:r>
          </a:p>
          <a:p>
            <a:r>
              <a:rPr lang="en-CA" sz="2800" dirty="0"/>
              <a:t>Can export the .</a:t>
            </a:r>
            <a:r>
              <a:rPr lang="en-CA" sz="2800" dirty="0" err="1"/>
              <a:t>Rmd</a:t>
            </a:r>
            <a:r>
              <a:rPr lang="en-CA" sz="2800" dirty="0"/>
              <a:t> file to Word, PDF, HTML, and </a:t>
            </a:r>
            <a:r>
              <a:rPr lang="en-CA" sz="2800" dirty="0" smtClean="0"/>
              <a:t>more</a:t>
            </a:r>
          </a:p>
          <a:p>
            <a:r>
              <a:rPr lang="en-US" sz="2800" dirty="0"/>
              <a:t> Sources: 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rmarkdown.rstudio.com/lesson-1.html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www.youtube.com/watch?v=DNS7i2m4sB0</a:t>
            </a:r>
            <a:endParaRPr lang="en-US" sz="2800" dirty="0" smtClean="0"/>
          </a:p>
          <a:p>
            <a:pPr>
              <a:buFontTx/>
              <a:buChar char="-"/>
            </a:pPr>
            <a:endParaRPr lang="en-CA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66192"/>
          </a:xfrm>
        </p:spPr>
        <p:txBody>
          <a:bodyPr>
            <a:noAutofit/>
          </a:bodyPr>
          <a:lstStyle/>
          <a:p>
            <a:r>
              <a:rPr lang="en-US" sz="4000" dirty="0" smtClean="0"/>
              <a:t>R Markdown 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66192"/>
          </a:xfrm>
        </p:spPr>
        <p:txBody>
          <a:bodyPr>
            <a:noAutofit/>
          </a:bodyPr>
          <a:lstStyle/>
          <a:p>
            <a:r>
              <a:rPr lang="en-US" sz="4000" dirty="0" smtClean="0"/>
              <a:t>R Markdown 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 rotWithShape="1">
          <a:blip r:embed="rId3"/>
          <a:srcRect r="61070" b="59760"/>
          <a:stretch/>
        </p:blipFill>
        <p:spPr>
          <a:xfrm>
            <a:off x="1447800" y="2438400"/>
            <a:ext cx="6663548" cy="387251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169787"/>
            <a:ext cx="6756918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Step 1: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- open a new document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333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66192"/>
          </a:xfrm>
        </p:spPr>
        <p:txBody>
          <a:bodyPr>
            <a:noAutofit/>
          </a:bodyPr>
          <a:lstStyle/>
          <a:p>
            <a:r>
              <a:rPr lang="en-US" sz="4000" dirty="0" smtClean="0"/>
              <a:t>R Markdown 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129" y="1247640"/>
            <a:ext cx="5663865" cy="452037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61950" y="1247640"/>
            <a:ext cx="2362200" cy="4621414"/>
          </a:xfrm>
        </p:spPr>
        <p:txBody>
          <a:bodyPr>
            <a:noAutofit/>
          </a:bodyPr>
          <a:lstStyle/>
          <a:p>
            <a:r>
              <a:rPr lang="en-US" sz="2800" dirty="0" smtClean="0"/>
              <a:t>Step 2: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- select “html”</a:t>
            </a:r>
          </a:p>
          <a:p>
            <a:pPr marL="0" indent="0">
              <a:buNone/>
            </a:pPr>
            <a:r>
              <a:rPr lang="en-US" sz="2800" dirty="0" smtClean="0"/>
              <a:t>- in this step a bunch of packages will be installed.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6816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66192"/>
          </a:xfrm>
        </p:spPr>
        <p:txBody>
          <a:bodyPr>
            <a:noAutofit/>
          </a:bodyPr>
          <a:lstStyle/>
          <a:p>
            <a:r>
              <a:rPr lang="en-US" sz="4000" dirty="0" smtClean="0"/>
              <a:t>R Markdown &gt; PDF file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2082" y="1524000"/>
            <a:ext cx="7671318" cy="5867400"/>
          </a:xfrm>
        </p:spPr>
        <p:txBody>
          <a:bodyPr>
            <a:no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Need to install the latest version of 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Install package: </a:t>
            </a:r>
          </a:p>
          <a:p>
            <a:pPr marL="0" indent="0">
              <a:buNone/>
            </a:pPr>
            <a:r>
              <a:rPr lang="en-CA" sz="2800" dirty="0" smtClean="0"/>
              <a:t>  -  </a:t>
            </a:r>
            <a:r>
              <a:rPr lang="en-CA" sz="2800" dirty="0" err="1" smtClean="0"/>
              <a:t>install.packages</a:t>
            </a:r>
            <a:r>
              <a:rPr lang="en-CA" sz="2800" dirty="0"/>
              <a:t>("</a:t>
            </a:r>
            <a:r>
              <a:rPr lang="en-CA" sz="2800" dirty="0" err="1"/>
              <a:t>rmarkdown</a:t>
            </a:r>
            <a:r>
              <a:rPr lang="en-CA" sz="2800" dirty="0" smtClean="0"/>
              <a:t>")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If the pdf file is showing some error while creating it then you may need to install </a:t>
            </a:r>
            <a:r>
              <a:rPr lang="en-US" sz="2800" smtClean="0"/>
              <a:t>more packages: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- </a:t>
            </a:r>
            <a:r>
              <a:rPr lang="en-US" sz="2800" dirty="0" err="1" smtClean="0"/>
              <a:t>miktex</a:t>
            </a:r>
            <a:r>
              <a:rPr lang="en-US" sz="2800" dirty="0"/>
              <a:t> (</a:t>
            </a:r>
            <a:r>
              <a:rPr lang="en-US" sz="2800" dirty="0">
                <a:hlinkClick r:id="rId3"/>
              </a:rPr>
              <a:t>https://miktex.org/2.9/setup</a:t>
            </a:r>
            <a:r>
              <a:rPr lang="en-US" sz="2800" dirty="0" smtClean="0"/>
              <a:t>)</a:t>
            </a:r>
          </a:p>
          <a:p>
            <a:pPr>
              <a:buFontTx/>
              <a:buChar char="-"/>
            </a:pPr>
            <a:r>
              <a:rPr lang="en-CA" sz="2800" dirty="0" err="1" smtClean="0"/>
              <a:t>install.packages</a:t>
            </a:r>
            <a:r>
              <a:rPr lang="en-CA" sz="2800" dirty="0" smtClean="0"/>
              <a:t>(“</a:t>
            </a:r>
            <a:r>
              <a:rPr lang="en-CA" sz="2800" dirty="0" err="1" smtClean="0"/>
              <a:t>stringi</a:t>
            </a:r>
            <a:r>
              <a:rPr lang="en-CA" sz="2800" dirty="0" smtClean="0"/>
              <a:t>")</a:t>
            </a:r>
          </a:p>
          <a:p>
            <a:pPr>
              <a:buFontTx/>
              <a:buChar char="-"/>
            </a:pPr>
            <a:r>
              <a:rPr lang="en-US" sz="2800" dirty="0" smtClean="0"/>
              <a:t>Other packages would be suggested.</a:t>
            </a:r>
            <a:endParaRPr lang="en-CA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55290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682214"/>
            <a:ext cx="7886700" cy="1325563"/>
          </a:xfrm>
          <a:noFill/>
        </p:spPr>
        <p:txBody>
          <a:bodyPr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b="1" spc="-50" dirty="0" smtClean="0"/>
              <a:t>R </a:t>
            </a:r>
            <a:r>
              <a:rPr lang="en-US" b="1" spc="-50" dirty="0"/>
              <a:t>Studio Basics &amp; 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06963"/>
          </a:xfrm>
          <a:noFill/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75" y="1141624"/>
            <a:ext cx="8229600" cy="53038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Installation process is very similar for Mac, Windows, or Linux</a:t>
            </a:r>
          </a:p>
          <a:p>
            <a:r>
              <a:rPr lang="en-US" sz="2800" dirty="0" smtClean="0"/>
              <a:t>You should install R before installing </a:t>
            </a:r>
            <a:r>
              <a:rPr lang="en-US" sz="2800" dirty="0" err="1" smtClean="0"/>
              <a:t>Rstudio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CA" sz="2800" dirty="0"/>
              <a:t>To run R, first you need to load the software.  Generally, to load the software, you can go to R website directly.  There are instructions for downloading software on the site for Windows as the operating system.  The process is similar for other operating systems</a:t>
            </a:r>
            <a:r>
              <a:rPr lang="en-CA" sz="2800" dirty="0" smtClean="0"/>
              <a:t>.</a:t>
            </a:r>
            <a:endParaRPr lang="en-CA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63" y="17443"/>
            <a:ext cx="7886700" cy="1325563"/>
          </a:xfrm>
        </p:spPr>
        <p:txBody>
          <a:bodyPr>
            <a:noAutofit/>
          </a:bodyPr>
          <a:lstStyle/>
          <a:p>
            <a:r>
              <a:rPr lang="en-US" b="1" spc="-50" dirty="0"/>
              <a:t>I</a:t>
            </a:r>
            <a:r>
              <a:rPr lang="en-US" b="1" spc="-50" dirty="0" smtClean="0"/>
              <a:t>nstall R and </a:t>
            </a:r>
            <a:r>
              <a:rPr lang="en-US" b="1" spc="-50" dirty="0" err="1" smtClean="0"/>
              <a:t>Rstudio</a:t>
            </a:r>
            <a:endParaRPr lang="en-US" b="1" spc="-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75" y="1141624"/>
            <a:ext cx="8229600" cy="5303837"/>
          </a:xfrm>
        </p:spPr>
        <p:txBody>
          <a:bodyPr>
            <a:normAutofit fontScale="85000" lnSpcReduction="20000"/>
          </a:bodyPr>
          <a:lstStyle/>
          <a:p>
            <a:r>
              <a:rPr lang="en-CA" sz="2800" dirty="0" smtClean="0"/>
              <a:t>First</a:t>
            </a:r>
            <a:r>
              <a:rPr lang="en-CA" sz="2800" dirty="0"/>
              <a:t>, you will need to find a </a:t>
            </a:r>
            <a:r>
              <a:rPr lang="en-CA" sz="2800" dirty="0" err="1"/>
              <a:t>Cran</a:t>
            </a:r>
            <a:r>
              <a:rPr lang="en-CA" sz="2800" dirty="0"/>
              <a:t> near to your location, for faster service.  A list of these can be found on the R website.  This loads the standard package, with a number of libraries.  </a:t>
            </a: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Here </a:t>
            </a:r>
            <a:r>
              <a:rPr lang="en-CA" sz="2800" dirty="0"/>
              <a:t>are the steps you would follow</a:t>
            </a:r>
            <a:r>
              <a:rPr lang="en-CA" sz="2800" dirty="0" smtClean="0"/>
              <a:t>:</a:t>
            </a:r>
          </a:p>
          <a:p>
            <a:pPr marL="0" indent="0">
              <a:buNone/>
            </a:pPr>
            <a:r>
              <a:rPr lang="en-CA" sz="2800" dirty="0" smtClean="0"/>
              <a:t>1. Go </a:t>
            </a:r>
            <a:r>
              <a:rPr lang="en-CA" sz="2800" dirty="0"/>
              <a:t>to the R  website:  http://www.r-project.org/ </a:t>
            </a:r>
          </a:p>
          <a:p>
            <a:endParaRPr lang="en-CA" sz="2800" dirty="0"/>
          </a:p>
          <a:p>
            <a:pPr marL="0" indent="0">
              <a:buNone/>
            </a:pPr>
            <a:r>
              <a:rPr lang="en-CA" sz="2800" dirty="0"/>
              <a:t>2</a:t>
            </a:r>
            <a:r>
              <a:rPr lang="en-CA" sz="2800" dirty="0" smtClean="0"/>
              <a:t>. Select </a:t>
            </a:r>
            <a:r>
              <a:rPr lang="en-CA" sz="2800" dirty="0"/>
              <a:t>CRAN, which is under Download, on the left hand side of the screen </a:t>
            </a:r>
          </a:p>
          <a:p>
            <a:endParaRPr lang="en-CA" sz="2800" dirty="0"/>
          </a:p>
          <a:p>
            <a:pPr marL="0" indent="0">
              <a:buNone/>
            </a:pPr>
            <a:r>
              <a:rPr lang="en-CA" sz="2800" dirty="0"/>
              <a:t>3</a:t>
            </a:r>
            <a:r>
              <a:rPr lang="en-CA" sz="2800" dirty="0" smtClean="0"/>
              <a:t>. From </a:t>
            </a:r>
            <a:r>
              <a:rPr lang="en-CA" sz="2800" dirty="0"/>
              <a:t>the list (centre and right side of the screen), select the closest location [Canada, BC, Simon Fraser University]  </a:t>
            </a:r>
          </a:p>
          <a:p>
            <a:endParaRPr lang="en-CA" sz="2800" dirty="0"/>
          </a:p>
          <a:p>
            <a:pPr marL="0" indent="0">
              <a:buNone/>
            </a:pPr>
            <a:r>
              <a:rPr lang="en-CA" sz="2800" dirty="0"/>
              <a:t>4</a:t>
            </a:r>
            <a:r>
              <a:rPr lang="en-CA" sz="2800" dirty="0" smtClean="0"/>
              <a:t>. Then</a:t>
            </a:r>
            <a:r>
              <a:rPr lang="en-CA" sz="2800" dirty="0"/>
              <a:t>, select the box at the top and centre of the screen labelled Download and Install R, and select Windows (or for Mac)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63" y="17443"/>
            <a:ext cx="7886700" cy="1325563"/>
          </a:xfrm>
        </p:spPr>
        <p:txBody>
          <a:bodyPr>
            <a:noAutofit/>
          </a:bodyPr>
          <a:lstStyle/>
          <a:p>
            <a:r>
              <a:rPr lang="en-US" b="1" spc="-50" dirty="0"/>
              <a:t>I</a:t>
            </a:r>
            <a:r>
              <a:rPr lang="en-US" b="1" spc="-50" dirty="0" smtClean="0"/>
              <a:t>nstall R and </a:t>
            </a:r>
            <a:r>
              <a:rPr lang="en-US" b="1" spc="-50" dirty="0" err="1" smtClean="0"/>
              <a:t>Rstudio</a:t>
            </a:r>
            <a:endParaRPr lang="en-US" b="1" spc="-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75" y="1141624"/>
            <a:ext cx="8229600" cy="5303837"/>
          </a:xfrm>
        </p:spPr>
        <p:txBody>
          <a:bodyPr>
            <a:normAutofit fontScale="77500" lnSpcReduction="20000"/>
          </a:bodyPr>
          <a:lstStyle/>
          <a:p>
            <a:endParaRPr lang="en-CA" sz="2800" dirty="0"/>
          </a:p>
          <a:p>
            <a:pPr marL="0" indent="0">
              <a:buNone/>
            </a:pPr>
            <a:r>
              <a:rPr lang="en-CA" sz="2800" dirty="0"/>
              <a:t>6</a:t>
            </a:r>
            <a:r>
              <a:rPr lang="en-CA" sz="2800" dirty="0" smtClean="0"/>
              <a:t>. Under </a:t>
            </a:r>
            <a:r>
              <a:rPr lang="en-CA" sz="2800" dirty="0"/>
              <a:t>Subdirectories, select Base</a:t>
            </a:r>
          </a:p>
          <a:p>
            <a:endParaRPr lang="en-CA" sz="2800" dirty="0"/>
          </a:p>
          <a:p>
            <a:pPr marL="0" indent="0">
              <a:buNone/>
            </a:pPr>
            <a:r>
              <a:rPr lang="en-CA" sz="2800" dirty="0"/>
              <a:t>7</a:t>
            </a:r>
            <a:r>
              <a:rPr lang="en-CA" sz="2800" dirty="0" smtClean="0"/>
              <a:t>. Select </a:t>
            </a:r>
            <a:r>
              <a:rPr lang="en-CA" sz="2800" dirty="0"/>
              <a:t>Download </a:t>
            </a:r>
            <a:r>
              <a:rPr lang="en-CA" sz="2800" dirty="0" smtClean="0"/>
              <a:t>3.4.2 </a:t>
            </a:r>
            <a:r>
              <a:rPr lang="en-CA" sz="2800" dirty="0"/>
              <a:t>for windows [or whatever the latest version of R is] (or for Mac)</a:t>
            </a:r>
          </a:p>
          <a:p>
            <a:endParaRPr lang="en-CA" sz="2800" dirty="0"/>
          </a:p>
          <a:p>
            <a:pPr marL="0" indent="0">
              <a:buNone/>
            </a:pPr>
            <a:r>
              <a:rPr lang="en-CA" sz="2800" dirty="0"/>
              <a:t>8</a:t>
            </a:r>
            <a:r>
              <a:rPr lang="en-CA" sz="2800" dirty="0" smtClean="0"/>
              <a:t>. You </a:t>
            </a:r>
            <a:r>
              <a:rPr lang="en-CA" sz="2800" dirty="0"/>
              <a:t>will be asked if you want to run or to save this file.  If you are ready to install the package, click on Run. </a:t>
            </a:r>
          </a:p>
          <a:p>
            <a:endParaRPr lang="en-CA" sz="2800" dirty="0"/>
          </a:p>
          <a:p>
            <a:pPr marL="0" indent="0">
              <a:buNone/>
            </a:pPr>
            <a:r>
              <a:rPr lang="en-CA" sz="2800" dirty="0"/>
              <a:t>9</a:t>
            </a:r>
            <a:r>
              <a:rPr lang="en-CA" sz="2800" dirty="0" smtClean="0"/>
              <a:t>. You </a:t>
            </a:r>
            <a:r>
              <a:rPr lang="en-CA" sz="2800" dirty="0"/>
              <a:t>will then be prompted for where you wish to save the file (pick a simple path on your computer e.g.  C:/R  ).  Use the default settings.  </a:t>
            </a:r>
          </a:p>
          <a:p>
            <a:endParaRPr lang="en-CA" sz="2800" dirty="0"/>
          </a:p>
          <a:p>
            <a:pPr marL="0" indent="0">
              <a:buNone/>
            </a:pPr>
            <a:r>
              <a:rPr lang="en-CA" sz="2800" dirty="0"/>
              <a:t>When you are done, there should be the R icon on your desktop and R should be ready for your use. </a:t>
            </a:r>
            <a:endParaRPr lang="en-US" sz="28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Run installer and install R (accepting default selections should work for most cases)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63" y="17443"/>
            <a:ext cx="7886700" cy="1325563"/>
          </a:xfrm>
        </p:spPr>
        <p:txBody>
          <a:bodyPr>
            <a:noAutofit/>
          </a:bodyPr>
          <a:lstStyle/>
          <a:p>
            <a:r>
              <a:rPr lang="en-US" b="1" spc="-50" dirty="0"/>
              <a:t>I</a:t>
            </a:r>
            <a:r>
              <a:rPr lang="en-US" b="1" spc="-50" dirty="0" smtClean="0"/>
              <a:t>nstall R and </a:t>
            </a:r>
            <a:r>
              <a:rPr lang="en-US" b="1" spc="-50" dirty="0" err="1" smtClean="0"/>
              <a:t>Rstudio</a:t>
            </a:r>
            <a:endParaRPr lang="en-US" b="1" spc="-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38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Now that you have R, go ahead and install </a:t>
            </a:r>
            <a:r>
              <a:rPr lang="en-US" sz="2800" dirty="0" err="1" smtClean="0"/>
              <a:t>RStudio</a:t>
            </a:r>
            <a:r>
              <a:rPr lang="en-US" sz="2800" dirty="0"/>
              <a:t> from </a:t>
            </a:r>
            <a:r>
              <a:rPr lang="en-US" sz="2800" dirty="0" smtClean="0">
                <a:hlinkClick r:id="rId3"/>
              </a:rPr>
              <a:t>www.rstudio.com</a:t>
            </a:r>
            <a:endParaRPr lang="en-US" sz="2800" dirty="0" smtClean="0"/>
          </a:p>
          <a:p>
            <a:r>
              <a:rPr lang="en-US" sz="2800" dirty="0" smtClean="0"/>
              <a:t>Click on download: download </a:t>
            </a:r>
            <a:r>
              <a:rPr lang="en-US" sz="2800" dirty="0" err="1" smtClean="0"/>
              <a:t>Rstudio</a:t>
            </a:r>
            <a:r>
              <a:rPr lang="en-US" sz="2800" dirty="0" smtClean="0"/>
              <a:t> Desktop. please note that personal use (license) is free</a:t>
            </a:r>
            <a:r>
              <a:rPr lang="en-US" sz="2800" dirty="0" smtClean="0">
                <a:sym typeface="Wingdings" panose="05000000000000000000" pitchFamily="2" charset="2"/>
              </a:rPr>
              <a:t> choose download link base on your operating system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Download and run installer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Note that </a:t>
            </a:r>
            <a:r>
              <a:rPr lang="en-US" sz="2400" dirty="0" err="1" smtClean="0">
                <a:sym typeface="Wingdings" panose="05000000000000000000" pitchFamily="2" charset="2"/>
              </a:rPr>
              <a:t>RStudio</a:t>
            </a:r>
            <a:r>
              <a:rPr lang="en-US" sz="2400" dirty="0" smtClean="0">
                <a:sym typeface="Wingdings" panose="05000000000000000000" pitchFamily="2" charset="2"/>
              </a:rPr>
              <a:t> will (should) automatically link with R you downloaded in the previous step.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Now let’s compare R and </a:t>
            </a:r>
            <a:r>
              <a:rPr lang="en-US" sz="2800" dirty="0" err="1" smtClean="0">
                <a:sym typeface="Wingdings" panose="05000000000000000000" pitchFamily="2" charset="2"/>
              </a:rPr>
              <a:t>RStudio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Which one do you prefer to use?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3763" y="1744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50" dirty="0" smtClean="0"/>
              <a:t>Install R and </a:t>
            </a:r>
            <a:r>
              <a:rPr lang="en-US" b="1" spc="-50" dirty="0" err="1" smtClean="0"/>
              <a:t>Rstudio</a:t>
            </a:r>
            <a:endParaRPr lang="en-US" b="1" spc="-50" dirty="0"/>
          </a:p>
        </p:txBody>
      </p:sp>
    </p:spTree>
    <p:extLst>
      <p:ext uri="{BB962C8B-B14F-4D97-AF65-F5344CB8AC3E}">
        <p14:creationId xmlns:p14="http://schemas.microsoft.com/office/powerpoint/2010/main" val="7950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13" y="1079138"/>
            <a:ext cx="8229600" cy="53038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can now extend R’s functionality by adding new packages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Packages, as mentioned, are add-ons for new statistical methods, data structures, plots, </a:t>
            </a:r>
            <a:r>
              <a:rPr lang="en-US" sz="2800" dirty="0" err="1" smtClean="0">
                <a:sym typeface="Wingdings" panose="05000000000000000000" pitchFamily="2" charset="2"/>
              </a:rPr>
              <a:t>etc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Packages are often created by individuals such as yourselves (well, if you are well versed in programming and statistics of course)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Currently more than 5,000 packages (and counting) are available. 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In order to install packages you need to run </a:t>
            </a:r>
            <a:r>
              <a:rPr lang="en-US" sz="2400" dirty="0" err="1" smtClean="0">
                <a:sym typeface="Wingdings" panose="05000000000000000000" pitchFamily="2" charset="2"/>
              </a:rPr>
              <a:t>install.packages</a:t>
            </a:r>
            <a:r>
              <a:rPr lang="en-US" sz="2400" dirty="0" smtClean="0">
                <a:sym typeface="Wingdings" panose="05000000000000000000" pitchFamily="2" charset="2"/>
              </a:rPr>
              <a:t>() command: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&gt; </a:t>
            </a:r>
            <a:r>
              <a:rPr lang="en-US" sz="2000" dirty="0" err="1" smtClean="0">
                <a:sym typeface="Wingdings" panose="05000000000000000000" pitchFamily="2" charset="2"/>
              </a:rPr>
              <a:t>install.packages</a:t>
            </a:r>
            <a:r>
              <a:rPr lang="en-US" sz="2000" dirty="0" smtClean="0">
                <a:sym typeface="Wingdings" panose="05000000000000000000" pitchFamily="2" charset="2"/>
              </a:rPr>
              <a:t>(“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package name</a:t>
            </a:r>
            <a:r>
              <a:rPr lang="en-US" sz="2000" dirty="0" smtClean="0">
                <a:sym typeface="Wingdings" panose="05000000000000000000" pitchFamily="2" charset="2"/>
              </a:rPr>
              <a:t>”)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Remember to put package name inside “”</a:t>
            </a:r>
          </a:p>
          <a:p>
            <a:pPr lvl="1"/>
            <a:endParaRPr lang="en-US" sz="2000" dirty="0" smtClean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711D-3C20-4058-8B1D-D686902636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3763" y="1744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50" dirty="0" smtClean="0"/>
              <a:t>Install R and </a:t>
            </a:r>
            <a:r>
              <a:rPr lang="en-US" b="1" spc="-50" dirty="0" err="1" smtClean="0"/>
              <a:t>Rstudio</a:t>
            </a:r>
            <a:endParaRPr lang="en-US" b="1" spc="-50" dirty="0"/>
          </a:p>
        </p:txBody>
      </p:sp>
    </p:spTree>
    <p:extLst>
      <p:ext uri="{BB962C8B-B14F-4D97-AF65-F5344CB8AC3E}">
        <p14:creationId xmlns:p14="http://schemas.microsoft.com/office/powerpoint/2010/main" val="106182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7671318" cy="5867400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RStudio</a:t>
            </a:r>
            <a:r>
              <a:rPr lang="en-US" sz="2200" dirty="0" smtClean="0"/>
              <a:t> provides 4 main windows:</a:t>
            </a:r>
          </a:p>
          <a:p>
            <a:pPr lvl="1"/>
            <a:r>
              <a:rPr lang="en-US" sz="2200" dirty="0" smtClean="0"/>
              <a:t>Script viewer</a:t>
            </a:r>
          </a:p>
          <a:p>
            <a:pPr lvl="1"/>
            <a:r>
              <a:rPr lang="en-US" sz="2200" dirty="0" smtClean="0"/>
              <a:t>Console</a:t>
            </a:r>
          </a:p>
          <a:p>
            <a:pPr lvl="1"/>
            <a:r>
              <a:rPr lang="en-US" sz="2200" dirty="0" smtClean="0"/>
              <a:t>Environment and History</a:t>
            </a:r>
          </a:p>
          <a:p>
            <a:pPr lvl="1"/>
            <a:r>
              <a:rPr lang="en-US" sz="2200" dirty="0" smtClean="0"/>
              <a:t>Files, Plots, Packages, and Help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66192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RStudio</a:t>
            </a:r>
            <a:r>
              <a:rPr lang="en-US" sz="4000" dirty="0" smtClean="0"/>
              <a:t> windows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8" name="Picture 4" descr="Image result for RStudio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1752600"/>
            <a:ext cx="4762500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7131" y="6010276"/>
            <a:ext cx="72276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/>
              <a:t>http://www.sthda.com/english/wiki/running-rstudio-and-setting-up-your-working-directory-easy-r-programming</a:t>
            </a:r>
          </a:p>
        </p:txBody>
      </p:sp>
    </p:spTree>
    <p:extLst>
      <p:ext uri="{BB962C8B-B14F-4D97-AF65-F5344CB8AC3E}">
        <p14:creationId xmlns:p14="http://schemas.microsoft.com/office/powerpoint/2010/main" val="371436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82" y="1524000"/>
            <a:ext cx="7671318" cy="5867400"/>
          </a:xfrm>
        </p:spPr>
        <p:txBody>
          <a:bodyPr>
            <a:noAutofit/>
          </a:bodyPr>
          <a:lstStyle/>
          <a:p>
            <a:r>
              <a:rPr lang="en-US" sz="2200" dirty="0" smtClean="0">
                <a:sym typeface="Wingdings" panose="05000000000000000000" pitchFamily="2" charset="2"/>
              </a:rPr>
              <a:t>Script viewer shows the scripts you create. Scripts are a series of R commands built into a single file. You can think of them as a R program.</a:t>
            </a:r>
          </a:p>
          <a:p>
            <a:r>
              <a:rPr lang="en-US" sz="2200" dirty="0" smtClean="0">
                <a:sym typeface="Wingdings" panose="05000000000000000000" pitchFamily="2" charset="2"/>
              </a:rPr>
              <a:t>Console is the gateway to interact with R. You can type commands on console to run, and R will also output results on console.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66192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RStudio</a:t>
            </a:r>
            <a:r>
              <a:rPr lang="en-US" sz="4000" dirty="0" smtClean="0"/>
              <a:t> windows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1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9939338C678B478E497C979D9CD138" ma:contentTypeVersion="17" ma:contentTypeDescription="Create a new document." ma:contentTypeScope="" ma:versionID="f0a4ba64ddb10befdf9c75049c293c44">
  <xsd:schema xmlns:xsd="http://www.w3.org/2001/XMLSchema" xmlns:xs="http://www.w3.org/2001/XMLSchema" xmlns:p="http://schemas.microsoft.com/office/2006/metadata/properties" xmlns:ns2="d67aa1b6-eba1-4361-9b9d-8b3531c7f238" xmlns:ns3="14e43a1d-ff4c-4f1b-9e75-34d4d00419f8" targetNamespace="http://schemas.microsoft.com/office/2006/metadata/properties" ma:root="true" ma:fieldsID="0a7a35ddb36c9da0c812803715b369ad" ns2:_="" ns3:_="">
    <xsd:import namespace="d67aa1b6-eba1-4361-9b9d-8b3531c7f238"/>
    <xsd:import namespace="14e43a1d-ff4c-4f1b-9e75-34d4d00419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7aa1b6-eba1-4361-9b9d-8b3531c7f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3a1f1625-ae5f-4790-9429-a47075c1c3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3a1d-ff4c-4f1b-9e75-34d4d00419f8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20610b-e498-47bd-b391-9ecafcc38b84}" ma:internalName="TaxCatchAll" ma:showField="CatchAllData" ma:web="14e43a1d-ff4c-4f1b-9e75-34d4d00419f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7aa1b6-eba1-4361-9b9d-8b3531c7f238">
      <Terms xmlns="http://schemas.microsoft.com/office/infopath/2007/PartnerControls"/>
    </lcf76f155ced4ddcb4097134ff3c332f>
    <TaxCatchAll xmlns="14e43a1d-ff4c-4f1b-9e75-34d4d00419f8" xsi:nil="true"/>
  </documentManagement>
</p:properties>
</file>

<file path=customXml/itemProps1.xml><?xml version="1.0" encoding="utf-8"?>
<ds:datastoreItem xmlns:ds="http://schemas.openxmlformats.org/officeDocument/2006/customXml" ds:itemID="{4AB19474-BC4C-48DA-A266-F4A4C861A97A}"/>
</file>

<file path=customXml/itemProps2.xml><?xml version="1.0" encoding="utf-8"?>
<ds:datastoreItem xmlns:ds="http://schemas.openxmlformats.org/officeDocument/2006/customXml" ds:itemID="{087D5A4C-8A04-4567-93D7-5FE8C5C42994}"/>
</file>

<file path=customXml/itemProps3.xml><?xml version="1.0" encoding="utf-8"?>
<ds:datastoreItem xmlns:ds="http://schemas.openxmlformats.org/officeDocument/2006/customXml" ds:itemID="{BC781711-5FDF-458D-A892-3F93E8D499F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26487</TotalTime>
  <Words>1042</Words>
  <Application>Microsoft Office PowerPoint</Application>
  <PresentationFormat>On-screen Show (4:3)</PresentationFormat>
  <Paragraphs>130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Retrospect</vt:lpstr>
      <vt:lpstr>FRST 232  Computer Applications in Forestry</vt:lpstr>
      <vt:lpstr>R Studio Basics &amp; R </vt:lpstr>
      <vt:lpstr>Install R and Rstudio</vt:lpstr>
      <vt:lpstr>Install R and Rstudio</vt:lpstr>
      <vt:lpstr>Install R and Rstudio</vt:lpstr>
      <vt:lpstr>PowerPoint Presentation</vt:lpstr>
      <vt:lpstr>PowerPoint Presentation</vt:lpstr>
      <vt:lpstr>RStudio windows</vt:lpstr>
      <vt:lpstr>RStudio windows</vt:lpstr>
      <vt:lpstr>RStudio windows</vt:lpstr>
      <vt:lpstr>How to get help on R?</vt:lpstr>
      <vt:lpstr>R Markdown </vt:lpstr>
      <vt:lpstr>R Markdown </vt:lpstr>
      <vt:lpstr>R Markdown </vt:lpstr>
      <vt:lpstr>R Markdown &gt; PDF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Bioenergy –  technical assessment</dc:title>
  <dc:creator>saeedghaf@gmail.com</dc:creator>
  <cp:lastModifiedBy>Suborna</cp:lastModifiedBy>
  <cp:revision>486</cp:revision>
  <dcterms:created xsi:type="dcterms:W3CDTF">2015-01-20T23:43:17Z</dcterms:created>
  <dcterms:modified xsi:type="dcterms:W3CDTF">2020-07-22T00:02:17Z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0x0101002A9939338C678B478E497C979D9CD138</vt:lpwstr>
  </property>
</Properties>
</file>