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4" r:id="rId5"/>
    <p:sldId id="263" r:id="rId6"/>
    <p:sldId id="265" r:id="rId7"/>
    <p:sldId id="266" r:id="rId8"/>
    <p:sldId id="268" r:id="rId9"/>
    <p:sldId id="267" r:id="rId10"/>
    <p:sldId id="269" r:id="rId11"/>
    <p:sldId id="257" r:id="rId12"/>
    <p:sldId id="258" r:id="rId13"/>
    <p:sldId id="259" r:id="rId14"/>
    <p:sldId id="260" r:id="rId15"/>
    <p:sldId id="261" r:id="rId16"/>
    <p:sldId id="275" r:id="rId17"/>
    <p:sldId id="276" r:id="rId18"/>
    <p:sldId id="277" r:id="rId19"/>
    <p:sldId id="337" r:id="rId20"/>
    <p:sldId id="278" r:id="rId21"/>
    <p:sldId id="338" r:id="rId22"/>
    <p:sldId id="339" r:id="rId23"/>
    <p:sldId id="279" r:id="rId24"/>
    <p:sldId id="280" r:id="rId25"/>
    <p:sldId id="281" r:id="rId26"/>
    <p:sldId id="282" r:id="rId27"/>
    <p:sldId id="284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04" r:id="rId52"/>
    <p:sldId id="311" r:id="rId53"/>
    <p:sldId id="312" r:id="rId54"/>
    <p:sldId id="315" r:id="rId55"/>
    <p:sldId id="31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40" r:id="rId77"/>
    <p:sldId id="341" r:id="rId78"/>
    <p:sldId id="342" r:id="rId79"/>
    <p:sldId id="343" r:id="rId80"/>
    <p:sldId id="344" r:id="rId81"/>
    <p:sldId id="345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40" d="100"/>
          <a:sy n="140" d="100"/>
        </p:scale>
        <p:origin x="78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2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2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7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6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FD31-2BCC-4B59-BE9E-E7582213B92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35F4-158B-427A-B095-E77CCD29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5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942" y="685853"/>
            <a:ext cx="1193636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j-lt"/>
              </a:rPr>
              <a:t>1. </a:t>
            </a:r>
            <a:r>
              <a:rPr lang="ko-KR" altLang="en-US" sz="1000" b="1" dirty="0" smtClean="0">
                <a:latin typeface="+mj-lt"/>
              </a:rPr>
              <a:t>분산 인증 아키텍처 설계</a:t>
            </a:r>
          </a:p>
          <a:p>
            <a:r>
              <a:rPr lang="en-US" altLang="ko-KR" sz="1000" b="1" dirty="0" smtClean="0">
                <a:latin typeface="+mj-lt"/>
              </a:rPr>
              <a:t>   a) </a:t>
            </a:r>
            <a:r>
              <a:rPr lang="ko-KR" altLang="en-US" sz="1000" b="1" dirty="0" err="1" smtClean="0">
                <a:latin typeface="+mj-lt"/>
              </a:rPr>
              <a:t>마이크로서비스</a:t>
            </a:r>
            <a:r>
              <a:rPr lang="ko-KR" altLang="en-US" sz="1000" b="1" dirty="0" smtClean="0">
                <a:latin typeface="+mj-lt"/>
              </a:rPr>
              <a:t> 기반 인증 서비스</a:t>
            </a:r>
          </a:p>
          <a:p>
            <a:r>
              <a:rPr lang="ko-KR" altLang="en-US" sz="1000" b="1" dirty="0" smtClean="0">
                <a:latin typeface="+mj-lt"/>
              </a:rPr>
              <a:t>      독립적인 인증 서비스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인증 서비스를 별도의 </a:t>
            </a:r>
            <a:r>
              <a:rPr lang="ko-KR" altLang="en-US" sz="1000" dirty="0" err="1" smtClean="0">
                <a:latin typeface="+mj-lt"/>
              </a:rPr>
              <a:t>마이크로서비스로</a:t>
            </a:r>
            <a:r>
              <a:rPr lang="ko-KR" altLang="en-US" sz="1000" dirty="0" smtClean="0">
                <a:latin typeface="+mj-lt"/>
              </a:rPr>
              <a:t> 분리하여 관리합니다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이렇게 하면 다른 서비스와 독립적으로 확장 가능하며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인증 서비스의 장애가 다른 서비스에 영향을 미치지 않는 다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   b) OAuth2 </a:t>
            </a:r>
            <a:r>
              <a:rPr lang="ko-KR" altLang="en-US" sz="1000" b="1" dirty="0" smtClean="0">
                <a:latin typeface="+mj-lt"/>
              </a:rPr>
              <a:t>및 </a:t>
            </a:r>
            <a:r>
              <a:rPr lang="en-US" altLang="ko-KR" sz="1000" b="1" dirty="0" smtClean="0">
                <a:latin typeface="+mj-lt"/>
              </a:rPr>
              <a:t>OpenID Connect</a:t>
            </a:r>
          </a:p>
          <a:p>
            <a:r>
              <a:rPr lang="en-US" altLang="ko-KR" sz="1000" dirty="0" smtClean="0">
                <a:latin typeface="+mj-lt"/>
              </a:rPr>
              <a:t>       OAuth2</a:t>
            </a:r>
            <a:r>
              <a:rPr lang="ko-KR" altLang="en-US" sz="1000" dirty="0" smtClean="0">
                <a:latin typeface="+mj-lt"/>
              </a:rPr>
              <a:t>와 </a:t>
            </a:r>
            <a:r>
              <a:rPr lang="en-US" altLang="ko-KR" sz="1000" dirty="0" smtClean="0">
                <a:latin typeface="+mj-lt"/>
              </a:rPr>
              <a:t>OpenID Connect </a:t>
            </a:r>
            <a:r>
              <a:rPr lang="ko-KR" altLang="en-US" sz="1000" dirty="0" smtClean="0">
                <a:latin typeface="+mj-lt"/>
              </a:rPr>
              <a:t>표준을 기반으로 인증 및 권한 부여를 관리합니다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이는 인증 서비스의 부하를 줄이고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사용자 인증을 보다 안전하고 효율적으로 처리할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endParaRPr lang="en-US" altLang="ko-KR" sz="1000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2. </a:t>
            </a:r>
            <a:r>
              <a:rPr lang="ko-KR" altLang="en-US" sz="1000" b="1" dirty="0" smtClean="0">
                <a:latin typeface="+mj-lt"/>
              </a:rPr>
              <a:t>토큰 기반 인증 관리</a:t>
            </a:r>
          </a:p>
          <a:p>
            <a:r>
              <a:rPr lang="en-US" altLang="ko-KR" sz="1000" b="1" dirty="0" smtClean="0">
                <a:latin typeface="+mj-lt"/>
              </a:rPr>
              <a:t>   a) JWT (JSON Web Token) </a:t>
            </a:r>
            <a:r>
              <a:rPr lang="ko-KR" altLang="en-US" sz="1000" b="1" dirty="0" smtClean="0">
                <a:latin typeface="+mj-lt"/>
              </a:rPr>
              <a:t>사용</a:t>
            </a:r>
          </a:p>
          <a:p>
            <a:r>
              <a:rPr lang="en-US" altLang="ko-KR" sz="1000" b="1" dirty="0" smtClean="0">
                <a:latin typeface="+mj-lt"/>
              </a:rPr>
              <a:t>      JWT </a:t>
            </a:r>
            <a:r>
              <a:rPr lang="ko-KR" altLang="en-US" sz="1000" b="1" dirty="0" smtClean="0">
                <a:latin typeface="+mj-lt"/>
              </a:rPr>
              <a:t>기반 인증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인증 후 발급된 </a:t>
            </a:r>
            <a:r>
              <a:rPr lang="en-US" altLang="ko-KR" sz="1000" dirty="0" smtClean="0">
                <a:latin typeface="+mj-lt"/>
              </a:rPr>
              <a:t>JWT </a:t>
            </a:r>
            <a:r>
              <a:rPr lang="ko-KR" altLang="en-US" sz="1000" dirty="0" smtClean="0">
                <a:latin typeface="+mj-lt"/>
              </a:rPr>
              <a:t>토큰을 사용하여 각 서비스에 접근하도록 합니다</a:t>
            </a:r>
            <a:r>
              <a:rPr lang="en-US" altLang="ko-KR" sz="1000" dirty="0" smtClean="0">
                <a:latin typeface="+mj-lt"/>
              </a:rPr>
              <a:t>. JWT</a:t>
            </a:r>
            <a:r>
              <a:rPr lang="ko-KR" altLang="en-US" sz="1000" dirty="0" smtClean="0">
                <a:latin typeface="+mj-lt"/>
              </a:rPr>
              <a:t>는 서버에 상태를 저장할 필요 없이 사용자의 상태를 관리할 수 있어 서버 부하를 줄일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   토큰의 수명 관리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토큰의 만료 시간</a:t>
            </a:r>
            <a:r>
              <a:rPr lang="en-US" altLang="ko-KR" sz="1000" dirty="0" smtClean="0">
                <a:latin typeface="+mj-lt"/>
              </a:rPr>
              <a:t>(Expiration Time)</a:t>
            </a:r>
            <a:r>
              <a:rPr lang="ko-KR" altLang="en-US" sz="1000" dirty="0" smtClean="0">
                <a:latin typeface="+mj-lt"/>
              </a:rPr>
              <a:t>을 설정하여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토큰이 일정 시간 후에 자동으로 만료되도록 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이로 인해 </a:t>
            </a:r>
            <a:r>
              <a:rPr lang="ko-KR" altLang="en-US" sz="1000" dirty="0" err="1" smtClean="0">
                <a:latin typeface="+mj-lt"/>
              </a:rPr>
              <a:t>재인증</a:t>
            </a:r>
            <a:r>
              <a:rPr lang="ko-KR" altLang="en-US" sz="1000" dirty="0" smtClean="0">
                <a:latin typeface="+mj-lt"/>
              </a:rPr>
              <a:t> 과정을 통해 </a:t>
            </a:r>
            <a:r>
              <a:rPr lang="ko-KR" altLang="en-US" sz="1000" dirty="0" err="1" smtClean="0">
                <a:latin typeface="+mj-lt"/>
              </a:rPr>
              <a:t>보안성을</a:t>
            </a:r>
            <a:r>
              <a:rPr lang="ko-KR" altLang="en-US" sz="1000" dirty="0" smtClean="0">
                <a:latin typeface="+mj-lt"/>
              </a:rPr>
              <a:t> 높일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   b) </a:t>
            </a:r>
            <a:r>
              <a:rPr lang="ko-KR" altLang="en-US" sz="1000" b="1" dirty="0" err="1" smtClean="0">
                <a:latin typeface="+mj-lt"/>
              </a:rPr>
              <a:t>리프레시</a:t>
            </a:r>
            <a:r>
              <a:rPr lang="ko-KR" altLang="en-US" sz="1000" b="1" dirty="0" smtClean="0">
                <a:latin typeface="+mj-lt"/>
              </a:rPr>
              <a:t> 토큰</a:t>
            </a:r>
          </a:p>
          <a:p>
            <a:r>
              <a:rPr lang="ko-KR" altLang="en-US" sz="1000" b="1" dirty="0" smtClean="0">
                <a:latin typeface="+mj-lt"/>
              </a:rPr>
              <a:t>       </a:t>
            </a:r>
            <a:r>
              <a:rPr lang="ko-KR" altLang="en-US" sz="1000" b="1" dirty="0" err="1" smtClean="0">
                <a:latin typeface="+mj-lt"/>
              </a:rPr>
              <a:t>리프레시</a:t>
            </a:r>
            <a:r>
              <a:rPr lang="ko-KR" altLang="en-US" sz="1000" b="1" dirty="0" smtClean="0">
                <a:latin typeface="+mj-lt"/>
              </a:rPr>
              <a:t> 토큰 사용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만료된 </a:t>
            </a:r>
            <a:r>
              <a:rPr lang="en-US" altLang="ko-KR" sz="1000" dirty="0" smtClean="0">
                <a:latin typeface="+mj-lt"/>
              </a:rPr>
              <a:t>JWT </a:t>
            </a:r>
            <a:r>
              <a:rPr lang="ko-KR" altLang="en-US" sz="1000" dirty="0" smtClean="0">
                <a:latin typeface="+mj-lt"/>
              </a:rPr>
              <a:t>토큰을 갱신하기 위해 </a:t>
            </a:r>
            <a:r>
              <a:rPr lang="ko-KR" altLang="en-US" sz="1000" dirty="0" err="1" smtClean="0">
                <a:latin typeface="+mj-lt"/>
              </a:rPr>
              <a:t>리프레시</a:t>
            </a:r>
            <a:r>
              <a:rPr lang="ko-KR" altLang="en-US" sz="1000" dirty="0" smtClean="0">
                <a:latin typeface="+mj-lt"/>
              </a:rPr>
              <a:t> 토큰을 사용합니다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이는 사용자가 장기간 로그인 상태를 유지하면서도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err="1" smtClean="0">
                <a:latin typeface="+mj-lt"/>
              </a:rPr>
              <a:t>보안성을</a:t>
            </a:r>
            <a:r>
              <a:rPr lang="ko-KR" altLang="en-US" sz="1000" dirty="0" smtClean="0">
                <a:latin typeface="+mj-lt"/>
              </a:rPr>
              <a:t> 유지할 수 있도록 돕습니다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endParaRPr lang="en-US" altLang="ko-KR" sz="1000" b="1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3. </a:t>
            </a:r>
            <a:r>
              <a:rPr lang="ko-KR" altLang="en-US" sz="1000" b="1" dirty="0" err="1" smtClean="0">
                <a:latin typeface="+mj-lt"/>
              </a:rPr>
              <a:t>캐싱</a:t>
            </a:r>
            <a:r>
              <a:rPr lang="ko-KR" altLang="en-US" sz="1000" b="1" dirty="0" smtClean="0">
                <a:latin typeface="+mj-lt"/>
              </a:rPr>
              <a:t> 및 로드 </a:t>
            </a:r>
            <a:r>
              <a:rPr lang="ko-KR" altLang="en-US" sz="1000" b="1" dirty="0" err="1" smtClean="0">
                <a:latin typeface="+mj-lt"/>
              </a:rPr>
              <a:t>밸런싱</a:t>
            </a:r>
            <a:endParaRPr lang="ko-KR" altLang="en-US" sz="1000" b="1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   a) </a:t>
            </a:r>
            <a:r>
              <a:rPr lang="ko-KR" altLang="en-US" sz="1000" b="1" dirty="0" smtClean="0">
                <a:latin typeface="+mj-lt"/>
              </a:rPr>
              <a:t>인증 요청 </a:t>
            </a:r>
            <a:r>
              <a:rPr lang="ko-KR" altLang="en-US" sz="1000" b="1" dirty="0" err="1" smtClean="0">
                <a:latin typeface="+mj-lt"/>
              </a:rPr>
              <a:t>캐싱</a:t>
            </a:r>
            <a:endParaRPr lang="ko-KR" altLang="en-US" sz="1000" b="1" dirty="0" smtClean="0">
              <a:latin typeface="+mj-lt"/>
            </a:endParaRPr>
          </a:p>
          <a:p>
            <a:r>
              <a:rPr lang="ko-KR" altLang="en-US" sz="1000" b="1" dirty="0" smtClean="0">
                <a:latin typeface="+mj-lt"/>
              </a:rPr>
              <a:t>       인증 요청의 </a:t>
            </a:r>
            <a:r>
              <a:rPr lang="ko-KR" altLang="en-US" sz="1000" b="1" dirty="0" err="1" smtClean="0">
                <a:latin typeface="+mj-lt"/>
              </a:rPr>
              <a:t>캐싱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en-US" altLang="ko-KR" sz="1000" dirty="0" err="1" smtClean="0">
                <a:latin typeface="+mj-lt"/>
              </a:rPr>
              <a:t>Redis</a:t>
            </a:r>
            <a:r>
              <a:rPr lang="ko-KR" altLang="en-US" sz="1000" dirty="0" smtClean="0">
                <a:latin typeface="+mj-lt"/>
              </a:rPr>
              <a:t>와 같은 </a:t>
            </a:r>
            <a:r>
              <a:rPr lang="ko-KR" altLang="en-US" sz="1000" dirty="0" err="1" smtClean="0">
                <a:latin typeface="+mj-lt"/>
              </a:rPr>
              <a:t>인메모리</a:t>
            </a:r>
            <a:r>
              <a:rPr lang="ko-KR" altLang="en-US" sz="1000" dirty="0" smtClean="0">
                <a:latin typeface="+mj-lt"/>
              </a:rPr>
              <a:t> 데이터베이스를 사용하여 최근 인증된 사용자의 세션을 </a:t>
            </a:r>
            <a:r>
              <a:rPr lang="ko-KR" altLang="en-US" sz="1000" dirty="0" err="1" smtClean="0">
                <a:latin typeface="+mj-lt"/>
              </a:rPr>
              <a:t>캐싱합니다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이는 인증 서비스의 부하를 줄이고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사용자의 인증 속도를 향상시킵니다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   b) </a:t>
            </a:r>
            <a:r>
              <a:rPr lang="ko-KR" altLang="en-US" sz="1000" b="1" dirty="0" smtClean="0">
                <a:latin typeface="+mj-lt"/>
              </a:rPr>
              <a:t>로드 </a:t>
            </a:r>
            <a:r>
              <a:rPr lang="ko-KR" altLang="en-US" sz="1000" b="1" dirty="0" err="1" smtClean="0">
                <a:latin typeface="+mj-lt"/>
              </a:rPr>
              <a:t>밸런싱</a:t>
            </a:r>
            <a:endParaRPr lang="ko-KR" altLang="en-US" sz="1000" b="1" dirty="0" smtClean="0">
              <a:latin typeface="+mj-lt"/>
            </a:endParaRPr>
          </a:p>
          <a:p>
            <a:r>
              <a:rPr lang="ko-KR" altLang="en-US" sz="1000" b="1" dirty="0" smtClean="0">
                <a:latin typeface="+mj-lt"/>
              </a:rPr>
              <a:t>       로드 </a:t>
            </a:r>
            <a:r>
              <a:rPr lang="ko-KR" altLang="en-US" sz="1000" b="1" dirty="0" err="1" smtClean="0">
                <a:latin typeface="+mj-lt"/>
              </a:rPr>
              <a:t>밸런서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인증 요청을 여러 인증 서버에 분산시키기 위해 로드 </a:t>
            </a:r>
            <a:r>
              <a:rPr lang="ko-KR" altLang="en-US" sz="1000" dirty="0" err="1" smtClean="0">
                <a:latin typeface="+mj-lt"/>
              </a:rPr>
              <a:t>밸런서를</a:t>
            </a:r>
            <a:r>
              <a:rPr lang="ko-KR" altLang="en-US" sz="1000" dirty="0" smtClean="0">
                <a:latin typeface="+mj-lt"/>
              </a:rPr>
              <a:t> 도입합니다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이는 특정 서버에 부하가 집중되는 것을 방지하고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시스템의 안정성을 높입니다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endParaRPr lang="en-US" altLang="ko-KR" sz="1000" b="1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4. </a:t>
            </a:r>
            <a:r>
              <a:rPr lang="ko-KR" altLang="en-US" sz="1000" b="1" dirty="0" smtClean="0">
                <a:latin typeface="+mj-lt"/>
              </a:rPr>
              <a:t>장애에 대비한 복구 전략</a:t>
            </a:r>
          </a:p>
          <a:p>
            <a:r>
              <a:rPr lang="en-US" altLang="ko-KR" sz="1000" b="1" dirty="0" smtClean="0">
                <a:latin typeface="+mj-lt"/>
              </a:rPr>
              <a:t>   a) </a:t>
            </a:r>
            <a:r>
              <a:rPr lang="ko-KR" altLang="en-US" sz="1000" b="1" dirty="0" smtClean="0">
                <a:latin typeface="+mj-lt"/>
              </a:rPr>
              <a:t>다중 인증 서버 구성</a:t>
            </a:r>
          </a:p>
          <a:p>
            <a:r>
              <a:rPr lang="ko-KR" altLang="en-US" sz="1000" b="1" dirty="0" smtClean="0">
                <a:latin typeface="+mj-lt"/>
              </a:rPr>
              <a:t>      다중 인증 서버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인증 서비스를 여러 서버에 분산하여 배포합니다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특정 인증 서버에 장애가 발생하더라도 다른 서버가 이를 대체하여 서비스 연속성을 유지할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   b) </a:t>
            </a:r>
            <a:r>
              <a:rPr lang="ko-KR" altLang="en-US" sz="1000" b="1" dirty="0" smtClean="0">
                <a:latin typeface="+mj-lt"/>
              </a:rPr>
              <a:t>자동 복구 및 장애 대응</a:t>
            </a:r>
          </a:p>
          <a:p>
            <a:r>
              <a:rPr lang="ko-KR" altLang="en-US" sz="1000" b="1" dirty="0" smtClean="0">
                <a:latin typeface="+mj-lt"/>
              </a:rPr>
              <a:t>       자동 복구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인증 서비스에 장애가 발생하면 자동으로 문제를 감지하고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복구 작업을 수행하는 시스템을 도입합니다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    서킷 </a:t>
            </a:r>
            <a:r>
              <a:rPr lang="ko-KR" altLang="en-US" sz="1000" b="1" dirty="0" err="1" smtClean="0">
                <a:latin typeface="+mj-lt"/>
              </a:rPr>
              <a:t>브레이커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인증 서비스에 문제가 발생할 경우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서킷 </a:t>
            </a:r>
            <a:r>
              <a:rPr lang="ko-KR" altLang="en-US" sz="1000" dirty="0" err="1" smtClean="0">
                <a:latin typeface="+mj-lt"/>
              </a:rPr>
              <a:t>브레이커</a:t>
            </a:r>
            <a:r>
              <a:rPr lang="ko-KR" altLang="en-US" sz="1000" dirty="0" smtClean="0">
                <a:latin typeface="+mj-lt"/>
              </a:rPr>
              <a:t> 패턴을 적용하여 요청을 차단하고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백업 서비스 또는 </a:t>
            </a:r>
            <a:r>
              <a:rPr lang="ko-KR" altLang="en-US" sz="1000" dirty="0" err="1" smtClean="0">
                <a:latin typeface="+mj-lt"/>
              </a:rPr>
              <a:t>캐시된</a:t>
            </a:r>
            <a:r>
              <a:rPr lang="ko-KR" altLang="en-US" sz="1000" dirty="0" smtClean="0">
                <a:latin typeface="+mj-lt"/>
              </a:rPr>
              <a:t> 데이터를 사용해 서비스 중단을 최소화합니다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endParaRPr lang="en-US" altLang="ko-KR" sz="1000" b="1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5. </a:t>
            </a:r>
            <a:r>
              <a:rPr lang="ko-KR" altLang="en-US" sz="1000" b="1" dirty="0" err="1" smtClean="0">
                <a:latin typeface="+mj-lt"/>
              </a:rPr>
              <a:t>탈중앙화</a:t>
            </a:r>
            <a:r>
              <a:rPr lang="ko-KR" altLang="en-US" sz="1000" b="1" dirty="0" smtClean="0">
                <a:latin typeface="+mj-lt"/>
              </a:rPr>
              <a:t> 인증 방식 도입</a:t>
            </a:r>
          </a:p>
          <a:p>
            <a:r>
              <a:rPr lang="en-US" altLang="ko-KR" sz="1000" b="1" dirty="0" smtClean="0">
                <a:latin typeface="+mj-lt"/>
              </a:rPr>
              <a:t>    a) </a:t>
            </a:r>
            <a:r>
              <a:rPr lang="ko-KR" altLang="en-US" sz="1000" b="1" dirty="0" smtClean="0">
                <a:latin typeface="+mj-lt"/>
              </a:rPr>
              <a:t>분산 </a:t>
            </a:r>
            <a:r>
              <a:rPr lang="ko-KR" altLang="en-US" sz="1000" b="1" dirty="0" err="1" smtClean="0">
                <a:latin typeface="+mj-lt"/>
              </a:rPr>
              <a:t>아이덴티티</a:t>
            </a:r>
            <a:r>
              <a:rPr lang="ko-KR" altLang="en-US" sz="1000" b="1" dirty="0" smtClean="0">
                <a:latin typeface="+mj-lt"/>
              </a:rPr>
              <a:t> </a:t>
            </a:r>
            <a:r>
              <a:rPr lang="en-US" altLang="ko-KR" sz="1000" b="1" dirty="0" smtClean="0">
                <a:latin typeface="+mj-lt"/>
              </a:rPr>
              <a:t>(Decentralized Identity)</a:t>
            </a:r>
          </a:p>
          <a:p>
            <a:r>
              <a:rPr lang="ko-KR" altLang="en-US" sz="1000" b="1" dirty="0" smtClean="0">
                <a:latin typeface="+mj-lt"/>
              </a:rPr>
              <a:t>       분산 </a:t>
            </a:r>
            <a:r>
              <a:rPr lang="ko-KR" altLang="en-US" sz="1000" b="1" dirty="0" err="1" smtClean="0">
                <a:latin typeface="+mj-lt"/>
              </a:rPr>
              <a:t>아이덴티티</a:t>
            </a:r>
            <a:r>
              <a:rPr lang="ko-KR" altLang="en-US" sz="1000" b="1" dirty="0" smtClean="0">
                <a:latin typeface="+mj-lt"/>
              </a:rPr>
              <a:t> 솔루션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블록체인 기술을 활용한 분산 </a:t>
            </a:r>
            <a:r>
              <a:rPr lang="ko-KR" altLang="en-US" sz="1000" dirty="0" err="1" smtClean="0">
                <a:latin typeface="+mj-lt"/>
              </a:rPr>
              <a:t>아이덴티티</a:t>
            </a:r>
            <a:r>
              <a:rPr lang="ko-KR" altLang="en-US" sz="1000" dirty="0" smtClean="0">
                <a:latin typeface="+mj-lt"/>
              </a:rPr>
              <a:t> 시스템을 도입하여 사용자 인증 데이터를 중앙 서버에 의존하지 않고 분산하여 관리합니다</a:t>
            </a:r>
            <a:r>
              <a:rPr lang="en-US" altLang="ko-KR" sz="1000" dirty="0" smtClean="0">
                <a:latin typeface="+mj-lt"/>
              </a:rPr>
              <a:t>. 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                                 </a:t>
            </a:r>
            <a:r>
              <a:rPr lang="ko-KR" altLang="en-US" sz="1000" dirty="0" smtClean="0">
                <a:latin typeface="+mj-lt"/>
              </a:rPr>
              <a:t>이 방식은 특정 서버에 인증 요청이 집중되는 것을 방지하고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err="1" smtClean="0">
                <a:latin typeface="+mj-lt"/>
              </a:rPr>
              <a:t>보안성을</a:t>
            </a:r>
            <a:r>
              <a:rPr lang="ko-KR" altLang="en-US" sz="1000" dirty="0" smtClean="0">
                <a:latin typeface="+mj-lt"/>
              </a:rPr>
              <a:t> 향상시킵니다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    b) </a:t>
            </a:r>
            <a:r>
              <a:rPr lang="ko-KR" altLang="en-US" sz="1000" b="1" dirty="0" err="1" smtClean="0">
                <a:latin typeface="+mj-lt"/>
              </a:rPr>
              <a:t>페더레이션</a:t>
            </a:r>
            <a:r>
              <a:rPr lang="ko-KR" altLang="en-US" sz="1000" b="1" dirty="0" smtClean="0">
                <a:latin typeface="+mj-lt"/>
              </a:rPr>
              <a:t> 인증</a:t>
            </a:r>
          </a:p>
          <a:p>
            <a:r>
              <a:rPr lang="ko-KR" altLang="en-US" sz="1000" b="1" dirty="0" smtClean="0">
                <a:latin typeface="+mj-lt"/>
              </a:rPr>
              <a:t>        </a:t>
            </a:r>
            <a:r>
              <a:rPr lang="ko-KR" altLang="en-US" sz="1000" b="1" dirty="0" err="1" smtClean="0">
                <a:latin typeface="+mj-lt"/>
              </a:rPr>
              <a:t>페더레이션</a:t>
            </a:r>
            <a:r>
              <a:rPr lang="ko-KR" altLang="en-US" sz="1000" b="1" dirty="0" smtClean="0">
                <a:latin typeface="+mj-lt"/>
              </a:rPr>
              <a:t> 인증 </a:t>
            </a:r>
            <a:r>
              <a:rPr lang="en-US" altLang="ko-KR" sz="1000" b="1" dirty="0" smtClean="0">
                <a:latin typeface="+mj-lt"/>
              </a:rPr>
              <a:t>(Federated Authentication)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사용자가 한 번 인증되면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여러 서비스에 접근할 수 있도록 </a:t>
            </a:r>
            <a:r>
              <a:rPr lang="en-US" altLang="ko-KR" sz="1000" dirty="0" smtClean="0">
                <a:latin typeface="+mj-lt"/>
              </a:rPr>
              <a:t>SSO(Single Sign-On)</a:t>
            </a:r>
            <a:r>
              <a:rPr lang="ko-KR" altLang="en-US" sz="1000" dirty="0" smtClean="0">
                <a:latin typeface="+mj-lt"/>
              </a:rPr>
              <a:t>를 구현합니다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 방식은 인증 횟수를 줄이고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사용자 경험을 개선</a:t>
            </a:r>
            <a:endParaRPr lang="en-US" altLang="ko-KR" sz="1000" dirty="0" smtClean="0">
              <a:latin typeface="+mj-lt"/>
            </a:endParaRPr>
          </a:p>
          <a:p>
            <a:endParaRPr lang="en-US" altLang="ko-KR" sz="1000" b="1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6. </a:t>
            </a:r>
            <a:r>
              <a:rPr lang="ko-KR" altLang="en-US" sz="1000" b="1" dirty="0" smtClean="0">
                <a:latin typeface="+mj-lt"/>
              </a:rPr>
              <a:t>모니터링 및 실시간 대응</a:t>
            </a:r>
          </a:p>
          <a:p>
            <a:r>
              <a:rPr lang="en-US" altLang="ko-KR" sz="1000" b="1" dirty="0" smtClean="0">
                <a:latin typeface="+mj-lt"/>
              </a:rPr>
              <a:t>    a) </a:t>
            </a:r>
            <a:r>
              <a:rPr lang="ko-KR" altLang="en-US" sz="1000" b="1" dirty="0" smtClean="0">
                <a:latin typeface="+mj-lt"/>
              </a:rPr>
              <a:t>실시간 모니터링</a:t>
            </a:r>
          </a:p>
          <a:p>
            <a:r>
              <a:rPr lang="ko-KR" altLang="en-US" sz="1000" b="1" dirty="0" smtClean="0">
                <a:latin typeface="+mj-lt"/>
              </a:rPr>
              <a:t>       모니터링 시스템</a:t>
            </a:r>
            <a:r>
              <a:rPr lang="en-US" altLang="ko-KR" sz="1000" dirty="0" smtClean="0">
                <a:latin typeface="+mj-lt"/>
              </a:rPr>
              <a:t>: Prometheus, </a:t>
            </a:r>
            <a:r>
              <a:rPr lang="en-US" altLang="ko-KR" sz="1000" dirty="0" err="1" smtClean="0">
                <a:latin typeface="+mj-lt"/>
              </a:rPr>
              <a:t>Grafana</a:t>
            </a:r>
            <a:r>
              <a:rPr lang="en-US" altLang="ko-KR" sz="1000" dirty="0" smtClean="0">
                <a:latin typeface="+mj-lt"/>
              </a:rPr>
              <a:t> </a:t>
            </a:r>
            <a:r>
              <a:rPr lang="ko-KR" altLang="en-US" sz="1000" dirty="0" smtClean="0">
                <a:latin typeface="+mj-lt"/>
              </a:rPr>
              <a:t>등을 사용하여 인증 서비스의 상태를 실시간으로 모니터링하고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이상 상황 발생 시 알림을 통해 빠르게 대응할 수 있도록 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    b) </a:t>
            </a:r>
            <a:r>
              <a:rPr lang="ko-KR" altLang="en-US" sz="1000" b="1" dirty="0" smtClean="0">
                <a:latin typeface="+mj-lt"/>
              </a:rPr>
              <a:t>알림 및 자동 대응 시스템</a:t>
            </a:r>
          </a:p>
          <a:p>
            <a:r>
              <a:rPr lang="ko-KR" altLang="en-US" sz="1000" b="1" dirty="0" smtClean="0">
                <a:latin typeface="+mj-lt"/>
              </a:rPr>
              <a:t>        자동 대응 시스템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장애가 발생했을 때 자동으로 장애를 처리하고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복구하는 시스템을 도입합니다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예를 들어</a:t>
            </a:r>
            <a:r>
              <a:rPr lang="en-US" altLang="ko-KR" sz="1000" dirty="0" smtClean="0">
                <a:latin typeface="+mj-lt"/>
              </a:rPr>
              <a:t>, AWS Lambda </a:t>
            </a:r>
            <a:r>
              <a:rPr lang="ko-KR" altLang="en-US" sz="1000" dirty="0" smtClean="0">
                <a:latin typeface="+mj-lt"/>
              </a:rPr>
              <a:t>등을 활용해 특정 조건이 발생하면 자동으로 새로운 인증 서버를 생성하도록               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                         </a:t>
            </a:r>
            <a:r>
              <a:rPr lang="ko-KR" altLang="en-US" sz="1000" dirty="0" smtClean="0">
                <a:latin typeface="+mj-lt"/>
              </a:rPr>
              <a:t>구성할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2" y="15937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>
                <a:latin typeface="+mn-ea"/>
              </a:rPr>
              <a:t>사용자 증가에 따른 인증 관리 </a:t>
            </a:r>
            <a:r>
              <a:rPr lang="ko-KR" altLang="en-US" sz="1100" b="1" dirty="0" smtClean="0">
                <a:latin typeface="+mn-ea"/>
              </a:rPr>
              <a:t>체계의 </a:t>
            </a:r>
            <a:r>
              <a:rPr lang="ko-KR" altLang="en-US" sz="1100" b="1" dirty="0">
                <a:latin typeface="+mn-ea"/>
              </a:rPr>
              <a:t>분담을 줄이기 위한 방안을 고안하고 </a:t>
            </a:r>
            <a:r>
              <a:rPr lang="ko-KR" altLang="en-US" sz="1100" b="1" dirty="0" smtClean="0">
                <a:latin typeface="+mn-ea"/>
              </a:rPr>
              <a:t>설계하시오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전제사항 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각 서비스는 고객 증가 또는 인증 서비스의 장애 요인에 영향을 받지 않아야 한다</a:t>
            </a:r>
          </a:p>
        </p:txBody>
      </p:sp>
    </p:spTree>
    <p:extLst>
      <p:ext uri="{BB962C8B-B14F-4D97-AF65-F5344CB8AC3E}">
        <p14:creationId xmlns:p14="http://schemas.microsoft.com/office/powerpoint/2010/main" val="426395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43800" y="0"/>
            <a:ext cx="2505075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038" y="317144"/>
            <a:ext cx="11241207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■ </a:t>
            </a:r>
            <a:r>
              <a:rPr lang="en-US" altLang="ko-KR" sz="1100" b="1" dirty="0"/>
              <a:t>JWT </a:t>
            </a:r>
            <a:r>
              <a:rPr lang="ko-KR" altLang="en-US" sz="1100" b="1" dirty="0"/>
              <a:t>와 </a:t>
            </a:r>
            <a:r>
              <a:rPr lang="en-US" altLang="ko-KR" sz="1100" b="1" dirty="0"/>
              <a:t>Session </a:t>
            </a:r>
            <a:r>
              <a:rPr lang="ko-KR" altLang="en-US" sz="1100" b="1" dirty="0"/>
              <a:t>방식 </a:t>
            </a:r>
            <a:r>
              <a:rPr lang="ko-KR" altLang="en-US" sz="1100" b="1" dirty="0" smtClean="0"/>
              <a:t>비교</a:t>
            </a:r>
            <a:endParaRPr lang="en-US" altLang="ko-KR" sz="1100" b="1" dirty="0" smtClean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1. </a:t>
            </a:r>
            <a:r>
              <a:rPr lang="ko-KR" altLang="en-US" sz="1100" b="1" dirty="0" smtClean="0"/>
              <a:t>사이즈</a:t>
            </a:r>
            <a:endParaRPr lang="en-US" altLang="ko-KR" sz="1100" b="1" dirty="0" smtClean="0"/>
          </a:p>
          <a:p>
            <a:r>
              <a:rPr lang="ko-KR" altLang="en-US" sz="1100" dirty="0" smtClean="0"/>
              <a:t>        </a:t>
            </a:r>
            <a:r>
              <a:rPr lang="ko-KR" altLang="en-US" sz="1100" dirty="0" smtClean="0">
                <a:solidFill>
                  <a:srgbClr val="FF0000"/>
                </a:solidFill>
              </a:rPr>
              <a:t>세션의 경우</a:t>
            </a:r>
            <a:r>
              <a:rPr lang="en-US" altLang="ko-KR" sz="1100" dirty="0" smtClean="0"/>
              <a:t>, Cookie </a:t>
            </a:r>
            <a:r>
              <a:rPr lang="ko-KR" altLang="en-US" sz="1100" dirty="0" smtClean="0"/>
              <a:t>헤더에 세션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만 실어 보내면 되므로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트래픽을</a:t>
            </a:r>
            <a:r>
              <a:rPr lang="ko-KR" altLang="en-US" sz="1100" dirty="0" smtClean="0">
                <a:solidFill>
                  <a:srgbClr val="FF0000"/>
                </a:solidFill>
              </a:rPr>
              <a:t> 적게 사용한다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하지만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JWT</a:t>
            </a:r>
            <a:r>
              <a:rPr lang="ko-KR" altLang="en-US" sz="1100" dirty="0" smtClean="0"/>
              <a:t>는 사용자 인증 정보와 토큰의 발급시각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만료시각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토큰의 </a:t>
            </a:r>
            <a:r>
              <a:rPr lang="en-US" altLang="ko-KR" sz="1100" dirty="0" smtClean="0"/>
              <a:t>ID </a:t>
            </a:r>
            <a:r>
              <a:rPr lang="ko-KR" altLang="en-US" sz="1100" dirty="0" smtClean="0"/>
              <a:t>등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</a:t>
            </a:r>
            <a:r>
              <a:rPr lang="ko-KR" altLang="en-US" sz="1100" dirty="0" smtClean="0"/>
              <a:t>담겨 있는 정보가 세션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에 비해 비대하므로 </a:t>
            </a:r>
            <a:r>
              <a:rPr lang="ko-KR" altLang="en-US" sz="1100" dirty="0" smtClean="0">
                <a:solidFill>
                  <a:srgbClr val="FF0000"/>
                </a:solidFill>
              </a:rPr>
              <a:t>세션 방식보다 훨씬 더 많은 네트워크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트래픽</a:t>
            </a:r>
            <a:r>
              <a:rPr lang="ko-KR" altLang="en-US" sz="1100" dirty="0" err="1" smtClean="0"/>
              <a:t>을</a:t>
            </a:r>
            <a:r>
              <a:rPr lang="ko-KR" altLang="en-US" sz="1100" dirty="0" smtClean="0"/>
              <a:t> 사용한다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       그에 비해 세션 </a:t>
            </a:r>
            <a:r>
              <a:rPr lang="en-US" altLang="ko-KR" sz="1100" dirty="0" smtClean="0"/>
              <a:t>ID</a:t>
            </a:r>
            <a:r>
              <a:rPr lang="ko-KR" altLang="en-US" sz="1100" dirty="0" smtClean="0"/>
              <a:t>는 단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바이트</a:t>
            </a:r>
            <a:r>
              <a:rPr lang="en-US" altLang="ko-KR" sz="1100" dirty="0" smtClean="0"/>
              <a:t>. 50</a:t>
            </a:r>
            <a:r>
              <a:rPr lang="ko-KR" altLang="en-US" sz="1100" dirty="0" smtClean="0"/>
              <a:t>배가 넘는 </a:t>
            </a:r>
            <a:r>
              <a:rPr lang="ko-KR" altLang="en-US" sz="1100" dirty="0" err="1" smtClean="0"/>
              <a:t>트래픽</a:t>
            </a:r>
            <a:r>
              <a:rPr lang="ko-KR" altLang="en-US" sz="1100" dirty="0" smtClean="0"/>
              <a:t> 비효율이다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2. </a:t>
            </a:r>
            <a:r>
              <a:rPr lang="ko-KR" altLang="en-US" sz="1100" b="1" dirty="0" smtClean="0">
                <a:latin typeface="+mn-ea"/>
              </a:rPr>
              <a:t>안정성과 </a:t>
            </a:r>
            <a:r>
              <a:rPr lang="ko-KR" altLang="en-US" sz="1100" b="1" dirty="0" err="1" smtClean="0">
                <a:latin typeface="+mn-ea"/>
              </a:rPr>
              <a:t>보안성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세션의 경우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모든 인증 정보를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서버에서 관리</a:t>
            </a:r>
            <a:r>
              <a:rPr lang="ko-KR" altLang="en-US" sz="1100" dirty="0" smtClean="0">
                <a:latin typeface="+mn-ea"/>
              </a:rPr>
              <a:t>하기 때문에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보안 측면에서 조금 더 유리</a:t>
            </a:r>
            <a:r>
              <a:rPr lang="ko-KR" altLang="en-US" sz="1100" dirty="0" smtClean="0">
                <a:latin typeface="+mn-ea"/>
              </a:rPr>
              <a:t>하다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설령 세션 </a:t>
            </a: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해커에게 탈취</a:t>
            </a:r>
            <a:r>
              <a:rPr lang="ko-KR" altLang="en-US" sz="1100" dirty="0" smtClean="0">
                <a:latin typeface="+mn-ea"/>
              </a:rPr>
              <a:t>된다고 하더라도</a:t>
            </a:r>
            <a:r>
              <a:rPr lang="en-US" altLang="ko-KR" sz="1100" dirty="0" smtClean="0">
                <a:latin typeface="+mn-ea"/>
              </a:rPr>
              <a:t>,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</a:t>
            </a:r>
            <a:r>
              <a:rPr lang="ko-KR" altLang="en-US" sz="1100" dirty="0" smtClean="0">
                <a:latin typeface="+mn-ea"/>
              </a:rPr>
              <a:t>서버 측에서 해당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세션을 무효 처리</a:t>
            </a:r>
            <a:r>
              <a:rPr lang="ko-KR" altLang="en-US" sz="1100" dirty="0" smtClean="0">
                <a:latin typeface="+mn-ea"/>
              </a:rPr>
              <a:t>하면 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토큰의 경우</a:t>
            </a:r>
            <a:r>
              <a:rPr lang="ko-KR" altLang="en-US" sz="1100" dirty="0" smtClean="0">
                <a:latin typeface="+mn-ea"/>
              </a:rPr>
              <a:t>는 그렇지 않다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토큰은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서버가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트래킹하지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않고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클라이언트가 모든 인증정보를 가지고</a:t>
            </a:r>
            <a:r>
              <a:rPr lang="ko-KR" altLang="en-US" sz="1100" dirty="0" smtClean="0">
                <a:latin typeface="+mn-ea"/>
              </a:rPr>
              <a:t> 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토큰이 한 번 해커에게 탈취당하면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</a:t>
            </a:r>
            <a:r>
              <a:rPr lang="ko-KR" altLang="en-US" sz="1100" dirty="0" smtClean="0">
                <a:latin typeface="+mn-ea"/>
              </a:rPr>
              <a:t>세션과 비교했을 때 조금 복잡한 방식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위의 내용 참고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으로 해킹을 </a:t>
            </a:r>
            <a:r>
              <a:rPr lang="ko-KR" altLang="en-US" sz="1100" dirty="0" err="1" smtClean="0">
                <a:latin typeface="+mn-ea"/>
              </a:rPr>
              <a:t>막아야한다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또한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특성 상 토큰에 실린 </a:t>
            </a:r>
            <a:r>
              <a:rPr lang="en-US" altLang="ko-KR" sz="1100" dirty="0" smtClean="0">
                <a:latin typeface="+mn-ea"/>
              </a:rPr>
              <a:t>Payload</a:t>
            </a:r>
            <a:r>
              <a:rPr lang="ko-KR" altLang="en-US" sz="1100" dirty="0" smtClean="0">
                <a:latin typeface="+mn-ea"/>
              </a:rPr>
              <a:t>가 별도로 암호화 되어있지 않으므로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누구나 내용을 확인할 수 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</a:t>
            </a:r>
            <a:r>
              <a:rPr lang="en-US" altLang="ko-KR" sz="1100" dirty="0" smtClean="0">
                <a:latin typeface="+mn-ea"/>
              </a:rPr>
              <a:t>Payload</a:t>
            </a:r>
            <a:r>
              <a:rPr lang="ko-KR" altLang="en-US" sz="1100" dirty="0" smtClean="0">
                <a:latin typeface="+mn-ea"/>
              </a:rPr>
              <a:t>에는 민감한 데이터를 실을 수 없다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 smtClean="0">
                <a:latin typeface="+mn-ea"/>
              </a:rPr>
              <a:t>       . </a:t>
            </a:r>
            <a:r>
              <a:rPr lang="ko-KR" altLang="en-US" sz="1100" dirty="0" smtClean="0">
                <a:latin typeface="+mn-ea"/>
              </a:rPr>
              <a:t>하지만 세션과 같은 경우에는 모든 데이터가 서버에 저장되기 때문에 아무나 함부로 열람할 수 없기에 저장할 수 있는 데이터에 제한이 없다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 3. </a:t>
            </a:r>
            <a:r>
              <a:rPr lang="ko-KR" altLang="en-US" sz="1100" b="1" dirty="0" err="1" smtClean="0">
                <a:latin typeface="+mn-ea"/>
              </a:rPr>
              <a:t>확장성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그럼에도 불구하고 최근 모던 웹 어플리케이션이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토큰 기반 인증을 사용하는 이유가 바로 이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확장성이다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일반적으로 웹 어플리케이션의 서버 확장 방식은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수평 확장</a:t>
            </a:r>
            <a:r>
              <a:rPr lang="ko-KR" altLang="en-US" sz="1100" dirty="0" smtClean="0">
                <a:latin typeface="+mn-ea"/>
              </a:rPr>
              <a:t>을 사용한다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즉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한 대가 아닌 여러 대의 서버가 요청을 처리</a:t>
            </a:r>
            <a:r>
              <a:rPr lang="ko-KR" altLang="en-US" sz="1100" dirty="0" smtClean="0">
                <a:latin typeface="+mn-ea"/>
              </a:rPr>
              <a:t>하게 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</a:t>
            </a:r>
            <a:r>
              <a:rPr lang="ko-KR" altLang="en-US" sz="1100" dirty="0" smtClean="0">
                <a:latin typeface="+mn-ea"/>
              </a:rPr>
              <a:t>이때 별도의 작업을 해주지 않는다면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 기반 인증 방식은 세션 불일치 문제</a:t>
            </a:r>
            <a:r>
              <a:rPr lang="ko-KR" altLang="en-US" sz="1100" dirty="0" smtClean="0">
                <a:latin typeface="+mn-ea"/>
              </a:rPr>
              <a:t>를 겪게 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</a:t>
            </a:r>
            <a:r>
              <a:rPr lang="ko-KR" altLang="en-US" sz="1100" dirty="0" smtClean="0">
                <a:latin typeface="+mn-ea"/>
              </a:rPr>
              <a:t>이를 해결하기 위해서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Sticky Session, Session Clustering,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 스토리지 외부 분리</a:t>
            </a:r>
            <a:r>
              <a:rPr lang="ko-KR" altLang="en-US" sz="1100" dirty="0" smtClean="0">
                <a:latin typeface="+mn-ea"/>
              </a:rPr>
              <a:t> 등의 작업을 해주어야 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토큰 기반 인증 방식의 경우 서버가 직접 인증 방식을 저장하지 않고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클라이언트가 저장하는 방식</a:t>
            </a:r>
            <a:r>
              <a:rPr lang="ko-KR" altLang="en-US" sz="1100" dirty="0" smtClean="0">
                <a:latin typeface="+mn-ea"/>
              </a:rPr>
              <a:t>을 취하기 때문에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</a:t>
            </a:r>
            <a:r>
              <a:rPr lang="ko-KR" altLang="en-US" sz="1100" dirty="0" smtClean="0">
                <a:latin typeface="+mn-ea"/>
              </a:rPr>
              <a:t>이런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 불일치 문제로부터 자유롭다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이런 특징으로 토큰 기반 인증 방식은 </a:t>
            </a:r>
            <a:r>
              <a:rPr lang="en-US" altLang="ko-KR" sz="1100" dirty="0" smtClean="0">
                <a:latin typeface="+mn-ea"/>
              </a:rPr>
              <a:t>HTTP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ko-KR" altLang="en-US" sz="1100" dirty="0" err="1" smtClean="0">
                <a:latin typeface="+mn-ea"/>
              </a:rPr>
              <a:t>비상태성</a:t>
            </a:r>
            <a:r>
              <a:rPr lang="en-US" altLang="ko-KR" sz="1100" dirty="0" smtClean="0">
                <a:latin typeface="+mn-ea"/>
              </a:rPr>
              <a:t>(Stateless)</a:t>
            </a:r>
            <a:r>
              <a:rPr lang="ko-KR" altLang="en-US" sz="1100" dirty="0" smtClean="0">
                <a:latin typeface="+mn-ea"/>
              </a:rPr>
              <a:t>를 그대로 활용할 수 있고</a:t>
            </a:r>
            <a:r>
              <a:rPr lang="en-US" altLang="ko-KR" sz="1100" dirty="0" smtClean="0">
                <a:latin typeface="+mn-ea"/>
              </a:rPr>
              <a:t>,  </a:t>
            </a:r>
            <a:r>
              <a:rPr lang="ko-KR" altLang="en-US" sz="1100" dirty="0" smtClean="0">
                <a:latin typeface="+mn-ea"/>
              </a:rPr>
              <a:t>따라서 높은 </a:t>
            </a:r>
            <a:r>
              <a:rPr lang="ko-KR" altLang="en-US" sz="1100" dirty="0" err="1" smtClean="0">
                <a:latin typeface="+mn-ea"/>
              </a:rPr>
              <a:t>확장성을</a:t>
            </a:r>
            <a:r>
              <a:rPr lang="ko-KR" altLang="en-US" sz="1100" dirty="0" smtClean="0">
                <a:latin typeface="+mn-ea"/>
              </a:rPr>
              <a:t> 가질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b="1" dirty="0" smtClean="0">
                <a:latin typeface="+mn-ea"/>
              </a:rPr>
              <a:t>    4. </a:t>
            </a:r>
            <a:r>
              <a:rPr lang="ko-KR" altLang="en-US" sz="1100" b="1" dirty="0" smtClean="0">
                <a:latin typeface="+mn-ea"/>
              </a:rPr>
              <a:t>서버 부담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/>
              <a:t>확장성과 </a:t>
            </a:r>
            <a:r>
              <a:rPr lang="ko-KR" altLang="en-US" sz="1100" dirty="0" smtClean="0"/>
              <a:t>어느 정도 </a:t>
            </a:r>
            <a:r>
              <a:rPr lang="ko-KR" altLang="en-US" sz="1100" dirty="0"/>
              <a:t>이어지는 내용이다</a:t>
            </a:r>
            <a:r>
              <a:rPr lang="en-US" altLang="ko-KR" sz="1100" dirty="0"/>
              <a:t>. </a:t>
            </a:r>
            <a:r>
              <a:rPr lang="ko-KR" altLang="en-US" sz="1100" dirty="0"/>
              <a:t>세션 기반 인증 방식은 서비스가 세션 데이터를 직접 저장하고</a:t>
            </a:r>
            <a:r>
              <a:rPr lang="en-US" altLang="ko-KR" sz="1100" dirty="0"/>
              <a:t>, </a:t>
            </a:r>
            <a:r>
              <a:rPr lang="ko-KR" altLang="en-US" sz="1100" dirty="0"/>
              <a:t>관리한다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세션 데이터의 양이 많아지면 많아질수록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</a:t>
            </a:r>
            <a:r>
              <a:rPr lang="ko-KR" altLang="en-US" sz="1100" dirty="0" smtClean="0"/>
              <a:t>서버의 </a:t>
            </a:r>
            <a:r>
              <a:rPr lang="ko-KR" altLang="en-US" sz="1100" dirty="0"/>
              <a:t>부담이 증가할 것 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>       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하지만 </a:t>
            </a:r>
            <a:r>
              <a:rPr lang="ko-KR" altLang="en-US" sz="1100" dirty="0"/>
              <a:t>토큰 기반 인증 방식은 서버 대신</a:t>
            </a:r>
            <a:r>
              <a:rPr lang="en-US" altLang="ko-KR" sz="1100" dirty="0"/>
              <a:t>, </a:t>
            </a:r>
            <a:r>
              <a:rPr lang="ko-KR" altLang="en-US" sz="1100" dirty="0"/>
              <a:t>클라이언트가 인증 데이터를 직접 가지고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유저의 수가 얼마나 되던 서버의 부담이 증가하지 않는다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ko-KR" altLang="en-US" sz="1100" dirty="0" smtClean="0"/>
              <a:t>따라서 </a:t>
            </a:r>
            <a:r>
              <a:rPr lang="ko-KR" altLang="en-US" sz="1100" dirty="0"/>
              <a:t>서버의 부담 측면에서는 세션 기반 인증 방식보다는 토큰 기반 인증 방식이 조금 더 유리함을 알 수 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b="1" dirty="0" smtClean="0">
                <a:latin typeface="+mn-ea"/>
              </a:rPr>
              <a:t>    4. </a:t>
            </a:r>
            <a:r>
              <a:rPr lang="en-US" altLang="ko-KR" sz="1100" b="1" dirty="0"/>
              <a:t>Session </a:t>
            </a:r>
            <a:r>
              <a:rPr lang="ko-KR" altLang="en-US" sz="1100" b="1" dirty="0"/>
              <a:t>과 </a:t>
            </a:r>
            <a:r>
              <a:rPr lang="en-US" altLang="ko-KR" sz="1100" b="1" dirty="0"/>
              <a:t>Token </a:t>
            </a:r>
            <a:r>
              <a:rPr lang="ko-KR" altLang="en-US" sz="1100" b="1" dirty="0"/>
              <a:t>의 차이점 </a:t>
            </a:r>
            <a:r>
              <a:rPr lang="ko-KR" altLang="en-US" sz="1100" b="1" dirty="0" smtClean="0"/>
              <a:t>정리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  </a:t>
            </a:r>
            <a:r>
              <a:rPr lang="en-US" altLang="ko-KR" sz="1100" dirty="0" err="1" smtClean="0">
                <a:latin typeface="+mn-ea"/>
              </a:rPr>
              <a:t>stateful</a:t>
            </a:r>
            <a:r>
              <a:rPr lang="ko-KR" altLang="en-US" sz="1100" dirty="0" smtClean="0">
                <a:latin typeface="+mn-ea"/>
              </a:rPr>
              <a:t>과 </a:t>
            </a:r>
            <a:r>
              <a:rPr lang="en-US" altLang="ko-KR" sz="1100" dirty="0" smtClean="0">
                <a:latin typeface="+mn-ea"/>
              </a:rPr>
              <a:t>stateless </a:t>
            </a:r>
            <a:r>
              <a:rPr lang="ko-KR" altLang="en-US" sz="1100" dirty="0" smtClean="0">
                <a:latin typeface="+mn-ea"/>
              </a:rPr>
              <a:t>하다는 측면에서 차이점이 존재한다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이는 토큰이 탈취됐을 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서버에서 능동적으로 이에 대응하여 토큰을 폐기 처리할 수 있냐 없느냐에 따라 직결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Session </a:t>
            </a:r>
            <a:r>
              <a:rPr lang="ko-KR" altLang="en-US" sz="1100" dirty="0" smtClean="0">
                <a:latin typeface="+mn-ea"/>
              </a:rPr>
              <a:t>방식은 로그인한 유저의 세션 개수를 제한할 수 있다는 점에서도 차이가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JWT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의 등장 배경을 살펴보면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보안이 뛰어나서가 아니라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마이크로 서비스 아키텍처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(MSA)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가 도입되면서 주목 받기 시작한 방식</a:t>
            </a:r>
            <a:r>
              <a:rPr lang="ko-KR" altLang="en-US" sz="1100" dirty="0" smtClean="0">
                <a:latin typeface="+mn-ea"/>
              </a:rPr>
              <a:t>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 아래 사진처럼 수천 </a:t>
            </a:r>
            <a:r>
              <a:rPr lang="ko-KR" altLang="en-US" sz="1100" dirty="0" err="1" smtClean="0">
                <a:latin typeface="+mn-ea"/>
              </a:rPr>
              <a:t>수만가지의</a:t>
            </a:r>
            <a:r>
              <a:rPr lang="ko-KR" altLang="en-US" sz="1100" dirty="0" smtClean="0">
                <a:latin typeface="+mn-ea"/>
              </a:rPr>
              <a:t> 서버 </a:t>
            </a:r>
            <a:r>
              <a:rPr lang="en-US" altLang="ko-KR" sz="1100" dirty="0" smtClean="0">
                <a:latin typeface="+mn-ea"/>
              </a:rPr>
              <a:t>to </a:t>
            </a:r>
            <a:r>
              <a:rPr lang="ko-KR" altLang="en-US" sz="1100" dirty="0" smtClean="0">
                <a:latin typeface="+mn-ea"/>
              </a:rPr>
              <a:t>서버 통신이 이루어지는 아키텍처에서 중앙화된 사용자 식별 저장소를 통해 각 </a:t>
            </a:r>
            <a:r>
              <a:rPr lang="en-US" altLang="ko-KR" sz="1100" dirty="0" smtClean="0">
                <a:latin typeface="+mn-ea"/>
              </a:rPr>
              <a:t>API </a:t>
            </a:r>
            <a:r>
              <a:rPr lang="ko-KR" altLang="en-US" sz="1100" dirty="0" smtClean="0">
                <a:latin typeface="+mn-ea"/>
              </a:rPr>
              <a:t>요청을 인증처리 </a:t>
            </a:r>
            <a:r>
              <a:rPr lang="ko-KR" altLang="en-US" sz="1100" dirty="0" err="1" smtClean="0">
                <a:latin typeface="+mn-ea"/>
              </a:rPr>
              <a:t>해야한다면</a:t>
            </a:r>
            <a:r>
              <a:rPr lang="en-US" altLang="ko-KR" sz="1100" dirty="0" smtClean="0">
                <a:latin typeface="+mn-ea"/>
              </a:rPr>
              <a:t>.. </a:t>
            </a:r>
            <a:r>
              <a:rPr lang="ko-KR" altLang="en-US" sz="1100" dirty="0" smtClean="0">
                <a:latin typeface="+mn-ea"/>
              </a:rPr>
              <a:t>인증 서버만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</a:t>
            </a:r>
            <a:r>
              <a:rPr lang="ko-KR" altLang="en-US" sz="1100" dirty="0" err="1" smtClean="0">
                <a:latin typeface="+mn-ea"/>
              </a:rPr>
              <a:t>수백대가</a:t>
            </a:r>
            <a:r>
              <a:rPr lang="ko-KR" altLang="en-US" sz="1100" dirty="0" smtClean="0">
                <a:latin typeface="+mn-ea"/>
              </a:rPr>
              <a:t> 필요할 것이다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그렇다고 아무리 내부 서버 </a:t>
            </a:r>
            <a:r>
              <a:rPr lang="ko-KR" altLang="en-US" sz="1100" dirty="0" err="1" smtClean="0">
                <a:latin typeface="+mn-ea"/>
              </a:rPr>
              <a:t>끼리의</a:t>
            </a:r>
            <a:r>
              <a:rPr lang="ko-KR" altLang="en-US" sz="1100" dirty="0" smtClean="0">
                <a:latin typeface="+mn-ea"/>
              </a:rPr>
              <a:t> 통신이라고 인증을 제외할 순 없으니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를 통해 인증을 진행하는 것이다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 추가로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앱과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웹을 모두 서비스하는 서버인 경우 웹에서는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Session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을 이용</a:t>
            </a:r>
            <a:r>
              <a:rPr lang="ko-KR" altLang="en-US" sz="1100" dirty="0" smtClean="0">
                <a:latin typeface="+mn-ea"/>
              </a:rPr>
              <a:t>하고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앱에서는</a:t>
            </a:r>
            <a:r>
              <a:rPr lang="ko-KR" altLang="en-US" sz="1100" dirty="0" smtClean="0">
                <a:latin typeface="+mn-ea"/>
              </a:rPr>
              <a:t> 토큰을 이용하는 방식으로 별개의 인증방식을 </a:t>
            </a:r>
            <a:r>
              <a:rPr lang="ko-KR" altLang="en-US" sz="1100" dirty="0" err="1" smtClean="0">
                <a:latin typeface="+mn-ea"/>
              </a:rPr>
              <a:t>가져가는게</a:t>
            </a:r>
            <a:r>
              <a:rPr lang="ko-KR" altLang="en-US" sz="1100" dirty="0" smtClean="0">
                <a:latin typeface="+mn-ea"/>
              </a:rPr>
              <a:t> 아니라</a:t>
            </a:r>
            <a:r>
              <a:rPr lang="en-US" altLang="ko-KR" sz="1100" dirty="0" smtClean="0">
                <a:latin typeface="+mn-ea"/>
              </a:rPr>
              <a:t>,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두 환경 모두 토큰을 기반으로 인증하여 환경에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구애받지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않고 동일한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API</a:t>
            </a:r>
            <a:r>
              <a:rPr lang="ko-KR" altLang="en-US" sz="1100" dirty="0" smtClean="0">
                <a:latin typeface="+mn-ea"/>
              </a:rPr>
              <a:t>를 이용할 수 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3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ko-KR" altLang="en-US" sz="1600" b="1" dirty="0" err="1" smtClean="0">
                <a:latin typeface="+mn-ea"/>
              </a:rPr>
              <a:t>토근</a:t>
            </a:r>
            <a:r>
              <a:rPr lang="ko-KR" altLang="en-US" sz="1600" b="1" dirty="0" smtClean="0">
                <a:latin typeface="+mn-ea"/>
              </a:rPr>
              <a:t> 기반 인증 절차</a:t>
            </a:r>
            <a:endParaRPr lang="en-US" altLang="ko-KR" sz="1600" b="1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서비스 사용자는 자신의 신원을 증명하기 위해 인증 서비스로부터 토큰을 발급 받는 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  2. </a:t>
            </a:r>
            <a:r>
              <a:rPr lang="ko-KR" altLang="en-US" sz="1400" dirty="0" smtClean="0">
                <a:latin typeface="+mn-ea"/>
              </a:rPr>
              <a:t>사용자는 발급받은 토큰을 서비스 요청 명령에 첨부하여 서비스에게 전달 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  3. </a:t>
            </a:r>
            <a:r>
              <a:rPr lang="ko-KR" altLang="en-US" sz="1400" dirty="0" smtClean="0">
                <a:latin typeface="+mn-ea"/>
              </a:rPr>
              <a:t>명령을 수신한 서비스는 첨부된 토큰을 확인하여 인증 절차를 수행하고 사용자인증정보 확인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b="1" dirty="0" smtClean="0">
                <a:latin typeface="+mn-ea"/>
              </a:rPr>
              <a:t>■ </a:t>
            </a:r>
            <a:r>
              <a:rPr lang="ko-KR" altLang="en-US" sz="1400" b="1" dirty="0" err="1" smtClean="0">
                <a:latin typeface="+mn-ea"/>
              </a:rPr>
              <a:t>엑세스</a:t>
            </a:r>
            <a:r>
              <a:rPr lang="en-US" altLang="ko-KR" sz="1400" b="1" dirty="0" smtClean="0">
                <a:latin typeface="+mn-ea"/>
              </a:rPr>
              <a:t>(Access Token) </a:t>
            </a:r>
            <a:r>
              <a:rPr lang="ko-KR" altLang="en-US" sz="1400" b="1" dirty="0" smtClean="0">
                <a:latin typeface="+mn-ea"/>
              </a:rPr>
              <a:t>인증</a:t>
            </a:r>
          </a:p>
          <a:p>
            <a:r>
              <a:rPr lang="ko-KR" altLang="en-US" sz="1400" dirty="0" smtClean="0">
                <a:latin typeface="+mn-ea"/>
              </a:rPr>
              <a:t>    </a:t>
            </a:r>
            <a:r>
              <a:rPr lang="ko-KR" altLang="en-US" sz="1400" dirty="0" err="1" smtClean="0">
                <a:latin typeface="+mn-ea"/>
              </a:rPr>
              <a:t>엑세스</a:t>
            </a:r>
            <a:r>
              <a:rPr lang="ko-KR" altLang="en-US" sz="1400" dirty="0" smtClean="0">
                <a:latin typeface="+mn-ea"/>
              </a:rPr>
              <a:t> 토큰은 사용자를 특정하기 위해 인증 서비스가 </a:t>
            </a:r>
            <a:r>
              <a:rPr lang="ko-KR" altLang="en-US" sz="1400" dirty="0" err="1" smtClean="0">
                <a:latin typeface="+mn-ea"/>
              </a:rPr>
              <a:t>랜덤하게</a:t>
            </a:r>
            <a:r>
              <a:rPr lang="ko-KR" altLang="en-US" sz="1400" dirty="0" smtClean="0">
                <a:latin typeface="+mn-ea"/>
              </a:rPr>
              <a:t> 생성된 고유 </a:t>
            </a:r>
            <a:r>
              <a:rPr lang="ko-KR" altLang="en-US" sz="1400" dirty="0" err="1" smtClean="0">
                <a:latin typeface="+mn-ea"/>
              </a:rPr>
              <a:t>식별자로</a:t>
            </a:r>
            <a:r>
              <a:rPr lang="en-US" altLang="ko-KR" sz="1400" dirty="0" smtClean="0">
                <a:latin typeface="+mn-ea"/>
              </a:rPr>
              <a:t>, 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err="1" smtClean="0">
                <a:latin typeface="+mn-ea"/>
              </a:rPr>
              <a:t>엑세스</a:t>
            </a:r>
            <a:r>
              <a:rPr lang="ko-KR" altLang="en-US" sz="1400" dirty="0" smtClean="0">
                <a:latin typeface="+mn-ea"/>
              </a:rPr>
              <a:t> 토큰 자체로는 어떠한 정보도 담고 있지 않다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그러나 인증 서비스는 토큰 발급 시 생성된 </a:t>
            </a:r>
            <a:r>
              <a:rPr lang="ko-KR" altLang="en-US" sz="1400" dirty="0" err="1" smtClean="0">
                <a:latin typeface="+mn-ea"/>
              </a:rPr>
              <a:t>엑세스</a:t>
            </a:r>
            <a:r>
              <a:rPr lang="ko-KR" altLang="en-US" sz="1400" dirty="0" smtClean="0">
                <a:latin typeface="+mn-ea"/>
              </a:rPr>
              <a:t> 토큰과 사용자 인증 정보를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매핑하여</a:t>
            </a:r>
            <a:r>
              <a:rPr lang="ko-KR" altLang="en-US" sz="1400" dirty="0" smtClean="0">
                <a:latin typeface="+mn-ea"/>
              </a:rPr>
              <a:t> 저장함으로써 </a:t>
            </a:r>
            <a:r>
              <a:rPr lang="ko-KR" altLang="en-US" sz="1400" dirty="0" err="1" smtClean="0">
                <a:latin typeface="+mn-ea"/>
              </a:rPr>
              <a:t>엑세스</a:t>
            </a:r>
            <a:r>
              <a:rPr lang="ko-KR" altLang="en-US" sz="1400" dirty="0" smtClean="0">
                <a:latin typeface="+mn-ea"/>
              </a:rPr>
              <a:t> 토큰을 </a:t>
            </a:r>
            <a:r>
              <a:rPr lang="en-US" altLang="ko-KR" sz="1400" dirty="0" smtClean="0">
                <a:latin typeface="+mn-ea"/>
              </a:rPr>
              <a:t>key </a:t>
            </a:r>
            <a:r>
              <a:rPr lang="ko-KR" altLang="en-US" sz="1400" dirty="0" smtClean="0">
                <a:latin typeface="+mn-ea"/>
              </a:rPr>
              <a:t>로 하여 사용자의 인증 정보를 확인 할 수 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  </a:t>
            </a:r>
            <a:r>
              <a:rPr lang="ko-KR" altLang="en-US" sz="1400" b="1" dirty="0" err="1" smtClean="0">
                <a:latin typeface="+mn-ea"/>
              </a:rPr>
              <a:t>엑세스</a:t>
            </a:r>
            <a:r>
              <a:rPr lang="ko-KR" altLang="en-US" sz="1400" b="1" dirty="0" smtClean="0">
                <a:latin typeface="+mn-ea"/>
              </a:rPr>
              <a:t> 토큰 인증 절차</a:t>
            </a:r>
          </a:p>
          <a:p>
            <a:r>
              <a:rPr lang="ko-KR" altLang="en-US" sz="1400" dirty="0" smtClean="0">
                <a:latin typeface="+mn-ea"/>
              </a:rPr>
              <a:t>     </a:t>
            </a:r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사용자는 </a:t>
            </a:r>
            <a:r>
              <a:rPr lang="ko-KR" altLang="en-US" sz="1400" dirty="0" err="1" smtClean="0">
                <a:latin typeface="+mn-ea"/>
              </a:rPr>
              <a:t>엑세스</a:t>
            </a:r>
            <a:r>
              <a:rPr lang="ko-KR" altLang="en-US" sz="1400" dirty="0" smtClean="0">
                <a:latin typeface="+mn-ea"/>
              </a:rPr>
              <a:t> 토큰을 첨부하여 서비스에게 명령을 요청한다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     2. </a:t>
            </a:r>
            <a:r>
              <a:rPr lang="ko-KR" altLang="en-US" sz="1400" dirty="0" smtClean="0">
                <a:latin typeface="+mn-ea"/>
              </a:rPr>
              <a:t>서비스는 </a:t>
            </a:r>
            <a:r>
              <a:rPr lang="ko-KR" altLang="en-US" sz="1400" dirty="0" err="1" smtClean="0">
                <a:latin typeface="+mn-ea"/>
              </a:rPr>
              <a:t>엑세스</a:t>
            </a:r>
            <a:r>
              <a:rPr lang="ko-KR" altLang="en-US" sz="1400" dirty="0" smtClean="0">
                <a:latin typeface="+mn-ea"/>
              </a:rPr>
              <a:t> 토큰을 인증 서비스에게 전달하여 사용자 인증 정보 확인 요청한다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     3. </a:t>
            </a:r>
            <a:r>
              <a:rPr lang="ko-KR" altLang="en-US" sz="1400" dirty="0" smtClean="0">
                <a:latin typeface="+mn-ea"/>
              </a:rPr>
              <a:t>인증 서비스는 수신된 </a:t>
            </a:r>
            <a:r>
              <a:rPr lang="ko-KR" altLang="en-US" sz="1400" dirty="0" err="1" smtClean="0">
                <a:latin typeface="+mn-ea"/>
              </a:rPr>
              <a:t>엑세스</a:t>
            </a:r>
            <a:r>
              <a:rPr lang="ko-KR" altLang="en-US" sz="1400" dirty="0" smtClean="0">
                <a:latin typeface="+mn-ea"/>
              </a:rPr>
              <a:t> 토큰에 </a:t>
            </a:r>
            <a:r>
              <a:rPr lang="ko-KR" altLang="en-US" sz="1400" dirty="0" err="1" smtClean="0">
                <a:latin typeface="+mn-ea"/>
              </a:rPr>
              <a:t>매핑된</a:t>
            </a:r>
            <a:r>
              <a:rPr lang="ko-KR" altLang="en-US" sz="1400" dirty="0" smtClean="0">
                <a:latin typeface="+mn-ea"/>
              </a:rPr>
              <a:t> 사용자 인증 정보를 서비스에게 전달한다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     4. </a:t>
            </a:r>
            <a:r>
              <a:rPr lang="ko-KR" altLang="en-US" sz="1400" dirty="0" smtClean="0">
                <a:latin typeface="+mn-ea"/>
              </a:rPr>
              <a:t>서비스는 인증 서비스로부터 전달받은 사용자 인증 정보를 기반으로 요청을 처리한다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   서비스는 요청된 모든 명령 처리를 위해 인증 서비스에 질의 </a:t>
            </a:r>
            <a:r>
              <a:rPr lang="ko-KR" altLang="en-US" sz="1400" dirty="0" err="1" smtClean="0">
                <a:latin typeface="+mn-ea"/>
              </a:rPr>
              <a:t>해야하며</a:t>
            </a:r>
            <a:r>
              <a:rPr lang="ko-KR" altLang="en-US" sz="1400" dirty="0" smtClean="0">
                <a:latin typeface="+mn-ea"/>
              </a:rPr>
              <a:t> 그에 따라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강한 의존성을 갖게 된다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이러한 상황에서 인증 서비스에 장애가 발생한다면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전체 서비스로 장애가 전파 될 것 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96" y="2007770"/>
            <a:ext cx="4117729" cy="34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JWT(</a:t>
            </a:r>
            <a:r>
              <a:rPr lang="en-US" altLang="ko-KR" sz="1600" b="1" dirty="0" err="1" smtClean="0">
                <a:latin typeface="+mn-ea"/>
              </a:rPr>
              <a:t>Json</a:t>
            </a:r>
            <a:r>
              <a:rPr lang="en-US" altLang="ko-KR" sz="1600" b="1" dirty="0" smtClean="0">
                <a:latin typeface="+mn-ea"/>
              </a:rPr>
              <a:t> Web Token) </a:t>
            </a:r>
            <a:r>
              <a:rPr lang="ko-KR" altLang="en-US" sz="1600" b="1" dirty="0" smtClean="0">
                <a:latin typeface="+mn-ea"/>
              </a:rPr>
              <a:t>인증</a:t>
            </a:r>
            <a:endParaRPr lang="en-US" altLang="ko-KR" sz="16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ko-KR" altLang="en-US" sz="1100" dirty="0" err="1" smtClean="0">
                <a:latin typeface="+mn-ea"/>
              </a:rPr>
              <a:t>엑세스</a:t>
            </a:r>
            <a:r>
              <a:rPr lang="ko-KR" altLang="en-US" sz="1100" dirty="0" smtClean="0">
                <a:latin typeface="+mn-ea"/>
              </a:rPr>
              <a:t> 토큰과 다르게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는 토큰 스스로가 사용자 인증 정보를 갖고 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인증 서비스는 </a:t>
            </a:r>
          </a:p>
          <a:p>
            <a:r>
              <a:rPr lang="ko-KR" altLang="en-US" sz="1100" dirty="0" smtClean="0">
                <a:latin typeface="+mn-ea"/>
              </a:rPr>
              <a:t>   토큰 발급 시 </a:t>
            </a:r>
            <a:r>
              <a:rPr lang="en-US" altLang="ko-KR" sz="1100" dirty="0" smtClean="0">
                <a:latin typeface="+mn-ea"/>
              </a:rPr>
              <a:t>Base64 </a:t>
            </a:r>
            <a:r>
              <a:rPr lang="ko-KR" altLang="en-US" sz="1100" dirty="0" smtClean="0">
                <a:latin typeface="+mn-ea"/>
              </a:rPr>
              <a:t>로 </a:t>
            </a:r>
            <a:r>
              <a:rPr lang="ko-KR" altLang="en-US" sz="1100" dirty="0" err="1" smtClean="0">
                <a:latin typeface="+mn-ea"/>
              </a:rPr>
              <a:t>인코딩된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Json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형식의 사용자 인증 정보와 해당 인증 정보의 </a:t>
            </a:r>
            <a:r>
              <a:rPr lang="ko-KR" altLang="en-US" sz="1100" dirty="0" err="1" smtClean="0">
                <a:latin typeface="+mn-ea"/>
              </a:rPr>
              <a:t>위변조</a:t>
            </a:r>
            <a:endParaRPr lang="ko-KR" altLang="en-US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검증을 위한 </a:t>
            </a:r>
            <a:r>
              <a:rPr lang="ko-KR" altLang="en-US" sz="1100" dirty="0" err="1" smtClean="0">
                <a:latin typeface="+mn-ea"/>
              </a:rPr>
              <a:t>시그니처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Signiture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를 토큰에 첨부하여 함께 제공한다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첨부된 </a:t>
            </a:r>
            <a:r>
              <a:rPr lang="ko-KR" altLang="en-US" sz="1100" dirty="0" err="1" smtClean="0">
                <a:latin typeface="+mn-ea"/>
              </a:rPr>
              <a:t>시그니처는</a:t>
            </a:r>
            <a:r>
              <a:rPr lang="ko-KR" altLang="en-US" sz="1100" dirty="0" smtClean="0">
                <a:latin typeface="+mn-ea"/>
              </a:rPr>
              <a:t> 인증</a:t>
            </a:r>
          </a:p>
          <a:p>
            <a:r>
              <a:rPr lang="ko-KR" altLang="en-US" sz="1100" dirty="0" smtClean="0">
                <a:latin typeface="+mn-ea"/>
              </a:rPr>
              <a:t>   서비스가 발급한 공개키</a:t>
            </a:r>
            <a:r>
              <a:rPr lang="en-US" altLang="ko-KR" sz="1100" dirty="0" smtClean="0">
                <a:latin typeface="+mn-ea"/>
              </a:rPr>
              <a:t>(public key) </a:t>
            </a:r>
            <a:r>
              <a:rPr lang="ko-KR" altLang="en-US" sz="1100" dirty="0" smtClean="0">
                <a:latin typeface="+mn-ea"/>
              </a:rPr>
              <a:t>를 통해 검증 가능하다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 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 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err="1" smtClean="0">
                <a:latin typeface="+mn-ea"/>
              </a:rPr>
              <a:t>시그니처</a:t>
            </a:r>
            <a:r>
              <a:rPr lang="ko-KR" altLang="en-US" sz="1100" dirty="0" smtClean="0">
                <a:latin typeface="+mn-ea"/>
              </a:rPr>
              <a:t> 검증 목적은 사용자 인증 정보 해석이 아닌 첨부된 인증 정보의 </a:t>
            </a:r>
            <a:r>
              <a:rPr lang="ko-KR" altLang="en-US" sz="1100" dirty="0" err="1" smtClean="0">
                <a:latin typeface="+mn-ea"/>
              </a:rPr>
              <a:t>위변조가</a:t>
            </a:r>
            <a:r>
              <a:rPr lang="ko-KR" altLang="en-US" sz="1100" dirty="0" smtClean="0">
                <a:latin typeface="+mn-ea"/>
              </a:rPr>
              <a:t> 없음을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확인하기 위함이다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사용자 인증 정보는 </a:t>
            </a:r>
            <a:r>
              <a:rPr lang="en-US" altLang="ko-KR" sz="1100" dirty="0" smtClean="0">
                <a:latin typeface="+mn-ea"/>
              </a:rPr>
              <a:t>Base64 </a:t>
            </a:r>
            <a:r>
              <a:rPr lang="ko-KR" altLang="en-US" sz="1100" dirty="0" smtClean="0">
                <a:latin typeface="+mn-ea"/>
              </a:rPr>
              <a:t>를 통해 쉽게 </a:t>
            </a:r>
            <a:r>
              <a:rPr lang="en-US" altLang="ko-KR" sz="1100" dirty="0" smtClean="0">
                <a:latin typeface="+mn-ea"/>
              </a:rPr>
              <a:t>decode </a:t>
            </a:r>
            <a:r>
              <a:rPr lang="ko-KR" altLang="en-US" sz="1100" dirty="0" smtClean="0">
                <a:latin typeface="+mn-ea"/>
              </a:rPr>
              <a:t>가능하기 때문에 사용자의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개인정보 등 보안이 필요한 성격의 정보는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에 포함하면 </a:t>
            </a:r>
            <a:r>
              <a:rPr lang="ko-KR" altLang="en-US" sz="1100" dirty="0" err="1" smtClean="0">
                <a:latin typeface="+mn-ea"/>
              </a:rPr>
              <a:t>안된다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JWT </a:t>
            </a:r>
            <a:r>
              <a:rPr lang="ko-KR" altLang="en-US" sz="1100" dirty="0" smtClean="0">
                <a:latin typeface="+mn-ea"/>
              </a:rPr>
              <a:t>검증 절차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사용자는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를 첨부하여 서비스에게 명령을 요청한다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2. </a:t>
            </a:r>
            <a:r>
              <a:rPr lang="ko-KR" altLang="en-US" sz="1100" dirty="0" smtClean="0">
                <a:latin typeface="+mn-ea"/>
              </a:rPr>
              <a:t>서비스는 미리 발급받은 </a:t>
            </a:r>
            <a:r>
              <a:rPr lang="ko-KR" altLang="en-US" sz="1100" dirty="0" err="1" smtClean="0">
                <a:latin typeface="+mn-ea"/>
              </a:rPr>
              <a:t>공개키를</a:t>
            </a:r>
            <a:r>
              <a:rPr lang="ko-KR" altLang="en-US" sz="1100" dirty="0" smtClean="0">
                <a:latin typeface="+mn-ea"/>
              </a:rPr>
              <a:t> 사용해 </a:t>
            </a:r>
            <a:r>
              <a:rPr lang="en-US" altLang="ko-KR" sz="1100" dirty="0" smtClean="0">
                <a:latin typeface="+mn-ea"/>
              </a:rPr>
              <a:t>JWP </a:t>
            </a:r>
            <a:r>
              <a:rPr lang="ko-KR" altLang="en-US" sz="1100" dirty="0" smtClean="0">
                <a:latin typeface="+mn-ea"/>
              </a:rPr>
              <a:t>의 유효성을 검증한다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3. </a:t>
            </a:r>
            <a:r>
              <a:rPr lang="ko-KR" altLang="en-US" sz="1100" dirty="0" smtClean="0">
                <a:latin typeface="+mn-ea"/>
              </a:rPr>
              <a:t>서비스는 유효성이 검증된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를 </a:t>
            </a:r>
            <a:r>
              <a:rPr lang="en-US" altLang="ko-KR" sz="1100" dirty="0" smtClean="0">
                <a:latin typeface="+mn-ea"/>
              </a:rPr>
              <a:t>Base64 </a:t>
            </a:r>
            <a:r>
              <a:rPr lang="ko-KR" altLang="en-US" sz="1100" dirty="0" smtClean="0">
                <a:latin typeface="+mn-ea"/>
              </a:rPr>
              <a:t>를 이용하여 사용자 인증 정보를 </a:t>
            </a:r>
            <a:r>
              <a:rPr lang="ko-KR" altLang="en-US" sz="1100" dirty="0" err="1" smtClean="0">
                <a:latin typeface="+mn-ea"/>
              </a:rPr>
              <a:t>디코드한다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4. </a:t>
            </a:r>
            <a:r>
              <a:rPr lang="ko-KR" altLang="en-US" sz="1100" dirty="0" smtClean="0">
                <a:latin typeface="+mn-ea"/>
              </a:rPr>
              <a:t>서비스는 </a:t>
            </a:r>
            <a:r>
              <a:rPr lang="ko-KR" altLang="en-US" sz="1100" dirty="0" err="1" smtClean="0">
                <a:latin typeface="+mn-ea"/>
              </a:rPr>
              <a:t>디코드된</a:t>
            </a:r>
            <a:r>
              <a:rPr lang="ko-KR" altLang="en-US" sz="1100" dirty="0" smtClean="0">
                <a:latin typeface="+mn-ea"/>
              </a:rPr>
              <a:t> 사용자 인증 정보를 기반으로 요청 처리한다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토큰 스스로가 사용자 정보를 포함하고 있어 서비스들은 인증 서비스와 별도의 의존성을</a:t>
            </a:r>
          </a:p>
          <a:p>
            <a:r>
              <a:rPr lang="ko-KR" altLang="en-US" sz="1100" dirty="0" smtClean="0">
                <a:latin typeface="+mn-ea"/>
              </a:rPr>
              <a:t>   갖지 않게 되었다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반면 이러한 특성으로 발생할 수 있는 문제점 또한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</a:t>
            </a:r>
          </a:p>
          <a:p>
            <a:r>
              <a:rPr lang="en-US" altLang="ko-KR" sz="1100" dirty="0" smtClean="0">
                <a:latin typeface="+mn-ea"/>
              </a:rPr>
              <a:t>   JWT </a:t>
            </a:r>
            <a:r>
              <a:rPr lang="ko-KR" altLang="en-US" sz="1100" dirty="0" smtClean="0">
                <a:latin typeface="+mn-ea"/>
              </a:rPr>
              <a:t>문제점</a:t>
            </a:r>
          </a:p>
          <a:p>
            <a:r>
              <a:rPr lang="ko-KR" altLang="en-US" sz="1100" dirty="0" smtClean="0">
                <a:latin typeface="+mn-ea"/>
              </a:rPr>
              <a:t>    발급된 토큰 관리의 어려움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엑세스</a:t>
            </a:r>
            <a:r>
              <a:rPr lang="ko-KR" altLang="en-US" sz="1100" dirty="0" smtClean="0">
                <a:latin typeface="+mn-ea"/>
              </a:rPr>
              <a:t> 토큰의 경우 중앙에서 관리하여 각 서비스들이</a:t>
            </a:r>
          </a:p>
          <a:p>
            <a:r>
              <a:rPr lang="ko-KR" altLang="en-US" sz="1100" dirty="0" smtClean="0">
                <a:latin typeface="+mn-ea"/>
              </a:rPr>
              <a:t>    인증 서비스에 질의해야 하는 반면</a:t>
            </a:r>
            <a:r>
              <a:rPr lang="en-US" altLang="ko-KR" sz="1100" dirty="0" smtClean="0">
                <a:latin typeface="+mn-ea"/>
              </a:rPr>
              <a:t>, JWT </a:t>
            </a:r>
            <a:r>
              <a:rPr lang="ko-KR" altLang="en-US" sz="1100" dirty="0" smtClean="0">
                <a:latin typeface="+mn-ea"/>
              </a:rPr>
              <a:t>는 한 번 발급된 토큰은 분산되어 의존성</a:t>
            </a:r>
          </a:p>
          <a:p>
            <a:r>
              <a:rPr lang="ko-KR" altLang="en-US" sz="1100" dirty="0" smtClean="0">
                <a:latin typeface="+mn-ea"/>
              </a:rPr>
              <a:t>    없이 스스로 인증되기 때문에 관리에 어려움이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1. </a:t>
            </a:r>
            <a:r>
              <a:rPr lang="ko-KR" altLang="en-US" sz="1100" dirty="0" smtClean="0">
                <a:latin typeface="+mn-ea"/>
              </a:rPr>
              <a:t>접근제어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ko-KR" altLang="en-US" sz="1100" dirty="0" err="1" smtClean="0">
                <a:latin typeface="+mn-ea"/>
              </a:rPr>
              <a:t>엑세스</a:t>
            </a:r>
            <a:r>
              <a:rPr lang="ko-KR" altLang="en-US" sz="1100" dirty="0" smtClean="0">
                <a:latin typeface="+mn-ea"/>
              </a:rPr>
              <a:t> 토큰은 인증 서비스가 저장된 토큰 정보를 삭제해서 토큰 사용을</a:t>
            </a:r>
          </a:p>
          <a:p>
            <a:r>
              <a:rPr lang="ko-KR" altLang="en-US" sz="1100" dirty="0" smtClean="0">
                <a:latin typeface="+mn-ea"/>
              </a:rPr>
              <a:t>       불가능하게 하지만</a:t>
            </a:r>
            <a:r>
              <a:rPr lang="en-US" altLang="ko-KR" sz="1100" dirty="0" smtClean="0">
                <a:latin typeface="+mn-ea"/>
              </a:rPr>
              <a:t>, JWT </a:t>
            </a:r>
            <a:r>
              <a:rPr lang="ko-KR" altLang="en-US" sz="1100" dirty="0" smtClean="0">
                <a:latin typeface="+mn-ea"/>
              </a:rPr>
              <a:t>는 토큰에 명시된 만료 시간 전까지는 제어가 불가능하다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2. </a:t>
            </a:r>
            <a:r>
              <a:rPr lang="ko-KR" altLang="en-US" sz="1100" dirty="0" smtClean="0">
                <a:latin typeface="+mn-ea"/>
              </a:rPr>
              <a:t>변경된 정보 적용 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ko-KR" altLang="en-US" sz="1100" dirty="0" err="1" smtClean="0">
                <a:latin typeface="+mn-ea"/>
              </a:rPr>
              <a:t>엑세스</a:t>
            </a:r>
            <a:r>
              <a:rPr lang="ko-KR" altLang="en-US" sz="1100" dirty="0" smtClean="0">
                <a:latin typeface="+mn-ea"/>
              </a:rPr>
              <a:t> 토큰은 토큰에 </a:t>
            </a:r>
            <a:r>
              <a:rPr lang="ko-KR" altLang="en-US" sz="1100" dirty="0" err="1" smtClean="0">
                <a:latin typeface="+mn-ea"/>
              </a:rPr>
              <a:t>매핑된</a:t>
            </a:r>
            <a:r>
              <a:rPr lang="ko-KR" altLang="en-US" sz="1100" dirty="0" smtClean="0">
                <a:latin typeface="+mn-ea"/>
              </a:rPr>
              <a:t> 정보를 수정하여 즉시 변경 적용이 가능하지만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는 접근제어와 마찬가지로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에 명시된 만료 시간 전까지 잘못된 정보로</a:t>
            </a:r>
          </a:p>
          <a:p>
            <a:r>
              <a:rPr lang="ko-KR" altLang="en-US" sz="1100" dirty="0" smtClean="0">
                <a:latin typeface="+mn-ea"/>
              </a:rPr>
              <a:t>       서비스에 접근할 수 있다</a:t>
            </a:r>
            <a:r>
              <a:rPr lang="en-US" altLang="ko-KR" sz="1100" dirty="0" smtClean="0">
                <a:latin typeface="+mn-ea"/>
              </a:rPr>
              <a:t>.  </a:t>
            </a:r>
          </a:p>
          <a:p>
            <a:r>
              <a:rPr lang="en-US" altLang="ko-KR" sz="1100" dirty="0" smtClean="0">
                <a:latin typeface="+mn-ea"/>
              </a:rPr>
              <a:t>   </a:t>
            </a:r>
          </a:p>
          <a:p>
            <a:r>
              <a:rPr lang="en-US" altLang="ko-KR" sz="1100" dirty="0" smtClean="0">
                <a:latin typeface="+mn-ea"/>
              </a:rPr>
              <a:t>    </a:t>
            </a:r>
            <a:r>
              <a:rPr lang="ko-KR" altLang="en-US" sz="1100" dirty="0" smtClean="0">
                <a:latin typeface="+mn-ea"/>
              </a:rPr>
              <a:t>이러한 관리의 어려움으로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는 가능한 토큰 만료 시간을 짧게 가져가는 것이 좋다</a:t>
            </a:r>
          </a:p>
          <a:p>
            <a:r>
              <a:rPr lang="ko-KR" altLang="en-US" sz="1100" dirty="0" smtClean="0">
                <a:latin typeface="+mn-ea"/>
              </a:rPr>
              <a:t>    토큰 만료 시간이 짧아 질수록 토큰 갱신을 위해 발생되는 비용이 커지게 </a:t>
            </a:r>
            <a:r>
              <a:rPr lang="ko-KR" altLang="en-US" sz="1100" dirty="0" err="1" smtClean="0">
                <a:latin typeface="+mn-ea"/>
              </a:rPr>
              <a:t>되서</a:t>
            </a:r>
            <a:endParaRPr lang="ko-KR" altLang="en-US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적절한 시간 선택이 필요하다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781050"/>
            <a:ext cx="3276600" cy="2895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3781425"/>
            <a:ext cx="3276600" cy="27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6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500" b="1" dirty="0" smtClean="0">
                <a:latin typeface="+mn-ea"/>
              </a:rPr>
              <a:t>■ </a:t>
            </a:r>
            <a:r>
              <a:rPr lang="en-US" altLang="ko-KR" sz="1500" b="1" dirty="0" smtClean="0">
                <a:latin typeface="+mn-ea"/>
              </a:rPr>
              <a:t>API Gateway</a:t>
            </a:r>
            <a:r>
              <a:rPr lang="ko-KR" altLang="en-US" sz="1500" b="1" dirty="0" smtClean="0">
                <a:latin typeface="+mn-ea"/>
              </a:rPr>
              <a:t>를 활용한 공통 인증</a:t>
            </a:r>
            <a:endParaRPr lang="en-US" altLang="ko-KR" sz="15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MSA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는 여러 분리된 서비스 환경에서 사용자에게 하나의 </a:t>
            </a:r>
            <a:r>
              <a:rPr lang="ko-KR" altLang="en-US" sz="1100" dirty="0" err="1" smtClean="0">
                <a:latin typeface="+mn-ea"/>
              </a:rPr>
              <a:t>엔드포인트를</a:t>
            </a:r>
            <a:r>
              <a:rPr lang="ko-KR" altLang="en-US" sz="1100" dirty="0" smtClean="0">
                <a:latin typeface="+mn-ea"/>
              </a:rPr>
              <a:t> 제공하기 위해</a:t>
            </a:r>
          </a:p>
          <a:p>
            <a:r>
              <a:rPr lang="ko-KR" altLang="en-US" sz="1100" dirty="0" smtClean="0">
                <a:latin typeface="+mn-ea"/>
              </a:rPr>
              <a:t>   사용되는 패턴이다</a:t>
            </a:r>
            <a:r>
              <a:rPr lang="en-US" altLang="ko-KR" sz="1100" dirty="0" smtClean="0">
                <a:latin typeface="+mn-ea"/>
              </a:rPr>
              <a:t>. API Gateway</a:t>
            </a:r>
            <a:r>
              <a:rPr lang="ko-KR" altLang="en-US" sz="1100" dirty="0" smtClean="0">
                <a:latin typeface="+mn-ea"/>
              </a:rPr>
              <a:t>는 서비스 최전방에 위치하며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모든 사용자 요청은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를 통해서만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각 서비스에 접근 가능하게 된다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따라서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는 서비스 전체에 </a:t>
            </a:r>
            <a:r>
              <a:rPr lang="ko-KR" altLang="en-US" sz="1100" dirty="0" err="1" smtClean="0">
                <a:latin typeface="+mn-ea"/>
              </a:rPr>
              <a:t>미들웨어</a:t>
            </a:r>
            <a:r>
              <a:rPr lang="ko-KR" altLang="en-US" sz="1100" dirty="0" smtClean="0">
                <a:latin typeface="+mn-ea"/>
              </a:rPr>
              <a:t> 계층으로써 공통된 </a:t>
            </a:r>
            <a:r>
              <a:rPr lang="ko-KR" altLang="en-US" sz="1100" dirty="0" err="1" smtClean="0">
                <a:latin typeface="+mn-ea"/>
              </a:rPr>
              <a:t>로직을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처리할 수 있으며 인증도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가 처리할 수 있는 공통 </a:t>
            </a:r>
            <a:r>
              <a:rPr lang="ko-KR" altLang="en-US" sz="1100" dirty="0" err="1" smtClean="0">
                <a:latin typeface="+mn-ea"/>
              </a:rPr>
              <a:t>로직</a:t>
            </a:r>
            <a:r>
              <a:rPr lang="ko-KR" altLang="en-US" sz="1100" dirty="0" smtClean="0">
                <a:latin typeface="+mn-ea"/>
              </a:rPr>
              <a:t> 중 하나이다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API Gateway </a:t>
            </a:r>
            <a:r>
              <a:rPr lang="ko-KR" altLang="en-US" sz="1100" dirty="0" smtClean="0">
                <a:latin typeface="+mn-ea"/>
              </a:rPr>
              <a:t>인증 절차</a:t>
            </a:r>
          </a:p>
          <a:p>
            <a:r>
              <a:rPr lang="ko-KR" altLang="en-US" sz="1100" dirty="0" smtClean="0">
                <a:latin typeface="+mn-ea"/>
              </a:rPr>
              <a:t>    </a:t>
            </a:r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사용자는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를 첨부하여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를 통해 서비스에게 명령을 요청한다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2. API Gateway</a:t>
            </a:r>
            <a:r>
              <a:rPr lang="ko-KR" altLang="en-US" sz="1100" dirty="0" smtClean="0">
                <a:latin typeface="+mn-ea"/>
              </a:rPr>
              <a:t>는 요청된 명령을 수신하여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인증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수행한다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3. </a:t>
            </a:r>
            <a:r>
              <a:rPr lang="ko-KR" altLang="en-US" sz="1100" dirty="0" smtClean="0">
                <a:latin typeface="+mn-ea"/>
              </a:rPr>
              <a:t>인증된 사용자 정보를 요청에 추가로 첨부하여 </a:t>
            </a:r>
            <a:r>
              <a:rPr lang="ko-KR" altLang="en-US" sz="1100" dirty="0" err="1" smtClean="0">
                <a:latin typeface="+mn-ea"/>
              </a:rPr>
              <a:t>뒷단</a:t>
            </a:r>
            <a:r>
              <a:rPr lang="ko-KR" altLang="en-US" sz="1100" dirty="0" smtClean="0">
                <a:latin typeface="+mn-ea"/>
              </a:rPr>
              <a:t> 서비스에게 전달한다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4. </a:t>
            </a:r>
            <a:r>
              <a:rPr lang="ko-KR" altLang="en-US" sz="1100" dirty="0" smtClean="0">
                <a:latin typeface="+mn-ea"/>
              </a:rPr>
              <a:t>서비스는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가 첨부한 사용자 인증 정보를 기반으로 요청을 처리한다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</a:t>
            </a:r>
            <a:r>
              <a:rPr lang="ko-KR" altLang="en-US" sz="1100" dirty="0" smtClean="0">
                <a:latin typeface="+mn-ea"/>
              </a:rPr>
              <a:t>앞 단에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가 공통된 인증 절차를 수행하면서 </a:t>
            </a:r>
            <a:r>
              <a:rPr lang="ko-KR" altLang="en-US" sz="1100" dirty="0" err="1" smtClean="0">
                <a:latin typeface="+mn-ea"/>
              </a:rPr>
              <a:t>뒷단의</a:t>
            </a:r>
            <a:r>
              <a:rPr lang="ko-KR" altLang="en-US" sz="1100" dirty="0" smtClean="0">
                <a:latin typeface="+mn-ea"/>
              </a:rPr>
              <a:t> 서비스들은 인증 방식 으로 부터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완전히 독립되어 인증 서비스와 의존성이 사라지게 되었다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이후 인증 절차에 어떠한 변화에도 다른 서비스들은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영향이 없을 것이다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예를 들어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의 인증 방식이 앞서 설명한 </a:t>
            </a:r>
            <a:r>
              <a:rPr lang="ko-KR" altLang="en-US" sz="1100" dirty="0" err="1" smtClean="0">
                <a:latin typeface="+mn-ea"/>
              </a:rPr>
              <a:t>엑세스</a:t>
            </a:r>
            <a:r>
              <a:rPr lang="ko-KR" altLang="en-US" sz="1100" dirty="0" smtClean="0">
                <a:latin typeface="+mn-ea"/>
              </a:rPr>
              <a:t> 토큰으로 변경되어도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가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동일한 사용자 인증 정보를 반환할 수 있다면 </a:t>
            </a:r>
            <a:r>
              <a:rPr lang="ko-KR" altLang="en-US" sz="1100" dirty="0" err="1" smtClean="0">
                <a:latin typeface="+mn-ea"/>
              </a:rPr>
              <a:t>뒷</a:t>
            </a:r>
            <a:r>
              <a:rPr lang="ko-KR" altLang="en-US" sz="1100" dirty="0" smtClean="0">
                <a:latin typeface="+mn-ea"/>
              </a:rPr>
              <a:t> 단의 다른 서비스들은 어떠한 변경 사항도 없을 것이다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</a:t>
            </a:r>
          </a:p>
          <a:p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latin typeface="+mn-ea"/>
              </a:rPr>
              <a:t>모든 서비스의 요청은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를 통해 각 서비스에 전달된다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구조로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API Gateway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</a:t>
            </a:r>
            <a:r>
              <a:rPr lang="ko-KR" altLang="en-US" sz="1100" dirty="0" smtClean="0">
                <a:latin typeface="+mn-ea"/>
              </a:rPr>
              <a:t>하나의 장애로 서비스 전체가 먹통이 되는 </a:t>
            </a:r>
            <a:r>
              <a:rPr lang="en-US" altLang="ko-KR" sz="1100" dirty="0" smtClean="0">
                <a:latin typeface="+mn-ea"/>
              </a:rPr>
              <a:t>SPOF(Single Point of Failure)</a:t>
            </a:r>
            <a:r>
              <a:rPr lang="ko-KR" altLang="en-US" sz="1100" dirty="0" smtClean="0">
                <a:latin typeface="+mn-ea"/>
              </a:rPr>
              <a:t>가 될 수 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상황을 대비하기 위해 </a:t>
            </a:r>
          </a:p>
          <a:p>
            <a:r>
              <a:rPr lang="ko-KR" altLang="en-US" sz="1100" dirty="0" smtClean="0">
                <a:latin typeface="+mn-ea"/>
              </a:rPr>
              <a:t>     </a:t>
            </a:r>
            <a:r>
              <a:rPr lang="en-US" altLang="ko-KR" sz="1100" dirty="0" smtClean="0">
                <a:latin typeface="+mn-ea"/>
              </a:rPr>
              <a:t>API Gateway </a:t>
            </a:r>
            <a:r>
              <a:rPr lang="ko-KR" altLang="en-US" sz="1100" dirty="0" smtClean="0">
                <a:latin typeface="+mn-ea"/>
              </a:rPr>
              <a:t>도입 시에는 철저한 이중화가 준비되어야 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500" b="1" dirty="0" smtClean="0">
                <a:latin typeface="+mn-ea"/>
              </a:rPr>
              <a:t>■ 인증 캐시</a:t>
            </a:r>
          </a:p>
          <a:p>
            <a:r>
              <a:rPr lang="ko-KR" altLang="en-US" sz="1100" dirty="0" smtClean="0">
                <a:latin typeface="+mn-ea"/>
              </a:rPr>
              <a:t>    토큰을 이용한 사용자 인증 결과는 가변성이 크지 않은 데이터이다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방금 막 유효성이 확인된 토큰이 다음 요청에 결과가 변경되어 있을 가능성을 크지 않다</a:t>
            </a:r>
            <a:r>
              <a:rPr lang="en-US" altLang="ko-KR" sz="1100" dirty="0" smtClean="0">
                <a:latin typeface="+mn-ea"/>
              </a:rPr>
              <a:t>.   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이러한 데이터 성격으로 토큰을 키로 하여 사용자 인증 데이터를 캐시 하여 재사용할 수 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재사용된 캐시 데이터는 아래의 이점을 갖는다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1. </a:t>
            </a:r>
            <a:r>
              <a:rPr lang="ko-KR" altLang="en-US" sz="1100" dirty="0" smtClean="0">
                <a:latin typeface="+mn-ea"/>
              </a:rPr>
              <a:t>통신 </a:t>
            </a:r>
            <a:r>
              <a:rPr lang="ko-KR" altLang="en-US" sz="1100" dirty="0" err="1" smtClean="0">
                <a:latin typeface="+mn-ea"/>
              </a:rPr>
              <a:t>오버해드</a:t>
            </a:r>
            <a:r>
              <a:rPr lang="ko-KR" altLang="en-US" sz="1100" dirty="0" smtClean="0">
                <a:latin typeface="+mn-ea"/>
              </a:rPr>
              <a:t> 감소 </a:t>
            </a:r>
          </a:p>
          <a:p>
            <a:r>
              <a:rPr lang="ko-KR" altLang="en-US" sz="1100" dirty="0" smtClean="0">
                <a:latin typeface="+mn-ea"/>
              </a:rPr>
              <a:t>      캐시 데이터를 재사용함으로써 반복되는 인증 </a:t>
            </a:r>
            <a:r>
              <a:rPr lang="ko-KR" altLang="en-US" sz="1100" dirty="0" err="1" smtClean="0">
                <a:latin typeface="+mn-ea"/>
              </a:rPr>
              <a:t>오버해드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엑세스</a:t>
            </a:r>
            <a:r>
              <a:rPr lang="ko-KR" altLang="en-US" sz="1100" dirty="0" smtClean="0">
                <a:latin typeface="+mn-ea"/>
              </a:rPr>
              <a:t> 토큰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통신 </a:t>
            </a:r>
            <a:r>
              <a:rPr lang="ko-KR" altLang="en-US" sz="1100" dirty="0" err="1" smtClean="0">
                <a:latin typeface="+mn-ea"/>
              </a:rPr>
              <a:t>오버해드</a:t>
            </a:r>
            <a:r>
              <a:rPr lang="en-US" altLang="ko-KR" sz="1100" dirty="0" smtClean="0">
                <a:latin typeface="+mn-ea"/>
              </a:rPr>
              <a:t>, JWT: </a:t>
            </a:r>
            <a:r>
              <a:rPr lang="ko-KR" altLang="en-US" sz="1100" dirty="0" err="1" smtClean="0">
                <a:latin typeface="+mn-ea"/>
              </a:rPr>
              <a:t>시그니처</a:t>
            </a:r>
            <a:r>
              <a:rPr lang="ko-KR" altLang="en-US" sz="1100" dirty="0" smtClean="0">
                <a:latin typeface="+mn-ea"/>
              </a:rPr>
              <a:t> 검증 연산 </a:t>
            </a:r>
            <a:r>
              <a:rPr lang="ko-KR" altLang="en-US" sz="1100" dirty="0" err="1" smtClean="0">
                <a:latin typeface="+mn-ea"/>
              </a:rPr>
              <a:t>오버해드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줄일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2. </a:t>
            </a:r>
            <a:r>
              <a:rPr lang="ko-KR" altLang="en-US" sz="1100" dirty="0" smtClean="0">
                <a:latin typeface="+mn-ea"/>
              </a:rPr>
              <a:t>장애 전파 최소화 </a:t>
            </a:r>
          </a:p>
          <a:p>
            <a:r>
              <a:rPr lang="ko-KR" altLang="en-US" sz="1100" dirty="0" smtClean="0">
                <a:latin typeface="+mn-ea"/>
              </a:rPr>
              <a:t>      인증 서비스 장애 발생 시에도 캐시 데이터를 사용함으로써 장애 </a:t>
            </a:r>
            <a:r>
              <a:rPr lang="ko-KR" altLang="en-US" sz="1100" dirty="0" err="1" smtClean="0">
                <a:latin typeface="+mn-ea"/>
              </a:rPr>
              <a:t>영향도를</a:t>
            </a:r>
            <a:r>
              <a:rPr lang="ko-KR" altLang="en-US" sz="1100" dirty="0" smtClean="0">
                <a:latin typeface="+mn-ea"/>
              </a:rPr>
              <a:t> 최소화할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</a:t>
            </a:r>
            <a:r>
              <a:rPr lang="ko-KR" altLang="en-US" sz="1100" dirty="0" smtClean="0">
                <a:latin typeface="+mn-ea"/>
              </a:rPr>
              <a:t>그러나 캐시의 사용은 상황에 따라 이미 내용이 변경되어 유효하지 않은 데이터를 참조 할 수도 있음을 뜻한다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latin typeface="+mn-ea"/>
              </a:rPr>
              <a:t>따라서 각 서비스 성격과 정책에 따라 </a:t>
            </a:r>
            <a:r>
              <a:rPr lang="ko-KR" altLang="en-US" sz="1100" dirty="0" err="1" smtClean="0">
                <a:latin typeface="+mn-ea"/>
              </a:rPr>
              <a:t>알맞는</a:t>
            </a:r>
            <a:r>
              <a:rPr lang="ko-KR" altLang="en-US" sz="1100" dirty="0" smtClean="0">
                <a:latin typeface="+mn-ea"/>
              </a:rPr>
              <a:t> 캐시 만료 시간이 설정되어야 하며</a:t>
            </a:r>
            <a:r>
              <a:rPr lang="en-US" altLang="ko-KR" sz="1100" dirty="0" smtClean="0">
                <a:latin typeface="+mn-ea"/>
              </a:rPr>
              <a:t>, </a:t>
            </a:r>
          </a:p>
          <a:p>
            <a:r>
              <a:rPr lang="en-US" altLang="ko-KR" sz="1100" dirty="0" smtClean="0">
                <a:latin typeface="+mn-ea"/>
              </a:rPr>
              <a:t>      </a:t>
            </a:r>
            <a:r>
              <a:rPr lang="ko-KR" altLang="en-US" sz="1100" dirty="0" smtClean="0">
                <a:latin typeface="+mn-ea"/>
              </a:rPr>
              <a:t>일부 인증의 유효성 판단이 </a:t>
            </a:r>
            <a:r>
              <a:rPr lang="ko-KR" altLang="en-US" sz="1100" dirty="0" err="1" smtClean="0">
                <a:latin typeface="+mn-ea"/>
              </a:rPr>
              <a:t>크리티컬</a:t>
            </a:r>
            <a:r>
              <a:rPr lang="en-US" altLang="ko-KR" sz="1100" dirty="0" smtClean="0">
                <a:latin typeface="+mn-ea"/>
              </a:rPr>
              <a:t>(Critical)</a:t>
            </a:r>
            <a:r>
              <a:rPr lang="ko-KR" altLang="en-US" sz="1100" dirty="0" smtClean="0">
                <a:latin typeface="+mn-ea"/>
              </a:rPr>
              <a:t>한 경우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캐시 사용을 배제해야 한다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63" y="800100"/>
            <a:ext cx="4005262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r>
              <a:rPr lang="en-US" altLang="ko-KR" sz="1200" b="1" dirty="0" smtClean="0">
                <a:latin typeface="+mn-ea"/>
              </a:rPr>
              <a:t> </a:t>
            </a:r>
          </a:p>
          <a:p>
            <a:r>
              <a:rPr lang="ko-KR" altLang="en-US" sz="1500" b="1" dirty="0" smtClean="0">
                <a:latin typeface="+mn-ea"/>
              </a:rPr>
              <a:t>■ 결론</a:t>
            </a:r>
            <a:endParaRPr lang="en-US" altLang="ko-KR" sz="1500" b="1" dirty="0" smtClean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   지금까지 </a:t>
            </a:r>
            <a:r>
              <a:rPr lang="en-US" altLang="ko-KR" sz="1100" dirty="0" smtClean="0">
                <a:latin typeface="+mn-ea"/>
              </a:rPr>
              <a:t>MSA </a:t>
            </a:r>
            <a:r>
              <a:rPr lang="ko-KR" altLang="en-US" sz="1100" dirty="0" smtClean="0">
                <a:latin typeface="+mn-ea"/>
              </a:rPr>
              <a:t>에서 사용될 수 있는 사용자 인증 전략을 살펴 보았다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</a:t>
            </a:r>
            <a:r>
              <a:rPr lang="ko-KR" altLang="en-US" sz="1100" dirty="0" smtClean="0">
                <a:latin typeface="+mn-ea"/>
              </a:rPr>
              <a:t>소개된 전략의 핵심은 서비스 전반으로 사용될 인증 서비스 기능과 다른 서비스의 의존성을 줄이는 것이다</a:t>
            </a:r>
            <a:r>
              <a:rPr lang="en-US" altLang="ko-KR" sz="1100" dirty="0" smtClean="0">
                <a:latin typeface="+mn-ea"/>
              </a:rPr>
              <a:t>. </a:t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    </a:t>
            </a:r>
            <a:r>
              <a:rPr lang="ko-KR" altLang="en-US" sz="1100" dirty="0" smtClean="0">
                <a:latin typeface="+mn-ea"/>
              </a:rPr>
              <a:t>앞서 설명한 내용을 요약하면 아래와 같다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JWT </a:t>
            </a:r>
            <a:r>
              <a:rPr lang="ko-KR" altLang="en-US" sz="1100" dirty="0" smtClean="0">
                <a:latin typeface="+mn-ea"/>
              </a:rPr>
              <a:t>를 적용하여 인증 서비스와 의존성 없이 각 서비스가 스스로 사용자 인증을 수행할 수 있도록 하자</a:t>
            </a:r>
          </a:p>
          <a:p>
            <a:endParaRPr lang="ko-KR" altLang="en-US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API Gateway </a:t>
            </a:r>
            <a:r>
              <a:rPr lang="ko-KR" altLang="en-US" sz="1100" dirty="0" smtClean="0">
                <a:latin typeface="+mn-ea"/>
              </a:rPr>
              <a:t>에서 공통 인증 절차를 수행하여 각 서비스와 인증 절차를 추상화 하자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인증캐시를 사용하여 반복된 인증 절차를 줄이자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55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MSA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인증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>
                <a:latin typeface="+mn-ea"/>
              </a:rPr>
              <a:t>인가 </a:t>
            </a:r>
            <a:r>
              <a:rPr lang="ko-KR" altLang="en-US" sz="1200" b="1" dirty="0" smtClean="0">
                <a:latin typeface="+mn-ea"/>
              </a:rPr>
              <a:t>패턴</a:t>
            </a:r>
            <a:endParaRPr lang="en-US" altLang="ko-KR" sz="12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여러 </a:t>
            </a:r>
            <a:r>
              <a:rPr lang="ko-KR" altLang="en-US" sz="1100" dirty="0">
                <a:latin typeface="+mn-ea"/>
              </a:rPr>
              <a:t>개의 </a:t>
            </a:r>
            <a:r>
              <a:rPr lang="en-US" altLang="ko-KR" sz="1100" dirty="0" smtClean="0">
                <a:latin typeface="+mn-ea"/>
              </a:rPr>
              <a:t>MSA</a:t>
            </a:r>
            <a:r>
              <a:rPr lang="ko-KR" altLang="en-US" sz="1100" dirty="0" smtClean="0">
                <a:latin typeface="+mn-ea"/>
              </a:rPr>
              <a:t>에 </a:t>
            </a:r>
            <a:r>
              <a:rPr lang="ko-KR" altLang="en-US" sz="1100" dirty="0">
                <a:latin typeface="+mn-ea"/>
              </a:rPr>
              <a:t>대한 인증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인가 등 접근 제어는 어떻게 구현해야 할까</a:t>
            </a:r>
            <a:r>
              <a:rPr lang="en-US" altLang="ko-KR" sz="1100" dirty="0">
                <a:latin typeface="+mn-ea"/>
              </a:rPr>
              <a:t>?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각 </a:t>
            </a:r>
            <a:r>
              <a:rPr lang="ko-KR" altLang="en-US" sz="1100" dirty="0">
                <a:latin typeface="+mn-ea"/>
              </a:rPr>
              <a:t>서비스가 모두 인증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인가를 중복으로 구현한다면 비효율적이다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따라서 </a:t>
            </a:r>
            <a:r>
              <a:rPr lang="en-US" altLang="ko-KR" sz="1100" dirty="0" smtClean="0">
                <a:latin typeface="+mn-ea"/>
              </a:rPr>
              <a:t>MSA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인증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인가를 처리하기 위해서는 </a:t>
            </a:r>
            <a:r>
              <a:rPr lang="ko-KR" altLang="en-US" sz="1100" dirty="0" smtClean="0">
                <a:latin typeface="+mn-ea"/>
              </a:rPr>
              <a:t>일반적으로 </a:t>
            </a:r>
            <a:r>
              <a:rPr lang="ko-KR" altLang="en-US" sz="1100" dirty="0">
                <a:latin typeface="+mn-ea"/>
              </a:rPr>
              <a:t>다음과 같은 패턴들을 활용한다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1. </a:t>
            </a:r>
            <a:r>
              <a:rPr lang="ko-KR" altLang="en-US" sz="1100" b="1" dirty="0" smtClean="0">
                <a:latin typeface="+mn-ea"/>
              </a:rPr>
              <a:t>중앙 </a:t>
            </a:r>
            <a:r>
              <a:rPr lang="ko-KR" altLang="en-US" sz="1100" b="1" dirty="0">
                <a:latin typeface="+mn-ea"/>
              </a:rPr>
              <a:t>집중 식 세션 </a:t>
            </a:r>
            <a:r>
              <a:rPr lang="ko-KR" altLang="en-US" sz="1100" b="1" dirty="0" smtClean="0">
                <a:latin typeface="+mn-ea"/>
              </a:rPr>
              <a:t>관리</a:t>
            </a:r>
            <a:endParaRPr lang="ko-KR" altLang="en-US" sz="1100" b="1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기존 </a:t>
            </a:r>
            <a:r>
              <a:rPr lang="ko-KR" altLang="en-US" sz="1100" b="1" dirty="0" err="1">
                <a:latin typeface="+mn-ea"/>
              </a:rPr>
              <a:t>모노리스</a:t>
            </a:r>
            <a:r>
              <a:rPr lang="ko-KR" altLang="en-US" sz="1100" b="1" dirty="0">
                <a:latin typeface="+mn-ea"/>
              </a:rPr>
              <a:t> 방식</a:t>
            </a:r>
            <a:r>
              <a:rPr lang="ko-KR" altLang="en-US" sz="1100" dirty="0">
                <a:latin typeface="+mn-ea"/>
              </a:rPr>
              <a:t>에서 가장 많이 사용했던 방식은 </a:t>
            </a:r>
            <a:r>
              <a:rPr lang="ko-KR" altLang="en-US" sz="1100" b="1" dirty="0">
                <a:latin typeface="+mn-ea"/>
              </a:rPr>
              <a:t>서버 세션에 사용자의 로그인 정보 및 권한 정보를 저장하고 이를 통해 어플리케이션에 인증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인가를 판단하는 것이다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그렇지만 </a:t>
            </a:r>
            <a:r>
              <a:rPr lang="en-US" altLang="ko-KR" sz="1100" dirty="0" smtClean="0">
                <a:latin typeface="+mn-ea"/>
              </a:rPr>
              <a:t>MSA 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ko-KR" altLang="en-US" sz="1100" dirty="0">
                <a:latin typeface="+mn-ea"/>
              </a:rPr>
              <a:t>사용량에 따라 수시로 수평 확장할 수 있고 로드 </a:t>
            </a:r>
            <a:r>
              <a:rPr lang="ko-KR" altLang="en-US" sz="1100" dirty="0" err="1">
                <a:latin typeface="+mn-ea"/>
              </a:rPr>
              <a:t>밸런싱이</a:t>
            </a:r>
            <a:r>
              <a:rPr lang="ko-KR" altLang="en-US" sz="1100" dirty="0">
                <a:latin typeface="+mn-ea"/>
              </a:rPr>
              <a:t> 되기 때문에 세션 데이터가 손실될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따라서 </a:t>
            </a:r>
            <a:r>
              <a:rPr lang="ko-KR" altLang="en-US" sz="1100" dirty="0" err="1">
                <a:latin typeface="+mn-ea"/>
              </a:rPr>
              <a:t>마이크로비스는</a:t>
            </a:r>
            <a:r>
              <a:rPr lang="ko-KR" altLang="en-US" sz="1100" dirty="0">
                <a:latin typeface="+mn-ea"/>
              </a:rPr>
              <a:t> 각자의 서비스에 세션을 저장하지 않고 공유 저장소에 세션을 저장하고 모든 서비스가 동일한 사용자 데이터를 얻게 한다</a:t>
            </a:r>
            <a:r>
              <a:rPr lang="en-US" altLang="ko-KR" sz="1100" dirty="0">
                <a:latin typeface="+mn-ea"/>
              </a:rPr>
              <a:t>.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보통 </a:t>
            </a:r>
            <a:r>
              <a:rPr lang="ko-KR" altLang="en-US" sz="1100" b="1" dirty="0">
                <a:latin typeface="+mn-ea"/>
              </a:rPr>
              <a:t>세션 저장소로 </a:t>
            </a:r>
            <a:r>
              <a:rPr lang="ko-KR" altLang="en-US" sz="1100" b="1" dirty="0" err="1">
                <a:latin typeface="+mn-ea"/>
              </a:rPr>
              <a:t>레디스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Redis</a:t>
            </a:r>
            <a:r>
              <a:rPr lang="en-US" altLang="ko-KR" sz="1100" b="1" dirty="0">
                <a:latin typeface="+mn-ea"/>
              </a:rPr>
              <a:t>), </a:t>
            </a:r>
            <a:r>
              <a:rPr lang="ko-KR" altLang="en-US" sz="1100" b="1" dirty="0" err="1">
                <a:latin typeface="+mn-ea"/>
              </a:rPr>
              <a:t>맴캐쉬드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Memcached</a:t>
            </a:r>
            <a:r>
              <a:rPr lang="en-US" altLang="ko-KR" sz="1100" b="1" dirty="0">
                <a:latin typeface="+mn-ea"/>
              </a:rPr>
              <a:t>)</a:t>
            </a:r>
            <a:r>
              <a:rPr lang="ko-KR" altLang="en-US" sz="1100" b="1" dirty="0">
                <a:latin typeface="+mn-ea"/>
              </a:rPr>
              <a:t>를 사용</a:t>
            </a:r>
            <a:r>
              <a:rPr lang="ko-KR" altLang="en-US" sz="1100" dirty="0">
                <a:latin typeface="+mn-ea"/>
              </a:rPr>
              <a:t>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2. </a:t>
            </a:r>
            <a:r>
              <a:rPr lang="ko-KR" altLang="en-US" sz="1100" b="1" dirty="0" smtClean="0">
                <a:latin typeface="+mn-ea"/>
              </a:rPr>
              <a:t>클라이언트 토큰</a:t>
            </a:r>
            <a:endParaRPr lang="ko-KR" altLang="en-US" sz="1100" b="1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세션은 </a:t>
            </a:r>
            <a:r>
              <a:rPr lang="ko-KR" altLang="en-US" sz="1100" dirty="0">
                <a:latin typeface="+mn-ea"/>
              </a:rPr>
              <a:t>서버의 중앙에 저장되고 토큰은 사용자의 브라우저에 저장된다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토큰은 </a:t>
            </a:r>
            <a:r>
              <a:rPr lang="ko-KR" altLang="en-US" sz="1100" dirty="0" err="1">
                <a:latin typeface="+mn-ea"/>
              </a:rPr>
              <a:t>사용자이</a:t>
            </a:r>
            <a:r>
              <a:rPr lang="ko-KR" altLang="en-US" sz="1100" dirty="0">
                <a:latin typeface="+mn-ea"/>
              </a:rPr>
              <a:t> 신원정보를 가지고 있고 서버로 요청을 보낼 때 전송되기 때문에 서버에서 인가 처리를 할 수 있다</a:t>
            </a:r>
            <a:r>
              <a:rPr lang="en-US" altLang="ko-KR" sz="1100" dirty="0">
                <a:latin typeface="+mn-ea"/>
              </a:rPr>
              <a:t>.JWT(</a:t>
            </a:r>
            <a:r>
              <a:rPr lang="en-US" altLang="ko-KR" sz="1100" dirty="0" err="1">
                <a:latin typeface="+mn-ea"/>
              </a:rPr>
              <a:t>Json</a:t>
            </a:r>
            <a:r>
              <a:rPr lang="en-US" altLang="ko-KR" sz="1100" dirty="0">
                <a:latin typeface="+mn-ea"/>
              </a:rPr>
              <a:t> Web Token)</a:t>
            </a:r>
            <a:r>
              <a:rPr lang="ko-KR" altLang="en-US" sz="1100" dirty="0">
                <a:latin typeface="+mn-ea"/>
              </a:rPr>
              <a:t>은 토큰 형식을 정의하고 암호화 하며 다양한 언어에 라이브러리를 제공하는 공개 표준</a:t>
            </a:r>
            <a:r>
              <a:rPr lang="en-US" altLang="ko-KR" sz="1100" dirty="0">
                <a:latin typeface="+mn-ea"/>
              </a:rPr>
              <a:t>(RFC 7519)</a:t>
            </a:r>
            <a:r>
              <a:rPr lang="ko-KR" altLang="en-US" sz="1100" dirty="0">
                <a:latin typeface="+mn-ea"/>
              </a:rPr>
              <a:t>이다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토큰을 통한 사용자 인증 흐름은 다음 다이어그램과 같다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브라우저가 서버에 </a:t>
            </a:r>
            <a:r>
              <a:rPr lang="ko-KR" altLang="en-US" sz="1100" dirty="0" err="1">
                <a:latin typeface="+mn-ea"/>
              </a:rPr>
              <a:t>로그인이름과</a:t>
            </a:r>
            <a:r>
              <a:rPr lang="ko-KR" altLang="en-US" sz="1100" dirty="0">
                <a:latin typeface="+mn-ea"/>
              </a:rPr>
              <a:t> 패스워드로 인증을 요청한다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서버는 인증 후 토큰을 생성하고 브라우저에 토큰에 사용자 정보의 인증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인가 정보를 포함에 전송한다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브라우저는 서버 리소스 요청 시 토큰을 같이 보낸다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서버의 서비스는 토큰 정보를 </a:t>
            </a:r>
            <a:r>
              <a:rPr lang="ko-KR" altLang="en-US" sz="1100" dirty="0" err="1">
                <a:latin typeface="+mn-ea"/>
              </a:rPr>
              <a:t>확인후</a:t>
            </a:r>
            <a:r>
              <a:rPr lang="ko-KR" altLang="en-US" sz="1100" dirty="0">
                <a:latin typeface="+mn-ea"/>
              </a:rPr>
              <a:t> 자원 접근을 허가한다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1894499"/>
            <a:ext cx="4729163" cy="265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7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제로 트러스트</a:t>
            </a:r>
            <a:r>
              <a:rPr lang="en-US" altLang="ko-KR" sz="1000" dirty="0" smtClean="0">
                <a:latin typeface="+mj-lt"/>
              </a:rPr>
              <a:t>(Zero Trust) </a:t>
            </a:r>
            <a:r>
              <a:rPr lang="ko-KR" altLang="en-US" sz="1000" dirty="0" smtClean="0">
                <a:latin typeface="+mj-lt"/>
              </a:rPr>
              <a:t>인증 방식은 </a:t>
            </a:r>
            <a:r>
              <a:rPr lang="en-US" altLang="ko-KR" sz="1000" dirty="0" smtClean="0">
                <a:latin typeface="+mj-lt"/>
              </a:rPr>
              <a:t>"</a:t>
            </a:r>
            <a:r>
              <a:rPr lang="ko-KR" altLang="en-US" sz="1000" dirty="0" smtClean="0">
                <a:latin typeface="+mj-lt"/>
              </a:rPr>
              <a:t>절대 신뢰하지 말고 항상 검증하라</a:t>
            </a:r>
            <a:r>
              <a:rPr lang="en-US" altLang="ko-KR" sz="1000" dirty="0" smtClean="0">
                <a:latin typeface="+mj-lt"/>
              </a:rPr>
              <a:t>"</a:t>
            </a:r>
            <a:r>
              <a:rPr lang="ko-KR" altLang="en-US" sz="1000" dirty="0" smtClean="0">
                <a:latin typeface="+mj-lt"/>
              </a:rPr>
              <a:t>는 원칙에 기반하여 보안을 강화하는 접근 방식입니다</a:t>
            </a:r>
            <a:r>
              <a:rPr lang="en-US" altLang="ko-KR" sz="1000" dirty="0" smtClean="0">
                <a:latin typeface="+mj-lt"/>
              </a:rPr>
              <a:t>. </a:t>
            </a:r>
          </a:p>
          <a:p>
            <a:r>
              <a:rPr lang="ko-KR" altLang="en-US" sz="1000" dirty="0" smtClean="0">
                <a:latin typeface="+mj-lt"/>
              </a:rPr>
              <a:t>이는 특히 </a:t>
            </a:r>
            <a:r>
              <a:rPr lang="en-US" altLang="ko-KR" sz="1000" dirty="0" smtClean="0">
                <a:latin typeface="+mj-lt"/>
              </a:rPr>
              <a:t>B2B </a:t>
            </a:r>
            <a:r>
              <a:rPr lang="ko-KR" altLang="en-US" sz="1000" dirty="0" smtClean="0">
                <a:latin typeface="+mj-lt"/>
              </a:rPr>
              <a:t>환경에서 중요한 데이터와 시스템을 보호하는 데 매우 효과적입니다</a:t>
            </a:r>
            <a:r>
              <a:rPr lang="en-US" altLang="ko-KR" sz="1000" dirty="0" smtClean="0">
                <a:latin typeface="+mj-lt"/>
              </a:rPr>
              <a:t>. </a:t>
            </a:r>
          </a:p>
          <a:p>
            <a:r>
              <a:rPr lang="en-US" altLang="ko-KR" sz="1000" b="1" dirty="0" smtClean="0">
                <a:latin typeface="+mj-lt"/>
              </a:rPr>
              <a:t>1. </a:t>
            </a:r>
            <a:r>
              <a:rPr lang="ko-KR" altLang="en-US" sz="1000" b="1" dirty="0" smtClean="0">
                <a:latin typeface="+mj-lt"/>
              </a:rPr>
              <a:t>사용자 및 기기 식별</a:t>
            </a:r>
          </a:p>
          <a:p>
            <a:r>
              <a:rPr lang="ko-KR" altLang="en-US" sz="1000" b="1" dirty="0" smtClean="0">
                <a:latin typeface="+mj-lt"/>
              </a:rPr>
              <a:t>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다중 인증</a:t>
            </a:r>
            <a:r>
              <a:rPr lang="en-US" altLang="ko-KR" sz="1000" b="1" dirty="0" smtClean="0">
                <a:latin typeface="+mj-lt"/>
              </a:rPr>
              <a:t>(Multi-Factor Authentication, MFA)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</a:t>
            </a:r>
            <a:r>
              <a:rPr lang="ko-KR" altLang="en-US" sz="1000" dirty="0" smtClean="0">
                <a:latin typeface="+mj-lt"/>
              </a:rPr>
              <a:t>사용자는 비밀번호 외에도 추가적인 인증 요소를 통해 본인임을 증명해야 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예를 들어</a:t>
            </a:r>
            <a:r>
              <a:rPr lang="en-US" altLang="ko-KR" sz="1000" dirty="0" smtClean="0">
                <a:latin typeface="+mj-lt"/>
              </a:rPr>
              <a:t>, OTP(One-Time Password), </a:t>
            </a:r>
            <a:r>
              <a:rPr lang="ko-KR" altLang="en-US" sz="1000" dirty="0" smtClean="0">
                <a:latin typeface="+mj-lt"/>
              </a:rPr>
              <a:t>생체 인식</a:t>
            </a:r>
            <a:r>
              <a:rPr lang="en-US" altLang="ko-KR" sz="1000" dirty="0" smtClean="0">
                <a:latin typeface="+mj-lt"/>
              </a:rPr>
              <a:t>(</a:t>
            </a:r>
            <a:r>
              <a:rPr lang="ko-KR" altLang="en-US" sz="1000" dirty="0" smtClean="0">
                <a:latin typeface="+mj-lt"/>
              </a:rPr>
              <a:t>지문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얼굴 인식</a:t>
            </a:r>
            <a:r>
              <a:rPr lang="en-US" altLang="ko-KR" sz="1000" dirty="0" smtClean="0">
                <a:latin typeface="+mj-lt"/>
              </a:rPr>
              <a:t>), </a:t>
            </a:r>
            <a:r>
              <a:rPr lang="ko-KR" altLang="en-US" sz="1000" dirty="0" smtClean="0">
                <a:latin typeface="+mj-lt"/>
              </a:rPr>
              <a:t>인증 </a:t>
            </a:r>
            <a:r>
              <a:rPr lang="ko-KR" altLang="en-US" sz="1000" dirty="0" err="1" smtClean="0">
                <a:latin typeface="+mj-lt"/>
              </a:rPr>
              <a:t>앱</a:t>
            </a:r>
            <a:r>
              <a:rPr lang="ko-KR" altLang="en-US" sz="1000" dirty="0" smtClean="0">
                <a:latin typeface="+mj-lt"/>
              </a:rPr>
              <a:t> 등을 </a:t>
            </a:r>
            <a:r>
              <a:rPr lang="ko-KR" altLang="en-US" sz="1000" dirty="0" err="1" smtClean="0">
                <a:latin typeface="+mj-lt"/>
              </a:rPr>
              <a:t>활용합니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b="1" dirty="0">
                <a:latin typeface="+mj-lt"/>
              </a:rPr>
              <a:t> </a:t>
            </a:r>
            <a:r>
              <a:rPr lang="en-US" altLang="ko-KR" sz="1000" b="1" dirty="0" smtClean="0">
                <a:latin typeface="+mj-lt"/>
              </a:rPr>
              <a:t>  - </a:t>
            </a:r>
            <a:r>
              <a:rPr lang="ko-KR" altLang="en-US" sz="1000" b="1" dirty="0" smtClean="0">
                <a:latin typeface="+mj-lt"/>
              </a:rPr>
              <a:t>기기 인증</a:t>
            </a:r>
            <a:r>
              <a:rPr lang="en-US" altLang="ko-KR" sz="1000" b="1" dirty="0" smtClean="0">
                <a:latin typeface="+mj-lt"/>
              </a:rPr>
              <a:t>(Device Authentication)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</a:t>
            </a:r>
            <a:r>
              <a:rPr lang="ko-KR" altLang="en-US" sz="1000" dirty="0" smtClean="0">
                <a:latin typeface="+mj-lt"/>
              </a:rPr>
              <a:t>사용자가 접근하는 기기가 사전 등록된 신뢰할 수 있는 기기인지 확인합니다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기기 인증에는 디지털 인증서</a:t>
            </a:r>
            <a:r>
              <a:rPr lang="en-US" altLang="ko-KR" sz="1000" dirty="0" smtClean="0">
                <a:latin typeface="+mj-lt"/>
              </a:rPr>
              <a:t>, TPM(</a:t>
            </a:r>
            <a:r>
              <a:rPr lang="ko-KR" altLang="en-US" sz="1000" dirty="0" smtClean="0">
                <a:latin typeface="+mj-lt"/>
              </a:rPr>
              <a:t>신뢰 플랫폼 모듈</a:t>
            </a:r>
            <a:r>
              <a:rPr lang="en-US" altLang="ko-KR" sz="1000" dirty="0" smtClean="0">
                <a:latin typeface="+mj-lt"/>
              </a:rPr>
              <a:t>), MDM(</a:t>
            </a:r>
            <a:r>
              <a:rPr lang="ko-KR" altLang="en-US" sz="1000" dirty="0" err="1" smtClean="0">
                <a:latin typeface="+mj-lt"/>
              </a:rPr>
              <a:t>모바일</a:t>
            </a:r>
            <a:r>
              <a:rPr lang="ko-KR" altLang="en-US" sz="1000" dirty="0" smtClean="0">
                <a:latin typeface="+mj-lt"/>
              </a:rPr>
              <a:t> 장치 관리</a:t>
            </a:r>
            <a:r>
              <a:rPr lang="en-US" altLang="ko-KR" sz="1000" dirty="0" smtClean="0">
                <a:latin typeface="+mj-lt"/>
              </a:rPr>
              <a:t>) </a:t>
            </a:r>
            <a:r>
              <a:rPr lang="ko-KR" altLang="en-US" sz="1000" dirty="0" smtClean="0">
                <a:latin typeface="+mj-lt"/>
              </a:rPr>
              <a:t>솔루션 등을 사용할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2. </a:t>
            </a:r>
            <a:r>
              <a:rPr lang="ko-KR" altLang="en-US" sz="1000" b="1" dirty="0" smtClean="0">
                <a:latin typeface="+mj-lt"/>
              </a:rPr>
              <a:t>동작 기반 인증 및 위험 평가</a:t>
            </a:r>
          </a:p>
          <a:p>
            <a:r>
              <a:rPr lang="ko-KR" altLang="en-US" sz="1000" b="1" dirty="0" smtClean="0">
                <a:latin typeface="+mj-lt"/>
              </a:rPr>
              <a:t>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사용자 행동 분석</a:t>
            </a:r>
            <a:r>
              <a:rPr lang="en-US" altLang="ko-KR" sz="1000" b="1" dirty="0" smtClean="0">
                <a:latin typeface="+mj-lt"/>
              </a:rPr>
              <a:t>(User Behavior Analytics, UBA)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AI</a:t>
            </a:r>
            <a:r>
              <a:rPr lang="ko-KR" altLang="en-US" sz="1000" dirty="0" smtClean="0">
                <a:latin typeface="+mj-lt"/>
              </a:rPr>
              <a:t>와 </a:t>
            </a:r>
            <a:r>
              <a:rPr lang="ko-KR" altLang="en-US" sz="1000" dirty="0" err="1" smtClean="0">
                <a:latin typeface="+mj-lt"/>
              </a:rPr>
              <a:t>머신러닝을</a:t>
            </a:r>
            <a:r>
              <a:rPr lang="ko-KR" altLang="en-US" sz="1000" dirty="0" smtClean="0">
                <a:latin typeface="+mj-lt"/>
              </a:rPr>
              <a:t> 활용하여 사용자의 행동 패턴을 분석합니다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평소와 다른 비정상적인 활동이 감지되면 추가 인증이나 접근 제한이 필요할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 </a:t>
            </a:r>
            <a:r>
              <a:rPr lang="ko-KR" altLang="en-US" sz="1000" dirty="0" smtClean="0">
                <a:latin typeface="+mj-lt"/>
              </a:rPr>
              <a:t>예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사용자가 평소와 다른 위치에서 접근을 시도하거나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예상치 못한 시간대에 접속하려 할 때 경고가 발생합니다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위험 기반 인증</a:t>
            </a:r>
            <a:r>
              <a:rPr lang="en-US" altLang="ko-KR" sz="1000" b="1" dirty="0" smtClean="0">
                <a:latin typeface="+mj-lt"/>
              </a:rPr>
              <a:t>(Risk-Based Authentication, RBA)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접속 시도의 위험 수준을 평가하여 인증 강도를 동적으로 조절합니다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예를 들어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err="1" smtClean="0">
                <a:latin typeface="+mj-lt"/>
              </a:rPr>
              <a:t>고위험</a:t>
            </a:r>
            <a:r>
              <a:rPr lang="ko-KR" altLang="en-US" sz="1000" dirty="0" smtClean="0">
                <a:latin typeface="+mj-lt"/>
              </a:rPr>
              <a:t> 상황에서는 추가적인 인증을 요구하고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err="1" smtClean="0">
                <a:latin typeface="+mj-lt"/>
              </a:rPr>
              <a:t>저위험</a:t>
            </a:r>
            <a:r>
              <a:rPr lang="ko-KR" altLang="en-US" sz="1000" dirty="0" smtClean="0">
                <a:latin typeface="+mj-lt"/>
              </a:rPr>
              <a:t> 상황에서는 간소화된 인증 절차를 허용합니다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3. </a:t>
            </a:r>
            <a:r>
              <a:rPr lang="ko-KR" altLang="en-US" sz="1000" b="1" dirty="0" smtClean="0">
                <a:latin typeface="+mj-lt"/>
              </a:rPr>
              <a:t>최소 권한 원칙</a:t>
            </a:r>
            <a:r>
              <a:rPr lang="en-US" altLang="ko-KR" sz="1000" b="1" dirty="0" smtClean="0">
                <a:latin typeface="+mj-lt"/>
              </a:rPr>
              <a:t>(Least Privilege Access)</a:t>
            </a:r>
          </a:p>
          <a:p>
            <a:r>
              <a:rPr lang="ko-KR" altLang="en-US" sz="1000" b="1" dirty="0" smtClean="0">
                <a:latin typeface="+mj-lt"/>
              </a:rPr>
              <a:t>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+mj-lt"/>
              </a:rPr>
              <a:t>역할 기반 접근 제어</a:t>
            </a:r>
            <a:r>
              <a:rPr lang="en-US" altLang="ko-KR" sz="1000" b="1" dirty="0" smtClean="0">
                <a:solidFill>
                  <a:srgbClr val="FF0000"/>
                </a:solidFill>
                <a:latin typeface="+mj-lt"/>
              </a:rPr>
              <a:t>(Role-Based Access Control, RBAC)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사용자는 자신의 역할에 맞는 최소한의 권한만 </a:t>
            </a:r>
            <a:r>
              <a:rPr lang="ko-KR" altLang="en-US" sz="1000" dirty="0" err="1" smtClean="0">
                <a:latin typeface="+mj-lt"/>
              </a:rPr>
              <a:t>부여받습니다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특정 데이터나 애플리케이션에 접근하기 위해 반드시 필요한 경우에만 권한을 요청하고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이를 </a:t>
            </a:r>
            <a:r>
              <a:rPr lang="ko-KR" altLang="en-US" sz="1000" dirty="0" err="1" smtClean="0">
                <a:latin typeface="+mj-lt"/>
              </a:rPr>
              <a:t>승인받아야</a:t>
            </a:r>
            <a:r>
              <a:rPr lang="ko-KR" altLang="en-US" sz="1000" dirty="0" smtClean="0">
                <a:latin typeface="+mj-lt"/>
              </a:rPr>
              <a:t> 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정책 기반 접근 제어</a:t>
            </a:r>
            <a:r>
              <a:rPr lang="en-US" altLang="ko-KR" sz="1000" b="1" dirty="0" smtClean="0">
                <a:latin typeface="+mj-lt"/>
              </a:rPr>
              <a:t>(Policy-Based Access Control, PBAC)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특정 규칙이나 조건에 따라 접근을 제어하는 방식입니다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예를 들어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특정 </a:t>
            </a:r>
            <a:r>
              <a:rPr lang="en-US" altLang="ko-KR" sz="1000" dirty="0" smtClean="0">
                <a:latin typeface="+mj-lt"/>
              </a:rPr>
              <a:t>IP </a:t>
            </a:r>
            <a:r>
              <a:rPr lang="ko-KR" altLang="en-US" sz="1000" dirty="0" smtClean="0">
                <a:latin typeface="+mj-lt"/>
              </a:rPr>
              <a:t>주소에서만 접근이 허용되거나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특정 시간대에만 시스템에 접속할 수 있습니다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4. </a:t>
            </a:r>
            <a:r>
              <a:rPr lang="ko-KR" altLang="en-US" sz="1000" b="1" dirty="0" smtClean="0">
                <a:latin typeface="+mj-lt"/>
              </a:rPr>
              <a:t>실시간 모니터링 및 지속적인 검증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실시간 모니터링 및 </a:t>
            </a:r>
            <a:r>
              <a:rPr lang="ko-KR" altLang="en-US" sz="1000" b="1" dirty="0" err="1" smtClean="0">
                <a:latin typeface="+mj-lt"/>
              </a:rPr>
              <a:t>로깅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모든 접속 시도와 활동을 실시간으로 모니터링하고 기록합니다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보안 이상 징후가 포착되면 즉시 대응할 수 있도록 설정합니다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연속적 인증</a:t>
            </a:r>
            <a:r>
              <a:rPr lang="en-US" altLang="ko-KR" sz="1000" b="1" dirty="0" smtClean="0">
                <a:latin typeface="+mj-lt"/>
              </a:rPr>
              <a:t>(Continuous Authentication)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사용자가 세션 동안 지속적으로 인증 상태를 유지할 수 있도록 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이는 특정 시간 간격으로 사용자의 신원을 </a:t>
            </a:r>
            <a:r>
              <a:rPr lang="ko-KR" altLang="en-US" sz="1000" dirty="0" err="1" smtClean="0">
                <a:latin typeface="+mj-lt"/>
              </a:rPr>
              <a:t>재검증하거나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행동 패턴을 분석하여 신뢰할 수 있는 사용자임을 지속적으로 확인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5. </a:t>
            </a:r>
            <a:r>
              <a:rPr lang="ko-KR" altLang="en-US" sz="1000" b="1" dirty="0" smtClean="0">
                <a:latin typeface="+mj-lt"/>
              </a:rPr>
              <a:t>데이터 암호화 및 보호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데이터 암호화</a:t>
            </a:r>
            <a:r>
              <a:rPr lang="en-US" altLang="ko-KR" sz="1000" b="1" dirty="0" smtClean="0">
                <a:latin typeface="+mj-lt"/>
              </a:rPr>
              <a:t>(Encryption)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전송 중이거나 저장된 모든 데이터는 암호화됩니다</a:t>
            </a:r>
            <a:r>
              <a:rPr lang="en-US" altLang="ko-KR" sz="1000" dirty="0" smtClean="0">
                <a:latin typeface="+mj-lt"/>
              </a:rPr>
              <a:t>. SSL/TLS</a:t>
            </a:r>
            <a:r>
              <a:rPr lang="ko-KR" altLang="en-US" sz="1000" dirty="0" smtClean="0">
                <a:latin typeface="+mj-lt"/>
              </a:rPr>
              <a:t>를 사용하여 네트워크 통신을 보호하고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데이터베이스와 파일 시스템의 데이터를 암호화합니다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데이터 분류 및 </a:t>
            </a:r>
            <a:r>
              <a:rPr lang="ko-KR" altLang="en-US" sz="1000" b="1" dirty="0" err="1" smtClean="0">
                <a:latin typeface="+mj-lt"/>
              </a:rPr>
              <a:t>레이블링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민감한 데이터는 분류되고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중요도에 따라 레이블이 지정됩니다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각 레벨에 따른 접근 정책이 적용되며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높은 보안 등급이 요구되는 데이터는 더욱 강화된 보호 조치를 취합니다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6. </a:t>
            </a:r>
            <a:r>
              <a:rPr lang="ko-KR" altLang="en-US" sz="1000" b="1" dirty="0" err="1" smtClean="0">
                <a:latin typeface="+mj-lt"/>
              </a:rPr>
              <a:t>적응형</a:t>
            </a:r>
            <a:r>
              <a:rPr lang="ko-KR" altLang="en-US" sz="1000" b="1" dirty="0" smtClean="0">
                <a:latin typeface="+mj-lt"/>
              </a:rPr>
              <a:t> 접근 제어</a:t>
            </a:r>
            <a:endParaRPr lang="en-US" altLang="ko-KR" sz="1000" b="1" dirty="0" smtClean="0">
              <a:latin typeface="+mj-lt"/>
            </a:endParaRPr>
          </a:p>
          <a:p>
            <a:r>
              <a:rPr lang="en-US" altLang="ko-KR" sz="1000" b="1" dirty="0">
                <a:latin typeface="+mj-lt"/>
              </a:rPr>
              <a:t> </a:t>
            </a:r>
            <a:r>
              <a:rPr lang="en-US" altLang="ko-KR" sz="1000" b="1" dirty="0" smtClean="0">
                <a:latin typeface="+mj-lt"/>
              </a:rPr>
              <a:t>   - </a:t>
            </a:r>
            <a:r>
              <a:rPr lang="ko-KR" altLang="en-US" sz="1000" b="1" dirty="0" smtClean="0">
                <a:latin typeface="+mj-lt"/>
              </a:rPr>
              <a:t>동적 접근 정책</a:t>
            </a:r>
            <a:r>
              <a:rPr lang="en-US" altLang="ko-KR" sz="1000" b="1" dirty="0" smtClean="0">
                <a:latin typeface="+mj-lt"/>
              </a:rPr>
              <a:t>(Dynamic Access Policy)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시스템이 실시간으로 사용자의 상태와 환경을 평가하고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그에 따라 접근 정책을 자동으로 조정합니다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예를 들어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보안 위협이 증가하면 자동으로 접근 권한을 축소하거나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더 강력한 인증 절차를 요구</a:t>
            </a:r>
            <a:endParaRPr lang="en-US" altLang="ko-KR" sz="1000" dirty="0" smtClean="0">
              <a:latin typeface="+mj-lt"/>
            </a:endParaRP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상황 인식</a:t>
            </a:r>
            <a:r>
              <a:rPr lang="en-US" altLang="ko-KR" sz="1000" b="1" dirty="0" smtClean="0">
                <a:latin typeface="+mj-lt"/>
              </a:rPr>
              <a:t>(Context-Aware Security)</a:t>
            </a:r>
            <a:r>
              <a:rPr lang="en-US" altLang="ko-KR" sz="1000" dirty="0" smtClean="0">
                <a:latin typeface="+mj-lt"/>
              </a:rPr>
              <a:t>:</a:t>
            </a:r>
          </a:p>
          <a:p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     </a:t>
            </a:r>
            <a:r>
              <a:rPr lang="ko-KR" altLang="en-US" sz="1000" dirty="0" smtClean="0">
                <a:latin typeface="+mj-lt"/>
              </a:rPr>
              <a:t>사용자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기기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위치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시간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네트워크 상태 등 다양한 상황적 요소를 고려하여 접근을 제어합니다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이러한 접근 방식은 제로 트러스트 원칙을 강화하는 데 필수적입니다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en-US" altLang="ko-KR" sz="1000" b="1" dirty="0" smtClean="0">
                <a:latin typeface="+mj-lt"/>
              </a:rPr>
              <a:t>7. </a:t>
            </a:r>
            <a:r>
              <a:rPr lang="ko-KR" altLang="en-US" sz="1000" b="1" dirty="0" smtClean="0">
                <a:latin typeface="+mj-lt"/>
              </a:rPr>
              <a:t>위협 탐지 및 대응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침입 탐지 시스템</a:t>
            </a:r>
            <a:r>
              <a:rPr lang="en-US" altLang="ko-KR" sz="1000" b="1" dirty="0" smtClean="0">
                <a:latin typeface="+mj-lt"/>
              </a:rPr>
              <a:t>(IDS) </a:t>
            </a:r>
            <a:r>
              <a:rPr lang="ko-KR" altLang="en-US" sz="1000" b="1" dirty="0" smtClean="0">
                <a:latin typeface="+mj-lt"/>
              </a:rPr>
              <a:t>및 침입 방지 시스템</a:t>
            </a:r>
            <a:r>
              <a:rPr lang="en-US" altLang="ko-KR" sz="1000" b="1" dirty="0" smtClean="0">
                <a:latin typeface="+mj-lt"/>
              </a:rPr>
              <a:t>(IPS)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네트워크 및 애플리케이션 레벨에서 실시간으로 위협을 감지하고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이에 대한 자동 대응 조치를 수행합니다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위협 </a:t>
            </a:r>
            <a:r>
              <a:rPr lang="ko-KR" altLang="en-US" sz="1000" b="1" dirty="0" err="1" smtClean="0">
                <a:latin typeface="+mj-lt"/>
              </a:rPr>
              <a:t>인텔리전스</a:t>
            </a:r>
            <a:r>
              <a:rPr lang="en-US" altLang="ko-KR" sz="1000" b="1" dirty="0" smtClean="0">
                <a:latin typeface="+mj-lt"/>
              </a:rPr>
              <a:t>(Threat Intelligence)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외부 위협 정보를 수집하고 분석하여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시스템이 최신 위협에 대응할 수 있도록 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이를 통해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새로운 공격 벡터나 취약점이 발견되었을 때 빠르게 대응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b="1" dirty="0" smtClean="0">
                <a:latin typeface="+mj-lt"/>
              </a:rPr>
              <a:t>8. </a:t>
            </a:r>
            <a:r>
              <a:rPr lang="ko-KR" altLang="en-US" sz="1000" b="1" dirty="0" smtClean="0">
                <a:latin typeface="+mj-lt"/>
              </a:rPr>
              <a:t>정기적인 보안 검토 및 감사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보안 감사</a:t>
            </a:r>
            <a:r>
              <a:rPr lang="en-US" altLang="ko-KR" sz="1000" b="1" dirty="0" smtClean="0">
                <a:latin typeface="+mj-lt"/>
              </a:rPr>
              <a:t>(Security Audits)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정기적으로 시스템 보안 상태를 검토하고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정책의 준수 여부를 평가합니다</a:t>
            </a:r>
            <a:r>
              <a:rPr lang="en-US" altLang="ko-KR" sz="1000" dirty="0" smtClean="0">
                <a:latin typeface="+mj-lt"/>
              </a:rPr>
              <a:t>. </a:t>
            </a:r>
            <a:r>
              <a:rPr lang="ko-KR" altLang="en-US" sz="1000" dirty="0" smtClean="0">
                <a:latin typeface="+mj-lt"/>
              </a:rPr>
              <a:t>보안 감사는 잠재적인 취약점을 파악하고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개선 사항을 도출하는 데 중요합니다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r>
              <a:rPr lang="ko-KR" altLang="en-US" sz="1000" b="1" dirty="0" smtClean="0">
                <a:latin typeface="+mj-lt"/>
              </a:rPr>
              <a:t>    </a:t>
            </a:r>
            <a:r>
              <a:rPr lang="en-US" altLang="ko-KR" sz="1000" b="1" dirty="0" smtClean="0">
                <a:latin typeface="+mj-lt"/>
              </a:rPr>
              <a:t>- </a:t>
            </a:r>
            <a:r>
              <a:rPr lang="ko-KR" altLang="en-US" sz="1000" b="1" dirty="0" smtClean="0">
                <a:latin typeface="+mj-lt"/>
              </a:rPr>
              <a:t>침투 테스트</a:t>
            </a:r>
            <a:r>
              <a:rPr lang="en-US" altLang="ko-KR" sz="1000" b="1" dirty="0" smtClean="0">
                <a:latin typeface="+mj-lt"/>
              </a:rPr>
              <a:t>(Penetration Testing)</a:t>
            </a:r>
            <a:r>
              <a:rPr lang="en-US" altLang="ko-KR" sz="1000" dirty="0" smtClean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실제 공격 시나리오를 기반으로 시스템의 보안을 테스트하여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제로 트러스트 아키텍처의 실효성을 검증합니다</a:t>
            </a:r>
            <a:r>
              <a:rPr lang="en-US" altLang="ko-KR" sz="1000" dirty="0" smtClean="0">
                <a:latin typeface="+mj-lt"/>
              </a:rPr>
              <a:t>.</a:t>
            </a:r>
          </a:p>
          <a:p>
            <a:endParaRPr lang="en-US" altLang="ko-KR" sz="1000" dirty="0" smtClean="0">
              <a:latin typeface="+mj-lt"/>
            </a:endParaRPr>
          </a:p>
          <a:p>
            <a:r>
              <a:rPr lang="ko-KR" altLang="en-US" sz="1000" dirty="0" smtClean="0">
                <a:latin typeface="+mj-lt"/>
              </a:rPr>
              <a:t>이러한 제로 트러스트 인증 프로세스는 </a:t>
            </a:r>
            <a:r>
              <a:rPr lang="en-US" altLang="ko-KR" sz="1000" dirty="0" smtClean="0">
                <a:latin typeface="+mj-lt"/>
              </a:rPr>
              <a:t>B2B </a:t>
            </a:r>
            <a:r>
              <a:rPr lang="ko-KR" altLang="en-US" sz="1000" dirty="0" smtClean="0">
                <a:latin typeface="+mj-lt"/>
              </a:rPr>
              <a:t>고객이 접근하는 모든 자산에 대해 지속적인 신뢰 검증과 보안 보호를 제공하며</a:t>
            </a:r>
            <a:r>
              <a:rPr lang="en-US" altLang="ko-KR" sz="1000" dirty="0" smtClean="0">
                <a:latin typeface="+mj-lt"/>
              </a:rPr>
              <a:t>, </a:t>
            </a:r>
            <a:r>
              <a:rPr lang="ko-KR" altLang="en-US" sz="1000" dirty="0" smtClean="0">
                <a:latin typeface="+mj-lt"/>
              </a:rPr>
              <a:t>잠재적인 보안 위협을 최소화합니다</a:t>
            </a:r>
            <a:r>
              <a:rPr lang="en-US" altLang="ko-KR" sz="1000" dirty="0" smtClean="0">
                <a:latin typeface="+mj-lt"/>
              </a:rPr>
              <a:t>.</a:t>
            </a:r>
            <a:endParaRPr lang="en-US" altLang="ko-KR" sz="10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2" y="15937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B2B </a:t>
            </a:r>
            <a:r>
              <a:rPr lang="ko-KR" altLang="en-US" sz="1100" b="1" dirty="0" smtClean="0">
                <a:latin typeface="+mn-ea"/>
              </a:rPr>
              <a:t>고객을 위한 제로 트러스트 인증 방식에 대한 프로세스를 설계하시오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10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역할 기반 </a:t>
            </a:r>
            <a:r>
              <a:rPr lang="ko-KR" altLang="en-US" sz="1600" b="1" dirty="0" err="1" smtClean="0">
                <a:latin typeface="+mn-ea"/>
              </a:rPr>
              <a:t>엑세스</a:t>
            </a:r>
            <a:r>
              <a:rPr lang="ko-KR" altLang="en-US" sz="1600" b="1" dirty="0" smtClean="0">
                <a:latin typeface="+mn-ea"/>
              </a:rPr>
              <a:t> 제어</a:t>
            </a:r>
            <a:r>
              <a:rPr lang="en-US" altLang="ko-KR" sz="1600" b="1" dirty="0" smtClean="0">
                <a:latin typeface="+mn-ea"/>
              </a:rPr>
              <a:t>(Role Based Access Control, RBAC)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역할 기반 *</a:t>
            </a:r>
            <a:r>
              <a:rPr lang="ko-KR" altLang="en-US" sz="1100" b="1" dirty="0" err="1" smtClean="0">
                <a:latin typeface="+mn-ea"/>
              </a:rPr>
              <a:t>엑세스</a:t>
            </a:r>
            <a:r>
              <a:rPr lang="ko-KR" altLang="en-US" sz="1100" b="1" dirty="0" smtClean="0">
                <a:latin typeface="+mn-ea"/>
              </a:rPr>
              <a:t> 제어</a:t>
            </a:r>
            <a:r>
              <a:rPr lang="en-US" altLang="ko-KR" sz="1100" b="1" dirty="0" smtClean="0">
                <a:latin typeface="+mn-ea"/>
              </a:rPr>
              <a:t>(RBAC)</a:t>
            </a:r>
            <a:r>
              <a:rPr lang="ko-KR" altLang="en-US" sz="1100" b="1" dirty="0" smtClean="0">
                <a:latin typeface="+mn-ea"/>
              </a:rPr>
              <a:t>는 정보 시스템 및 네트워크 보안에서 사용되는 중요한 접근 제어 모델 중 하나입니다</a:t>
            </a:r>
            <a:r>
              <a:rPr lang="en-US" altLang="ko-KR" sz="1100" b="1" dirty="0" smtClean="0">
                <a:latin typeface="+mn-ea"/>
              </a:rPr>
              <a:t>. </a:t>
            </a:r>
          </a:p>
          <a:p>
            <a:r>
              <a:rPr lang="ko-KR" altLang="en-US" sz="1100" dirty="0" smtClean="0">
                <a:latin typeface="+mn-ea"/>
              </a:rPr>
              <a:t>이 모델은 사용자 역할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작업 및 권한을 중심으로 구성되며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시스템에 대한 접근을 조직화하고 제어하기 위해 사용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RBAC</a:t>
            </a:r>
            <a:r>
              <a:rPr lang="ko-KR" altLang="en-US" sz="1100" dirty="0" smtClean="0">
                <a:latin typeface="+mn-ea"/>
              </a:rPr>
              <a:t>는 각 사용자에게 하나 이상의 *”역할”을 할당하고 각 역할에 서로 다른 권한을 부여하여 이를 수행합니다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 smtClean="0">
                <a:latin typeface="+mn-ea"/>
              </a:rPr>
              <a:t>RBAC</a:t>
            </a:r>
            <a:r>
              <a:rPr lang="ko-KR" altLang="en-US" sz="1100" dirty="0" smtClean="0">
                <a:latin typeface="+mn-ea"/>
              </a:rPr>
              <a:t>는 단일 소프트웨어 애플리케이션 또는 여러 애플리케이션에 적용할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*</a:t>
            </a:r>
            <a:r>
              <a:rPr lang="ko-KR" altLang="en-US" sz="1100" dirty="0" err="1" smtClean="0">
                <a:latin typeface="+mn-ea"/>
              </a:rPr>
              <a:t>엑세스</a:t>
            </a:r>
            <a:r>
              <a:rPr lang="ko-KR" altLang="en-US" sz="1100" dirty="0" smtClean="0">
                <a:latin typeface="+mn-ea"/>
              </a:rPr>
              <a:t> 제어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사이버 보안에서 액세스 제어는 사용자가 수행할 수 있는 작업과 볼 수 있는 데이터를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제한하고 제어하는 도구를 지칭합니다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스마트폰</a:t>
            </a:r>
            <a:r>
              <a:rPr lang="ko-KR" altLang="en-US" sz="1100" dirty="0" smtClean="0">
                <a:latin typeface="+mn-ea"/>
              </a:rPr>
              <a:t> 잠금을 해제하기 위해 비밀번호를 입력하는 것도 액세스 제어의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기본적인 예입니다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비밀번호를 아는 사람만 전화기의 파일과 애플리케이션에 액세스할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*</a:t>
            </a:r>
            <a:r>
              <a:rPr lang="ko-KR" altLang="en-US" sz="1100" dirty="0" smtClean="0">
                <a:latin typeface="+mn-ea"/>
              </a:rPr>
              <a:t>역할 </a:t>
            </a:r>
            <a:r>
              <a:rPr lang="en-US" altLang="ko-KR" sz="1100" dirty="0" smtClean="0">
                <a:latin typeface="+mn-ea"/>
              </a:rPr>
              <a:t>: RBAC</a:t>
            </a:r>
            <a:r>
              <a:rPr lang="ko-KR" altLang="en-US" sz="1100" dirty="0" smtClean="0">
                <a:latin typeface="+mn-ea"/>
              </a:rPr>
              <a:t>에서는 역할에 대한 보다 기술적인 정의가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회사 시스템 내에서 사용하기 위해 명확하게 정의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된 기능 또는 권한의 집합입니다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각 내부 사용자에게는 적어도 하나의 역할이 할당되며 일부는 여러 역할을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가질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/>
              <a:t>RBAC</a:t>
            </a:r>
            <a:r>
              <a:rPr lang="ko-KR" altLang="en-US" sz="1100" b="1" dirty="0"/>
              <a:t>의 필요성 및 장점</a:t>
            </a:r>
            <a:endParaRPr lang="ko-KR" altLang="en-US" sz="1100" dirty="0"/>
          </a:p>
          <a:p>
            <a:r>
              <a:rPr lang="en-US" altLang="ko-KR" sz="1100" b="1" dirty="0" smtClean="0"/>
              <a:t> · </a:t>
            </a:r>
            <a:r>
              <a:rPr lang="ko-KR" altLang="en-US" sz="1100" b="1" dirty="0"/>
              <a:t>필요성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보안을 강화하고 정보 시스템의 접근을 효과적으로 관리하여 데이터 보호와 규정 준수를 달성합니다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· </a:t>
            </a:r>
            <a:r>
              <a:rPr lang="ko-KR" altLang="en-US" sz="1100" b="1" dirty="0"/>
              <a:t>보안 강화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역할 기반 접근 제어는 무단 액세스를 제한하고 중요 데이터를 보호하는데 도움을 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· </a:t>
            </a:r>
            <a:r>
              <a:rPr lang="ko-KR" altLang="en-US" sz="1100" b="1" dirty="0"/>
              <a:t>규정 준수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규제 및 법률을 준수하며 감사 추적을 용이하게 하여 조직의 규정 준수를 지원합니다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· </a:t>
            </a:r>
            <a:r>
              <a:rPr lang="ko-KR" altLang="en-US" sz="1100" b="1" dirty="0"/>
              <a:t>관리 효율성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사용자 및 권한을 중앙에서 관리하여 운영 및 비용을 최적화합니다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· </a:t>
            </a:r>
            <a:r>
              <a:rPr lang="ko-KR" altLang="en-US" sz="1100" b="1" dirty="0"/>
              <a:t>업무 효율성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역할 기반 접근 제어는 사용자가 필요한 권한을 간단하게 얻도록 도와 업무 효율성을 높입니다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RBAC</a:t>
            </a:r>
            <a:r>
              <a:rPr lang="ko-KR" altLang="en-US" sz="1100" b="1" dirty="0"/>
              <a:t>모델의 권한 방식 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가지</a:t>
            </a:r>
            <a:endParaRPr lang="ko-KR" altLang="en-US" sz="1100" dirty="0"/>
          </a:p>
          <a:p>
            <a:r>
              <a:rPr lang="en-US" altLang="ko-KR" sz="1100" b="1" dirty="0" smtClean="0"/>
              <a:t> 1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핵심 </a:t>
            </a:r>
            <a:r>
              <a:rPr lang="en-US" altLang="ko-KR" sz="1100" b="1" dirty="0" smtClean="0"/>
              <a:t>RBAC</a:t>
            </a:r>
            <a:endParaRPr lang="ko-KR" altLang="en-US" sz="1100" dirty="0"/>
          </a:p>
          <a:p>
            <a:r>
              <a:rPr lang="ko-KR" altLang="en-US" sz="1100" dirty="0" smtClean="0"/>
              <a:t>     핵심 </a:t>
            </a:r>
            <a:r>
              <a:rPr lang="ko-KR" altLang="en-US" sz="1100" dirty="0"/>
              <a:t>모델은 </a:t>
            </a:r>
            <a:r>
              <a:rPr lang="en-US" altLang="ko-KR" sz="1100" dirty="0"/>
              <a:t>RBAC</a:t>
            </a:r>
            <a:r>
              <a:rPr lang="ko-KR" altLang="en-US" sz="1100" dirty="0"/>
              <a:t>의 모든 단일 구성 요소를 정교하게 만드는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각 역할부터 각 권한까지 모든 것이 이 모델을 통해 지정됩니다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이는 다른 </a:t>
            </a:r>
            <a:r>
              <a:rPr lang="en-US" altLang="ko-KR" sz="1100" dirty="0"/>
              <a:t>2</a:t>
            </a:r>
            <a:r>
              <a:rPr lang="ko-KR" altLang="en-US" sz="1100" dirty="0"/>
              <a:t>가지 유형의 </a:t>
            </a:r>
            <a:r>
              <a:rPr lang="ko-KR" altLang="en-US" sz="1100" dirty="0" smtClean="0"/>
              <a:t> 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RBAC</a:t>
            </a:r>
            <a:r>
              <a:rPr lang="ko-KR" altLang="en-US" sz="1100" dirty="0"/>
              <a:t>의 기반이 될 뿐만 아니라 사용자 액세스 권한을 관리하기 위한 </a:t>
            </a:r>
            <a:r>
              <a:rPr lang="ko-KR" altLang="en-US" sz="1100" dirty="0" err="1"/>
              <a:t>독립형</a:t>
            </a:r>
            <a:r>
              <a:rPr lang="ko-KR" altLang="en-US" sz="1100" dirty="0"/>
              <a:t> 방법으로도 작동할 수 있습니다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· </a:t>
            </a:r>
            <a:r>
              <a:rPr lang="ko-KR" altLang="en-US" sz="1100" b="1" dirty="0"/>
              <a:t>핵심 </a:t>
            </a:r>
            <a:r>
              <a:rPr lang="en-US" altLang="ko-KR" sz="1100" b="1" dirty="0"/>
              <a:t>RBAC</a:t>
            </a:r>
            <a:r>
              <a:rPr lang="ko-KR" altLang="en-US" sz="1100" b="1" dirty="0"/>
              <a:t>의 기본규칙</a:t>
            </a:r>
            <a:endParaRPr lang="ko-KR" altLang="en-US" sz="1100" dirty="0"/>
          </a:p>
          <a:p>
            <a:r>
              <a:rPr lang="en-US" altLang="ko-KR" sz="1100" dirty="0" smtClean="0"/>
              <a:t>      -</a:t>
            </a:r>
            <a:r>
              <a:rPr lang="en-US" altLang="ko-KR" sz="1100" dirty="0"/>
              <a:t> </a:t>
            </a:r>
            <a:r>
              <a:rPr lang="ko-KR" altLang="en-US" sz="1100" b="1" dirty="0"/>
              <a:t>역할 할당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사용자는 주체에게 역할이 할당된 경우에만 권한을 행사할 수 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-</a:t>
            </a:r>
            <a:r>
              <a:rPr lang="en-US" altLang="ko-KR" sz="1100" dirty="0"/>
              <a:t> </a:t>
            </a:r>
            <a:r>
              <a:rPr lang="ko-KR" altLang="en-US" sz="1100" b="1" dirty="0"/>
              <a:t>역할 기반 권한 부여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사용자의 역할에 권한이 부여되어 사용자가 권한이 부여된 역할만 수행할 수 있도록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-</a:t>
            </a:r>
            <a:r>
              <a:rPr lang="en-US" altLang="ko-KR" sz="1100" dirty="0"/>
              <a:t> </a:t>
            </a:r>
            <a:r>
              <a:rPr lang="ko-KR" altLang="en-US" sz="1100" b="1" dirty="0"/>
              <a:t>권한 승인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사용자는 역할 할당 및 권한 부여에 따라 권한이 부여된 경우 특정 권한을 행사할 수 있습니다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2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계층적 </a:t>
            </a:r>
            <a:r>
              <a:rPr lang="en-US" altLang="ko-KR" sz="1100" b="1" dirty="0"/>
              <a:t>RBAC</a:t>
            </a:r>
            <a:endParaRPr lang="ko-KR" altLang="en-US" sz="1100" dirty="0"/>
          </a:p>
          <a:p>
            <a:r>
              <a:rPr lang="en-US" altLang="ko-KR" sz="1100" dirty="0" smtClean="0"/>
              <a:t>    RBAC </a:t>
            </a:r>
            <a:r>
              <a:rPr lang="ko-KR" altLang="en-US" sz="1100" dirty="0"/>
              <a:t>모델의 변형으로</a:t>
            </a:r>
            <a:r>
              <a:rPr lang="en-US" altLang="ko-KR" sz="1100" dirty="0"/>
              <a:t>, </a:t>
            </a:r>
            <a:r>
              <a:rPr lang="ko-KR" altLang="en-US" sz="1100" dirty="0"/>
              <a:t>높은 수준의 역할에 속한 사용자에게는 더 많은 권한과 보안이 제공되고</a:t>
            </a:r>
            <a:r>
              <a:rPr lang="en-US" altLang="ko-KR" sz="1100" dirty="0"/>
              <a:t>, </a:t>
            </a:r>
            <a:r>
              <a:rPr lang="ko-KR" altLang="en-US" sz="1100" dirty="0"/>
              <a:t>낮은 수준의 역할에 속한 사용자에게는 제한된 권한이 부여됩니다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이로써    보안을 </a:t>
            </a:r>
            <a:r>
              <a:rPr lang="ko-KR" altLang="en-US" sz="1100" dirty="0"/>
              <a:t>강화하고 비용을 절감하는 데 도움이 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-737419" y="-563670"/>
            <a:ext cx="3170904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70" y="742541"/>
            <a:ext cx="4494571" cy="25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7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역할 기반 </a:t>
            </a:r>
            <a:r>
              <a:rPr lang="ko-KR" altLang="en-US" sz="1600" b="1" dirty="0" err="1" smtClean="0">
                <a:latin typeface="+mn-ea"/>
              </a:rPr>
              <a:t>엑세스</a:t>
            </a:r>
            <a:r>
              <a:rPr lang="ko-KR" altLang="en-US" sz="1600" b="1" dirty="0" smtClean="0">
                <a:latin typeface="+mn-ea"/>
              </a:rPr>
              <a:t> 제어</a:t>
            </a:r>
            <a:r>
              <a:rPr lang="en-US" altLang="ko-KR" sz="1600" b="1" dirty="0" smtClean="0">
                <a:latin typeface="+mn-ea"/>
              </a:rPr>
              <a:t>(Role Based Access Control, RBAC)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100" b="1" dirty="0" smtClean="0"/>
              <a:t>3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제한된 </a:t>
            </a:r>
            <a:r>
              <a:rPr lang="en-US" altLang="ko-KR" sz="1100" b="1" dirty="0"/>
              <a:t>RBAC</a:t>
            </a:r>
            <a:endParaRPr lang="ko-KR" altLang="en-US" sz="1100" dirty="0"/>
          </a:p>
          <a:p>
            <a:r>
              <a:rPr lang="en-US" altLang="ko-KR" sz="1100" dirty="0" smtClean="0"/>
              <a:t>   RBAC </a:t>
            </a:r>
            <a:r>
              <a:rPr lang="ko-KR" altLang="en-US" sz="1100" dirty="0"/>
              <a:t>배포의 책임 또는 임무는 이 표준을 통해 지정됩니다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구현 또는 직무 분리</a:t>
            </a:r>
            <a:r>
              <a:rPr lang="en-US" altLang="ko-KR" sz="1100" dirty="0"/>
              <a:t>(SD)</a:t>
            </a:r>
            <a:r>
              <a:rPr lang="ko-KR" altLang="en-US" sz="1100" dirty="0"/>
              <a:t>는 요구 사항에 따라 정적이거나 동적일 수 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· </a:t>
            </a:r>
            <a:r>
              <a:rPr lang="ko-KR" altLang="en-US" sz="1100" b="1" dirty="0"/>
              <a:t>정적 모델</a:t>
            </a:r>
            <a:r>
              <a:rPr lang="en-US" altLang="ko-KR" sz="1100" b="1" dirty="0"/>
              <a:t>(Static Model — SSD) : </a:t>
            </a:r>
            <a:r>
              <a:rPr lang="ko-KR" altLang="en-US" sz="1100" dirty="0"/>
              <a:t>상호 배타적인 역할이 동일한 개인에게 부여되지 않도록 </a:t>
            </a:r>
            <a:r>
              <a:rPr lang="ko-KR" altLang="en-US" sz="1100" dirty="0" err="1"/>
              <a:t>방지합니</a:t>
            </a:r>
            <a:r>
              <a:rPr lang="ko-KR" altLang="en-US" sz="1100" dirty="0"/>
              <a:t> 다</a:t>
            </a:r>
            <a:r>
              <a:rPr lang="en-US" altLang="ko-KR" sz="1100" dirty="0"/>
              <a:t>. </a:t>
            </a:r>
            <a:r>
              <a:rPr lang="ko-KR" altLang="en-US" sz="1100" dirty="0"/>
              <a:t>예를 들어</a:t>
            </a:r>
            <a:r>
              <a:rPr lang="en-US" altLang="ko-KR" sz="1100" dirty="0"/>
              <a:t>, </a:t>
            </a:r>
            <a:r>
              <a:rPr lang="ko-KR" altLang="en-US" sz="1100" dirty="0"/>
              <a:t>전자 상거래 플랫폼에서 구매자와 판매자 역할은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상호 </a:t>
            </a:r>
            <a:r>
              <a:rPr lang="ko-KR" altLang="en-US" sz="1100" dirty="0"/>
              <a:t>배타적이며 사용자는 하나의 역할 만 가질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이로써 역할 간 권한 충돌을 방지하고 사용자에게 엄격한 역할을 할당합니다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 · </a:t>
            </a:r>
            <a:r>
              <a:rPr lang="ko-KR" altLang="en-US" sz="1100" b="1" dirty="0"/>
              <a:t>동적 모델</a:t>
            </a:r>
            <a:r>
              <a:rPr lang="en-US" altLang="ko-KR" sz="1100" b="1" dirty="0"/>
              <a:t>(Dynamic Model — DSD) :</a:t>
            </a:r>
            <a:r>
              <a:rPr lang="ko-KR" altLang="en-US" sz="1100" dirty="0"/>
              <a:t> 사용자가 </a:t>
            </a:r>
            <a:r>
              <a:rPr lang="ko-KR" altLang="en-US" sz="1100" dirty="0" err="1"/>
              <a:t>제한없이</a:t>
            </a:r>
            <a:r>
              <a:rPr lang="ko-KR" altLang="en-US" sz="1100" dirty="0"/>
              <a:t> 여러 권한을 가질 수 있지만</a:t>
            </a:r>
            <a:r>
              <a:rPr lang="en-US" altLang="ko-KR" sz="1100" dirty="0"/>
              <a:t>, </a:t>
            </a:r>
            <a:r>
              <a:rPr lang="ko-KR" altLang="en-US" sz="1100" dirty="0"/>
              <a:t>동일한 세션에서는 동시에 사용하는 것은 불가능합니다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사용자는 특정 </a:t>
            </a:r>
            <a:r>
              <a:rPr lang="ko-KR" altLang="en-US" sz="1100" dirty="0" smtClean="0"/>
              <a:t>권한을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실제로 사용하려면 추가 승인이 필요합니다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더 유연한 권한 관리를 가능하게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RBAC </a:t>
            </a:r>
            <a:r>
              <a:rPr lang="ko-KR" altLang="en-US" sz="1100" dirty="0"/>
              <a:t>모델의 선택은 조직의 보안 및 역할 관리 요구에 따라 다를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이러한 다양한 방식을 활용하여 사용자 액세스를 효과적으로 관리할 수 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RBAC</a:t>
            </a:r>
            <a:r>
              <a:rPr lang="ko-KR" altLang="en-US" sz="1100" b="1" dirty="0"/>
              <a:t>의 예시</a:t>
            </a:r>
            <a:endParaRPr lang="ko-KR" altLang="en-US" sz="1100" dirty="0"/>
          </a:p>
          <a:p>
            <a:r>
              <a:rPr lang="ko-KR" altLang="en-US" sz="1100" dirty="0" smtClean="0"/>
              <a:t>   조직은 </a:t>
            </a:r>
            <a:r>
              <a:rPr lang="ko-KR" altLang="en-US" sz="1100" dirty="0"/>
              <a:t>역할 또는 그룹별로 사용자를 지정할 수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역할 그룹에 사용자를 추가한다는 것은 새 사용자가 해당 특정 그룹의 모든 권한에 액세스할 수 있음을 의미합니다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>   조직은 </a:t>
            </a:r>
            <a:r>
              <a:rPr lang="ko-KR" altLang="en-US" sz="1100" dirty="0"/>
              <a:t>관리자</a:t>
            </a:r>
            <a:r>
              <a:rPr lang="en-US" altLang="ko-KR" sz="1100" dirty="0"/>
              <a:t>, </a:t>
            </a:r>
            <a:r>
              <a:rPr lang="ko-KR" altLang="en-US" sz="1100" dirty="0"/>
              <a:t>업무별 최종 사용자 또는 게스트를 포함하도록 역할을 분할할 수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>   예를 </a:t>
            </a:r>
            <a:r>
              <a:rPr lang="ko-KR" altLang="en-US" sz="1100" dirty="0"/>
              <a:t>들면 다음과 같은 역할이 있습니다 </a:t>
            </a:r>
            <a:r>
              <a:rPr lang="en-US" altLang="ko-KR" sz="1100" dirty="0"/>
              <a:t>:</a:t>
            </a:r>
          </a:p>
          <a:p>
            <a:r>
              <a:rPr lang="en-US" altLang="ko-KR" sz="1100" b="1" dirty="0" smtClean="0"/>
              <a:t>      ·</a:t>
            </a:r>
            <a:r>
              <a:rPr lang="en-US" altLang="ko-KR" sz="1100" b="1" dirty="0"/>
              <a:t> </a:t>
            </a:r>
            <a:r>
              <a:rPr lang="ko-KR" altLang="en-US" sz="1100" dirty="0"/>
              <a:t>조직의 소프트웨어 엔지니어링 도구</a:t>
            </a:r>
            <a:r>
              <a:rPr lang="en-US" altLang="ko-KR" sz="1100" dirty="0"/>
              <a:t>(GitHub, Docker </a:t>
            </a:r>
            <a:r>
              <a:rPr lang="ko-KR" altLang="en-US" sz="1100" dirty="0"/>
              <a:t>및 </a:t>
            </a:r>
            <a:r>
              <a:rPr lang="en-US" altLang="ko-KR" sz="1100" dirty="0"/>
              <a:t>Jenkins)</a:t>
            </a:r>
            <a:r>
              <a:rPr lang="ko-KR" altLang="en-US" sz="1100" dirty="0"/>
              <a:t>에 대한 역할과 액세스 권한이 부여된 </a:t>
            </a:r>
            <a:r>
              <a:rPr lang="ko-KR" altLang="en-US" sz="1100" b="1" dirty="0"/>
              <a:t>소프트웨어 엔지니어</a:t>
            </a:r>
            <a:endParaRPr lang="ko-KR" altLang="en-US" sz="1100" dirty="0"/>
          </a:p>
          <a:p>
            <a:r>
              <a:rPr lang="en-US" altLang="ko-KR" sz="1100" b="1" dirty="0" smtClean="0"/>
              <a:t>      ·</a:t>
            </a:r>
            <a:r>
              <a:rPr lang="en-US" altLang="ko-KR" sz="1100" b="1" dirty="0"/>
              <a:t> </a:t>
            </a:r>
            <a:r>
              <a:rPr lang="ko-KR" altLang="en-US" sz="1100" dirty="0"/>
              <a:t>조직의 마케팅 도구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이메일</a:t>
            </a:r>
            <a:r>
              <a:rPr lang="ko-KR" altLang="en-US" sz="1100" dirty="0"/>
              <a:t> 마케팅 목록</a:t>
            </a:r>
            <a:r>
              <a:rPr lang="en-US" altLang="ko-KR" sz="1100" dirty="0"/>
              <a:t>, Google Analytics </a:t>
            </a:r>
            <a:r>
              <a:rPr lang="ko-KR" altLang="en-US" sz="1100" dirty="0"/>
              <a:t>또는 </a:t>
            </a:r>
            <a:r>
              <a:rPr lang="ko-KR" altLang="en-US" sz="1100" dirty="0" err="1"/>
              <a:t>소셜</a:t>
            </a:r>
            <a:r>
              <a:rPr lang="ko-KR" altLang="en-US" sz="1100" dirty="0"/>
              <a:t> 미디어 프로필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대한 역할과 액세스 권한이 부여된 </a:t>
            </a:r>
            <a:r>
              <a:rPr lang="ko-KR" altLang="en-US" sz="1100" b="1" dirty="0"/>
              <a:t>마케팅 담당자</a:t>
            </a:r>
            <a:endParaRPr lang="ko-KR" altLang="en-US" sz="1100" dirty="0"/>
          </a:p>
          <a:p>
            <a:r>
              <a:rPr lang="en-US" altLang="ko-KR" sz="1100" b="1" dirty="0" smtClean="0"/>
              <a:t>      ·</a:t>
            </a:r>
            <a:r>
              <a:rPr lang="en-US" altLang="ko-KR" sz="1100" b="1" dirty="0"/>
              <a:t> </a:t>
            </a:r>
            <a:r>
              <a:rPr lang="ko-KR" altLang="en-US" sz="1100" dirty="0"/>
              <a:t>조직의 </a:t>
            </a:r>
            <a:r>
              <a:rPr lang="en-US" altLang="ko-KR" sz="1100" dirty="0"/>
              <a:t>HR </a:t>
            </a:r>
            <a:r>
              <a:rPr lang="ko-KR" altLang="en-US" sz="1100" dirty="0"/>
              <a:t>관련 도구</a:t>
            </a:r>
            <a:r>
              <a:rPr lang="en-US" altLang="ko-KR" sz="1100" dirty="0"/>
              <a:t>(ADP, Oracle Cloud Human Capital Management </a:t>
            </a:r>
            <a:r>
              <a:rPr lang="ko-KR" altLang="en-US" sz="1100" dirty="0"/>
              <a:t>또는 </a:t>
            </a:r>
            <a:r>
              <a:rPr lang="en-US" altLang="ko-KR" sz="1100" dirty="0" err="1"/>
              <a:t>Paycor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대한 역할과 액세스 권한이 부여된 </a:t>
            </a:r>
            <a:r>
              <a:rPr lang="ko-KR" altLang="en-US" sz="1100" b="1" dirty="0"/>
              <a:t>인사 담당자</a:t>
            </a:r>
            <a:endParaRPr lang="ko-KR" altLang="en-US" sz="1100" dirty="0"/>
          </a:p>
          <a:p>
            <a:r>
              <a:rPr lang="ko-KR" altLang="en-US" sz="1100" dirty="0" smtClean="0"/>
              <a:t>   소프트웨어 </a:t>
            </a:r>
            <a:r>
              <a:rPr lang="ko-KR" altLang="en-US" sz="1100" dirty="0"/>
              <a:t>엔지니어는 같은 회사의 </a:t>
            </a:r>
            <a:r>
              <a:rPr lang="en-US" altLang="ko-KR" sz="1100" dirty="0"/>
              <a:t>HR </a:t>
            </a:r>
            <a:r>
              <a:rPr lang="ko-KR" altLang="en-US" sz="1100" dirty="0"/>
              <a:t>또는 마케팅 담당자가 보유하고 있는 도구나 파일에 액세스할 수 없지만 작업을 완료하는 데 필요한 도구에는 액세스할 수 있습니다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마찬가지로 </a:t>
            </a:r>
            <a:r>
              <a:rPr lang="ko-KR" altLang="en-US" sz="1100" dirty="0"/>
              <a:t>마케팅 담당자는 자신의 역할에 따라 필요한 도구에 액세스할 수 있지만 </a:t>
            </a:r>
            <a:r>
              <a:rPr lang="en-US" altLang="ko-KR" sz="1100" dirty="0"/>
              <a:t>HR </a:t>
            </a:r>
            <a:r>
              <a:rPr lang="ko-KR" altLang="en-US" sz="1100" dirty="0"/>
              <a:t>또는 소프트웨어 엔지니어링 도구에는 액세스할 수 없습니다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RBAC vs. ABAC(Attribute-Based Access Control)</a:t>
            </a:r>
            <a:endParaRPr lang="ko-KR" altLang="en-US" sz="1100" dirty="0"/>
          </a:p>
          <a:p>
            <a:r>
              <a:rPr lang="en-US" altLang="ko-KR" sz="1100" dirty="0" smtClean="0"/>
              <a:t>  RBAC</a:t>
            </a:r>
            <a:r>
              <a:rPr lang="en-US" altLang="ko-KR" sz="1100" dirty="0"/>
              <a:t>(</a:t>
            </a:r>
            <a:r>
              <a:rPr lang="ko-KR" altLang="en-US" sz="1100" dirty="0"/>
              <a:t>역할 기반 액세스 제어</a:t>
            </a:r>
            <a:r>
              <a:rPr lang="en-US" altLang="ko-KR" sz="1100" dirty="0"/>
              <a:t>)</a:t>
            </a:r>
            <a:r>
              <a:rPr lang="ko-KR" altLang="en-US" sz="1100" dirty="0"/>
              <a:t>와 </a:t>
            </a:r>
            <a:r>
              <a:rPr lang="en-US" altLang="ko-KR" sz="1100" dirty="0"/>
              <a:t>ABAC(</a:t>
            </a:r>
            <a:r>
              <a:rPr lang="ko-KR" altLang="en-US" sz="1100" dirty="0"/>
              <a:t>속성 기반 액세스 제어</a:t>
            </a:r>
            <a:r>
              <a:rPr lang="en-US" altLang="ko-KR" sz="1100" dirty="0"/>
              <a:t>)</a:t>
            </a:r>
            <a:r>
              <a:rPr lang="ko-KR" altLang="en-US" sz="1100" dirty="0"/>
              <a:t>는 모두 액세스 제어 방법이지만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접근 </a:t>
            </a:r>
            <a:r>
              <a:rPr lang="ko-KR" altLang="en-US" sz="1100" dirty="0"/>
              <a:t>방식이 다릅니다</a:t>
            </a:r>
            <a:r>
              <a:rPr lang="en-US" altLang="ko-KR" sz="1100" dirty="0" smtClean="0"/>
              <a:t>. </a:t>
            </a:r>
            <a:r>
              <a:rPr lang="en-US" altLang="ko-KR" sz="1100" b="1" dirty="0" smtClean="0"/>
              <a:t>RBAC</a:t>
            </a:r>
            <a:r>
              <a:rPr lang="ko-KR" altLang="en-US" sz="1100" dirty="0"/>
              <a:t>는 사용자의 역할에 따라 액세스 권한을 부여하는 반면</a:t>
            </a:r>
            <a:r>
              <a:rPr lang="en-US" altLang="ko-KR" sz="1100" dirty="0" smtClean="0"/>
              <a:t>,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ABAC</a:t>
            </a:r>
            <a:r>
              <a:rPr lang="ko-KR" altLang="en-US" sz="1100" dirty="0"/>
              <a:t>는 다음 범주의 조합을 기반으로 액세스를 제어합니다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사용자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사용자 이름</a:t>
            </a:r>
            <a:r>
              <a:rPr lang="en-US" altLang="ko-KR" sz="1100" dirty="0"/>
              <a:t>, </a:t>
            </a:r>
            <a:r>
              <a:rPr lang="ko-KR" altLang="en-US" sz="1100" dirty="0"/>
              <a:t>국적</a:t>
            </a:r>
            <a:r>
              <a:rPr lang="en-US" altLang="ko-KR" sz="1100" dirty="0"/>
              <a:t>, </a:t>
            </a:r>
            <a:r>
              <a:rPr lang="ko-KR" altLang="en-US" sz="1100" dirty="0"/>
              <a:t>조직</a:t>
            </a:r>
            <a:r>
              <a:rPr lang="en-US" altLang="ko-KR" sz="1100" dirty="0"/>
              <a:t>, ID, </a:t>
            </a:r>
            <a:r>
              <a:rPr lang="ko-KR" altLang="en-US" sz="1100" dirty="0"/>
              <a:t>역할 및 보안 허가가 포함될 수 있습니다 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자원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액세스 되는 개체의 소유자</a:t>
            </a:r>
            <a:r>
              <a:rPr lang="en-US" altLang="ko-KR" sz="1100" dirty="0"/>
              <a:t>, </a:t>
            </a:r>
            <a:r>
              <a:rPr lang="ko-KR" altLang="en-US" sz="1100" dirty="0"/>
              <a:t>이름 및 데이터 생성 날짜를 설명할 수 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작업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액세스 중인 시스템 또는 애플리케이션과 관련된 작업을 설명합니다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환경적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액세스 위치</a:t>
            </a:r>
            <a:r>
              <a:rPr lang="en-US" altLang="ko-KR" sz="1100" dirty="0"/>
              <a:t>, </a:t>
            </a:r>
            <a:r>
              <a:rPr lang="ko-KR" altLang="en-US" sz="1100" dirty="0"/>
              <a:t>액세스 시간 및 위협 수준이 포함될 수 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ABAC</a:t>
            </a:r>
            <a:r>
              <a:rPr lang="ko-KR" altLang="en-US" sz="1100" dirty="0"/>
              <a:t>는 특정 속성을 추가하여 권한 부여 옵션을 기하급수적으로 증가시켜 </a:t>
            </a:r>
            <a:r>
              <a:rPr lang="en-US" altLang="ko-KR" sz="1100" dirty="0"/>
              <a:t>RBAC</a:t>
            </a:r>
            <a:r>
              <a:rPr lang="ko-KR" altLang="en-US" sz="1100" dirty="0"/>
              <a:t>에 비해 다른 </a:t>
            </a:r>
            <a:r>
              <a:rPr lang="ko-KR" altLang="en-US" sz="1100" dirty="0" smtClean="0"/>
              <a:t>수준의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제어를 </a:t>
            </a:r>
            <a:r>
              <a:rPr lang="ko-KR" altLang="en-US" sz="1100" dirty="0"/>
              <a:t>구현합니다</a:t>
            </a:r>
            <a:r>
              <a:rPr lang="en-US" altLang="ko-KR" sz="1100" dirty="0"/>
              <a:t>. RBAC</a:t>
            </a:r>
            <a:r>
              <a:rPr lang="ko-KR" altLang="en-US" sz="1100" dirty="0"/>
              <a:t>보다 훨씬 더 유연하지만 이러한 유연성을 적절하게 구현 및 관리하지 </a:t>
            </a:r>
            <a:r>
              <a:rPr lang="ko-KR" altLang="en-US" sz="1100" dirty="0" smtClean="0"/>
              <a:t>않을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경우 위험을 증가시킬 수 있습니다</a:t>
            </a:r>
            <a:r>
              <a:rPr lang="en-US" altLang="ko-KR" sz="1100" dirty="0" smtClean="0"/>
              <a:t>.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737419" y="-563670"/>
            <a:ext cx="3170904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14" y="4063181"/>
            <a:ext cx="491655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역할 기반 </a:t>
            </a:r>
            <a:r>
              <a:rPr lang="ko-KR" altLang="en-US" sz="1600" b="1" dirty="0" err="1" smtClean="0">
                <a:latin typeface="+mn-ea"/>
              </a:rPr>
              <a:t>엑세스</a:t>
            </a:r>
            <a:r>
              <a:rPr lang="ko-KR" altLang="en-US" sz="1600" b="1" dirty="0" smtClean="0">
                <a:latin typeface="+mn-ea"/>
              </a:rPr>
              <a:t> 제어</a:t>
            </a:r>
            <a:r>
              <a:rPr lang="en-US" altLang="ko-KR" sz="1600" b="1" dirty="0" smtClean="0">
                <a:latin typeface="+mn-ea"/>
              </a:rPr>
              <a:t>(Role Based Access Control, RBAC)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100" b="1" dirty="0" smtClean="0"/>
              <a:t>3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제한된 </a:t>
            </a:r>
            <a:r>
              <a:rPr lang="en-US" altLang="ko-KR" sz="1100" b="1" dirty="0"/>
              <a:t>RBAC</a:t>
            </a:r>
            <a:endParaRPr lang="ko-KR" altLang="en-US" sz="1100" dirty="0"/>
          </a:p>
          <a:p>
            <a:r>
              <a:rPr lang="en-US" altLang="ko-KR" sz="1100" dirty="0" smtClean="0"/>
              <a:t>   RBAC </a:t>
            </a:r>
            <a:r>
              <a:rPr lang="ko-KR" altLang="en-US" sz="1100" dirty="0"/>
              <a:t>배포의 책임 또는 임무는 이 표준을 통해 지정됩니다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구현 또는 직무 분리</a:t>
            </a:r>
            <a:r>
              <a:rPr lang="en-US" altLang="ko-KR" sz="1100" dirty="0"/>
              <a:t>(SD)</a:t>
            </a:r>
            <a:r>
              <a:rPr lang="ko-KR" altLang="en-US" sz="1100" dirty="0"/>
              <a:t>는 요구 사항에 따라 정적이거나 동적일 수 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· </a:t>
            </a:r>
            <a:r>
              <a:rPr lang="ko-KR" altLang="en-US" sz="1100" b="1" dirty="0"/>
              <a:t>정적 모델</a:t>
            </a:r>
            <a:r>
              <a:rPr lang="en-US" altLang="ko-KR" sz="1100" b="1" dirty="0"/>
              <a:t>(Static Model — SSD) : </a:t>
            </a:r>
            <a:r>
              <a:rPr lang="ko-KR" altLang="en-US" sz="1100" dirty="0"/>
              <a:t>상호 배타적인 역할이 동일한 개인에게 부여되지 않도록 </a:t>
            </a:r>
            <a:r>
              <a:rPr lang="ko-KR" altLang="en-US" sz="1100" dirty="0" err="1"/>
              <a:t>방지합니</a:t>
            </a:r>
            <a:r>
              <a:rPr lang="ko-KR" altLang="en-US" sz="1100" dirty="0"/>
              <a:t> 다</a:t>
            </a:r>
            <a:r>
              <a:rPr lang="en-US" altLang="ko-KR" sz="1100" dirty="0"/>
              <a:t>. </a:t>
            </a:r>
            <a:r>
              <a:rPr lang="ko-KR" altLang="en-US" sz="1100" dirty="0"/>
              <a:t>예를 들어</a:t>
            </a:r>
            <a:r>
              <a:rPr lang="en-US" altLang="ko-KR" sz="1100" dirty="0"/>
              <a:t>, </a:t>
            </a:r>
            <a:r>
              <a:rPr lang="ko-KR" altLang="en-US" sz="1100" dirty="0"/>
              <a:t>전자 상거래 플랫폼에서 구매자와 판매자 역할은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상호 </a:t>
            </a:r>
            <a:r>
              <a:rPr lang="ko-KR" altLang="en-US" sz="1100" dirty="0"/>
              <a:t>배타적이며 사용자는 하나의 역할 만 가질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이로써 역할 간 권한 충돌을 방지하고 사용자에게 엄격한 역할을 할당합니다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 · </a:t>
            </a:r>
            <a:r>
              <a:rPr lang="ko-KR" altLang="en-US" sz="1100" b="1" dirty="0"/>
              <a:t>동적 모델</a:t>
            </a:r>
            <a:r>
              <a:rPr lang="en-US" altLang="ko-KR" sz="1100" b="1" dirty="0"/>
              <a:t>(Dynamic Model — DSD) :</a:t>
            </a:r>
            <a:r>
              <a:rPr lang="ko-KR" altLang="en-US" sz="1100" dirty="0"/>
              <a:t> 사용자가 </a:t>
            </a:r>
            <a:r>
              <a:rPr lang="ko-KR" altLang="en-US" sz="1100" dirty="0" err="1"/>
              <a:t>제한없이</a:t>
            </a:r>
            <a:r>
              <a:rPr lang="ko-KR" altLang="en-US" sz="1100" dirty="0"/>
              <a:t> 여러 권한을 가질 수 있지만</a:t>
            </a:r>
            <a:r>
              <a:rPr lang="en-US" altLang="ko-KR" sz="1100" dirty="0"/>
              <a:t>, </a:t>
            </a:r>
            <a:r>
              <a:rPr lang="ko-KR" altLang="en-US" sz="1100" dirty="0"/>
              <a:t>동일한 세션에서는 동시에 사용하는 것은 불가능합니다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사용자는 특정 </a:t>
            </a:r>
            <a:r>
              <a:rPr lang="ko-KR" altLang="en-US" sz="1100" dirty="0" smtClean="0"/>
              <a:t>권한을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실제로 사용하려면 추가 승인이 필요합니다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더 유연한 권한 관리를 가능하게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RBAC </a:t>
            </a:r>
            <a:r>
              <a:rPr lang="ko-KR" altLang="en-US" sz="1100" dirty="0"/>
              <a:t>모델의 선택은 조직의 보안 및 역할 관리 요구에 따라 다를 수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이러한 다양한 방식을 활용하여 사용자 액세스를 효과적으로 관리할 수 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RBAC</a:t>
            </a:r>
            <a:r>
              <a:rPr lang="ko-KR" altLang="en-US" sz="1100" b="1" dirty="0"/>
              <a:t>의 예시</a:t>
            </a:r>
            <a:endParaRPr lang="ko-KR" altLang="en-US" sz="1100" dirty="0"/>
          </a:p>
          <a:p>
            <a:r>
              <a:rPr lang="ko-KR" altLang="en-US" sz="1100" dirty="0" smtClean="0"/>
              <a:t>   조직은 </a:t>
            </a:r>
            <a:r>
              <a:rPr lang="ko-KR" altLang="en-US" sz="1100" dirty="0"/>
              <a:t>역할 또는 그룹별로 사용자를 지정할 수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역할 그룹에 사용자를 추가한다는 것은 새 사용자가 해당 특정 그룹의 모든 권한에 액세스할 수 있음을 의미합니다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>   조직은 </a:t>
            </a:r>
            <a:r>
              <a:rPr lang="ko-KR" altLang="en-US" sz="1100" dirty="0"/>
              <a:t>관리자</a:t>
            </a:r>
            <a:r>
              <a:rPr lang="en-US" altLang="ko-KR" sz="1100" dirty="0"/>
              <a:t>, </a:t>
            </a:r>
            <a:r>
              <a:rPr lang="ko-KR" altLang="en-US" sz="1100" dirty="0"/>
              <a:t>업무별 최종 사용자 또는 게스트를 포함하도록 역할을 분할할 수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>   예를 </a:t>
            </a:r>
            <a:r>
              <a:rPr lang="ko-KR" altLang="en-US" sz="1100" dirty="0"/>
              <a:t>들면 다음과 같은 역할이 있습니다 </a:t>
            </a:r>
            <a:r>
              <a:rPr lang="en-US" altLang="ko-KR" sz="1100" dirty="0"/>
              <a:t>:</a:t>
            </a:r>
          </a:p>
          <a:p>
            <a:r>
              <a:rPr lang="en-US" altLang="ko-KR" sz="1100" b="1" dirty="0" smtClean="0"/>
              <a:t>      ·</a:t>
            </a:r>
            <a:r>
              <a:rPr lang="en-US" altLang="ko-KR" sz="1100" b="1" dirty="0"/>
              <a:t> </a:t>
            </a:r>
            <a:r>
              <a:rPr lang="ko-KR" altLang="en-US" sz="1100" dirty="0"/>
              <a:t>조직의 소프트웨어 엔지니어링 도구</a:t>
            </a:r>
            <a:r>
              <a:rPr lang="en-US" altLang="ko-KR" sz="1100" dirty="0"/>
              <a:t>(GitHub, Docker </a:t>
            </a:r>
            <a:r>
              <a:rPr lang="ko-KR" altLang="en-US" sz="1100" dirty="0"/>
              <a:t>및 </a:t>
            </a:r>
            <a:r>
              <a:rPr lang="en-US" altLang="ko-KR" sz="1100" dirty="0"/>
              <a:t>Jenkins)</a:t>
            </a:r>
            <a:r>
              <a:rPr lang="ko-KR" altLang="en-US" sz="1100" dirty="0"/>
              <a:t>에 대한 역할과 액세스 권한이 부여된 </a:t>
            </a:r>
            <a:r>
              <a:rPr lang="ko-KR" altLang="en-US" sz="1100" b="1" dirty="0"/>
              <a:t>소프트웨어 엔지니어</a:t>
            </a:r>
            <a:endParaRPr lang="ko-KR" altLang="en-US" sz="1100" dirty="0"/>
          </a:p>
          <a:p>
            <a:r>
              <a:rPr lang="en-US" altLang="ko-KR" sz="1100" b="1" dirty="0" smtClean="0"/>
              <a:t>      ·</a:t>
            </a:r>
            <a:r>
              <a:rPr lang="en-US" altLang="ko-KR" sz="1100" b="1" dirty="0"/>
              <a:t> </a:t>
            </a:r>
            <a:r>
              <a:rPr lang="ko-KR" altLang="en-US" sz="1100" dirty="0"/>
              <a:t>조직의 마케팅 도구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이메일</a:t>
            </a:r>
            <a:r>
              <a:rPr lang="ko-KR" altLang="en-US" sz="1100" dirty="0"/>
              <a:t> 마케팅 목록</a:t>
            </a:r>
            <a:r>
              <a:rPr lang="en-US" altLang="ko-KR" sz="1100" dirty="0"/>
              <a:t>, Google Analytics </a:t>
            </a:r>
            <a:r>
              <a:rPr lang="ko-KR" altLang="en-US" sz="1100" dirty="0"/>
              <a:t>또는 </a:t>
            </a:r>
            <a:r>
              <a:rPr lang="ko-KR" altLang="en-US" sz="1100" dirty="0" err="1"/>
              <a:t>소셜</a:t>
            </a:r>
            <a:r>
              <a:rPr lang="ko-KR" altLang="en-US" sz="1100" dirty="0"/>
              <a:t> 미디어 프로필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대한 역할과 액세스 권한이 부여된 </a:t>
            </a:r>
            <a:r>
              <a:rPr lang="ko-KR" altLang="en-US" sz="1100" b="1" dirty="0"/>
              <a:t>마케팅 담당자</a:t>
            </a:r>
            <a:endParaRPr lang="ko-KR" altLang="en-US" sz="1100" dirty="0"/>
          </a:p>
          <a:p>
            <a:r>
              <a:rPr lang="en-US" altLang="ko-KR" sz="1100" b="1" dirty="0" smtClean="0"/>
              <a:t>      ·</a:t>
            </a:r>
            <a:r>
              <a:rPr lang="en-US" altLang="ko-KR" sz="1100" b="1" dirty="0"/>
              <a:t> </a:t>
            </a:r>
            <a:r>
              <a:rPr lang="ko-KR" altLang="en-US" sz="1100" dirty="0"/>
              <a:t>조직의 </a:t>
            </a:r>
            <a:r>
              <a:rPr lang="en-US" altLang="ko-KR" sz="1100" dirty="0"/>
              <a:t>HR </a:t>
            </a:r>
            <a:r>
              <a:rPr lang="ko-KR" altLang="en-US" sz="1100" dirty="0"/>
              <a:t>관련 도구</a:t>
            </a:r>
            <a:r>
              <a:rPr lang="en-US" altLang="ko-KR" sz="1100" dirty="0"/>
              <a:t>(ADP, Oracle Cloud Human Capital Management </a:t>
            </a:r>
            <a:r>
              <a:rPr lang="ko-KR" altLang="en-US" sz="1100" dirty="0"/>
              <a:t>또는 </a:t>
            </a:r>
            <a:r>
              <a:rPr lang="en-US" altLang="ko-KR" sz="1100" dirty="0" err="1"/>
              <a:t>Paycor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대한 역할과 액세스 권한이 부여된 </a:t>
            </a:r>
            <a:r>
              <a:rPr lang="ko-KR" altLang="en-US" sz="1100" b="1" dirty="0"/>
              <a:t>인사 담당자</a:t>
            </a:r>
            <a:endParaRPr lang="ko-KR" altLang="en-US" sz="1100" dirty="0"/>
          </a:p>
          <a:p>
            <a:r>
              <a:rPr lang="ko-KR" altLang="en-US" sz="1100" dirty="0" smtClean="0"/>
              <a:t>   소프트웨어 </a:t>
            </a:r>
            <a:r>
              <a:rPr lang="ko-KR" altLang="en-US" sz="1100" dirty="0"/>
              <a:t>엔지니어는 같은 회사의 </a:t>
            </a:r>
            <a:r>
              <a:rPr lang="en-US" altLang="ko-KR" sz="1100" dirty="0"/>
              <a:t>HR </a:t>
            </a:r>
            <a:r>
              <a:rPr lang="ko-KR" altLang="en-US" sz="1100" dirty="0"/>
              <a:t>또는 마케팅 담당자가 보유하고 있는 도구나 파일에 액세스할 수 없지만 작업을 완료하는 데 필요한 도구에는 액세스할 수 있습니다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마찬가지로 </a:t>
            </a:r>
            <a:r>
              <a:rPr lang="ko-KR" altLang="en-US" sz="1100" dirty="0"/>
              <a:t>마케팅 담당자는 자신의 역할에 따라 필요한 도구에 액세스할 수 있지만 </a:t>
            </a:r>
            <a:r>
              <a:rPr lang="en-US" altLang="ko-KR" sz="1100" dirty="0"/>
              <a:t>HR </a:t>
            </a:r>
            <a:r>
              <a:rPr lang="ko-KR" altLang="en-US" sz="1100" dirty="0"/>
              <a:t>또는 소프트웨어 엔지니어링 도구에는 액세스할 수 없습니다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/>
              <a:t>RBAC vs. ABAC(Attribute-Based Access Control)</a:t>
            </a:r>
            <a:endParaRPr lang="ko-KR" altLang="en-US" sz="1100" dirty="0"/>
          </a:p>
          <a:p>
            <a:r>
              <a:rPr lang="en-US" altLang="ko-KR" sz="1100" dirty="0" smtClean="0"/>
              <a:t>  RBAC</a:t>
            </a:r>
            <a:r>
              <a:rPr lang="en-US" altLang="ko-KR" sz="1100" dirty="0"/>
              <a:t>(</a:t>
            </a:r>
            <a:r>
              <a:rPr lang="ko-KR" altLang="en-US" sz="1100" dirty="0"/>
              <a:t>역할 기반 액세스 제어</a:t>
            </a:r>
            <a:r>
              <a:rPr lang="en-US" altLang="ko-KR" sz="1100" dirty="0"/>
              <a:t>)</a:t>
            </a:r>
            <a:r>
              <a:rPr lang="ko-KR" altLang="en-US" sz="1100" dirty="0"/>
              <a:t>와 </a:t>
            </a:r>
            <a:r>
              <a:rPr lang="en-US" altLang="ko-KR" sz="1100" dirty="0"/>
              <a:t>ABAC(</a:t>
            </a:r>
            <a:r>
              <a:rPr lang="ko-KR" altLang="en-US" sz="1100" dirty="0"/>
              <a:t>속성 기반 액세스 제어</a:t>
            </a:r>
            <a:r>
              <a:rPr lang="en-US" altLang="ko-KR" sz="1100" dirty="0"/>
              <a:t>)</a:t>
            </a:r>
            <a:r>
              <a:rPr lang="ko-KR" altLang="en-US" sz="1100" dirty="0"/>
              <a:t>는 모두 액세스 제어 방법이지만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접근 </a:t>
            </a:r>
            <a:r>
              <a:rPr lang="ko-KR" altLang="en-US" sz="1100" dirty="0"/>
              <a:t>방식이 다릅니다</a:t>
            </a:r>
            <a:r>
              <a:rPr lang="en-US" altLang="ko-KR" sz="1100" dirty="0" smtClean="0"/>
              <a:t>. </a:t>
            </a:r>
            <a:r>
              <a:rPr lang="en-US" altLang="ko-KR" sz="1100" b="1" dirty="0" smtClean="0"/>
              <a:t>RBAC</a:t>
            </a:r>
            <a:r>
              <a:rPr lang="ko-KR" altLang="en-US" sz="1100" dirty="0"/>
              <a:t>는 사용자의 역할에 따라 액세스 권한을 부여하는 반면</a:t>
            </a:r>
            <a:r>
              <a:rPr lang="en-US" altLang="ko-KR" sz="1100" dirty="0" smtClean="0"/>
              <a:t>,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ABAC</a:t>
            </a:r>
            <a:r>
              <a:rPr lang="ko-KR" altLang="en-US" sz="1100" dirty="0"/>
              <a:t>는 다음 범주의 조합을 기반으로 액세스를 제어합니다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사용자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사용자 이름</a:t>
            </a:r>
            <a:r>
              <a:rPr lang="en-US" altLang="ko-KR" sz="1100" dirty="0"/>
              <a:t>, </a:t>
            </a:r>
            <a:r>
              <a:rPr lang="ko-KR" altLang="en-US" sz="1100" dirty="0"/>
              <a:t>국적</a:t>
            </a:r>
            <a:r>
              <a:rPr lang="en-US" altLang="ko-KR" sz="1100" dirty="0"/>
              <a:t>, </a:t>
            </a:r>
            <a:r>
              <a:rPr lang="ko-KR" altLang="en-US" sz="1100" dirty="0"/>
              <a:t>조직</a:t>
            </a:r>
            <a:r>
              <a:rPr lang="en-US" altLang="ko-KR" sz="1100" dirty="0"/>
              <a:t>, ID, </a:t>
            </a:r>
            <a:r>
              <a:rPr lang="ko-KR" altLang="en-US" sz="1100" dirty="0"/>
              <a:t>역할 및 보안 허가가 포함될 수 있습니다 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자원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액세스 되는 개체의 소유자</a:t>
            </a:r>
            <a:r>
              <a:rPr lang="en-US" altLang="ko-KR" sz="1100" dirty="0"/>
              <a:t>, </a:t>
            </a:r>
            <a:r>
              <a:rPr lang="ko-KR" altLang="en-US" sz="1100" dirty="0"/>
              <a:t>이름 및 데이터 생성 날짜를 설명할 수 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작업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액세스 중인 시스템 또는 애플리케이션과 관련된 작업을 설명합니다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 smtClean="0"/>
              <a:t>   · </a:t>
            </a:r>
            <a:r>
              <a:rPr lang="ko-KR" altLang="en-US" sz="1100" b="1" dirty="0"/>
              <a:t>환경적 속성 </a:t>
            </a:r>
            <a:r>
              <a:rPr lang="en-US" altLang="ko-KR" sz="1100" b="1" dirty="0"/>
              <a:t>:</a:t>
            </a:r>
            <a:r>
              <a:rPr lang="ko-KR" altLang="en-US" sz="1100" dirty="0"/>
              <a:t> 액세스 위치</a:t>
            </a:r>
            <a:r>
              <a:rPr lang="en-US" altLang="ko-KR" sz="1100" dirty="0"/>
              <a:t>, </a:t>
            </a:r>
            <a:r>
              <a:rPr lang="ko-KR" altLang="en-US" sz="1100" dirty="0"/>
              <a:t>액세스 시간 및 위협 수준이 포함될 수 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ABAC</a:t>
            </a:r>
            <a:r>
              <a:rPr lang="ko-KR" altLang="en-US" sz="1100" dirty="0"/>
              <a:t>는 특정 속성을 추가하여 권한 부여 옵션을 기하급수적으로 증가시켜 </a:t>
            </a:r>
            <a:r>
              <a:rPr lang="en-US" altLang="ko-KR" sz="1100" dirty="0"/>
              <a:t>RBAC</a:t>
            </a:r>
            <a:r>
              <a:rPr lang="ko-KR" altLang="en-US" sz="1100" dirty="0"/>
              <a:t>에 비해 다른 </a:t>
            </a:r>
            <a:r>
              <a:rPr lang="ko-KR" altLang="en-US" sz="1100" dirty="0" smtClean="0"/>
              <a:t>수준의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제어를 </a:t>
            </a:r>
            <a:r>
              <a:rPr lang="ko-KR" altLang="en-US" sz="1100" dirty="0"/>
              <a:t>구현합니다</a:t>
            </a:r>
            <a:r>
              <a:rPr lang="en-US" altLang="ko-KR" sz="1100" dirty="0"/>
              <a:t>. RBAC</a:t>
            </a:r>
            <a:r>
              <a:rPr lang="ko-KR" altLang="en-US" sz="1100" dirty="0"/>
              <a:t>보다 훨씬 더 유연하지만 이러한 유연성을 적절하게 구현 및 관리하지 </a:t>
            </a:r>
            <a:r>
              <a:rPr lang="ko-KR" altLang="en-US" sz="1100" dirty="0" smtClean="0"/>
              <a:t>않을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경우 위험을 증가시킬 수 있습니다</a:t>
            </a:r>
            <a:r>
              <a:rPr lang="en-US" altLang="ko-KR" sz="1100" dirty="0" smtClean="0"/>
              <a:t>.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737419" y="-563670"/>
            <a:ext cx="3170904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14" y="4063181"/>
            <a:ext cx="491655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OAuth 2.0 </a:t>
            </a:r>
            <a:r>
              <a:rPr lang="ko-KR" altLang="en-US" sz="1100" b="1" dirty="0" smtClean="0">
                <a:latin typeface="+mn-ea"/>
              </a:rPr>
              <a:t>및 </a:t>
            </a:r>
            <a:r>
              <a:rPr lang="en-US" altLang="ko-KR" sz="1100" b="1" dirty="0" smtClean="0">
                <a:latin typeface="+mn-ea"/>
              </a:rPr>
              <a:t>OIDC(OpenID Connect) </a:t>
            </a:r>
            <a:r>
              <a:rPr lang="ko-KR" altLang="en-US" sz="1100" b="1" dirty="0" smtClean="0">
                <a:latin typeface="+mn-ea"/>
              </a:rPr>
              <a:t>프로토콜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이제는 너무나도 익숙한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소셜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로그인은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유저와 기업 모두에게 매력적인 인증 방법입니다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유저는 간편하게 로그인할 수 있고 기업은 신규 유저의 가입 장벽을 낮추고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 신뢰성 있는 타기업에게 인증의 책임을 미룰 수 있죠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소셜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로그인 구현을 위해 가장 많이 쓰이고 있는 프로토콜은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OAuth 2.0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OIDC</a:t>
            </a:r>
            <a:r>
              <a:rPr lang="ko-KR" altLang="en-US" sz="1100" dirty="0" smtClean="0">
                <a:latin typeface="+mn-ea"/>
              </a:rPr>
              <a:t>가 있습니다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 두 프로토콜이 어떻게 인증 및 인가를 부여하는지 알아봅시다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■ </a:t>
            </a:r>
            <a:r>
              <a:rPr lang="en-US" altLang="ko-KR" sz="1100" b="1" dirty="0" smtClean="0">
                <a:latin typeface="+mn-ea"/>
              </a:rPr>
              <a:t>OAuth 2.0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위임 권한부여를 위한 표준 프로토콜인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OAuth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는 사용자가 비밀번호를 제공하지 않고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서드파티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어플리케이션에게 접근 권한을 부여</a:t>
            </a:r>
            <a:r>
              <a:rPr lang="ko-KR" altLang="en-US" sz="1100" dirty="0" smtClean="0">
                <a:latin typeface="+mn-ea"/>
              </a:rPr>
              <a:t>할 수 있게 해줍니다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2010</a:t>
            </a:r>
            <a:r>
              <a:rPr lang="ko-KR" altLang="en-US" sz="1100" dirty="0" smtClean="0">
                <a:latin typeface="+mn-ea"/>
              </a:rPr>
              <a:t>년 </a:t>
            </a:r>
            <a:r>
              <a:rPr lang="en-US" altLang="ko-KR" sz="1100" dirty="0" smtClean="0">
                <a:latin typeface="+mn-ea"/>
              </a:rPr>
              <a:t>IETF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OAuth 1.0 </a:t>
            </a:r>
            <a:r>
              <a:rPr lang="ko-KR" altLang="en-US" sz="1100" dirty="0" smtClean="0">
                <a:latin typeface="+mn-ea"/>
              </a:rPr>
              <a:t>공식 표준안이 </a:t>
            </a:r>
            <a:r>
              <a:rPr lang="en-US" altLang="ko-KR" sz="1100" dirty="0" smtClean="0">
                <a:latin typeface="+mn-ea"/>
              </a:rPr>
              <a:t>RFC 5849</a:t>
            </a:r>
            <a:r>
              <a:rPr lang="ko-KR" altLang="en-US" sz="1100" dirty="0" smtClean="0">
                <a:latin typeface="+mn-ea"/>
              </a:rPr>
              <a:t>로 발표되었으며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현재는 </a:t>
            </a:r>
            <a:r>
              <a:rPr lang="en-US" altLang="ko-KR" sz="1100" dirty="0" smtClean="0">
                <a:latin typeface="+mn-ea"/>
              </a:rPr>
              <a:t>OAuth 2.0 (RFC 6749, RFC 6750)</a:t>
            </a:r>
            <a:r>
              <a:rPr lang="ko-KR" altLang="en-US" sz="1100" dirty="0" smtClean="0">
                <a:latin typeface="+mn-ea"/>
              </a:rPr>
              <a:t>이 많이 쓰이고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</a:t>
            </a:r>
            <a:r>
              <a:rPr lang="en-US" altLang="ko-KR" sz="1100" dirty="0" smtClean="0">
                <a:latin typeface="+mn-ea"/>
              </a:rPr>
              <a:t>※ </a:t>
            </a:r>
            <a:r>
              <a:rPr lang="ko-KR" altLang="en-US" sz="1100" dirty="0" smtClean="0">
                <a:latin typeface="+mn-ea"/>
              </a:rPr>
              <a:t>위임 권한부여 </a:t>
            </a:r>
            <a:r>
              <a:rPr lang="en-US" altLang="ko-KR" sz="1100" dirty="0" smtClean="0">
                <a:latin typeface="+mn-ea"/>
              </a:rPr>
              <a:t>(Delegated Authorization) 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서드파티</a:t>
            </a:r>
            <a:r>
              <a:rPr lang="ko-KR" altLang="en-US" sz="1100" dirty="0" smtClean="0">
                <a:latin typeface="+mn-ea"/>
              </a:rPr>
              <a:t> 어플리케이션이 사용자의 데이터에 접근하도록 허가해 주는 것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서드파티에게</a:t>
            </a:r>
            <a:r>
              <a:rPr lang="ko-KR" altLang="en-US" sz="1100" dirty="0" smtClean="0">
                <a:latin typeface="+mn-ea"/>
              </a:rPr>
              <a:t> 아이디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smtClean="0">
                <a:latin typeface="+mn-ea"/>
              </a:rPr>
              <a:t>비밀번호를 주기보다는 주로 </a:t>
            </a:r>
            <a:r>
              <a:rPr lang="en-US" altLang="ko-KR" sz="1100" dirty="0" smtClean="0">
                <a:latin typeface="+mn-ea"/>
              </a:rPr>
              <a:t>OAuth</a:t>
            </a:r>
            <a:r>
              <a:rPr lang="ko-KR" altLang="en-US" sz="1100" dirty="0" smtClean="0">
                <a:latin typeface="+mn-ea"/>
              </a:rPr>
              <a:t>를 통해 위임 권한부여를 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■ 용어 정리</a:t>
            </a:r>
          </a:p>
          <a:p>
            <a:r>
              <a:rPr lang="en-US" altLang="ko-KR" sz="1100" dirty="0" smtClean="0">
                <a:latin typeface="+mn-ea"/>
              </a:rPr>
              <a:t>     OAuth 2.0 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ko-KR" altLang="en-US" sz="1100" dirty="0" err="1" smtClean="0">
                <a:latin typeface="+mn-ea"/>
              </a:rPr>
              <a:t>로직</a:t>
            </a:r>
            <a:r>
              <a:rPr lang="ko-KR" altLang="en-US" sz="1100" dirty="0" smtClean="0">
                <a:latin typeface="+mn-ea"/>
              </a:rPr>
              <a:t> 흐름을 이해하기 위해 몇 가지 용어를 알아야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1. Client: </a:t>
            </a:r>
            <a:r>
              <a:rPr lang="ko-KR" altLang="en-US" sz="1100" dirty="0" smtClean="0">
                <a:latin typeface="+mn-ea"/>
              </a:rPr>
              <a:t>사용자의 데이터에 접근하고 싶어 하는 어플리케이션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2. Resource Owner: </a:t>
            </a:r>
            <a:r>
              <a:rPr lang="ko-KR" altLang="en-US" sz="1100" dirty="0" smtClean="0">
                <a:latin typeface="+mn-ea"/>
              </a:rPr>
              <a:t>클라이언트 어플리케이션이 접근하길 원하는 데이터의 사용자 또는 소유자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3. Resource Server: </a:t>
            </a:r>
            <a:r>
              <a:rPr lang="ko-KR" altLang="en-US" sz="1100" dirty="0" smtClean="0">
                <a:latin typeface="+mn-ea"/>
              </a:rPr>
              <a:t>클라이언트 어플리케이션이 접근하길 원하는 데이터를 저장하고 있는 서버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4. Authorization Server: </a:t>
            </a:r>
            <a:r>
              <a:rPr lang="ko-KR" altLang="en-US" sz="1100" dirty="0" smtClean="0">
                <a:latin typeface="+mn-ea"/>
              </a:rPr>
              <a:t>사용자로부터 권한을 </a:t>
            </a:r>
            <a:r>
              <a:rPr lang="ko-KR" altLang="en-US" sz="1100" dirty="0" err="1" smtClean="0">
                <a:latin typeface="+mn-ea"/>
              </a:rPr>
              <a:t>부여받아</a:t>
            </a:r>
            <a:r>
              <a:rPr lang="ko-KR" altLang="en-US" sz="1100" dirty="0" smtClean="0">
                <a:latin typeface="+mn-ea"/>
              </a:rPr>
              <a:t> 클라이언트가 사용자의 데이터에 접근할 권한을 부여해 주는 권한부여 서버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5. Access Token: </a:t>
            </a:r>
            <a:r>
              <a:rPr lang="ko-KR" altLang="en-US" sz="1100" dirty="0" smtClean="0">
                <a:latin typeface="+mn-ea"/>
              </a:rPr>
              <a:t>리소스 서버의 사용자 데이터에 접근하기 위해 클라이언트가 사용할 수 있는 유일한 키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■ </a:t>
            </a:r>
            <a:r>
              <a:rPr lang="en-US" altLang="ko-KR" sz="1100" b="1" dirty="0" smtClean="0">
                <a:latin typeface="+mn-ea"/>
              </a:rPr>
              <a:t>OAuth 2.0 </a:t>
            </a:r>
            <a:r>
              <a:rPr lang="ko-KR" altLang="en-US" sz="1100" b="1" dirty="0" smtClean="0">
                <a:latin typeface="+mn-ea"/>
              </a:rPr>
              <a:t>요청을 위한 </a:t>
            </a:r>
            <a:r>
              <a:rPr lang="ko-KR" altLang="en-US" sz="1100" b="1" dirty="0" err="1" smtClean="0">
                <a:latin typeface="+mn-ea"/>
              </a:rPr>
              <a:t>파라미터</a:t>
            </a:r>
            <a:endParaRPr lang="ko-KR" altLang="en-US" sz="1100" b="1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Client</a:t>
            </a:r>
            <a:r>
              <a:rPr lang="ko-KR" altLang="en-US" sz="1100" dirty="0" smtClean="0">
                <a:latin typeface="+mn-ea"/>
              </a:rPr>
              <a:t>가 </a:t>
            </a:r>
            <a:r>
              <a:rPr lang="en-US" altLang="ko-KR" sz="1100" dirty="0" smtClean="0">
                <a:latin typeface="+mn-ea"/>
              </a:rPr>
              <a:t>Authorization Server</a:t>
            </a:r>
            <a:r>
              <a:rPr lang="ko-KR" altLang="en-US" sz="1100" dirty="0" smtClean="0">
                <a:latin typeface="+mn-ea"/>
              </a:rPr>
              <a:t>에 요청을 보낼 때 주로 다음과 같은 </a:t>
            </a:r>
            <a:r>
              <a:rPr lang="ko-KR" altLang="en-US" sz="1100" dirty="0" err="1" smtClean="0">
                <a:latin typeface="+mn-ea"/>
              </a:rPr>
              <a:t>설정값을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Query String</a:t>
            </a:r>
            <a:r>
              <a:rPr lang="ko-KR" altLang="en-US" sz="1100" dirty="0" smtClean="0">
                <a:latin typeface="+mn-ea"/>
              </a:rPr>
              <a:t>을 통해 전달합니다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1. </a:t>
            </a:r>
            <a:r>
              <a:rPr lang="en-US" altLang="ko-KR" sz="1100" dirty="0" err="1" smtClean="0">
                <a:latin typeface="+mn-ea"/>
              </a:rPr>
              <a:t>response_type</a:t>
            </a:r>
            <a:r>
              <a:rPr lang="en-US" altLang="ko-KR" sz="1100" dirty="0" smtClean="0">
                <a:latin typeface="+mn-ea"/>
              </a:rPr>
              <a:t>: Authorization Server</a:t>
            </a:r>
            <a:r>
              <a:rPr lang="ko-KR" altLang="en-US" sz="1100" dirty="0" smtClean="0">
                <a:latin typeface="+mn-ea"/>
              </a:rPr>
              <a:t>로부터 받길 원하는 응답의 타입 </a:t>
            </a:r>
            <a:r>
              <a:rPr lang="en-US" altLang="ko-KR" sz="1100" dirty="0" smtClean="0">
                <a:latin typeface="+mn-ea"/>
              </a:rPr>
              <a:t>(code, token </a:t>
            </a:r>
            <a:r>
              <a:rPr lang="ko-KR" altLang="en-US" sz="1100" dirty="0" smtClean="0">
                <a:latin typeface="+mn-ea"/>
              </a:rPr>
              <a:t>등</a:t>
            </a:r>
            <a:r>
              <a:rPr lang="en-US" altLang="ko-KR" sz="1100" dirty="0" smtClean="0">
                <a:latin typeface="+mn-ea"/>
              </a:rPr>
              <a:t>).</a:t>
            </a:r>
          </a:p>
          <a:p>
            <a:r>
              <a:rPr lang="en-US" altLang="ko-KR" sz="1100" dirty="0" smtClean="0">
                <a:latin typeface="+mn-ea"/>
              </a:rPr>
              <a:t>     2. scope: Client</a:t>
            </a:r>
            <a:r>
              <a:rPr lang="ko-KR" altLang="en-US" sz="1100" dirty="0" smtClean="0">
                <a:latin typeface="+mn-ea"/>
              </a:rPr>
              <a:t>가 </a:t>
            </a:r>
            <a:r>
              <a:rPr lang="en-US" altLang="ko-KR" sz="1100" dirty="0" smtClean="0">
                <a:latin typeface="+mn-ea"/>
              </a:rPr>
              <a:t>Resource Server</a:t>
            </a:r>
            <a:r>
              <a:rPr lang="ko-KR" altLang="en-US" sz="1100" dirty="0" smtClean="0">
                <a:latin typeface="+mn-ea"/>
              </a:rPr>
              <a:t>에서 접근하고 싶은 리소스 리스트</a:t>
            </a:r>
          </a:p>
          <a:p>
            <a:r>
              <a:rPr lang="en-US" altLang="ko-KR" sz="1100" dirty="0" smtClean="0">
                <a:latin typeface="+mn-ea"/>
              </a:rPr>
              <a:t>     3. </a:t>
            </a:r>
            <a:r>
              <a:rPr lang="en-US" altLang="ko-KR" sz="1100" dirty="0" err="1" smtClean="0">
                <a:latin typeface="+mn-ea"/>
              </a:rPr>
              <a:t>client_id</a:t>
            </a:r>
            <a:r>
              <a:rPr lang="en-US" altLang="ko-KR" sz="1100" dirty="0" smtClean="0">
                <a:latin typeface="+mn-ea"/>
              </a:rPr>
              <a:t>: OAuth </a:t>
            </a:r>
            <a:r>
              <a:rPr lang="ko-KR" altLang="en-US" sz="1100" dirty="0" err="1" smtClean="0">
                <a:latin typeface="+mn-ea"/>
              </a:rPr>
              <a:t>세팅을</a:t>
            </a:r>
            <a:r>
              <a:rPr lang="ko-KR" altLang="en-US" sz="1100" dirty="0" smtClean="0">
                <a:latin typeface="+mn-ea"/>
              </a:rPr>
              <a:t> 할 때</a:t>
            </a:r>
            <a:r>
              <a:rPr lang="en-US" altLang="ko-KR" sz="1100" dirty="0" smtClean="0">
                <a:latin typeface="+mn-ea"/>
              </a:rPr>
              <a:t>, Authorization Server</a:t>
            </a:r>
            <a:r>
              <a:rPr lang="ko-KR" altLang="en-US" sz="1100" dirty="0" smtClean="0">
                <a:latin typeface="+mn-ea"/>
              </a:rPr>
              <a:t>에 의해 제공</a:t>
            </a:r>
            <a:r>
              <a:rPr lang="en-US" altLang="ko-KR" sz="1100" dirty="0" smtClean="0">
                <a:latin typeface="+mn-ea"/>
              </a:rPr>
              <a:t>. Client</a:t>
            </a:r>
            <a:r>
              <a:rPr lang="ko-KR" altLang="en-US" sz="1100" dirty="0" smtClean="0">
                <a:latin typeface="+mn-ea"/>
              </a:rPr>
              <a:t>가 누구인지 알아내기 위해 사용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4. </a:t>
            </a:r>
            <a:r>
              <a:rPr lang="en-US" altLang="ko-KR" sz="1100" dirty="0" err="1" smtClean="0">
                <a:latin typeface="+mn-ea"/>
              </a:rPr>
              <a:t>client_secret</a:t>
            </a:r>
            <a:r>
              <a:rPr lang="en-US" altLang="ko-KR" sz="1100" dirty="0" smtClean="0">
                <a:latin typeface="+mn-ea"/>
              </a:rPr>
              <a:t>: Authorization Server</a:t>
            </a:r>
            <a:r>
              <a:rPr lang="ko-KR" altLang="en-US" sz="1100" dirty="0" smtClean="0">
                <a:latin typeface="+mn-ea"/>
              </a:rPr>
              <a:t>에 의해 제공</a:t>
            </a:r>
            <a:r>
              <a:rPr lang="en-US" altLang="ko-KR" sz="1100" dirty="0" smtClean="0">
                <a:latin typeface="+mn-ea"/>
              </a:rPr>
              <a:t>. Code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err="1" smtClean="0">
                <a:latin typeface="+mn-ea"/>
              </a:rPr>
              <a:t>client_secret</a:t>
            </a:r>
            <a:r>
              <a:rPr lang="ko-KR" altLang="en-US" sz="1100" dirty="0" smtClean="0">
                <a:latin typeface="+mn-ea"/>
              </a:rPr>
              <a:t>을 가지고 </a:t>
            </a:r>
            <a:r>
              <a:rPr lang="en-US" altLang="ko-KR" sz="1100" dirty="0" smtClean="0">
                <a:latin typeface="+mn-ea"/>
              </a:rPr>
              <a:t>Access Token </a:t>
            </a:r>
            <a:r>
              <a:rPr lang="ko-KR" altLang="en-US" sz="1100" dirty="0" smtClean="0">
                <a:latin typeface="+mn-ea"/>
              </a:rPr>
              <a:t>받게 됨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 smtClean="0">
                <a:latin typeface="+mn-ea"/>
              </a:rPr>
              <a:t>     5. </a:t>
            </a:r>
            <a:r>
              <a:rPr lang="en-US" altLang="ko-KR" sz="1100" dirty="0" err="1" smtClean="0">
                <a:latin typeface="+mn-ea"/>
              </a:rPr>
              <a:t>redirect_url</a:t>
            </a:r>
            <a:r>
              <a:rPr lang="en-US" altLang="ko-KR" sz="1100" dirty="0" smtClean="0">
                <a:latin typeface="+mn-ea"/>
              </a:rPr>
              <a:t>: Authorization Server</a:t>
            </a:r>
            <a:r>
              <a:rPr lang="ko-KR" altLang="en-US" sz="1100" dirty="0" smtClean="0">
                <a:latin typeface="+mn-ea"/>
              </a:rPr>
              <a:t>에게 </a:t>
            </a:r>
            <a:r>
              <a:rPr lang="en-US" altLang="ko-KR" sz="1100" dirty="0" smtClean="0">
                <a:latin typeface="+mn-ea"/>
              </a:rPr>
              <a:t>OAuth </a:t>
            </a:r>
            <a:r>
              <a:rPr lang="ko-KR" altLang="en-US" sz="1100" dirty="0" err="1" smtClean="0">
                <a:latin typeface="+mn-ea"/>
              </a:rPr>
              <a:t>플로우가</a:t>
            </a:r>
            <a:r>
              <a:rPr lang="ko-KR" altLang="en-US" sz="1100" dirty="0" smtClean="0">
                <a:latin typeface="+mn-ea"/>
              </a:rPr>
              <a:t> 끝나면 어디로 보내줄지에 대해 알려주는 역할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2845" y="814893"/>
            <a:ext cx="3170904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2845" y="1601709"/>
            <a:ext cx="3170904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8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942" y="590265"/>
            <a:ext cx="11936361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RBAC(Role-Based Access Control)</a:t>
            </a:r>
            <a:r>
              <a:rPr lang="ko-KR" altLang="en-US" sz="1000" dirty="0"/>
              <a:t>은 역할 기반 접근 제어를 통해 사용자가 특정 역할에 따라 시스템 내에서 수행할 수 있는 작업을 제어하는 방법입니다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r>
              <a:rPr lang="ko-KR" altLang="en-US" sz="1000" dirty="0" smtClean="0"/>
              <a:t>이를 </a:t>
            </a:r>
            <a:r>
              <a:rPr lang="ko-KR" altLang="en-US" sz="1000" dirty="0"/>
              <a:t>적용하기 위해 필요한 기본적인 데이터베이스 테이블은 다음과 같습니다</a:t>
            </a:r>
            <a:r>
              <a:rPr lang="en-US" altLang="ko-KR" sz="1000" dirty="0"/>
              <a:t>:</a:t>
            </a:r>
          </a:p>
          <a:p>
            <a:endParaRPr lang="en-US" altLang="ko-KR" sz="1000" dirty="0"/>
          </a:p>
          <a:p>
            <a:r>
              <a:rPr lang="en-US" altLang="ko-KR" sz="1000" b="1" dirty="0" smtClean="0"/>
              <a:t>1. Users </a:t>
            </a:r>
            <a:r>
              <a:rPr lang="ko-KR" altLang="en-US" sz="1000" b="1" dirty="0"/>
              <a:t>테이블</a:t>
            </a:r>
            <a:r>
              <a:rPr lang="en-US" altLang="ko-KR" sz="1000" dirty="0"/>
              <a:t>: </a:t>
            </a:r>
            <a:r>
              <a:rPr lang="ko-KR" altLang="en-US" sz="1000" dirty="0"/>
              <a:t>시스템의 사용자 정보를 저장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 smtClean="0"/>
              <a:t>2. Roles </a:t>
            </a:r>
            <a:r>
              <a:rPr lang="ko-KR" altLang="en-US" sz="1000" b="1" dirty="0"/>
              <a:t>테이블</a:t>
            </a:r>
            <a:r>
              <a:rPr lang="en-US" altLang="ko-KR" sz="1000" b="1" dirty="0"/>
              <a:t>:</a:t>
            </a:r>
            <a:r>
              <a:rPr lang="en-US" altLang="ko-KR" sz="1000" dirty="0"/>
              <a:t> </a:t>
            </a:r>
            <a:r>
              <a:rPr lang="ko-KR" altLang="en-US" sz="1000" dirty="0"/>
              <a:t>시스템 내의 역할 정보를 저장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 smtClean="0"/>
              <a:t>3. Permissions </a:t>
            </a:r>
            <a:r>
              <a:rPr lang="ko-KR" altLang="en-US" sz="1000" b="1" dirty="0"/>
              <a:t>테이블</a:t>
            </a:r>
            <a:r>
              <a:rPr lang="en-US" altLang="ko-KR" sz="1000" dirty="0"/>
              <a:t>: </a:t>
            </a:r>
            <a:r>
              <a:rPr lang="ko-KR" altLang="en-US" sz="1000" dirty="0"/>
              <a:t>시스템에서 수행할 수 있는 권한</a:t>
            </a:r>
            <a:r>
              <a:rPr lang="en-US" altLang="ko-KR" sz="1000" dirty="0"/>
              <a:t>(</a:t>
            </a:r>
            <a:r>
              <a:rPr lang="ko-KR" altLang="en-US" sz="1000" dirty="0"/>
              <a:t>작업</a:t>
            </a:r>
            <a:r>
              <a:rPr lang="en-US" altLang="ko-KR" sz="1000" dirty="0"/>
              <a:t>) </a:t>
            </a:r>
            <a:r>
              <a:rPr lang="ko-KR" altLang="en-US" sz="1000" dirty="0"/>
              <a:t>정보를 저장</a:t>
            </a:r>
            <a:r>
              <a:rPr lang="en-US" altLang="ko-KR" sz="1000" dirty="0"/>
              <a:t>.</a:t>
            </a:r>
          </a:p>
          <a:p>
            <a:r>
              <a:rPr lang="en-US" altLang="ko-KR" sz="1000" b="1" dirty="0" smtClean="0"/>
              <a:t>4. </a:t>
            </a:r>
            <a:r>
              <a:rPr lang="en-US" altLang="ko-KR" sz="1000" b="1" dirty="0" err="1" smtClean="0"/>
              <a:t>UserRoles</a:t>
            </a:r>
            <a:r>
              <a:rPr lang="en-US" altLang="ko-KR" sz="1000" b="1" dirty="0" smtClean="0"/>
              <a:t> </a:t>
            </a:r>
            <a:r>
              <a:rPr lang="ko-KR" altLang="en-US" sz="1000" b="1" dirty="0"/>
              <a:t>테이블</a:t>
            </a:r>
            <a:r>
              <a:rPr lang="en-US" altLang="ko-KR" sz="1000" b="1" dirty="0"/>
              <a:t>:</a:t>
            </a:r>
            <a:r>
              <a:rPr lang="en-US" altLang="ko-KR" sz="1000" dirty="0"/>
              <a:t> </a:t>
            </a:r>
            <a:r>
              <a:rPr lang="ko-KR" altLang="en-US" sz="1000" dirty="0"/>
              <a:t>사용자와 역할 간의 </a:t>
            </a:r>
            <a:r>
              <a:rPr lang="ko-KR" altLang="en-US" sz="1000" dirty="0" err="1"/>
              <a:t>매핑</a:t>
            </a:r>
            <a:r>
              <a:rPr lang="ko-KR" altLang="en-US" sz="1000" dirty="0"/>
              <a:t> 정보를 저장 </a:t>
            </a:r>
            <a:r>
              <a:rPr lang="en-US" altLang="ko-KR" sz="1000" dirty="0"/>
              <a:t>(Many-to-Many </a:t>
            </a:r>
            <a:r>
              <a:rPr lang="ko-KR" altLang="en-US" sz="1000" dirty="0"/>
              <a:t>관계</a:t>
            </a:r>
            <a:r>
              <a:rPr lang="en-US" altLang="ko-KR" sz="1000" dirty="0"/>
              <a:t>).</a:t>
            </a:r>
          </a:p>
          <a:p>
            <a:r>
              <a:rPr lang="en-US" altLang="ko-KR" sz="1000" b="1" dirty="0" smtClean="0"/>
              <a:t>5. </a:t>
            </a:r>
            <a:r>
              <a:rPr lang="en-US" altLang="ko-KR" sz="1000" b="1" dirty="0" err="1" smtClean="0"/>
              <a:t>RolePermissions</a:t>
            </a:r>
            <a:r>
              <a:rPr lang="en-US" altLang="ko-KR" sz="1000" b="1" dirty="0" smtClean="0"/>
              <a:t> </a:t>
            </a:r>
            <a:r>
              <a:rPr lang="ko-KR" altLang="en-US" sz="1000" b="1" dirty="0"/>
              <a:t>테이블</a:t>
            </a:r>
            <a:r>
              <a:rPr lang="en-US" altLang="ko-KR" sz="1000" b="1" dirty="0"/>
              <a:t>:</a:t>
            </a:r>
            <a:r>
              <a:rPr lang="en-US" altLang="ko-KR" sz="1000" dirty="0"/>
              <a:t> </a:t>
            </a:r>
            <a:r>
              <a:rPr lang="ko-KR" altLang="en-US" sz="1000" dirty="0"/>
              <a:t>역할과 권한 간의 </a:t>
            </a:r>
            <a:r>
              <a:rPr lang="ko-KR" altLang="en-US" sz="1000" dirty="0" err="1"/>
              <a:t>매핑</a:t>
            </a:r>
            <a:r>
              <a:rPr lang="ko-KR" altLang="en-US" sz="1000" dirty="0"/>
              <a:t> 정보를 저장 </a:t>
            </a:r>
            <a:r>
              <a:rPr lang="en-US" altLang="ko-KR" sz="1000" dirty="0"/>
              <a:t>(Many-to-Many </a:t>
            </a:r>
            <a:r>
              <a:rPr lang="ko-KR" altLang="en-US" sz="1000" dirty="0"/>
              <a:t>관계</a:t>
            </a:r>
            <a:r>
              <a:rPr lang="en-US" altLang="ko-KR" sz="1000" dirty="0" smtClean="0"/>
              <a:t>).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1. </a:t>
            </a:r>
            <a:r>
              <a:rPr lang="ko-KR" altLang="en-US" sz="1000" b="1" dirty="0"/>
              <a:t>테이블 설계</a:t>
            </a:r>
          </a:p>
          <a:p>
            <a:r>
              <a:rPr lang="en-US" altLang="ko-KR" sz="1000" b="1" dirty="0"/>
              <a:t>a) Users </a:t>
            </a:r>
            <a:r>
              <a:rPr lang="ko-KR" altLang="en-US" sz="1000" b="1" dirty="0"/>
              <a:t>테이블</a:t>
            </a:r>
          </a:p>
          <a:p>
            <a:pPr lvl="1"/>
            <a:r>
              <a:rPr lang="en-US" altLang="ko-KR" sz="800" dirty="0" smtClean="0"/>
              <a:t>CREATE </a:t>
            </a:r>
            <a:r>
              <a:rPr lang="en-US" altLang="ko-KR" sz="800" dirty="0"/>
              <a:t>TABLE Users (</a:t>
            </a:r>
          </a:p>
          <a:p>
            <a:pPr lvl="1"/>
            <a:r>
              <a:rPr lang="en-US" altLang="ko-KR" sz="800" dirty="0"/>
              <a:t>    user_id INT PRIMARY KEY AUTO_INCREMENT,</a:t>
            </a:r>
          </a:p>
          <a:p>
            <a:pPr lvl="1"/>
            <a:r>
              <a:rPr lang="en-US" altLang="ko-KR" sz="800" dirty="0"/>
              <a:t>    username VARCHAR(50) NOT NULL UNIQUE,</a:t>
            </a:r>
          </a:p>
          <a:p>
            <a:pPr lvl="1"/>
            <a:r>
              <a:rPr lang="en-US" altLang="ko-KR" sz="800" dirty="0"/>
              <a:t>    password VARCHAR(255) NOT NULL,</a:t>
            </a:r>
          </a:p>
          <a:p>
            <a:pPr lvl="1"/>
            <a:r>
              <a:rPr lang="en-US" altLang="ko-KR" sz="800" dirty="0"/>
              <a:t>    email VARCHAR(100) UNIQUE,</a:t>
            </a:r>
          </a:p>
          <a:p>
            <a:pPr lvl="1"/>
            <a:r>
              <a:rPr lang="en-US" altLang="ko-KR" sz="800" dirty="0"/>
              <a:t>    </a:t>
            </a:r>
            <a:r>
              <a:rPr lang="en-US" altLang="ko-KR" sz="800" dirty="0" err="1"/>
              <a:t>created_at</a:t>
            </a:r>
            <a:r>
              <a:rPr lang="en-US" altLang="ko-KR" sz="800" dirty="0"/>
              <a:t> TIMESTAMP DEFAULT CURRENT_TIMESTAMP,</a:t>
            </a:r>
          </a:p>
          <a:p>
            <a:pPr lvl="1"/>
            <a:r>
              <a:rPr lang="en-US" altLang="ko-KR" sz="800" dirty="0"/>
              <a:t>    </a:t>
            </a:r>
            <a:r>
              <a:rPr lang="en-US" altLang="ko-KR" sz="800" dirty="0" err="1"/>
              <a:t>updated_at</a:t>
            </a:r>
            <a:r>
              <a:rPr lang="en-US" altLang="ko-KR" sz="800" dirty="0"/>
              <a:t> TIMESTAMP DEFAULT CURRENT_TIMESTAMP</a:t>
            </a:r>
          </a:p>
          <a:p>
            <a:pPr lvl="1"/>
            <a:r>
              <a:rPr lang="en-US" altLang="ko-KR" sz="800" dirty="0"/>
              <a:t>);</a:t>
            </a:r>
            <a:endParaRPr lang="en-US" altLang="ko-KR" sz="1000" dirty="0"/>
          </a:p>
          <a:p>
            <a:r>
              <a:rPr lang="en-US" altLang="ko-KR" sz="1000" b="1" dirty="0" smtClean="0"/>
              <a:t>b</a:t>
            </a:r>
            <a:r>
              <a:rPr lang="en-US" altLang="ko-KR" sz="1000" b="1" dirty="0"/>
              <a:t>) Roles </a:t>
            </a:r>
            <a:r>
              <a:rPr lang="ko-KR" altLang="en-US" sz="1000" b="1" dirty="0"/>
              <a:t>테이블</a:t>
            </a:r>
          </a:p>
          <a:p>
            <a:pPr lvl="1"/>
            <a:r>
              <a:rPr lang="en-US" altLang="ko-KR" sz="800" dirty="0" smtClean="0"/>
              <a:t>CREATE </a:t>
            </a:r>
            <a:r>
              <a:rPr lang="en-US" altLang="ko-KR" sz="800" dirty="0"/>
              <a:t>TABLE Roles (</a:t>
            </a:r>
          </a:p>
          <a:p>
            <a:pPr lvl="1"/>
            <a:r>
              <a:rPr lang="en-US" altLang="ko-KR" sz="800" dirty="0"/>
              <a:t>    role_id INT PRIMARY KEY AUTO_INCREMENT,</a:t>
            </a:r>
          </a:p>
          <a:p>
            <a:pPr lvl="1"/>
            <a:r>
              <a:rPr lang="en-US" altLang="ko-KR" sz="800" dirty="0"/>
              <a:t>    </a:t>
            </a:r>
            <a:r>
              <a:rPr lang="en-US" altLang="ko-KR" sz="800" dirty="0" err="1"/>
              <a:t>role_name</a:t>
            </a:r>
            <a:r>
              <a:rPr lang="en-US" altLang="ko-KR" sz="800" dirty="0"/>
              <a:t> VARCHAR(50) NOT NULL UNIQUE,</a:t>
            </a:r>
          </a:p>
          <a:p>
            <a:pPr lvl="1"/>
            <a:r>
              <a:rPr lang="en-US" altLang="ko-KR" sz="800" dirty="0"/>
              <a:t>    description VARCHAR(255)</a:t>
            </a:r>
          </a:p>
          <a:p>
            <a:pPr lvl="1"/>
            <a:r>
              <a:rPr lang="en-US" altLang="ko-KR" sz="800" dirty="0"/>
              <a:t>);</a:t>
            </a:r>
            <a:endParaRPr lang="en-US" altLang="ko-KR" sz="1000" dirty="0"/>
          </a:p>
          <a:p>
            <a:r>
              <a:rPr lang="en-US" altLang="ko-KR" sz="1000" b="1" dirty="0" smtClean="0"/>
              <a:t>c</a:t>
            </a:r>
            <a:r>
              <a:rPr lang="en-US" altLang="ko-KR" sz="1000" b="1" dirty="0"/>
              <a:t>) Permissions </a:t>
            </a:r>
            <a:r>
              <a:rPr lang="ko-KR" altLang="en-US" sz="1000" b="1" dirty="0"/>
              <a:t>테이블</a:t>
            </a:r>
          </a:p>
          <a:p>
            <a:pPr lvl="1"/>
            <a:r>
              <a:rPr lang="en-US" altLang="ko-KR" sz="800" dirty="0" smtClean="0"/>
              <a:t>CREATE </a:t>
            </a:r>
            <a:r>
              <a:rPr lang="en-US" altLang="ko-KR" sz="800" dirty="0"/>
              <a:t>TABLE Permissions (</a:t>
            </a:r>
          </a:p>
          <a:p>
            <a:pPr lvl="1"/>
            <a:r>
              <a:rPr lang="en-US" altLang="ko-KR" sz="800" dirty="0"/>
              <a:t>    permission_id INT PRIMARY KEY AUTO_INCREMENT,</a:t>
            </a:r>
          </a:p>
          <a:p>
            <a:pPr lvl="1"/>
            <a:r>
              <a:rPr lang="en-US" altLang="ko-KR" sz="800" dirty="0"/>
              <a:t>    </a:t>
            </a:r>
            <a:r>
              <a:rPr lang="en-US" altLang="ko-KR" sz="800" dirty="0" err="1"/>
              <a:t>permission_name</a:t>
            </a:r>
            <a:r>
              <a:rPr lang="en-US" altLang="ko-KR" sz="800" dirty="0"/>
              <a:t> VARCHAR(50) NOT NULL UNIQUE,</a:t>
            </a:r>
          </a:p>
          <a:p>
            <a:pPr lvl="1"/>
            <a:r>
              <a:rPr lang="en-US" altLang="ko-KR" sz="800" dirty="0"/>
              <a:t>    description VARCHAR(255)</a:t>
            </a:r>
          </a:p>
          <a:p>
            <a:pPr lvl="1"/>
            <a:r>
              <a:rPr lang="en-US" altLang="ko-KR" sz="800" dirty="0"/>
              <a:t>);</a:t>
            </a:r>
          </a:p>
          <a:p>
            <a:r>
              <a:rPr lang="en-US" altLang="ko-KR" sz="1000" b="1" dirty="0" smtClean="0"/>
              <a:t>d</a:t>
            </a:r>
            <a:r>
              <a:rPr lang="en-US" altLang="ko-KR" sz="1000" b="1" dirty="0"/>
              <a:t>) </a:t>
            </a:r>
            <a:r>
              <a:rPr lang="en-US" altLang="ko-KR" sz="1000" b="1" dirty="0" err="1"/>
              <a:t>UserRoles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테이블</a:t>
            </a:r>
          </a:p>
          <a:p>
            <a:pPr lvl="1"/>
            <a:r>
              <a:rPr lang="en-US" altLang="ko-KR" sz="800" dirty="0" smtClean="0"/>
              <a:t>CREATE </a:t>
            </a:r>
            <a:r>
              <a:rPr lang="en-US" altLang="ko-KR" sz="800" dirty="0"/>
              <a:t>TABLE </a:t>
            </a:r>
            <a:r>
              <a:rPr lang="en-US" altLang="ko-KR" sz="800" dirty="0" err="1"/>
              <a:t>UserRoles</a:t>
            </a:r>
            <a:r>
              <a:rPr lang="en-US" altLang="ko-KR" sz="800" dirty="0"/>
              <a:t> (</a:t>
            </a:r>
          </a:p>
          <a:p>
            <a:pPr lvl="1"/>
            <a:r>
              <a:rPr lang="en-US" altLang="ko-KR" sz="800" dirty="0"/>
              <a:t>    user_id INT,</a:t>
            </a:r>
          </a:p>
          <a:p>
            <a:pPr lvl="1"/>
            <a:r>
              <a:rPr lang="en-US" altLang="ko-KR" sz="800" dirty="0"/>
              <a:t>    role_id INT,</a:t>
            </a:r>
          </a:p>
          <a:p>
            <a:pPr lvl="1"/>
            <a:r>
              <a:rPr lang="en-US" altLang="ko-KR" sz="800" dirty="0"/>
              <a:t>    PRIMARY KEY (user_id, role_id),</a:t>
            </a:r>
          </a:p>
          <a:p>
            <a:pPr lvl="1"/>
            <a:r>
              <a:rPr lang="en-US" altLang="ko-KR" sz="800" dirty="0"/>
              <a:t>    FOREIGN KEY (user_id) REFERENCES Users(user_id),</a:t>
            </a:r>
          </a:p>
          <a:p>
            <a:pPr lvl="1"/>
            <a:r>
              <a:rPr lang="en-US" altLang="ko-KR" sz="800" dirty="0"/>
              <a:t>    FOREIGN KEY (role_id) REFERENCES Roles(role_id)</a:t>
            </a:r>
          </a:p>
          <a:p>
            <a:pPr lvl="1"/>
            <a:r>
              <a:rPr lang="en-US" altLang="ko-KR" sz="800" dirty="0"/>
              <a:t>);</a:t>
            </a:r>
          </a:p>
          <a:p>
            <a:r>
              <a:rPr lang="en-US" altLang="ko-KR" sz="1000" b="1" dirty="0" smtClean="0"/>
              <a:t>e</a:t>
            </a:r>
            <a:r>
              <a:rPr lang="en-US" altLang="ko-KR" sz="1000" b="1" dirty="0"/>
              <a:t>) </a:t>
            </a:r>
            <a:r>
              <a:rPr lang="en-US" altLang="ko-KR" sz="1000" b="1" dirty="0" err="1"/>
              <a:t>RolePermissions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테이블</a:t>
            </a:r>
          </a:p>
          <a:p>
            <a:pPr lvl="1"/>
            <a:r>
              <a:rPr lang="en-US" altLang="ko-KR" sz="800" dirty="0" smtClean="0"/>
              <a:t>CREATE </a:t>
            </a:r>
            <a:r>
              <a:rPr lang="en-US" altLang="ko-KR" sz="800" dirty="0"/>
              <a:t>TABLE </a:t>
            </a:r>
            <a:r>
              <a:rPr lang="en-US" altLang="ko-KR" sz="800" dirty="0" err="1"/>
              <a:t>RolePermissions</a:t>
            </a:r>
            <a:r>
              <a:rPr lang="en-US" altLang="ko-KR" sz="800" dirty="0"/>
              <a:t> (</a:t>
            </a:r>
          </a:p>
          <a:p>
            <a:pPr lvl="1"/>
            <a:r>
              <a:rPr lang="en-US" altLang="ko-KR" sz="800" dirty="0"/>
              <a:t>    role_id INT,</a:t>
            </a:r>
          </a:p>
          <a:p>
            <a:pPr lvl="1"/>
            <a:r>
              <a:rPr lang="en-US" altLang="ko-KR" sz="800" dirty="0"/>
              <a:t>    permission_id INT,</a:t>
            </a:r>
          </a:p>
          <a:p>
            <a:pPr lvl="1"/>
            <a:r>
              <a:rPr lang="en-US" altLang="ko-KR" sz="800" dirty="0"/>
              <a:t>    PRIMARY KEY (role_id, permission_id),</a:t>
            </a:r>
          </a:p>
          <a:p>
            <a:pPr lvl="1"/>
            <a:r>
              <a:rPr lang="en-US" altLang="ko-KR" sz="800" dirty="0"/>
              <a:t>    FOREIGN KEY (role_id) REFERENCES Roles(role_id),</a:t>
            </a:r>
          </a:p>
          <a:p>
            <a:pPr lvl="1"/>
            <a:r>
              <a:rPr lang="en-US" altLang="ko-KR" sz="800" dirty="0"/>
              <a:t>    FOREIGN KEY (permission_id) REFERENCES Permissions(permission_id)</a:t>
            </a:r>
          </a:p>
          <a:p>
            <a:pPr lvl="1"/>
            <a:r>
              <a:rPr lang="en-US" altLang="ko-KR" sz="800" dirty="0" smtClean="0"/>
              <a:t>);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149942" y="159378"/>
            <a:ext cx="11839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통신사 </a:t>
            </a:r>
            <a:r>
              <a:rPr lang="en-US" altLang="ko-KR" sz="1100" b="1" dirty="0">
                <a:latin typeface="+mn-ea"/>
              </a:rPr>
              <a:t>K</a:t>
            </a:r>
            <a:r>
              <a:rPr lang="ko-KR" altLang="en-US" sz="1100" b="1" dirty="0">
                <a:latin typeface="+mn-ea"/>
              </a:rPr>
              <a:t>의 사내 관리 시스템에 </a:t>
            </a:r>
            <a:r>
              <a:rPr lang="en-US" altLang="ko-KR" sz="1100" b="1" dirty="0">
                <a:latin typeface="+mn-ea"/>
              </a:rPr>
              <a:t>RBAC</a:t>
            </a:r>
            <a:r>
              <a:rPr lang="ko-KR" altLang="en-US" sz="1100" b="1" dirty="0">
                <a:latin typeface="+mn-ea"/>
              </a:rPr>
              <a:t>를 적용하기 위한 데이터베이스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역할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권한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ko-KR" altLang="en-US" sz="1100" b="1" dirty="0">
                <a:latin typeface="+mn-ea"/>
              </a:rPr>
              <a:t>테이블을 설계하고 </a:t>
            </a:r>
            <a:r>
              <a:rPr lang="en-US" altLang="ko-KR" sz="1100" b="1" dirty="0">
                <a:latin typeface="+mn-ea"/>
              </a:rPr>
              <a:t>ERD</a:t>
            </a:r>
            <a:r>
              <a:rPr lang="ko-KR" altLang="en-US" sz="1100" b="1" dirty="0">
                <a:latin typeface="+mn-ea"/>
              </a:rPr>
              <a:t>를 작성하세요</a:t>
            </a:r>
            <a:r>
              <a:rPr lang="en-US" altLang="ko-KR" sz="1100" b="1" dirty="0">
                <a:latin typeface="+mn-ea"/>
              </a:rPr>
              <a:t>.**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사용자 테이블</a:t>
            </a:r>
            <a:r>
              <a:rPr lang="en-US" altLang="ko-KR" sz="1100" b="1" dirty="0">
                <a:latin typeface="+mn-ea"/>
              </a:rPr>
              <a:t>(Users), </a:t>
            </a:r>
            <a:r>
              <a:rPr lang="ko-KR" altLang="en-US" sz="1100" b="1" dirty="0">
                <a:latin typeface="+mn-ea"/>
              </a:rPr>
              <a:t>역할 테이블</a:t>
            </a:r>
            <a:r>
              <a:rPr lang="en-US" altLang="ko-KR" sz="1100" b="1" dirty="0">
                <a:latin typeface="+mn-ea"/>
              </a:rPr>
              <a:t>(Roles), </a:t>
            </a:r>
            <a:r>
              <a:rPr lang="ko-KR" altLang="en-US" sz="1100" b="1" dirty="0">
                <a:latin typeface="+mn-ea"/>
              </a:rPr>
              <a:t>권한 테이블</a:t>
            </a:r>
            <a:r>
              <a:rPr lang="en-US" altLang="ko-KR" sz="1100" b="1" dirty="0">
                <a:latin typeface="+mn-ea"/>
              </a:rPr>
              <a:t>(Permissions)</a:t>
            </a:r>
            <a:r>
              <a:rPr lang="ko-KR" altLang="en-US" sz="1100" b="1" dirty="0">
                <a:latin typeface="+mn-ea"/>
              </a:rPr>
              <a:t>과 사용자</a:t>
            </a: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역할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UserRoles</a:t>
            </a:r>
            <a:r>
              <a:rPr lang="en-US" altLang="ko-KR" sz="1100" b="1" dirty="0">
                <a:latin typeface="+mn-ea"/>
              </a:rPr>
              <a:t>), </a:t>
            </a:r>
            <a:r>
              <a:rPr lang="ko-KR" altLang="en-US" sz="1100" b="1" dirty="0">
                <a:latin typeface="+mn-ea"/>
              </a:rPr>
              <a:t>역할</a:t>
            </a: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권한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RolePermissions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ko-KR" altLang="en-US" sz="1100" b="1" dirty="0">
                <a:latin typeface="+mn-ea"/>
              </a:rPr>
              <a:t>관계 테이블을 설계하세요</a:t>
            </a:r>
            <a:r>
              <a:rPr lang="en-US" altLang="ko-KR" sz="1100" b="1" dirty="0">
                <a:latin typeface="+mn-ea"/>
              </a:rPr>
              <a:t>. ERD</a:t>
            </a:r>
            <a:r>
              <a:rPr lang="ko-KR" altLang="en-US" sz="1100" b="1" dirty="0">
                <a:latin typeface="+mn-ea"/>
              </a:rPr>
              <a:t>를 통해 각 테이블 간 관계를 시각화하세요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9390" y="2292823"/>
            <a:ext cx="30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user_id: </a:t>
            </a:r>
            <a:r>
              <a:rPr lang="ko-KR" altLang="en-US" sz="800" dirty="0"/>
              <a:t>사용자 </a:t>
            </a:r>
            <a:r>
              <a:rPr lang="en-US" altLang="ko-KR" sz="800" dirty="0"/>
              <a:t>ID, </a:t>
            </a:r>
            <a:r>
              <a:rPr lang="ko-KR" altLang="en-US" sz="800" dirty="0"/>
              <a:t>기본 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username: </a:t>
            </a:r>
            <a:r>
              <a:rPr lang="ko-KR" altLang="en-US" sz="800" dirty="0"/>
              <a:t>사용자 이름</a:t>
            </a:r>
            <a:r>
              <a:rPr lang="en-US" altLang="ko-KR" sz="800" dirty="0"/>
              <a:t>, </a:t>
            </a:r>
            <a:r>
              <a:rPr lang="ko-KR" altLang="en-US" sz="800" dirty="0"/>
              <a:t>시스템에서 고유해야 함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password: </a:t>
            </a:r>
            <a:r>
              <a:rPr lang="ko-KR" altLang="en-US" sz="800" dirty="0"/>
              <a:t>사용자 비밀번호 </a:t>
            </a:r>
            <a:r>
              <a:rPr lang="en-US" altLang="ko-KR" sz="800" dirty="0"/>
              <a:t>(</a:t>
            </a:r>
            <a:r>
              <a:rPr lang="ko-KR" altLang="en-US" sz="800" dirty="0" err="1"/>
              <a:t>해싱된</a:t>
            </a:r>
            <a:r>
              <a:rPr lang="ko-KR" altLang="en-US" sz="800" dirty="0"/>
              <a:t> 형태로 저장</a:t>
            </a:r>
            <a:r>
              <a:rPr lang="en-US" altLang="ko-KR" sz="800" dirty="0"/>
              <a:t>).</a:t>
            </a:r>
          </a:p>
          <a:p>
            <a:r>
              <a:rPr lang="en-US" altLang="ko-KR" sz="800" dirty="0"/>
              <a:t>email: </a:t>
            </a:r>
            <a:r>
              <a:rPr lang="ko-KR" altLang="en-US" sz="800" dirty="0"/>
              <a:t>사용자 </a:t>
            </a:r>
            <a:r>
              <a:rPr lang="ko-KR" altLang="en-US" sz="800" dirty="0" err="1"/>
              <a:t>이메일</a:t>
            </a:r>
            <a:r>
              <a:rPr lang="ko-KR" altLang="en-US" sz="800" dirty="0"/>
              <a:t> 주소</a:t>
            </a:r>
            <a:r>
              <a:rPr lang="en-US" altLang="ko-KR" sz="800" dirty="0"/>
              <a:t>, </a:t>
            </a:r>
            <a:r>
              <a:rPr lang="ko-KR" altLang="en-US" sz="800" dirty="0"/>
              <a:t>고유해야 함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err="1"/>
              <a:t>created_at</a:t>
            </a:r>
            <a:r>
              <a:rPr lang="en-US" altLang="ko-KR" sz="800" dirty="0"/>
              <a:t>, </a:t>
            </a:r>
            <a:r>
              <a:rPr lang="en-US" altLang="ko-KR" sz="800" dirty="0" err="1"/>
              <a:t>updated_at</a:t>
            </a:r>
            <a:r>
              <a:rPr lang="en-US" altLang="ko-KR" sz="800" dirty="0"/>
              <a:t>: </a:t>
            </a:r>
            <a:r>
              <a:rPr lang="ko-KR" altLang="en-US" sz="800" dirty="0"/>
              <a:t>사용자 생성 및 업데이트 타임스탬프</a:t>
            </a:r>
            <a:r>
              <a:rPr lang="en-US" altLang="ko-KR" sz="800" dirty="0"/>
              <a:t>.</a:t>
            </a:r>
            <a:endParaRPr lang="en-US" altLang="ko-KR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169389" y="3195850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role_id: </a:t>
            </a:r>
            <a:r>
              <a:rPr lang="ko-KR" altLang="en-US" sz="800" dirty="0"/>
              <a:t>역할 </a:t>
            </a:r>
            <a:r>
              <a:rPr lang="en-US" altLang="ko-KR" sz="800" dirty="0"/>
              <a:t>ID, </a:t>
            </a:r>
            <a:r>
              <a:rPr lang="ko-KR" altLang="en-US" sz="800" dirty="0"/>
              <a:t>기본 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err="1"/>
              <a:t>role_name</a:t>
            </a:r>
            <a:r>
              <a:rPr lang="en-US" altLang="ko-KR" sz="800" dirty="0"/>
              <a:t>: </a:t>
            </a:r>
            <a:r>
              <a:rPr lang="ko-KR" altLang="en-US" sz="800" dirty="0"/>
              <a:t>역할 이름 </a:t>
            </a:r>
            <a:r>
              <a:rPr lang="en-US" altLang="ko-KR" sz="800" dirty="0"/>
              <a:t>(</a:t>
            </a:r>
            <a:r>
              <a:rPr lang="ko-KR" altLang="en-US" sz="800" dirty="0"/>
              <a:t>예</a:t>
            </a:r>
            <a:r>
              <a:rPr lang="en-US" altLang="ko-KR" sz="800" dirty="0"/>
              <a:t>: Admin, Manager, User), </a:t>
            </a:r>
            <a:r>
              <a:rPr lang="ko-KR" altLang="en-US" sz="800" dirty="0"/>
              <a:t>고유해야 함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description: </a:t>
            </a:r>
            <a:r>
              <a:rPr lang="ko-KR" altLang="en-US" sz="800" dirty="0"/>
              <a:t>역할에 대한 설명</a:t>
            </a:r>
            <a:r>
              <a:rPr lang="en-US" altLang="ko-KR" sz="800" dirty="0"/>
              <a:t>.</a:t>
            </a:r>
            <a:endParaRPr lang="en-US" altLang="ko-KR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118895" y="4088402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permission_id: </a:t>
            </a:r>
            <a:r>
              <a:rPr lang="ko-KR" altLang="en-US" sz="800" dirty="0"/>
              <a:t>권한 </a:t>
            </a:r>
            <a:r>
              <a:rPr lang="en-US" altLang="ko-KR" sz="800" dirty="0"/>
              <a:t>ID, </a:t>
            </a:r>
            <a:r>
              <a:rPr lang="ko-KR" altLang="en-US" sz="800" dirty="0"/>
              <a:t>기본 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 err="1"/>
              <a:t>permission_name</a:t>
            </a:r>
            <a:r>
              <a:rPr lang="en-US" altLang="ko-KR" sz="800" dirty="0"/>
              <a:t>: </a:t>
            </a:r>
            <a:r>
              <a:rPr lang="ko-KR" altLang="en-US" sz="800" dirty="0"/>
              <a:t>권한 이름 </a:t>
            </a:r>
            <a:r>
              <a:rPr lang="en-US" altLang="ko-KR" sz="800" dirty="0"/>
              <a:t>(</a:t>
            </a:r>
            <a:r>
              <a:rPr lang="ko-KR" altLang="en-US" sz="800" dirty="0"/>
              <a:t>예</a:t>
            </a:r>
            <a:r>
              <a:rPr lang="en-US" altLang="ko-KR" sz="800" dirty="0"/>
              <a:t>: </a:t>
            </a:r>
            <a:r>
              <a:rPr lang="en-US" altLang="ko-KR" sz="800" dirty="0" err="1"/>
              <a:t>ViewDashboard</a:t>
            </a:r>
            <a:r>
              <a:rPr lang="en-US" altLang="ko-KR" sz="800" dirty="0"/>
              <a:t>, </a:t>
            </a:r>
            <a:r>
              <a:rPr lang="en-US" altLang="ko-KR" sz="800" dirty="0" err="1"/>
              <a:t>EditUser</a:t>
            </a:r>
            <a:r>
              <a:rPr lang="en-US" altLang="ko-KR" sz="800" dirty="0"/>
              <a:t>), </a:t>
            </a:r>
            <a:r>
              <a:rPr lang="ko-KR" altLang="en-US" sz="800" dirty="0"/>
              <a:t>고유해야 함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description: </a:t>
            </a:r>
            <a:r>
              <a:rPr lang="ko-KR" altLang="en-US" sz="800" dirty="0"/>
              <a:t>권한에 대한 설명</a:t>
            </a:r>
            <a:r>
              <a:rPr lang="en-US" altLang="ko-KR" sz="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9389" y="4996727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user_id: Users </a:t>
            </a:r>
            <a:r>
              <a:rPr lang="ko-KR" altLang="en-US" sz="800" dirty="0"/>
              <a:t>테이블의 사용자 </a:t>
            </a:r>
            <a:r>
              <a:rPr lang="en-US" altLang="ko-KR" sz="800" dirty="0"/>
              <a:t>ID, </a:t>
            </a:r>
            <a:r>
              <a:rPr lang="ko-KR" altLang="en-US" sz="800" dirty="0"/>
              <a:t>외래 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role_id: Roles </a:t>
            </a:r>
            <a:r>
              <a:rPr lang="ko-KR" altLang="en-US" sz="800" dirty="0"/>
              <a:t>테이블의 역할 </a:t>
            </a:r>
            <a:r>
              <a:rPr lang="en-US" altLang="ko-KR" sz="800" dirty="0"/>
              <a:t>ID, </a:t>
            </a:r>
            <a:r>
              <a:rPr lang="ko-KR" altLang="en-US" sz="800" dirty="0"/>
              <a:t>외래 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PRIMARY KEY (user_id, role_id): </a:t>
            </a:r>
            <a:r>
              <a:rPr lang="ko-KR" altLang="en-US" sz="800" dirty="0"/>
              <a:t>복합 기본 키로 사용자의 역할을 고유하게 관리</a:t>
            </a:r>
            <a:r>
              <a:rPr lang="en-US" altLang="ko-KR" sz="8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9389" y="5889279"/>
            <a:ext cx="4078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role_id: Roles </a:t>
            </a:r>
            <a:r>
              <a:rPr lang="ko-KR" altLang="en-US" sz="800" dirty="0"/>
              <a:t>테이블의 역할 </a:t>
            </a:r>
            <a:r>
              <a:rPr lang="en-US" altLang="ko-KR" sz="800" dirty="0"/>
              <a:t>ID, </a:t>
            </a:r>
            <a:r>
              <a:rPr lang="ko-KR" altLang="en-US" sz="800" dirty="0"/>
              <a:t>외래 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permission_id: Permissions </a:t>
            </a:r>
            <a:r>
              <a:rPr lang="ko-KR" altLang="en-US" sz="800" dirty="0"/>
              <a:t>테이블의 권한 </a:t>
            </a:r>
            <a:r>
              <a:rPr lang="en-US" altLang="ko-KR" sz="800" dirty="0"/>
              <a:t>ID, </a:t>
            </a:r>
            <a:r>
              <a:rPr lang="ko-KR" altLang="en-US" sz="800" dirty="0"/>
              <a:t>외래 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PRIMARY KEY (role_id, permission_id): </a:t>
            </a:r>
            <a:r>
              <a:rPr lang="ko-KR" altLang="en-US" sz="800" dirty="0"/>
              <a:t>복합 기본 키로 역할의 권한을 고유하게 관리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34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942" y="590265"/>
            <a:ext cx="119363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/>
              <a:t>2</a:t>
            </a:r>
            <a:r>
              <a:rPr lang="en-US" altLang="ko-KR" sz="1000" b="1" dirty="0"/>
              <a:t>. ERD (Entity-Relationship Diagram) </a:t>
            </a:r>
            <a:r>
              <a:rPr lang="ko-KR" altLang="en-US" sz="1000" b="1" dirty="0"/>
              <a:t>작성</a:t>
            </a:r>
          </a:p>
          <a:p>
            <a:r>
              <a:rPr lang="en-US" altLang="ko-KR" sz="1000" dirty="0" smtClean="0"/>
              <a:t>   ERD</a:t>
            </a:r>
            <a:r>
              <a:rPr lang="ko-KR" altLang="en-US" sz="1000" dirty="0"/>
              <a:t>를 통해 각 테이블 간의 관계를 시각적으로 표현합니다</a:t>
            </a:r>
            <a:r>
              <a:rPr lang="en-US" altLang="ko-KR" sz="1000" dirty="0"/>
              <a:t>: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3</a:t>
            </a:r>
            <a:r>
              <a:rPr lang="en-US" altLang="ko-KR" sz="1000" b="1" dirty="0"/>
              <a:t>. ERD </a:t>
            </a:r>
            <a:r>
              <a:rPr lang="ko-KR" altLang="en-US" sz="1000" b="1" dirty="0"/>
              <a:t>설명</a:t>
            </a:r>
          </a:p>
          <a:p>
            <a:r>
              <a:rPr lang="en-US" altLang="ko-KR" sz="1000" dirty="0" smtClean="0"/>
              <a:t>    Users</a:t>
            </a:r>
            <a:r>
              <a:rPr lang="ko-KR" altLang="en-US" sz="1000" dirty="0"/>
              <a:t>와 </a:t>
            </a:r>
            <a:r>
              <a:rPr lang="en-US" altLang="ko-KR" sz="1000" dirty="0"/>
              <a:t>Roles</a:t>
            </a:r>
            <a:r>
              <a:rPr lang="ko-KR" altLang="en-US" sz="1000" dirty="0"/>
              <a:t>는 </a:t>
            </a:r>
            <a:r>
              <a:rPr lang="en-US" altLang="ko-KR" sz="1000" dirty="0"/>
              <a:t>Many-to-Many </a:t>
            </a:r>
            <a:r>
              <a:rPr lang="ko-KR" altLang="en-US" sz="1000" dirty="0"/>
              <a:t>관계로</a:t>
            </a:r>
            <a:r>
              <a:rPr lang="en-US" altLang="ko-KR" sz="1000" dirty="0"/>
              <a:t>, </a:t>
            </a:r>
            <a:r>
              <a:rPr lang="ko-KR" altLang="en-US" sz="1000" dirty="0"/>
              <a:t>하나의 사용자는 여러 역할을 가질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하나의 역할은 여러 사용자에게 할당될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</a:t>
            </a:r>
            <a:r>
              <a:rPr lang="en-US" altLang="ko-KR" sz="1000" dirty="0" err="1"/>
              <a:t>UserRoles</a:t>
            </a:r>
            <a:r>
              <a:rPr lang="en-US" altLang="ko-KR" sz="1000" dirty="0"/>
              <a:t> </a:t>
            </a:r>
            <a:r>
              <a:rPr lang="ko-KR" altLang="en-US" sz="1000" dirty="0"/>
              <a:t>중간 테이블이 연결합니다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smtClean="0"/>
              <a:t>    Roles</a:t>
            </a:r>
            <a:r>
              <a:rPr lang="ko-KR" altLang="en-US" sz="1000" dirty="0"/>
              <a:t>와 </a:t>
            </a:r>
            <a:r>
              <a:rPr lang="en-US" altLang="ko-KR" sz="1000" dirty="0"/>
              <a:t>Permissions</a:t>
            </a:r>
            <a:r>
              <a:rPr lang="ko-KR" altLang="en-US" sz="1000" dirty="0"/>
              <a:t>도 </a:t>
            </a:r>
            <a:r>
              <a:rPr lang="en-US" altLang="ko-KR" sz="1000" dirty="0"/>
              <a:t>Many-to-Many </a:t>
            </a:r>
            <a:r>
              <a:rPr lang="ko-KR" altLang="en-US" sz="1000" dirty="0"/>
              <a:t>관계로</a:t>
            </a:r>
            <a:r>
              <a:rPr lang="en-US" altLang="ko-KR" sz="1000" dirty="0"/>
              <a:t>, </a:t>
            </a:r>
            <a:r>
              <a:rPr lang="ko-KR" altLang="en-US" sz="1000" dirty="0"/>
              <a:t>하나의 역할은 여러 권한을 가질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하나의 권한은 여러 역할에 할당될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</a:t>
            </a:r>
            <a:r>
              <a:rPr lang="en-US" altLang="ko-KR" sz="1000" dirty="0" err="1"/>
              <a:t>RolePermissions</a:t>
            </a:r>
            <a:r>
              <a:rPr lang="en-US" altLang="ko-KR" sz="1000" dirty="0"/>
              <a:t> </a:t>
            </a:r>
            <a:r>
              <a:rPr lang="ko-KR" altLang="en-US" sz="1000" dirty="0"/>
              <a:t>중간 테이블이 연결합니다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smtClean="0"/>
              <a:t>    ERD</a:t>
            </a:r>
            <a:r>
              <a:rPr lang="ko-KR" altLang="en-US" sz="1000" dirty="0"/>
              <a:t>에서는 각 테이블과 관계를 시각화하여</a:t>
            </a:r>
            <a:r>
              <a:rPr lang="en-US" altLang="ko-KR" sz="1000" dirty="0"/>
              <a:t>, </a:t>
            </a:r>
            <a:r>
              <a:rPr lang="ko-KR" altLang="en-US" sz="1000" dirty="0"/>
              <a:t>각 </a:t>
            </a:r>
            <a:r>
              <a:rPr lang="ko-KR" altLang="en-US" sz="1000" dirty="0" err="1"/>
              <a:t>엔터티</a:t>
            </a:r>
            <a:r>
              <a:rPr lang="ko-KR" altLang="en-US" sz="1000" dirty="0"/>
              <a:t> 간의 관계를 쉽게 이해할 수 있도록 구성하였습니다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결론</a:t>
            </a:r>
          </a:p>
          <a:p>
            <a:r>
              <a:rPr lang="ko-KR" altLang="en-US" sz="1000" dirty="0"/>
              <a:t>이 데이터베이스 설계를 통해 통신사 </a:t>
            </a:r>
            <a:r>
              <a:rPr lang="en-US" altLang="ko-KR" sz="1000" dirty="0"/>
              <a:t>K</a:t>
            </a:r>
            <a:r>
              <a:rPr lang="ko-KR" altLang="en-US" sz="1000" dirty="0"/>
              <a:t>의 사내 관리 시스템에 </a:t>
            </a:r>
            <a:r>
              <a:rPr lang="en-US" altLang="ko-KR" sz="1000" dirty="0"/>
              <a:t>RBAC(Role-Based Access Control)</a:t>
            </a:r>
            <a:r>
              <a:rPr lang="ko-KR" altLang="en-US" sz="1000" dirty="0"/>
              <a:t>를 효율적으로 적용할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사용자</a:t>
            </a:r>
            <a:r>
              <a:rPr lang="en-US" altLang="ko-KR" sz="1000" dirty="0"/>
              <a:t>, </a:t>
            </a:r>
            <a:r>
              <a:rPr lang="ko-KR" altLang="en-US" sz="1000" dirty="0"/>
              <a:t>역할</a:t>
            </a:r>
            <a:r>
              <a:rPr lang="en-US" altLang="ko-KR" sz="1000" dirty="0"/>
              <a:t>, </a:t>
            </a:r>
            <a:r>
              <a:rPr lang="ko-KR" altLang="en-US" sz="1000" dirty="0"/>
              <a:t>권한 간의 관계를 명확히 정의하여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관리자는 역할에 따라 권한을 쉽게 부여하고 관리할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 접근 제어를 체계적으로 관리할 수 있습니다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149942" y="159378"/>
            <a:ext cx="11839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통신사 </a:t>
            </a:r>
            <a:r>
              <a:rPr lang="en-US" altLang="ko-KR" sz="1100" b="1" dirty="0">
                <a:latin typeface="+mn-ea"/>
              </a:rPr>
              <a:t>K</a:t>
            </a:r>
            <a:r>
              <a:rPr lang="ko-KR" altLang="en-US" sz="1100" b="1" dirty="0">
                <a:latin typeface="+mn-ea"/>
              </a:rPr>
              <a:t>의 사내 관리 시스템에 </a:t>
            </a:r>
            <a:r>
              <a:rPr lang="en-US" altLang="ko-KR" sz="1100" b="1" dirty="0">
                <a:latin typeface="+mn-ea"/>
              </a:rPr>
              <a:t>RBAC</a:t>
            </a:r>
            <a:r>
              <a:rPr lang="ko-KR" altLang="en-US" sz="1100" b="1" dirty="0">
                <a:latin typeface="+mn-ea"/>
              </a:rPr>
              <a:t>를 적용하기 위한 데이터베이스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역할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권한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ko-KR" altLang="en-US" sz="1100" b="1" dirty="0">
                <a:latin typeface="+mn-ea"/>
              </a:rPr>
              <a:t>테이블을 설계하고 </a:t>
            </a:r>
            <a:r>
              <a:rPr lang="en-US" altLang="ko-KR" sz="1100" b="1" dirty="0">
                <a:latin typeface="+mn-ea"/>
              </a:rPr>
              <a:t>ERD</a:t>
            </a:r>
            <a:r>
              <a:rPr lang="ko-KR" altLang="en-US" sz="1100" b="1" dirty="0">
                <a:latin typeface="+mn-ea"/>
              </a:rPr>
              <a:t>를 작성하세요</a:t>
            </a:r>
            <a:r>
              <a:rPr lang="en-US" altLang="ko-KR" sz="1100" b="1" dirty="0">
                <a:latin typeface="+mn-ea"/>
              </a:rPr>
              <a:t>.**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사용자 테이블</a:t>
            </a:r>
            <a:r>
              <a:rPr lang="en-US" altLang="ko-KR" sz="1100" b="1" dirty="0">
                <a:latin typeface="+mn-ea"/>
              </a:rPr>
              <a:t>(Users), </a:t>
            </a:r>
            <a:r>
              <a:rPr lang="ko-KR" altLang="en-US" sz="1100" b="1" dirty="0">
                <a:latin typeface="+mn-ea"/>
              </a:rPr>
              <a:t>역할 테이블</a:t>
            </a:r>
            <a:r>
              <a:rPr lang="en-US" altLang="ko-KR" sz="1100" b="1" dirty="0">
                <a:latin typeface="+mn-ea"/>
              </a:rPr>
              <a:t>(Roles), </a:t>
            </a:r>
            <a:r>
              <a:rPr lang="ko-KR" altLang="en-US" sz="1100" b="1" dirty="0">
                <a:latin typeface="+mn-ea"/>
              </a:rPr>
              <a:t>권한 테이블</a:t>
            </a:r>
            <a:r>
              <a:rPr lang="en-US" altLang="ko-KR" sz="1100" b="1" dirty="0">
                <a:latin typeface="+mn-ea"/>
              </a:rPr>
              <a:t>(Permissions)</a:t>
            </a:r>
            <a:r>
              <a:rPr lang="ko-KR" altLang="en-US" sz="1100" b="1" dirty="0">
                <a:latin typeface="+mn-ea"/>
              </a:rPr>
              <a:t>과 사용자</a:t>
            </a: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역할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UserRoles</a:t>
            </a:r>
            <a:r>
              <a:rPr lang="en-US" altLang="ko-KR" sz="1100" b="1" dirty="0">
                <a:latin typeface="+mn-ea"/>
              </a:rPr>
              <a:t>), </a:t>
            </a:r>
            <a:r>
              <a:rPr lang="ko-KR" altLang="en-US" sz="1100" b="1" dirty="0">
                <a:latin typeface="+mn-ea"/>
              </a:rPr>
              <a:t>역할</a:t>
            </a: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권한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RolePermissions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ko-KR" altLang="en-US" sz="1100" b="1" dirty="0">
                <a:latin typeface="+mn-ea"/>
              </a:rPr>
              <a:t>관계 테이블을 설계하세요</a:t>
            </a:r>
            <a:r>
              <a:rPr lang="en-US" altLang="ko-KR" sz="1100" b="1" dirty="0">
                <a:latin typeface="+mn-ea"/>
              </a:rPr>
              <a:t>. ERD</a:t>
            </a:r>
            <a:r>
              <a:rPr lang="ko-KR" altLang="en-US" sz="1100" b="1" dirty="0">
                <a:latin typeface="+mn-ea"/>
              </a:rPr>
              <a:t>를 통해 각 테이블 간 관계를 시각화하세요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929" y="1077246"/>
            <a:ext cx="4648200" cy="3514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5" y="1077246"/>
            <a:ext cx="6223380" cy="36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8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9942" y="159378"/>
            <a:ext cx="118396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/>
              <a:t>ERD (Entity-Relationship Diagram)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8" y="634621"/>
            <a:ext cx="4165297" cy="2975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" y="4096423"/>
            <a:ext cx="3943352" cy="2031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04" y="4347341"/>
            <a:ext cx="2677866" cy="1732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918" y="329977"/>
            <a:ext cx="2490829" cy="34504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967" y="3188085"/>
            <a:ext cx="3771900" cy="1924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576" y="5029660"/>
            <a:ext cx="3369646" cy="155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7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중복 로그인 방지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ko-KR" altLang="en-US" sz="1100" b="1" dirty="0" smtClean="0"/>
              <a:t>■ </a:t>
            </a:r>
            <a:r>
              <a:rPr lang="en-US" altLang="ko-KR" sz="1100" b="1" dirty="0" smtClean="0"/>
              <a:t>Spring Security </a:t>
            </a:r>
            <a:r>
              <a:rPr lang="ko-KR" altLang="en-US" sz="1100" b="1" dirty="0" smtClean="0"/>
              <a:t>구조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흐름 그리고 역할 알아보기</a:t>
            </a:r>
            <a:endParaRPr lang="en-US" altLang="ko-KR" sz="1100" b="1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>
                <a:latin typeface="+mn-ea"/>
              </a:rPr>
              <a:t>   1. Spring </a:t>
            </a:r>
            <a:r>
              <a:rPr lang="en-US" altLang="ko-KR" sz="1100" b="1" dirty="0">
                <a:latin typeface="+mn-ea"/>
              </a:rPr>
              <a:t>Security</a:t>
            </a:r>
            <a:r>
              <a:rPr lang="ko-KR" altLang="en-US" sz="1100" b="1" dirty="0">
                <a:latin typeface="+mn-ea"/>
              </a:rPr>
              <a:t>란</a:t>
            </a:r>
            <a:r>
              <a:rPr lang="en-US" altLang="ko-KR" sz="1100" b="1" dirty="0">
                <a:latin typeface="+mn-ea"/>
              </a:rPr>
              <a:t>?</a:t>
            </a:r>
          </a:p>
          <a:p>
            <a:r>
              <a:rPr lang="ko-KR" altLang="en-US" sz="1100" dirty="0" smtClean="0">
                <a:latin typeface="+mn-ea"/>
              </a:rPr>
              <a:t>      스프링 </a:t>
            </a:r>
            <a:r>
              <a:rPr lang="ko-KR" altLang="en-US" sz="1100" dirty="0" err="1">
                <a:latin typeface="+mn-ea"/>
              </a:rPr>
              <a:t>시큐리티는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인증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>
                <a:latin typeface="+mn-ea"/>
              </a:rPr>
              <a:t>Authentication) ,</a:t>
            </a:r>
            <a:r>
              <a:rPr lang="ko-KR" altLang="en-US" sz="1100" dirty="0">
                <a:latin typeface="+mn-ea"/>
              </a:rPr>
              <a:t>권한</a:t>
            </a:r>
            <a:r>
              <a:rPr lang="en-US" altLang="ko-KR" sz="1100" dirty="0">
                <a:latin typeface="+mn-ea"/>
              </a:rPr>
              <a:t>(Authorize) </a:t>
            </a:r>
            <a:r>
              <a:rPr lang="ko-KR" altLang="en-US" sz="1100" dirty="0">
                <a:latin typeface="+mn-ea"/>
              </a:rPr>
              <a:t>부여 및 보호 기능을 제공하는 프레임워크다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Java </a:t>
            </a:r>
            <a:r>
              <a:rPr lang="en-US" altLang="ko-KR" sz="1100" dirty="0">
                <a:latin typeface="+mn-ea"/>
              </a:rPr>
              <a:t>/ Java EE </a:t>
            </a:r>
            <a:r>
              <a:rPr lang="ko-KR" altLang="en-US" sz="1100" dirty="0">
                <a:latin typeface="+mn-ea"/>
              </a:rPr>
              <a:t>프레임워크</a:t>
            </a:r>
          </a:p>
          <a:p>
            <a:r>
              <a:rPr lang="ko-KR" altLang="en-US" sz="1100" dirty="0" smtClean="0">
                <a:latin typeface="+mn-ea"/>
              </a:rPr>
              <a:t>           개발을 </a:t>
            </a:r>
            <a:r>
              <a:rPr lang="ko-KR" altLang="en-US" sz="1100" dirty="0">
                <a:latin typeface="+mn-ea"/>
              </a:rPr>
              <a:t>하면서 보안 분야는 시간이 많이 소요되는 활동들 중 하나다</a:t>
            </a:r>
            <a:r>
              <a:rPr lang="en-US" altLang="ko-KR" sz="1100" dirty="0">
                <a:latin typeface="+mn-ea"/>
              </a:rPr>
              <a:t>. Spring Security</a:t>
            </a:r>
            <a:r>
              <a:rPr lang="ko-KR" altLang="en-US" sz="1100" dirty="0">
                <a:latin typeface="+mn-ea"/>
              </a:rPr>
              <a:t>를 사용함으로써 짜여진 내부 </a:t>
            </a:r>
            <a:r>
              <a:rPr lang="ko-KR" altLang="en-US" sz="1100" dirty="0" err="1">
                <a:latin typeface="+mn-ea"/>
              </a:rPr>
              <a:t>로직을</a:t>
            </a:r>
            <a:r>
              <a:rPr lang="ko-KR" altLang="en-US" sz="1100" dirty="0">
                <a:latin typeface="+mn-ea"/>
              </a:rPr>
              <a:t> 통해 인증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권한 확인에 필요한 </a:t>
            </a:r>
            <a:r>
              <a:rPr lang="ko-KR" altLang="en-US" sz="1100" dirty="0" smtClean="0">
                <a:latin typeface="+mn-ea"/>
              </a:rPr>
              <a:t>기능과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 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옵션들을 제공한다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  </a:t>
            </a:r>
            <a:r>
              <a:rPr lang="en-US" altLang="ko-KR" sz="1100" b="1" dirty="0" smtClean="0">
                <a:latin typeface="+mn-ea"/>
              </a:rPr>
              <a:t>2. </a:t>
            </a:r>
            <a:r>
              <a:rPr lang="ko-KR" altLang="en-US" sz="1100" b="1" dirty="0" smtClean="0">
                <a:latin typeface="+mn-ea"/>
              </a:rPr>
              <a:t>인증</a:t>
            </a:r>
            <a:r>
              <a:rPr lang="en-US" altLang="ko-KR" sz="1100" b="1" dirty="0">
                <a:latin typeface="+mn-ea"/>
              </a:rPr>
              <a:t>(Authentication) , </a:t>
            </a:r>
            <a:r>
              <a:rPr lang="ko-KR" altLang="en-US" sz="1100" b="1" dirty="0">
                <a:latin typeface="+mn-ea"/>
              </a:rPr>
              <a:t>인가</a:t>
            </a:r>
            <a:r>
              <a:rPr lang="en-US" altLang="ko-KR" sz="1100" b="1" dirty="0">
                <a:latin typeface="+mn-ea"/>
              </a:rPr>
              <a:t>(Authorization)</a:t>
            </a:r>
          </a:p>
          <a:p>
            <a:r>
              <a:rPr lang="ko-KR" altLang="en-US" sz="1100" i="1" dirty="0" smtClean="0">
                <a:latin typeface="+mn-ea"/>
              </a:rPr>
              <a:t>      인증과 </a:t>
            </a:r>
            <a:r>
              <a:rPr lang="ko-KR" altLang="en-US" sz="1100" i="1" dirty="0">
                <a:latin typeface="+mn-ea"/>
              </a:rPr>
              <a:t>인가란 무엇일까</a:t>
            </a:r>
            <a:r>
              <a:rPr lang="en-US" altLang="ko-KR" sz="1100" i="1" dirty="0">
                <a:latin typeface="+mn-ea"/>
              </a:rPr>
              <a:t>? </a:t>
            </a:r>
            <a:r>
              <a:rPr lang="ko-KR" altLang="en-US" sz="1100" i="1" dirty="0">
                <a:latin typeface="+mn-ea"/>
              </a:rPr>
              <a:t>보통 인증 절차를 거친 후 인가 절차를 진행한다</a:t>
            </a:r>
            <a:r>
              <a:rPr lang="en-US" altLang="ko-KR" sz="1100" i="1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인증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해당 사용자가 본인이 맞는지를 확인하는 절차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인가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인증된 사용자가 요청된 자원에 </a:t>
            </a:r>
            <a:r>
              <a:rPr lang="ko-KR" altLang="en-US" sz="1100" dirty="0" smtClean="0">
                <a:latin typeface="+mn-ea"/>
              </a:rPr>
              <a:t>접근 가능한가를 </a:t>
            </a:r>
            <a:r>
              <a:rPr lang="ko-KR" altLang="en-US" sz="1100" dirty="0">
                <a:latin typeface="+mn-ea"/>
              </a:rPr>
              <a:t>결정하는 </a:t>
            </a:r>
            <a:r>
              <a:rPr lang="ko-KR" altLang="en-US" sz="1100" dirty="0" smtClean="0">
                <a:latin typeface="+mn-ea"/>
              </a:rPr>
              <a:t>절차</a:t>
            </a:r>
            <a:endParaRPr lang="en-US" altLang="ko-KR" sz="1100" dirty="0" smtClean="0">
              <a:latin typeface="+mn-ea"/>
            </a:endParaRPr>
          </a:p>
          <a:p>
            <a:endParaRPr lang="ko-KR" altLang="en-US" sz="1100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  </a:t>
            </a:r>
            <a:r>
              <a:rPr lang="en-US" altLang="ko-KR" sz="1100" b="1" dirty="0" smtClean="0">
                <a:latin typeface="+mn-ea"/>
              </a:rPr>
              <a:t>3. </a:t>
            </a:r>
            <a:r>
              <a:rPr lang="ko-KR" altLang="en-US" sz="1100" b="1" dirty="0" smtClean="0">
                <a:latin typeface="+mn-ea"/>
              </a:rPr>
              <a:t>인증 </a:t>
            </a:r>
            <a:r>
              <a:rPr lang="ko-KR" altLang="en-US" sz="1100" b="1" dirty="0">
                <a:latin typeface="+mn-ea"/>
              </a:rPr>
              <a:t>방식</a:t>
            </a:r>
            <a:endParaRPr lang="ko-KR" altLang="en-US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1</a:t>
            </a:r>
            <a:r>
              <a:rPr lang="en-US" altLang="ko-KR" sz="1100" dirty="0">
                <a:latin typeface="+mn-ea"/>
              </a:rPr>
              <a:t>. credential </a:t>
            </a:r>
            <a:r>
              <a:rPr lang="ko-KR" altLang="en-US" sz="1100" dirty="0">
                <a:latin typeface="+mn-ea"/>
              </a:rPr>
              <a:t>방식</a:t>
            </a:r>
            <a:r>
              <a:rPr lang="en-US" altLang="ko-KR" sz="1100" dirty="0">
                <a:latin typeface="+mn-ea"/>
              </a:rPr>
              <a:t>: username, password</a:t>
            </a:r>
            <a:r>
              <a:rPr lang="ko-KR" altLang="en-US" sz="1100" dirty="0">
                <a:latin typeface="+mn-ea"/>
              </a:rPr>
              <a:t>를 이용하는 방식</a:t>
            </a:r>
          </a:p>
          <a:p>
            <a:r>
              <a:rPr lang="en-US" altLang="ko-KR" sz="1100" dirty="0" smtClean="0">
                <a:latin typeface="+mn-ea"/>
              </a:rPr>
              <a:t>        2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이중 인증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two factor </a:t>
            </a:r>
            <a:r>
              <a:rPr lang="ko-KR" altLang="en-US" sz="1100" dirty="0">
                <a:latin typeface="+mn-ea"/>
              </a:rPr>
              <a:t>인증</a:t>
            </a:r>
            <a:r>
              <a:rPr lang="en-US" altLang="ko-KR" sz="1100" dirty="0">
                <a:latin typeface="+mn-ea"/>
              </a:rPr>
              <a:t>): </a:t>
            </a:r>
            <a:r>
              <a:rPr lang="ko-KR" altLang="en-US" sz="1100" dirty="0">
                <a:latin typeface="+mn-ea"/>
              </a:rPr>
              <a:t>사용자가 입력한 개인 정보를 인증 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다른 인증 체계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예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물리적인 카드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를 이용하여 </a:t>
            </a:r>
            <a:r>
              <a:rPr lang="ko-KR" altLang="en-US" sz="1100" dirty="0" err="1">
                <a:latin typeface="+mn-ea"/>
              </a:rPr>
              <a:t>두가지의</a:t>
            </a:r>
            <a:r>
              <a:rPr lang="ko-KR" altLang="en-US" sz="1100" dirty="0">
                <a:latin typeface="+mn-ea"/>
              </a:rPr>
              <a:t> 조합으로 인증하는 방식이다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3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하드웨어 인증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자동차 키와 같은 방식</a:t>
            </a:r>
          </a:p>
          <a:p>
            <a:r>
              <a:rPr lang="ko-KR" altLang="en-US" sz="1100" dirty="0" smtClean="0">
                <a:latin typeface="+mn-ea"/>
              </a:rPr>
              <a:t>       이중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Spring Security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credential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기반의 인증</a:t>
            </a:r>
            <a:r>
              <a:rPr lang="ko-KR" altLang="en-US" sz="1100" dirty="0">
                <a:latin typeface="+mn-ea"/>
              </a:rPr>
              <a:t>을 취합니다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  . principal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아이디 </a:t>
            </a:r>
            <a:r>
              <a:rPr lang="en-US" altLang="ko-KR" sz="1100" dirty="0">
                <a:latin typeface="+mn-ea"/>
              </a:rPr>
              <a:t>(username</a:t>
            </a:r>
            <a:r>
              <a:rPr lang="en-US" altLang="ko-KR" sz="1100" dirty="0" smtClean="0">
                <a:latin typeface="+mn-ea"/>
              </a:rPr>
              <a:t>),  credential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비밀번호 </a:t>
            </a:r>
            <a:r>
              <a:rPr lang="en-US" altLang="ko-KR" sz="1100" dirty="0">
                <a:latin typeface="+mn-ea"/>
              </a:rPr>
              <a:t>(password)</a:t>
            </a:r>
          </a:p>
          <a:p>
            <a:r>
              <a:rPr lang="ko-KR" altLang="en-US" sz="1100" dirty="0" smtClean="0">
                <a:latin typeface="+mn-ea"/>
              </a:rPr>
              <a:t>       특정 </a:t>
            </a:r>
            <a:r>
              <a:rPr lang="ko-KR" altLang="en-US" sz="1100" dirty="0">
                <a:latin typeface="+mn-ea"/>
              </a:rPr>
              <a:t>자원에 대한 접근을 제어하기 위해서는 </a:t>
            </a:r>
            <a:r>
              <a:rPr lang="ko-KR" altLang="en-US" sz="1100" b="1" dirty="0">
                <a:latin typeface="+mn-ea"/>
              </a:rPr>
              <a:t>권한</a:t>
            </a:r>
            <a:r>
              <a:rPr lang="ko-KR" altLang="en-US" sz="1100" dirty="0">
                <a:latin typeface="+mn-ea"/>
              </a:rPr>
              <a:t>을 가지게 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특정 </a:t>
            </a:r>
            <a:r>
              <a:rPr lang="ko-KR" altLang="en-US" sz="1100" dirty="0">
                <a:latin typeface="+mn-ea"/>
              </a:rPr>
              <a:t>권한을 얻기 위해서는 유저는 인증정보</a:t>
            </a:r>
            <a:r>
              <a:rPr lang="en-US" altLang="ko-KR" sz="1100" dirty="0">
                <a:latin typeface="+mn-ea"/>
              </a:rPr>
              <a:t>(Authentication)</a:t>
            </a:r>
            <a:r>
              <a:rPr lang="ko-KR" altLang="en-US" sz="1100" dirty="0">
                <a:latin typeface="+mn-ea"/>
              </a:rPr>
              <a:t>가 필요하고 관리자는 해당 정보를 참고해 권한을 인가</a:t>
            </a:r>
            <a:r>
              <a:rPr lang="en-US" altLang="ko-KR" sz="1100" dirty="0">
                <a:latin typeface="+mn-ea"/>
              </a:rPr>
              <a:t>(Authorization)</a:t>
            </a:r>
            <a:r>
              <a:rPr lang="ko-KR" altLang="en-US" sz="1100" dirty="0">
                <a:latin typeface="+mn-ea"/>
              </a:rPr>
              <a:t>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보편적으로 </a:t>
            </a:r>
            <a:r>
              <a:rPr lang="en-US" altLang="ko-KR" sz="1100" dirty="0">
                <a:latin typeface="+mn-ea"/>
              </a:rPr>
              <a:t>username - password </a:t>
            </a:r>
            <a:r>
              <a:rPr lang="ko-KR" altLang="en-US" sz="1100" dirty="0">
                <a:latin typeface="+mn-ea"/>
              </a:rPr>
              <a:t>패턴의 인증방식을 거치기 때문에 </a:t>
            </a:r>
            <a:r>
              <a:rPr lang="ko-KR" altLang="en-US" sz="1100" b="1" dirty="0">
                <a:latin typeface="+mn-ea"/>
              </a:rPr>
              <a:t>스프링 </a:t>
            </a:r>
            <a:r>
              <a:rPr lang="ko-KR" altLang="en-US" sz="1100" b="1" dirty="0" err="1">
                <a:latin typeface="+mn-ea"/>
              </a:rPr>
              <a:t>시큐리티는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principal - credential </a:t>
            </a:r>
            <a:r>
              <a:rPr lang="ko-KR" altLang="en-US" sz="1100" b="1" dirty="0">
                <a:latin typeface="+mn-ea"/>
              </a:rPr>
              <a:t>패턴</a:t>
            </a:r>
            <a:r>
              <a:rPr lang="ko-KR" altLang="en-US" sz="1100" dirty="0">
                <a:latin typeface="+mn-ea"/>
              </a:rPr>
              <a:t>을 가지게 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  4. Spring </a:t>
            </a:r>
            <a:r>
              <a:rPr lang="en-US" altLang="ko-KR" sz="1100" b="1" dirty="0">
                <a:latin typeface="+mn-ea"/>
              </a:rPr>
              <a:t>Security</a:t>
            </a:r>
            <a:r>
              <a:rPr lang="ko-KR" altLang="en-US" sz="1100" b="1" dirty="0">
                <a:latin typeface="+mn-ea"/>
              </a:rPr>
              <a:t>의 특징</a:t>
            </a:r>
          </a:p>
          <a:p>
            <a:r>
              <a:rPr lang="en-US" altLang="ko-KR" sz="1100" dirty="0" smtClean="0">
                <a:latin typeface="+mn-ea"/>
              </a:rPr>
              <a:t>         - Filter</a:t>
            </a:r>
            <a:r>
              <a:rPr lang="ko-KR" altLang="en-US" sz="1100" dirty="0">
                <a:latin typeface="+mn-ea"/>
              </a:rPr>
              <a:t>를 기반으로 동작한다</a:t>
            </a:r>
            <a:r>
              <a:rPr lang="en-US" altLang="ko-KR" sz="1100" dirty="0" smtClean="0">
                <a:latin typeface="+mn-ea"/>
              </a:rPr>
              <a:t>. : Spring </a:t>
            </a:r>
            <a:r>
              <a:rPr lang="en-US" altLang="ko-KR" sz="1100" dirty="0">
                <a:latin typeface="+mn-ea"/>
              </a:rPr>
              <a:t>MVC</a:t>
            </a:r>
            <a:r>
              <a:rPr lang="ko-KR" altLang="en-US" sz="1100" dirty="0">
                <a:latin typeface="+mn-ea"/>
              </a:rPr>
              <a:t>와 분리되어 관리하고 동작할 수 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 - Bean</a:t>
            </a:r>
            <a:r>
              <a:rPr lang="ko-KR" altLang="en-US" sz="1100" dirty="0">
                <a:latin typeface="+mn-ea"/>
              </a:rPr>
              <a:t>으로 설정할 수 있다</a:t>
            </a:r>
            <a:r>
              <a:rPr lang="en-US" altLang="ko-KR" sz="1100" dirty="0" smtClean="0">
                <a:latin typeface="+mn-ea"/>
              </a:rPr>
              <a:t>. : Spring </a:t>
            </a:r>
            <a:r>
              <a:rPr lang="en-US" altLang="ko-KR" sz="1100" dirty="0">
                <a:latin typeface="+mn-ea"/>
              </a:rPr>
              <a:t>Security 3.2</a:t>
            </a:r>
            <a:r>
              <a:rPr lang="ko-KR" altLang="en-US" sz="1100" dirty="0">
                <a:latin typeface="+mn-ea"/>
              </a:rPr>
              <a:t>부터는 </a:t>
            </a:r>
            <a:r>
              <a:rPr lang="en-US" altLang="ko-KR" sz="1100" dirty="0">
                <a:latin typeface="+mn-ea"/>
              </a:rPr>
              <a:t>XML</a:t>
            </a:r>
            <a:r>
              <a:rPr lang="ko-KR" altLang="en-US" sz="1100" dirty="0">
                <a:latin typeface="+mn-ea"/>
              </a:rPr>
              <a:t>설정을 하지 않아도 된다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b="1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038" y="822678"/>
            <a:ext cx="3526052" cy="246580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7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중복 로그인 방지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ko-KR" altLang="en-US" sz="1100" b="1" dirty="0" smtClean="0"/>
              <a:t>■ </a:t>
            </a:r>
            <a:r>
              <a:rPr lang="en-US" altLang="ko-KR" sz="1100" b="1" dirty="0" smtClean="0"/>
              <a:t>Spring Security </a:t>
            </a:r>
            <a:r>
              <a:rPr lang="ko-KR" altLang="en-US" sz="1100" b="1" dirty="0" smtClean="0"/>
              <a:t>구조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흐름 그리고 역할 알아보기</a:t>
            </a:r>
            <a:endParaRPr lang="en-US" altLang="ko-KR" sz="1100" b="1" dirty="0" smtClean="0"/>
          </a:p>
          <a:p>
            <a:endParaRPr lang="en-US" altLang="ko-KR" sz="1100" b="1" dirty="0" smtClean="0"/>
          </a:p>
          <a:p>
            <a:r>
              <a:rPr lang="en-US" altLang="ko-KR" sz="1100" b="1" dirty="0" smtClean="0">
                <a:latin typeface="+mn-ea"/>
              </a:rPr>
              <a:t>   5. </a:t>
            </a:r>
            <a:r>
              <a:rPr lang="en-US" altLang="ko-KR" sz="1100" b="1" dirty="0"/>
              <a:t>Spring Security Architecture(</a:t>
            </a:r>
            <a:r>
              <a:rPr lang="ko-KR" altLang="en-US" sz="1100" b="1" dirty="0"/>
              <a:t>구조</a:t>
            </a:r>
            <a:r>
              <a:rPr lang="en-US" altLang="ko-KR" sz="1100" b="1" dirty="0"/>
              <a:t>)</a:t>
            </a:r>
          </a:p>
          <a:p>
            <a:r>
              <a:rPr lang="en-US" altLang="ko-KR" sz="1100" b="1" dirty="0" smtClean="0"/>
              <a:t>      1</a:t>
            </a:r>
            <a:r>
              <a:rPr lang="en-US" altLang="ko-KR" sz="1100" b="1" dirty="0"/>
              <a:t>. Http Request </a:t>
            </a:r>
            <a:r>
              <a:rPr lang="ko-KR" altLang="en-US" sz="1100" b="1" dirty="0"/>
              <a:t>수신</a:t>
            </a:r>
            <a:r>
              <a:rPr lang="ko-KR" altLang="en-US" sz="1100" dirty="0"/>
              <a:t> 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</a:t>
            </a:r>
            <a:r>
              <a:rPr lang="ko-KR" altLang="en-US" sz="1100" dirty="0"/>
              <a:t>로그인 정보와 함께 인증 요청을 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2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유저 자격을 기반으로 인증토큰 생성</a:t>
            </a:r>
            <a:r>
              <a:rPr lang="ko-KR" altLang="en-US" sz="1100" dirty="0"/>
              <a:t> 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 </a:t>
            </a:r>
            <a:r>
              <a:rPr lang="en-US" altLang="ko-KR" sz="1100" dirty="0" err="1"/>
              <a:t>AuthenticationFilter</a:t>
            </a:r>
            <a:r>
              <a:rPr lang="ko-KR" altLang="en-US" sz="1100" dirty="0"/>
              <a:t>가 요청을 가로채고</a:t>
            </a:r>
            <a:r>
              <a:rPr lang="en-US" altLang="ko-KR" sz="1100" dirty="0"/>
              <a:t>, </a:t>
            </a:r>
            <a:r>
              <a:rPr lang="ko-KR" altLang="en-US" sz="1100" dirty="0"/>
              <a:t>가로챈 정보를 </a:t>
            </a:r>
            <a:r>
              <a:rPr lang="ko-KR" altLang="en-US" sz="1100" dirty="0" smtClean="0"/>
              <a:t>통해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                                       </a:t>
            </a:r>
            <a:r>
              <a:rPr lang="ko-KR" altLang="en-US" sz="1100" dirty="0" smtClean="0"/>
              <a:t> </a:t>
            </a:r>
            <a:r>
              <a:rPr lang="en-US" altLang="ko-KR" sz="1100" dirty="0" err="1"/>
              <a:t>UsernamePasswordAuthenticationToken</a:t>
            </a:r>
            <a:r>
              <a:rPr lang="ko-KR" altLang="en-US" sz="1100" dirty="0"/>
              <a:t>의 인증용 객체를 생성한다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3</a:t>
            </a:r>
            <a:r>
              <a:rPr lang="en-US" altLang="ko-KR" sz="1100" b="1" dirty="0"/>
              <a:t>. </a:t>
            </a:r>
            <a:r>
              <a:rPr lang="en-US" altLang="ko-KR" sz="1100" b="1" dirty="0" err="1"/>
              <a:t>FIlter</a:t>
            </a:r>
            <a:r>
              <a:rPr lang="ko-KR" altLang="en-US" sz="1100" b="1" dirty="0"/>
              <a:t>를 통해 </a:t>
            </a:r>
            <a:r>
              <a:rPr lang="en-US" altLang="ko-KR" sz="1100" b="1" dirty="0" err="1"/>
              <a:t>AuthenticationToken</a:t>
            </a:r>
            <a:r>
              <a:rPr lang="ko-KR" altLang="en-US" sz="1100" b="1" dirty="0"/>
              <a:t>을 </a:t>
            </a:r>
            <a:r>
              <a:rPr lang="en-US" altLang="ko-KR" sz="1100" b="1" dirty="0" err="1"/>
              <a:t>AuthenticationManager</a:t>
            </a:r>
            <a:r>
              <a:rPr lang="ko-KR" altLang="en-US" sz="1100" b="1" dirty="0"/>
              <a:t>로 </a:t>
            </a:r>
            <a:r>
              <a:rPr lang="ko-KR" altLang="en-US" sz="1100" b="1" dirty="0" smtClean="0"/>
              <a:t>위임</a:t>
            </a:r>
            <a:endParaRPr lang="en-US" altLang="ko-KR" sz="1100" b="1" dirty="0" smtClean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     </a:t>
            </a:r>
            <a:r>
              <a:rPr lang="en-US" altLang="ko-KR" sz="1100" dirty="0" err="1" smtClean="0"/>
              <a:t>AuthenticationManager</a:t>
            </a:r>
            <a:r>
              <a:rPr lang="ko-KR" altLang="en-US" sz="1100" dirty="0"/>
              <a:t>의 구현체인 </a:t>
            </a:r>
            <a:r>
              <a:rPr lang="en-US" altLang="ko-KR" sz="1100" dirty="0" err="1"/>
              <a:t>ProviderManager</a:t>
            </a:r>
            <a:r>
              <a:rPr lang="ko-KR" altLang="en-US" sz="1100" dirty="0"/>
              <a:t>에게 생성한 </a:t>
            </a:r>
            <a:r>
              <a:rPr lang="en-US" altLang="ko-KR" sz="1100" dirty="0" err="1"/>
              <a:t>UsernamePasswordToken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객체를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  </a:t>
            </a:r>
            <a:r>
              <a:rPr lang="ko-KR" altLang="en-US" sz="1100" dirty="0" smtClean="0"/>
              <a:t>전달한다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4</a:t>
            </a:r>
            <a:r>
              <a:rPr lang="en-US" altLang="ko-KR" sz="1100" b="1" dirty="0"/>
              <a:t>. </a:t>
            </a:r>
            <a:r>
              <a:rPr lang="en-US" altLang="ko-KR" sz="1100" b="1" dirty="0" err="1"/>
              <a:t>AuthenticationProvider</a:t>
            </a:r>
            <a:r>
              <a:rPr lang="ko-KR" altLang="en-US" sz="1100" b="1" dirty="0"/>
              <a:t>의 목록으로 인증을 시도</a:t>
            </a:r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AutenticationManger</a:t>
            </a:r>
            <a:r>
              <a:rPr lang="ko-KR" altLang="en-US" sz="1100" dirty="0"/>
              <a:t>는 등록된 </a:t>
            </a:r>
            <a:r>
              <a:rPr lang="en-US" altLang="ko-KR" sz="1100" dirty="0" err="1"/>
              <a:t>AuthenticationProvider</a:t>
            </a:r>
            <a:r>
              <a:rPr lang="ko-KR" altLang="en-US" sz="1100" dirty="0"/>
              <a:t>들을 조회하며 인증을 요구한다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5</a:t>
            </a:r>
            <a:r>
              <a:rPr lang="en-US" altLang="ko-KR" sz="1100" b="1" dirty="0"/>
              <a:t>. </a:t>
            </a:r>
            <a:r>
              <a:rPr lang="en-US" altLang="ko-KR" sz="1100" b="1" dirty="0" err="1"/>
              <a:t>UserDetailsService</a:t>
            </a:r>
            <a:r>
              <a:rPr lang="ko-KR" altLang="en-US" sz="1100" b="1" dirty="0"/>
              <a:t>의 요구</a:t>
            </a:r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ko-KR" altLang="en-US" sz="1100" dirty="0" smtClean="0"/>
              <a:t>실제 </a:t>
            </a:r>
            <a:r>
              <a:rPr lang="ko-KR" altLang="en-US" sz="1100" dirty="0"/>
              <a:t>데이터베이스에서 사용자 인증정보를 가져오는 </a:t>
            </a:r>
            <a:r>
              <a:rPr lang="en-US" altLang="ko-KR" sz="1100" dirty="0" err="1"/>
              <a:t>UserDetailsService</a:t>
            </a:r>
            <a:r>
              <a:rPr lang="ko-KR" altLang="en-US" sz="1100" dirty="0"/>
              <a:t>에 사용자 정보를 넘겨준다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6</a:t>
            </a:r>
            <a:r>
              <a:rPr lang="en-US" altLang="ko-KR" sz="1100" b="1" dirty="0"/>
              <a:t>. </a:t>
            </a:r>
            <a:r>
              <a:rPr lang="en-US" altLang="ko-KR" sz="1100" b="1" dirty="0" err="1"/>
              <a:t>UserDetails</a:t>
            </a:r>
            <a:r>
              <a:rPr lang="ko-KR" altLang="en-US" sz="1100" b="1" dirty="0"/>
              <a:t>를 이용해 </a:t>
            </a:r>
            <a:r>
              <a:rPr lang="en-US" altLang="ko-KR" sz="1100" b="1" dirty="0"/>
              <a:t>User</a:t>
            </a:r>
            <a:r>
              <a:rPr lang="ko-KR" altLang="en-US" sz="1100" b="1" dirty="0"/>
              <a:t>객체에 대한 정보 탐색</a:t>
            </a:r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ko-KR" altLang="en-US" sz="1100" dirty="0" smtClean="0"/>
              <a:t>넘겨받은 </a:t>
            </a:r>
            <a:r>
              <a:rPr lang="ko-KR" altLang="en-US" sz="1100" dirty="0"/>
              <a:t>사용자 정보를 통해 데이터베이스에서 찾아낸 사용자 정보인 </a:t>
            </a:r>
            <a:r>
              <a:rPr lang="en-US" altLang="ko-KR" sz="1100" dirty="0" err="1"/>
              <a:t>UserDetails</a:t>
            </a:r>
            <a:r>
              <a:rPr lang="en-US" altLang="ko-KR" sz="1100" dirty="0"/>
              <a:t> </a:t>
            </a:r>
            <a:r>
              <a:rPr lang="ko-KR" altLang="en-US" sz="1100" dirty="0"/>
              <a:t>객체를 만든다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7</a:t>
            </a:r>
            <a:r>
              <a:rPr lang="en-US" altLang="ko-KR" sz="1100" b="1" dirty="0"/>
              <a:t>. User </a:t>
            </a:r>
            <a:r>
              <a:rPr lang="ko-KR" altLang="en-US" sz="1100" b="1" dirty="0"/>
              <a:t>객체의 정보들을 </a:t>
            </a:r>
            <a:r>
              <a:rPr lang="en-US" altLang="ko-KR" sz="1100" b="1" dirty="0" err="1"/>
              <a:t>UserDetails</a:t>
            </a:r>
            <a:r>
              <a:rPr lang="ko-KR" altLang="en-US" sz="1100" b="1" dirty="0"/>
              <a:t>가 </a:t>
            </a:r>
            <a:r>
              <a:rPr lang="en-US" altLang="ko-KR" sz="1100" b="1" dirty="0" err="1"/>
              <a:t>UserDetailsService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LoginService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로 전달</a:t>
            </a:r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 err="1" smtClean="0"/>
              <a:t>AuthenticaitonProvider</a:t>
            </a:r>
            <a:r>
              <a:rPr lang="ko-KR" altLang="en-US" sz="1100" dirty="0"/>
              <a:t>들은 </a:t>
            </a:r>
            <a:r>
              <a:rPr lang="en-US" altLang="ko-KR" sz="1100" dirty="0" err="1"/>
              <a:t>UserDetails</a:t>
            </a:r>
            <a:r>
              <a:rPr lang="ko-KR" altLang="en-US" sz="1100" dirty="0"/>
              <a:t>를 넘겨받고 사용자 정보를 비교한다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8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인증 객체 </a:t>
            </a:r>
            <a:r>
              <a:rPr lang="en-US" altLang="ko-KR" sz="1100" b="1" dirty="0"/>
              <a:t>or </a:t>
            </a:r>
            <a:r>
              <a:rPr lang="en-US" altLang="ko-KR" sz="1100" b="1" dirty="0" err="1"/>
              <a:t>AuthenticationException</a:t>
            </a:r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ko-KR" altLang="en-US" sz="1100" dirty="0" smtClean="0"/>
              <a:t>인증이 </a:t>
            </a:r>
            <a:r>
              <a:rPr lang="ko-KR" altLang="en-US" sz="1100" dirty="0" err="1"/>
              <a:t>완료가되면</a:t>
            </a:r>
            <a:r>
              <a:rPr lang="ko-KR" altLang="en-US" sz="1100" dirty="0"/>
              <a:t> 권한 등의 사용자 정보를 담은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반환한다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 9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인증 끝</a:t>
            </a:r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ko-KR" altLang="en-US" sz="1100" dirty="0" smtClean="0"/>
              <a:t>다시 </a:t>
            </a:r>
            <a:r>
              <a:rPr lang="ko-KR" altLang="en-US" sz="1100" dirty="0"/>
              <a:t>최초의 </a:t>
            </a:r>
            <a:r>
              <a:rPr lang="en-US" altLang="ko-KR" sz="1100" dirty="0" err="1"/>
              <a:t>AuthenticationFilter</a:t>
            </a:r>
            <a:r>
              <a:rPr lang="ko-KR" altLang="en-US" sz="1100" dirty="0"/>
              <a:t>에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객체가 반환된다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b="1" dirty="0" smtClean="0"/>
              <a:t>     10</a:t>
            </a:r>
            <a:r>
              <a:rPr lang="en-US" altLang="ko-KR" sz="1100" b="1" dirty="0"/>
              <a:t>. </a:t>
            </a:r>
            <a:r>
              <a:rPr lang="en-US" altLang="ko-KR" sz="1100" b="1" dirty="0" err="1"/>
              <a:t>SecurityContext</a:t>
            </a:r>
            <a:r>
              <a:rPr lang="ko-KR" altLang="en-US" sz="1100" b="1" dirty="0"/>
              <a:t>에 인증 객체를 설정</a:t>
            </a:r>
            <a:endParaRPr lang="ko-KR" altLang="en-US" sz="1100" dirty="0"/>
          </a:p>
          <a:p>
            <a:r>
              <a:rPr lang="en-US" altLang="ko-KR" sz="1100" dirty="0" smtClean="0"/>
              <a:t>         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</a:t>
            </a:r>
            <a:r>
              <a:rPr lang="en-US" altLang="ko-KR" sz="1100" dirty="0"/>
              <a:t>Security Context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최종적으로는 </a:t>
            </a:r>
            <a:r>
              <a:rPr lang="en-US" altLang="ko-KR" sz="1100" dirty="0" err="1"/>
              <a:t>SecurityContextHolder</a:t>
            </a:r>
            <a:r>
              <a:rPr lang="ko-KR" altLang="en-US" sz="1100" dirty="0"/>
              <a:t>는 세션 영역에 있는 </a:t>
            </a:r>
            <a:r>
              <a:rPr lang="en-US" altLang="ko-KR" sz="1100" dirty="0" err="1"/>
              <a:t>SecurityContext</a:t>
            </a:r>
            <a:r>
              <a:rPr lang="ko-KR" altLang="en-US" sz="1100" dirty="0"/>
              <a:t>에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저장한다</a:t>
            </a:r>
            <a:r>
              <a:rPr lang="en-US" altLang="ko-KR" sz="1100" dirty="0"/>
              <a:t>. </a:t>
            </a:r>
            <a:r>
              <a:rPr lang="ko-KR" altLang="en-US" sz="1100" dirty="0"/>
              <a:t>사용자 정보를 저장한다는 것은 스프링 </a:t>
            </a:r>
            <a:r>
              <a:rPr lang="ko-KR" altLang="en-US" sz="1100" dirty="0" err="1"/>
              <a:t>시큐리티가</a:t>
            </a:r>
            <a:r>
              <a:rPr lang="ko-KR" altLang="en-US" sz="1100" dirty="0"/>
              <a:t> 전통적인 세선</a:t>
            </a:r>
            <a:r>
              <a:rPr lang="en-US" altLang="ko-KR" sz="1100" dirty="0"/>
              <a:t>-</a:t>
            </a:r>
            <a:r>
              <a:rPr lang="ko-KR" altLang="en-US" sz="1100" dirty="0"/>
              <a:t>쿠키 기반의 인증 방식을 사용한다는 것을 의미한다</a:t>
            </a:r>
            <a:r>
              <a:rPr lang="en-US" altLang="ko-KR" sz="1100" dirty="0" smtClean="0"/>
              <a:t>.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61" y="1238865"/>
            <a:ext cx="4622658" cy="34973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038" y="822678"/>
            <a:ext cx="3526052" cy="246580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9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중복 로그인 방지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ko-KR" altLang="en-US" sz="1100" b="1" dirty="0" smtClean="0"/>
              <a:t>■ </a:t>
            </a:r>
            <a:r>
              <a:rPr lang="ko-KR" altLang="en-US" sz="1100" b="1" dirty="0"/>
              <a:t>사용자의 중복 요청 방지하기</a:t>
            </a:r>
            <a:r>
              <a:rPr lang="en-US" altLang="ko-KR" sz="1100" b="1" dirty="0"/>
              <a:t>(feat. </a:t>
            </a:r>
            <a:r>
              <a:rPr lang="ko-KR" altLang="en-US" sz="1100" b="1" dirty="0" err="1"/>
              <a:t>멱등키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Redis</a:t>
            </a:r>
            <a:r>
              <a:rPr lang="en-US" altLang="ko-KR" sz="1100" b="1" dirty="0"/>
              <a:t>)</a:t>
            </a:r>
          </a:p>
          <a:p>
            <a:r>
              <a:rPr lang="en-US" altLang="ko-KR" sz="1100" b="1" dirty="0" smtClean="0"/>
              <a:t>1. </a:t>
            </a:r>
            <a:r>
              <a:rPr lang="ko-KR" altLang="en-US" sz="1100" b="1" dirty="0" smtClean="0"/>
              <a:t>중복 요청을 어떻게 식별할까</a:t>
            </a:r>
            <a:r>
              <a:rPr lang="en-US" altLang="ko-KR" sz="1100" b="1" dirty="0" smtClean="0"/>
              <a:t>? (</a:t>
            </a:r>
            <a:r>
              <a:rPr lang="ko-KR" altLang="en-US" sz="1100" b="1" dirty="0" err="1" smtClean="0"/>
              <a:t>멱등키</a:t>
            </a:r>
            <a:r>
              <a:rPr lang="en-US" altLang="ko-KR" sz="1100" b="1" dirty="0" smtClean="0"/>
              <a:t>)</a:t>
            </a:r>
          </a:p>
          <a:p>
            <a:r>
              <a:rPr lang="ko-KR" altLang="en-US" sz="1100" dirty="0" smtClean="0">
                <a:latin typeface="+mj-lt"/>
              </a:rPr>
              <a:t>    먼저 중복 요청을 방지하기 위해서는 </a:t>
            </a:r>
            <a:r>
              <a:rPr lang="ko-KR" altLang="en-US" sz="1100" dirty="0" smtClean="0">
                <a:solidFill>
                  <a:srgbClr val="FF0000"/>
                </a:solidFill>
                <a:latin typeface="+mj-lt"/>
              </a:rPr>
              <a:t>중복 요청에 대해서 </a:t>
            </a:r>
            <a:r>
              <a:rPr lang="en-US" altLang="ko-KR" sz="1100" dirty="0" smtClean="0">
                <a:solidFill>
                  <a:srgbClr val="FF0000"/>
                </a:solidFill>
                <a:latin typeface="+mj-lt"/>
              </a:rPr>
              <a:t>'</a:t>
            </a:r>
            <a:r>
              <a:rPr lang="ko-KR" altLang="en-US" sz="1100" dirty="0" err="1" smtClean="0">
                <a:solidFill>
                  <a:srgbClr val="FF0000"/>
                </a:solidFill>
                <a:latin typeface="+mj-lt"/>
              </a:rPr>
              <a:t>멱등성</a:t>
            </a:r>
            <a:r>
              <a:rPr lang="en-US" altLang="ko-KR" sz="1100" dirty="0" smtClean="0">
                <a:latin typeface="+mj-lt"/>
              </a:rPr>
              <a:t>'</a:t>
            </a:r>
            <a:r>
              <a:rPr lang="ko-KR" altLang="en-US" sz="1100" dirty="0" smtClean="0">
                <a:latin typeface="+mj-lt"/>
              </a:rPr>
              <a:t>을 보장해야 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</a:t>
            </a:r>
            <a:r>
              <a:rPr lang="ko-KR" altLang="en-US" sz="1100" dirty="0" err="1" smtClean="0">
                <a:solidFill>
                  <a:srgbClr val="FF0000"/>
                </a:solidFill>
                <a:latin typeface="+mj-lt"/>
              </a:rPr>
              <a:t>멱등성이란</a:t>
            </a:r>
            <a:r>
              <a:rPr lang="en-US" altLang="ko-KR" sz="11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j-lt"/>
              </a:rPr>
              <a:t>첫 번째 수행을 한 뒤 여러 차례 적용해도 결과를 변경시키지 않는 작업 또는 기능의 속성을 </a:t>
            </a:r>
            <a:r>
              <a:rPr lang="ko-KR" altLang="en-US" sz="1100" dirty="0" smtClean="0">
                <a:latin typeface="+mj-lt"/>
              </a:rPr>
              <a:t>뜻합니다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즉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 err="1" smtClean="0">
                <a:latin typeface="+mj-lt"/>
              </a:rPr>
              <a:t>멱등한</a:t>
            </a:r>
            <a:r>
              <a:rPr lang="ko-KR" altLang="en-US" sz="1100" dirty="0" smtClean="0">
                <a:latin typeface="+mj-lt"/>
              </a:rPr>
              <a:t> 작업의 결과는 한 번 수행하든 여러 번 수행하든 같습니다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en-US" altLang="ko-KR" sz="1100" dirty="0" smtClean="0">
                <a:latin typeface="+mj-lt"/>
              </a:rPr>
              <a:t>    </a:t>
            </a:r>
            <a:r>
              <a:rPr lang="ko-KR" altLang="en-US" sz="1100" dirty="0" err="1" smtClean="0">
                <a:latin typeface="+mj-lt"/>
              </a:rPr>
              <a:t>멱등성을</a:t>
            </a:r>
            <a:r>
              <a:rPr lang="ko-KR" altLang="en-US" sz="1100" dirty="0" smtClean="0">
                <a:latin typeface="+mj-lt"/>
              </a:rPr>
              <a:t> 보장해서 여러 번의 중복 요청이 와도 처음 요청 시에만 동선을 생성하고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 smtClean="0">
                <a:latin typeface="+mj-lt"/>
              </a:rPr>
              <a:t>그 후에는 생성한 결과가 변하지 않게 </a:t>
            </a:r>
            <a:r>
              <a:rPr lang="ko-KR" altLang="en-US" sz="1100" dirty="0" err="1" smtClean="0">
                <a:latin typeface="+mj-lt"/>
              </a:rPr>
              <a:t>해야합니다</a:t>
            </a:r>
            <a:r>
              <a:rPr lang="en-US" altLang="ko-KR" sz="1100" dirty="0" smtClean="0">
                <a:latin typeface="+mj-lt"/>
              </a:rPr>
              <a:t>. </a:t>
            </a:r>
          </a:p>
          <a:p>
            <a:r>
              <a:rPr lang="ko-KR" altLang="en-US" sz="1100" dirty="0" smtClean="0">
                <a:latin typeface="+mj-lt"/>
              </a:rPr>
              <a:t>    여기서 </a:t>
            </a:r>
            <a:r>
              <a:rPr lang="ko-KR" altLang="en-US" sz="1100" dirty="0" err="1" smtClean="0">
                <a:latin typeface="+mj-lt"/>
              </a:rPr>
              <a:t>멱등성을</a:t>
            </a:r>
            <a:r>
              <a:rPr lang="ko-KR" altLang="en-US" sz="1100" dirty="0" smtClean="0">
                <a:latin typeface="+mj-lt"/>
              </a:rPr>
              <a:t> 보장하는 시간은 서버의 최대 응답 지연 시간을 고려해서 설정했습니다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최대 응답 지연 시간 동안의 들어오는 요청은 모두 중복 요청이라고 판단했습니다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그래서 저는 최대 </a:t>
            </a:r>
            <a:r>
              <a:rPr lang="en-US" altLang="ko-KR" sz="1100" dirty="0" smtClean="0">
                <a:latin typeface="+mj-lt"/>
              </a:rPr>
              <a:t>10</a:t>
            </a:r>
            <a:r>
              <a:rPr lang="ko-KR" altLang="en-US" sz="1100" dirty="0" smtClean="0">
                <a:latin typeface="+mj-lt"/>
              </a:rPr>
              <a:t>초 동안 응답 지연이 있을 수 있다고 고려해서 </a:t>
            </a:r>
            <a:r>
              <a:rPr lang="ko-KR" altLang="en-US" sz="1100" dirty="0" err="1" smtClean="0">
                <a:latin typeface="+mj-lt"/>
              </a:rPr>
              <a:t>멱등성</a:t>
            </a:r>
            <a:r>
              <a:rPr lang="ko-KR" altLang="en-US" sz="1100" dirty="0" smtClean="0">
                <a:latin typeface="+mj-lt"/>
              </a:rPr>
              <a:t> 보장 시간을 </a:t>
            </a:r>
            <a:r>
              <a:rPr lang="en-US" altLang="ko-KR" sz="1100" dirty="0" smtClean="0">
                <a:latin typeface="+mj-lt"/>
              </a:rPr>
              <a:t>10</a:t>
            </a:r>
            <a:r>
              <a:rPr lang="ko-KR" altLang="en-US" sz="1100" dirty="0" smtClean="0">
                <a:latin typeface="+mj-lt"/>
              </a:rPr>
              <a:t>초로 결정했습니다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그리고 요청이 중복되었음을 판단할 요청의 </a:t>
            </a:r>
            <a:r>
              <a:rPr lang="ko-KR" altLang="en-US" sz="1100" dirty="0" err="1" smtClean="0">
                <a:latin typeface="+mj-lt"/>
              </a:rPr>
              <a:t>식별자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 smtClean="0">
                <a:latin typeface="+mj-lt"/>
              </a:rPr>
              <a:t>즉 </a:t>
            </a:r>
            <a:r>
              <a:rPr lang="ko-KR" altLang="en-US" sz="1100" dirty="0" err="1" smtClean="0">
                <a:latin typeface="+mj-lt"/>
              </a:rPr>
              <a:t>멱등키가</a:t>
            </a:r>
            <a:r>
              <a:rPr lang="ko-KR" altLang="en-US" sz="1100" dirty="0" smtClean="0">
                <a:latin typeface="+mj-lt"/>
              </a:rPr>
              <a:t> 필요했습니다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해당 </a:t>
            </a:r>
            <a:r>
              <a:rPr lang="ko-KR" altLang="en-US" sz="1100" dirty="0" err="1" smtClean="0">
                <a:latin typeface="+mj-lt"/>
              </a:rPr>
              <a:t>식별자는</a:t>
            </a:r>
            <a:r>
              <a:rPr lang="ko-KR" altLang="en-US" sz="1100" dirty="0" smtClean="0">
                <a:latin typeface="+mj-lt"/>
              </a:rPr>
              <a:t> 현재 </a:t>
            </a:r>
            <a:r>
              <a:rPr lang="ko-KR" altLang="en-US" sz="1100" dirty="0" err="1" smtClean="0">
                <a:latin typeface="+mj-lt"/>
              </a:rPr>
              <a:t>비스니스에서</a:t>
            </a:r>
            <a:r>
              <a:rPr lang="ko-KR" altLang="en-US" sz="1100" dirty="0" smtClean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'1</a:t>
            </a:r>
            <a:r>
              <a:rPr lang="ko-KR" altLang="en-US" sz="1100" dirty="0" smtClean="0">
                <a:latin typeface="+mj-lt"/>
              </a:rPr>
              <a:t>명의 사용자의 같은 날짜 동선 생성 요청</a:t>
            </a:r>
            <a:r>
              <a:rPr lang="en-US" altLang="ko-KR" sz="1100" dirty="0" smtClean="0">
                <a:latin typeface="+mj-lt"/>
              </a:rPr>
              <a:t>'</a:t>
            </a:r>
            <a:r>
              <a:rPr lang="ko-KR" altLang="en-US" sz="1100" dirty="0" smtClean="0">
                <a:latin typeface="+mj-lt"/>
              </a:rPr>
              <a:t>을 식별해야 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그래서 </a:t>
            </a:r>
            <a:r>
              <a:rPr lang="ko-KR" altLang="en-US" sz="1100" dirty="0" err="1" smtClean="0">
                <a:latin typeface="+mj-lt"/>
              </a:rPr>
              <a:t>멱등키는</a:t>
            </a:r>
            <a:r>
              <a:rPr lang="ko-KR" altLang="en-US" sz="1100" dirty="0" smtClean="0">
                <a:latin typeface="+mj-lt"/>
              </a:rPr>
              <a:t> 다음과 같은 요소가 들어가도록 결정하게 되었습니다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     </a:t>
            </a:r>
            <a:r>
              <a:rPr lang="en-US" altLang="ko-KR" sz="1100" dirty="0" err="1" smtClean="0">
                <a:latin typeface="+mj-lt"/>
              </a:rPr>
              <a:t>addRoute</a:t>
            </a: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dirty="0" smtClean="0">
                <a:latin typeface="+mj-lt"/>
              </a:rPr>
              <a:t>동선 생성 </a:t>
            </a:r>
            <a:r>
              <a:rPr lang="ko-KR" altLang="en-US" sz="1100" dirty="0" err="1" smtClean="0">
                <a:latin typeface="+mj-lt"/>
              </a:rPr>
              <a:t>메소드</a:t>
            </a:r>
            <a:r>
              <a:rPr lang="ko-KR" altLang="en-US" sz="1100" dirty="0" smtClean="0">
                <a:latin typeface="+mj-lt"/>
              </a:rPr>
              <a:t> 이름</a:t>
            </a:r>
            <a:r>
              <a:rPr lang="en-US" altLang="ko-KR" sz="1100" dirty="0" smtClean="0">
                <a:latin typeface="+mj-lt"/>
              </a:rPr>
              <a:t>)</a:t>
            </a:r>
          </a:p>
          <a:p>
            <a:r>
              <a:rPr lang="en-US" altLang="ko-KR" sz="1100" dirty="0" smtClean="0">
                <a:latin typeface="+mj-lt"/>
              </a:rPr>
              <a:t>     </a:t>
            </a:r>
            <a:r>
              <a:rPr lang="en-US" altLang="ko-KR" sz="1100" dirty="0" err="1" smtClean="0">
                <a:latin typeface="+mj-lt"/>
              </a:rPr>
              <a:t>memberId</a:t>
            </a: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dirty="0" smtClean="0">
                <a:latin typeface="+mj-lt"/>
              </a:rPr>
              <a:t>사용자 </a:t>
            </a:r>
            <a:r>
              <a:rPr lang="ko-KR" altLang="en-US" sz="1100" dirty="0" err="1" smtClean="0">
                <a:latin typeface="+mj-lt"/>
              </a:rPr>
              <a:t>식별자</a:t>
            </a:r>
            <a:r>
              <a:rPr lang="en-US" altLang="ko-KR" sz="1100" dirty="0" smtClean="0">
                <a:latin typeface="+mj-lt"/>
              </a:rPr>
              <a:t>)</a:t>
            </a:r>
          </a:p>
          <a:p>
            <a:r>
              <a:rPr lang="en-US" altLang="ko-KR" sz="1100" dirty="0" smtClean="0">
                <a:latin typeface="+mj-lt"/>
              </a:rPr>
              <a:t>     date(</a:t>
            </a:r>
            <a:r>
              <a:rPr lang="ko-KR" altLang="en-US" sz="1100" dirty="0" smtClean="0">
                <a:latin typeface="+mj-lt"/>
              </a:rPr>
              <a:t>동선 날짜</a:t>
            </a:r>
            <a:r>
              <a:rPr lang="en-US" altLang="ko-KR" sz="1100" dirty="0" smtClean="0">
                <a:latin typeface="+mj-lt"/>
              </a:rPr>
              <a:t>)</a:t>
            </a:r>
          </a:p>
          <a:p>
            <a:r>
              <a:rPr lang="ko-KR" altLang="en-US" sz="1100" dirty="0" smtClean="0">
                <a:latin typeface="+mj-lt"/>
              </a:rPr>
              <a:t>     이후 구현이 어떻게 되든 우선 중복 요청을 식별하는 </a:t>
            </a:r>
            <a:r>
              <a:rPr lang="ko-KR" altLang="en-US" sz="1100" dirty="0" err="1" smtClean="0">
                <a:latin typeface="+mj-lt"/>
              </a:rPr>
              <a:t>멱등키는</a:t>
            </a:r>
            <a:r>
              <a:rPr lang="ko-KR" altLang="en-US" sz="1100" dirty="0" smtClean="0">
                <a:latin typeface="+mj-lt"/>
              </a:rPr>
              <a:t> 위의 요소를 포함하여 설계를 진행했습니다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 이렇게 처음 요청에서 </a:t>
            </a:r>
            <a:r>
              <a:rPr lang="ko-KR" altLang="en-US" sz="1100" dirty="0" err="1" smtClean="0">
                <a:latin typeface="+mj-lt"/>
              </a:rPr>
              <a:t>멱등키를</a:t>
            </a:r>
            <a:r>
              <a:rPr lang="ko-KR" altLang="en-US" sz="1100" dirty="0" smtClean="0">
                <a:latin typeface="+mj-lt"/>
              </a:rPr>
              <a:t> 생성하고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 smtClean="0">
                <a:latin typeface="+mj-lt"/>
              </a:rPr>
              <a:t>요청마다 들어오는 </a:t>
            </a:r>
            <a:r>
              <a:rPr lang="ko-KR" altLang="en-US" sz="1100" dirty="0" err="1" smtClean="0">
                <a:latin typeface="+mj-lt"/>
              </a:rPr>
              <a:t>멱등키를</a:t>
            </a:r>
            <a:r>
              <a:rPr lang="ko-KR" altLang="en-US" sz="1100" dirty="0" smtClean="0">
                <a:latin typeface="+mj-lt"/>
              </a:rPr>
              <a:t> 체크하여 중복 요청을 방지할 수 있습니다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 2  </a:t>
            </a:r>
            <a:r>
              <a:rPr lang="en-US" altLang="ko-KR" sz="1100" b="1" dirty="0" err="1" smtClean="0"/>
              <a:t>Redis</a:t>
            </a:r>
            <a:r>
              <a:rPr lang="en-US" altLang="ko-KR" sz="1100" b="1" dirty="0" smtClean="0"/>
              <a:t> Set</a:t>
            </a:r>
            <a:r>
              <a:rPr lang="ko-KR" altLang="en-US" sz="1100" b="1" dirty="0" smtClean="0"/>
              <a:t>을 사용한 중복 방지 구현</a:t>
            </a:r>
          </a:p>
          <a:p>
            <a:r>
              <a:rPr lang="ko-KR" altLang="en-US" sz="1100" dirty="0" smtClean="0"/>
              <a:t>    </a:t>
            </a:r>
            <a:r>
              <a:rPr lang="ko-KR" altLang="en-US" sz="1100" dirty="0" err="1" smtClean="0"/>
              <a:t>멱등키를</a:t>
            </a:r>
            <a:r>
              <a:rPr lang="ko-KR" altLang="en-US" sz="1100" dirty="0" smtClean="0"/>
              <a:t> 저장하는 </a:t>
            </a:r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의 자료 구조로는 </a:t>
            </a:r>
            <a:r>
              <a:rPr lang="en-US" altLang="ko-KR" sz="1100" dirty="0" smtClean="0"/>
              <a:t>Set</a:t>
            </a:r>
            <a:r>
              <a:rPr lang="ko-KR" altLang="en-US" sz="1100" dirty="0" smtClean="0"/>
              <a:t>을 선택했습니다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</a:t>
            </a:r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의 명령 중 </a:t>
            </a:r>
            <a:r>
              <a:rPr lang="en-US" altLang="ko-KR" sz="1100" dirty="0" smtClean="0"/>
              <a:t>SET</a:t>
            </a:r>
            <a:r>
              <a:rPr lang="ko-KR" altLang="en-US" sz="1100" dirty="0" smtClean="0"/>
              <a:t>을 사용하고 </a:t>
            </a:r>
            <a:r>
              <a:rPr lang="en-US" altLang="ko-KR" sz="1100" dirty="0" smtClean="0"/>
              <a:t>NX</a:t>
            </a:r>
            <a:r>
              <a:rPr lang="ko-KR" altLang="en-US" sz="1100" dirty="0" smtClean="0"/>
              <a:t>를 옵션으로 전달하여 명령을 수행할 것입니다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 (</a:t>
            </a:r>
            <a:r>
              <a:rPr lang="en-US" altLang="ko-KR" sz="1100" dirty="0" err="1" smtClean="0"/>
              <a:t>Redis</a:t>
            </a:r>
            <a:r>
              <a:rPr lang="en-US" altLang="ko-KR" sz="1100" dirty="0" smtClean="0"/>
              <a:t> 2.6.12 </a:t>
            </a:r>
            <a:r>
              <a:rPr lang="ko-KR" altLang="en-US" sz="1100" dirty="0" smtClean="0"/>
              <a:t>이전에는 </a:t>
            </a:r>
            <a:r>
              <a:rPr lang="en-US" altLang="ko-KR" sz="1100" dirty="0" smtClean="0"/>
              <a:t>SETNX </a:t>
            </a:r>
            <a:r>
              <a:rPr lang="ko-KR" altLang="en-US" sz="1100" dirty="0" smtClean="0"/>
              <a:t>명령이 별도로 있었지만</a:t>
            </a:r>
            <a:r>
              <a:rPr lang="en-US" altLang="ko-KR" sz="1100" dirty="0" smtClean="0"/>
              <a:t>, Deprecated </a:t>
            </a:r>
            <a:r>
              <a:rPr lang="ko-KR" altLang="en-US" sz="1100" dirty="0" smtClean="0"/>
              <a:t>되어 </a:t>
            </a:r>
            <a:r>
              <a:rPr lang="en-US" altLang="ko-KR" sz="1100" dirty="0" smtClean="0"/>
              <a:t>SET </a:t>
            </a:r>
            <a:r>
              <a:rPr lang="ko-KR" altLang="en-US" sz="1100" dirty="0" smtClean="0"/>
              <a:t>명령어에 </a:t>
            </a:r>
            <a:r>
              <a:rPr lang="en-US" altLang="ko-KR" sz="1100" dirty="0" smtClean="0"/>
              <a:t>NX</a:t>
            </a:r>
            <a:r>
              <a:rPr lang="ko-KR" altLang="en-US" sz="1100" dirty="0" smtClean="0"/>
              <a:t>를 옵션으로 전달해야 합니다</a:t>
            </a:r>
            <a:r>
              <a:rPr lang="en-US" altLang="ko-KR" sz="1100" dirty="0" smtClean="0"/>
              <a:t>.)</a:t>
            </a:r>
          </a:p>
          <a:p>
            <a:r>
              <a:rPr lang="en-US" altLang="ko-KR" sz="1100" dirty="0" smtClean="0"/>
              <a:t>     SET : key-value </a:t>
            </a:r>
            <a:r>
              <a:rPr lang="ko-KR" altLang="en-US" sz="1100" dirty="0" smtClean="0"/>
              <a:t>형태인 </a:t>
            </a:r>
            <a:r>
              <a:rPr lang="en-US" altLang="ko-KR" sz="1100" dirty="0" smtClean="0"/>
              <a:t>Set </a:t>
            </a:r>
            <a:r>
              <a:rPr lang="ko-KR" altLang="en-US" sz="1100" dirty="0" smtClean="0"/>
              <a:t>자료 구조의 </a:t>
            </a:r>
            <a:r>
              <a:rPr lang="en-US" altLang="ko-KR" sz="1100" dirty="0" smtClean="0"/>
              <a:t>key</a:t>
            </a:r>
            <a:r>
              <a:rPr lang="ko-KR" altLang="en-US" sz="1100" dirty="0" smtClean="0"/>
              <a:t>에 해당하는 </a:t>
            </a:r>
            <a:r>
              <a:rPr lang="en-US" altLang="ko-KR" sz="1100" dirty="0" smtClean="0"/>
              <a:t>value</a:t>
            </a:r>
            <a:r>
              <a:rPr lang="ko-KR" altLang="en-US" sz="1100" dirty="0" smtClean="0"/>
              <a:t>를 지정하는 명령어</a:t>
            </a:r>
          </a:p>
          <a:p>
            <a:r>
              <a:rPr lang="en-US" altLang="ko-KR" sz="1100" dirty="0" smtClean="0"/>
              <a:t>     NX </a:t>
            </a:r>
            <a:r>
              <a:rPr lang="ko-KR" altLang="en-US" sz="1100" dirty="0" smtClean="0"/>
              <a:t>옵션 </a:t>
            </a:r>
            <a:r>
              <a:rPr lang="en-US" altLang="ko-KR" sz="1100" dirty="0" smtClean="0"/>
              <a:t>: Not Exist</a:t>
            </a:r>
            <a:r>
              <a:rPr lang="ko-KR" altLang="en-US" sz="1100" dirty="0" smtClean="0"/>
              <a:t>의 약자로</a:t>
            </a:r>
            <a:r>
              <a:rPr lang="en-US" altLang="ko-KR" sz="1100" dirty="0" smtClean="0"/>
              <a:t>, Key</a:t>
            </a:r>
            <a:r>
              <a:rPr lang="ko-KR" altLang="en-US" sz="1100" dirty="0" smtClean="0"/>
              <a:t>가 존재하지 않을 때만 </a:t>
            </a:r>
            <a:r>
              <a:rPr lang="en-US" altLang="ko-KR" sz="1100" dirty="0" smtClean="0"/>
              <a:t>value</a:t>
            </a:r>
            <a:r>
              <a:rPr lang="ko-KR" altLang="en-US" sz="1100" dirty="0" smtClean="0"/>
              <a:t>를 지정하는 명령어</a:t>
            </a:r>
          </a:p>
          <a:p>
            <a:r>
              <a:rPr lang="ko-KR" altLang="en-US" sz="1100" dirty="0" smtClean="0"/>
              <a:t>     해당 명령어를 사용한 </a:t>
            </a:r>
            <a:r>
              <a:rPr lang="en-US" altLang="ko-KR" sz="1100" dirty="0" smtClean="0"/>
              <a:t>Flow</a:t>
            </a:r>
            <a:r>
              <a:rPr lang="ko-KR" altLang="en-US" sz="1100" dirty="0" smtClean="0"/>
              <a:t>는 다음과 같습니다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    </a:t>
            </a:r>
            <a:r>
              <a:rPr lang="en-US" altLang="ko-KR" sz="1100" dirty="0" smtClean="0"/>
              <a:t>1. </a:t>
            </a:r>
            <a:r>
              <a:rPr lang="ko-KR" altLang="en-US" sz="1100" dirty="0" smtClean="0"/>
              <a:t>사용자의 요청이 들어오면 </a:t>
            </a:r>
            <a:r>
              <a:rPr lang="ko-KR" altLang="en-US" sz="1100" dirty="0" err="1" smtClean="0"/>
              <a:t>멱등성이</a:t>
            </a:r>
            <a:r>
              <a:rPr lang="ko-KR" altLang="en-US" sz="1100" dirty="0" smtClean="0"/>
              <a:t> 보장되는 </a:t>
            </a:r>
            <a:r>
              <a:rPr lang="ko-KR" altLang="en-US" sz="1100" dirty="0" err="1" smtClean="0"/>
              <a:t>멱등키를</a:t>
            </a:r>
            <a:r>
              <a:rPr lang="ko-KR" altLang="en-US" sz="1100" dirty="0" smtClean="0"/>
              <a:t> 생성한다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    </a:t>
            </a:r>
            <a:r>
              <a:rPr lang="en-US" altLang="ko-KR" sz="1100" dirty="0" smtClean="0"/>
              <a:t>2. </a:t>
            </a:r>
            <a:r>
              <a:rPr lang="ko-KR" altLang="en-US" sz="1100" dirty="0" smtClean="0"/>
              <a:t>해당 </a:t>
            </a:r>
            <a:r>
              <a:rPr lang="ko-KR" altLang="en-US" sz="1100" dirty="0" err="1" smtClean="0"/>
              <a:t>멱등키를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Set </a:t>
            </a:r>
            <a:r>
              <a:rPr lang="ko-KR" altLang="en-US" sz="1100" dirty="0" smtClean="0"/>
              <a:t>자료 구조로 </a:t>
            </a:r>
            <a:r>
              <a:rPr lang="en-US" altLang="ko-KR" sz="1100" dirty="0" smtClean="0"/>
              <a:t>SET NX</a:t>
            </a:r>
            <a:r>
              <a:rPr lang="ko-KR" altLang="en-US" sz="1100" dirty="0" smtClean="0"/>
              <a:t>를 통해 저장한다</a:t>
            </a:r>
            <a:r>
              <a:rPr lang="en-US" altLang="ko-KR" sz="1100" dirty="0" smtClean="0"/>
              <a:t>. (Spring Data </a:t>
            </a:r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RedisTemplate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     </a:t>
            </a:r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멱등키에</a:t>
            </a:r>
            <a:r>
              <a:rPr lang="ko-KR" altLang="en-US" sz="1100" dirty="0" smtClean="0"/>
              <a:t> 해당하는 키가 존재하지 않으면 만료 시간이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초로 </a:t>
            </a:r>
            <a:r>
              <a:rPr lang="ko-KR" altLang="en-US" sz="1100" dirty="0" err="1" smtClean="0"/>
              <a:t>멱등키를</a:t>
            </a:r>
            <a:r>
              <a:rPr lang="ko-KR" altLang="en-US" sz="1100" dirty="0" smtClean="0"/>
              <a:t> 저장하고 </a:t>
            </a:r>
            <a:r>
              <a:rPr lang="en-US" altLang="ko-KR" sz="1100" dirty="0" smtClean="0"/>
              <a:t>Application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true</a:t>
            </a:r>
            <a:r>
              <a:rPr lang="ko-KR" altLang="en-US" sz="1100" dirty="0" smtClean="0"/>
              <a:t>를 반환한다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    </a:t>
            </a:r>
            <a:r>
              <a:rPr lang="en-US" altLang="ko-KR" sz="1100" dirty="0" smtClean="0"/>
              <a:t>4. </a:t>
            </a:r>
            <a:r>
              <a:rPr lang="ko-KR" altLang="en-US" sz="1100" dirty="0" err="1" smtClean="0"/>
              <a:t>멱등키에</a:t>
            </a:r>
            <a:r>
              <a:rPr lang="ko-KR" altLang="en-US" sz="1100" dirty="0" smtClean="0"/>
              <a:t> 해당하는 키가 이미 존재한다면 저장하지 않고 </a:t>
            </a:r>
            <a:r>
              <a:rPr lang="en-US" altLang="ko-KR" sz="1100" dirty="0" smtClean="0"/>
              <a:t>Application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false</a:t>
            </a:r>
            <a:r>
              <a:rPr lang="ko-KR" altLang="en-US" sz="1100" dirty="0" smtClean="0"/>
              <a:t>를 반환한다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5. SET NX </a:t>
            </a:r>
            <a:r>
              <a:rPr lang="ko-KR" altLang="en-US" sz="1100" dirty="0" smtClean="0"/>
              <a:t>명령어 성공 여부에 따라 분기 처리로 </a:t>
            </a:r>
            <a:r>
              <a:rPr lang="ko-KR" altLang="en-US" sz="1100" dirty="0" err="1" smtClean="0"/>
              <a:t>로직을</a:t>
            </a:r>
            <a:r>
              <a:rPr lang="ko-KR" altLang="en-US" sz="1100" dirty="0" smtClean="0"/>
              <a:t> 수행한다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    True : </a:t>
            </a:r>
            <a:r>
              <a:rPr lang="ko-KR" altLang="en-US" sz="1100" dirty="0" smtClean="0"/>
              <a:t>첫 요청으로 판단하여 동선을 생성한다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    False : </a:t>
            </a:r>
            <a:r>
              <a:rPr lang="ko-KR" altLang="en-US" sz="1100" dirty="0" smtClean="0"/>
              <a:t>중복된 요청으로 판단하여 예외를 발생시킨다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 </a:t>
            </a:r>
            <a:endParaRPr lang="en-US" altLang="ko-KR" sz="11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0038" y="815304"/>
            <a:ext cx="3526052" cy="246580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79" y="3487241"/>
            <a:ext cx="3643392" cy="30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0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 인증방식을 기존의 방식에서 새로운 방식으로 전환하는 것은 </a:t>
            </a:r>
            <a:r>
              <a:rPr lang="ko-KR" altLang="en-US" sz="1000" dirty="0" err="1" smtClean="0">
                <a:latin typeface="+mn-ea"/>
              </a:rPr>
              <a:t>보안성</a:t>
            </a:r>
            <a:r>
              <a:rPr lang="ko-KR" altLang="en-US" sz="1000" dirty="0" smtClean="0">
                <a:latin typeface="+mn-ea"/>
              </a:rPr>
              <a:t> 강화와 사용자 경험 개선을 위한 중요한 결정입니다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이러한 전환은 단계적이고 신중하게 수행되어야 하며</a:t>
            </a:r>
            <a:r>
              <a:rPr lang="en-US" altLang="ko-KR" sz="1000" dirty="0" smtClean="0">
                <a:latin typeface="+mn-ea"/>
              </a:rPr>
              <a:t>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사용자와 시스템에 미치는 영향을 최소화해야 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인증방식 전환의 필요성 분석 및 선택</a:t>
            </a:r>
          </a:p>
          <a:p>
            <a:r>
              <a:rPr lang="en-US" altLang="ko-KR" sz="1000" b="1" dirty="0" smtClean="0">
                <a:latin typeface="+mn-ea"/>
              </a:rPr>
              <a:t>   a) </a:t>
            </a:r>
            <a:r>
              <a:rPr lang="ko-KR" altLang="en-US" sz="1000" b="1" dirty="0" smtClean="0">
                <a:latin typeface="+mn-ea"/>
              </a:rPr>
              <a:t>기존 인증방식 평가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보안성</a:t>
            </a:r>
            <a:r>
              <a:rPr lang="ko-KR" altLang="en-US" sz="1000" b="1" dirty="0" smtClean="0">
                <a:latin typeface="+mn-ea"/>
              </a:rPr>
              <a:t> 분석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현재 사용 중인 인증방식의 보안 수준을 평가합니다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단순 비밀번호 기반 인증이더라도 취약한 비밀번호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피싱</a:t>
            </a:r>
            <a:r>
              <a:rPr lang="ko-KR" altLang="en-US" sz="1000" dirty="0" smtClean="0">
                <a:latin typeface="+mn-ea"/>
              </a:rPr>
              <a:t> 공격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브루트포스</a:t>
            </a:r>
            <a:r>
              <a:rPr lang="ko-KR" altLang="en-US" sz="1000" dirty="0" smtClean="0">
                <a:latin typeface="+mn-ea"/>
              </a:rPr>
              <a:t> 공격 등에 대한 취약성을 분석합니다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사용자 경험</a:t>
            </a:r>
            <a:r>
              <a:rPr lang="en-US" altLang="ko-KR" sz="1000" b="1" dirty="0" smtClean="0">
                <a:latin typeface="+mn-ea"/>
              </a:rPr>
              <a:t>(UX) </a:t>
            </a:r>
            <a:r>
              <a:rPr lang="ko-KR" altLang="en-US" sz="1000" b="1" dirty="0" smtClean="0">
                <a:latin typeface="+mn-ea"/>
              </a:rPr>
              <a:t>평가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기존 인증방식이 사용자에게 제공하는 경험을 평가합니다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인증 절차가 복잡하거나 시간이 많이 걸리는지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또는 사용자가 자주 비밀번호를 잊는 문제가 있는지 확인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b) </a:t>
            </a:r>
            <a:r>
              <a:rPr lang="ko-KR" altLang="en-US" sz="1000" b="1" dirty="0" smtClean="0">
                <a:latin typeface="+mn-ea"/>
              </a:rPr>
              <a:t>새로운 인증방식 선택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강화된 </a:t>
            </a:r>
            <a:r>
              <a:rPr lang="ko-KR" altLang="en-US" sz="1000" b="1" dirty="0" err="1" smtClean="0">
                <a:latin typeface="+mn-ea"/>
              </a:rPr>
              <a:t>보안성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다중 인증</a:t>
            </a:r>
            <a:r>
              <a:rPr lang="en-US" altLang="ko-KR" sz="1000" dirty="0" smtClean="0">
                <a:latin typeface="+mn-ea"/>
              </a:rPr>
              <a:t>(MFA), </a:t>
            </a:r>
            <a:r>
              <a:rPr lang="ko-KR" altLang="en-US" sz="1000" dirty="0" smtClean="0">
                <a:latin typeface="+mn-ea"/>
              </a:rPr>
              <a:t>생체 인식</a:t>
            </a:r>
            <a:r>
              <a:rPr lang="en-US" altLang="ko-KR" sz="1000" dirty="0" smtClean="0">
                <a:latin typeface="+mn-ea"/>
              </a:rPr>
              <a:t>(Fingerprint, Face ID), OAuth2, OpenID Connect, </a:t>
            </a:r>
            <a:r>
              <a:rPr lang="ko-KR" altLang="en-US" sz="1000" dirty="0" smtClean="0">
                <a:latin typeface="+mn-ea"/>
              </a:rPr>
              <a:t>또는 패스워드리스 인증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Passwordless</a:t>
            </a:r>
            <a:r>
              <a:rPr lang="en-US" altLang="ko-KR" sz="1000" dirty="0" smtClean="0">
                <a:latin typeface="+mn-ea"/>
              </a:rPr>
              <a:t> Authentication)</a:t>
            </a:r>
            <a:r>
              <a:rPr lang="ko-KR" altLang="en-US" sz="1000" dirty="0" smtClean="0">
                <a:latin typeface="+mn-ea"/>
              </a:rPr>
              <a:t>과 같은 강력한 보안 방식을 선택합니다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사용자 편의성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쉽게 접근하고 사용할 수 있는 인증방식을 선택합니다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OTP(One-Time Password) </a:t>
            </a:r>
            <a:r>
              <a:rPr lang="ko-KR" altLang="en-US" sz="1000" dirty="0" smtClean="0">
                <a:latin typeface="+mn-ea"/>
              </a:rPr>
              <a:t>또는 </a:t>
            </a:r>
            <a:r>
              <a:rPr lang="en-US" altLang="ko-KR" sz="1000" dirty="0" smtClean="0">
                <a:latin typeface="+mn-ea"/>
              </a:rPr>
              <a:t>FIDO(</a:t>
            </a:r>
            <a:r>
              <a:rPr lang="ko-KR" altLang="en-US" sz="1000" dirty="0" smtClean="0">
                <a:latin typeface="+mn-ea"/>
              </a:rPr>
              <a:t>패스워드리스 인증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활용할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전환 전략 수립</a:t>
            </a:r>
          </a:p>
          <a:p>
            <a:r>
              <a:rPr lang="en-US" altLang="ko-KR" sz="1000" b="1" dirty="0" smtClean="0">
                <a:latin typeface="+mn-ea"/>
              </a:rPr>
              <a:t>   a) </a:t>
            </a:r>
            <a:r>
              <a:rPr lang="ko-KR" altLang="en-US" sz="1000" b="1" dirty="0" smtClean="0">
                <a:latin typeface="+mn-ea"/>
              </a:rPr>
              <a:t>단계적 전환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병행 운영 단계</a:t>
            </a:r>
            <a:r>
              <a:rPr lang="en-US" altLang="ko-KR" sz="1000" b="1" dirty="0" smtClean="0">
                <a:latin typeface="+mn-ea"/>
              </a:rPr>
              <a:t>(Parallel Operation)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기존 인증방식과 새로운 인증방식을 일정 기간 동안 병행 운영합니다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이는 사용자가 새로운 인증방식에 적응할 시간을 제공하며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시스템 안정성을 검증</a:t>
            </a:r>
            <a:endParaRPr lang="en-US" altLang="ko-KR" sz="1000" dirty="0" smtClean="0">
              <a:latin typeface="+mn-ea"/>
            </a:endParaRPr>
          </a:p>
          <a:p>
            <a:pPr lvl="1"/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기존 비밀번호 인증을 통해 로그인한 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새로운 인증방식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OTP, </a:t>
            </a:r>
            <a:r>
              <a:rPr lang="ko-KR" altLang="en-US" sz="1000" dirty="0" smtClean="0">
                <a:latin typeface="+mn-ea"/>
              </a:rPr>
              <a:t>생체 인식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으로 전환하도록 안내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사용자 그룹별 전환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모든 사용자에게 한꺼번에 전환을 요구하지 않고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특정 사용자 그룹부터 전환을 시작합니다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이는 전환 과정에서 발생할 수 있는 문제를 최소화할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내부 직원부터 새로운 인증방식으로 전환하고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이후 외부 사용자를 점진적으로 전환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b) </a:t>
            </a:r>
            <a:r>
              <a:rPr lang="ko-KR" altLang="en-US" sz="1000" b="1" dirty="0" smtClean="0">
                <a:latin typeface="+mn-ea"/>
              </a:rPr>
              <a:t>사용자 교육 및 지원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가이드 제공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새로운 인증방식 사용법에 대한 가이드라인</a:t>
            </a:r>
            <a:r>
              <a:rPr lang="en-US" altLang="ko-KR" sz="1000" dirty="0" smtClean="0">
                <a:latin typeface="+mn-ea"/>
              </a:rPr>
              <a:t>, FAQ, </a:t>
            </a:r>
            <a:r>
              <a:rPr lang="ko-KR" altLang="en-US" sz="1000" dirty="0" err="1" smtClean="0">
                <a:latin typeface="+mn-ea"/>
              </a:rPr>
              <a:t>튜토리얼</a:t>
            </a:r>
            <a:r>
              <a:rPr lang="ko-KR" altLang="en-US" sz="1000" dirty="0" smtClean="0">
                <a:latin typeface="+mn-ea"/>
              </a:rPr>
              <a:t> 비디오 등을 제공하여 사용자가 전환 과정에서 어려움을 겪지 않도록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새로운 인증 방식이 생체 인식일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기기에서 생체 인식을 설정하는 방법에 대한 가이드 제공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헬프데스크</a:t>
            </a:r>
            <a:r>
              <a:rPr lang="ko-KR" altLang="en-US" sz="1000" b="1" dirty="0" smtClean="0">
                <a:latin typeface="+mn-ea"/>
              </a:rPr>
              <a:t> 지원 강화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전환 과정에서 발생할 수 있는 문제를 신속히 해결하기 위해 </a:t>
            </a:r>
            <a:r>
              <a:rPr lang="ko-KR" altLang="en-US" sz="1000" dirty="0" err="1" smtClean="0">
                <a:latin typeface="+mn-ea"/>
              </a:rPr>
              <a:t>헬프데스크를</a:t>
            </a:r>
            <a:r>
              <a:rPr lang="ko-KR" altLang="en-US" sz="1000" dirty="0" smtClean="0">
                <a:latin typeface="+mn-ea"/>
              </a:rPr>
              <a:t> 강화합니다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사용자 문의에 대한 실시간 지원을 제공하여 문제 발생 시 빠르게 대응할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시스템 및 데이터 준비</a:t>
            </a:r>
          </a:p>
          <a:p>
            <a:r>
              <a:rPr lang="en-US" altLang="ko-KR" sz="1000" b="1" dirty="0" smtClean="0">
                <a:latin typeface="+mn-ea"/>
              </a:rPr>
              <a:t>   a) </a:t>
            </a:r>
            <a:r>
              <a:rPr lang="ko-KR" altLang="en-US" sz="1000" b="1" dirty="0" smtClean="0">
                <a:latin typeface="+mn-ea"/>
              </a:rPr>
              <a:t>시스템 통합 및 테스트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시스템 통합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새로운 인증방식이 기존 시스템과 완벽하게 통합되도록 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이는 인증 서버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 데이터베이스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애플리케이션 서버 간의 원활한 연동을 의미합니다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전환 전 테스트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새롭게 도입되는 인증방식을 다양한 환경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브라우저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운영체제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기기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에서 충분히 테스트하여 모든 사용자가 원활하게 이용할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다양한 </a:t>
            </a:r>
            <a:r>
              <a:rPr lang="ko-KR" altLang="en-US" sz="1000" dirty="0" err="1" smtClean="0">
                <a:latin typeface="+mn-ea"/>
              </a:rPr>
              <a:t>모바일</a:t>
            </a:r>
            <a:r>
              <a:rPr lang="ko-KR" altLang="en-US" sz="1000" dirty="0" smtClean="0">
                <a:latin typeface="+mn-ea"/>
              </a:rPr>
              <a:t> 기기와 웹 브라우저에서 </a:t>
            </a:r>
            <a:r>
              <a:rPr lang="en-US" altLang="ko-KR" sz="1000" dirty="0" smtClean="0">
                <a:latin typeface="+mn-ea"/>
              </a:rPr>
              <a:t>OTP </a:t>
            </a:r>
            <a:r>
              <a:rPr lang="ko-KR" altLang="en-US" sz="1000" dirty="0" smtClean="0">
                <a:latin typeface="+mn-ea"/>
              </a:rPr>
              <a:t>또는 생체 인식 인증이 제대로 동작하는지 검증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b) </a:t>
            </a:r>
            <a:r>
              <a:rPr lang="ko-KR" altLang="en-US" sz="1000" b="1" dirty="0" smtClean="0">
                <a:latin typeface="+mn-ea"/>
              </a:rPr>
              <a:t>데이터 </a:t>
            </a:r>
            <a:r>
              <a:rPr lang="ko-KR" altLang="en-US" sz="1000" b="1" dirty="0" err="1" smtClean="0">
                <a:latin typeface="+mn-ea"/>
              </a:rPr>
              <a:t>마이그레이션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사용자 데이터 준비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새로운 인증방식에 필요한 사용자 데이터를 준비합니다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생체 인식 정보를 저장하거나 </a:t>
            </a:r>
            <a:r>
              <a:rPr lang="en-US" altLang="ko-KR" sz="1000" dirty="0" smtClean="0">
                <a:latin typeface="+mn-ea"/>
              </a:rPr>
              <a:t>OTP </a:t>
            </a:r>
            <a:r>
              <a:rPr lang="ko-KR" altLang="en-US" sz="1000" dirty="0" smtClean="0">
                <a:latin typeface="+mn-ea"/>
              </a:rPr>
              <a:t>발송을 위한 연락처 정보를 수집합니다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데이터 암호화 및 보호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전환 과정에서 사용자의 민감한 데이터를 보호하기 위해 강력한 암호화 방식을 사용하고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 전송 시 </a:t>
            </a:r>
            <a:r>
              <a:rPr lang="en-US" altLang="ko-KR" sz="1000" dirty="0" smtClean="0">
                <a:latin typeface="+mn-ea"/>
              </a:rPr>
              <a:t>SSL/TLS</a:t>
            </a:r>
            <a:r>
              <a:rPr lang="ko-KR" altLang="en-US" sz="1000" dirty="0" smtClean="0">
                <a:latin typeface="+mn-ea"/>
              </a:rPr>
              <a:t>를 통해 보안을 강화합니다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모니터링 및 피드백 수집</a:t>
            </a:r>
          </a:p>
          <a:p>
            <a:r>
              <a:rPr lang="en-US" altLang="ko-KR" sz="1000" b="1" dirty="0" smtClean="0">
                <a:latin typeface="+mn-ea"/>
              </a:rPr>
              <a:t>   a) </a:t>
            </a:r>
            <a:r>
              <a:rPr lang="ko-KR" altLang="en-US" sz="1000" b="1" dirty="0" smtClean="0">
                <a:latin typeface="+mn-ea"/>
              </a:rPr>
              <a:t>실시간 모니터링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전환 상태 모니터링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인증 전환 과정에서 발생하는 모든 로그인 시도와 오류를 실시간으로 </a:t>
            </a:r>
            <a:r>
              <a:rPr lang="ko-KR" altLang="en-US" sz="1000" dirty="0" err="1" smtClean="0">
                <a:latin typeface="+mn-ea"/>
              </a:rPr>
              <a:t>모니터링하여</a:t>
            </a:r>
            <a:r>
              <a:rPr lang="ko-KR" altLang="en-US" sz="1000" dirty="0" smtClean="0">
                <a:latin typeface="+mn-ea"/>
              </a:rPr>
              <a:t> 문제 발생 시 즉각 대응할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실패한 로그인 시도의 로그를 분석하여 새로운 인증방식에서 발생할 수 있는 문제를 식별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b) </a:t>
            </a:r>
            <a:r>
              <a:rPr lang="ko-KR" altLang="en-US" sz="1000" b="1" dirty="0" smtClean="0">
                <a:latin typeface="+mn-ea"/>
              </a:rPr>
              <a:t>사용자 피드백 수집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피드백 루프 설정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전환 과정 중 사용자로부터 피드백을 수집하여 불편 사항을 파악하고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이를 바탕으로 인증방식을 개선합니다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로그인 후 설문조사를 통해 사용자가 새로운 인증방식에 대해 어떻게 느끼는지 조사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5. </a:t>
            </a:r>
            <a:r>
              <a:rPr lang="ko-KR" altLang="en-US" sz="1000" b="1" dirty="0" smtClean="0">
                <a:latin typeface="+mn-ea"/>
              </a:rPr>
              <a:t>전환 완료 및 유지 관리</a:t>
            </a:r>
          </a:p>
          <a:p>
            <a:r>
              <a:rPr lang="en-US" altLang="ko-KR" sz="1000" b="1" dirty="0" smtClean="0">
                <a:latin typeface="+mn-ea"/>
              </a:rPr>
              <a:t>   a) </a:t>
            </a:r>
            <a:r>
              <a:rPr lang="ko-KR" altLang="en-US" sz="1000" b="1" dirty="0" smtClean="0">
                <a:latin typeface="+mn-ea"/>
              </a:rPr>
              <a:t>전환 완료 단계</a:t>
            </a: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기존 인증방식 중단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병행 운영 단계가 종료되면 기존 인증방식을 완전히 중단하고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모든 사용자가 새로운 인증방식을 사용하도록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최종 데이터 검토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새로운 인증방식에 대한 최종 데이터를 검토하여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모든 사용자가 문제없이 전환되었는지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b) </a:t>
            </a:r>
            <a:r>
              <a:rPr lang="ko-KR" altLang="en-US" sz="1000" b="1" dirty="0" smtClean="0">
                <a:latin typeface="+mn-ea"/>
              </a:rPr>
              <a:t>지속적인 유지보수 및 업데이트</a:t>
            </a: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보안 업데이트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새로운 인증방식에 대한 최신 보안 패치와 업데이트를 주기적으로 적용하여 </a:t>
            </a:r>
            <a:r>
              <a:rPr lang="ko-KR" altLang="en-US" sz="1000" dirty="0" err="1" smtClean="0">
                <a:latin typeface="+mn-ea"/>
              </a:rPr>
              <a:t>보안성을</a:t>
            </a:r>
            <a:r>
              <a:rPr lang="ko-KR" altLang="en-US" sz="1000" dirty="0" smtClean="0">
                <a:latin typeface="+mn-ea"/>
              </a:rPr>
              <a:t> 유지합니다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지속적인 모니터링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새로운 인증방식을 지속적으로 원활히 사용할 수 있도록 모니터링을 계속하며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필요 시 추가적인 개선 작업을 수행합니다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인증방식 전환은 사용자 보안과 경험을 모두 향상시키기 위한 중요한 과정입니다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위의 방안과 프로세스를 통해 사용자와 시스템에 미치는 영향을 최소화하며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안전하고 원활한 전환을 달성할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또한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전환 후에도 지속적인 모니터링과 피드백 수집을 통해 인증방식의 안정성을 유지하고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필요시</a:t>
            </a:r>
            <a:r>
              <a:rPr lang="ko-KR" altLang="en-US" sz="1000" dirty="0" smtClean="0">
                <a:latin typeface="+mn-ea"/>
              </a:rPr>
              <a:t> 개선할 수 있도록 준비해야 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2" y="15937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인증방식의 전환에 따른 방안을 제시하고 프로세스를 설계하시오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756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A</a:t>
            </a:r>
            <a:r>
              <a:rPr lang="ko-KR" altLang="en-US" sz="1000" dirty="0"/>
              <a:t>고객사의 인증 방식 개선을 위해 다음과 같은 방안을 제안하고 프로세스를 설계해 드리겠습니다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1. </a:t>
            </a:r>
            <a:r>
              <a:rPr lang="ko-KR" altLang="en-US" sz="1000" b="1" dirty="0" smtClean="0"/>
              <a:t>토큰 </a:t>
            </a:r>
            <a:r>
              <a:rPr lang="ko-KR" altLang="en-US" sz="1000" b="1" dirty="0"/>
              <a:t>기반 인증 방식으로 전환</a:t>
            </a:r>
          </a:p>
          <a:p>
            <a:r>
              <a:rPr lang="ko-KR" altLang="en-US" sz="1000" dirty="0" smtClean="0"/>
              <a:t>    기존의 </a:t>
            </a:r>
            <a:r>
              <a:rPr lang="ko-KR" altLang="en-US" sz="1000" dirty="0"/>
              <a:t>세션 기반 인증에서 </a:t>
            </a:r>
            <a:r>
              <a:rPr lang="en-US" altLang="ko-KR" sz="1000" dirty="0"/>
              <a:t>JWT(JSON Web Token) </a:t>
            </a:r>
            <a:r>
              <a:rPr lang="ko-KR" altLang="en-US" sz="1000" dirty="0"/>
              <a:t>기반 인증으로 전환합니다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이는 다음과 같은 이점을 제공합니다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 smtClean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서버의 </a:t>
            </a:r>
            <a:r>
              <a:rPr lang="ko-KR" altLang="en-US" sz="1000" dirty="0"/>
              <a:t>부하 감소</a:t>
            </a:r>
            <a:r>
              <a:rPr lang="en-US" altLang="ko-KR" sz="1000" dirty="0"/>
              <a:t>: </a:t>
            </a:r>
            <a:r>
              <a:rPr lang="ko-KR" altLang="en-US" sz="1000" dirty="0"/>
              <a:t>세션 저장소가 필요 없어 서버 </a:t>
            </a:r>
            <a:r>
              <a:rPr lang="ko-KR" altLang="en-US" sz="1000" dirty="0" err="1"/>
              <a:t>확장성이</a:t>
            </a:r>
            <a:r>
              <a:rPr lang="ko-KR" altLang="en-US" sz="1000" dirty="0"/>
              <a:t> 향상됩니다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 smtClean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다중 </a:t>
            </a:r>
            <a:r>
              <a:rPr lang="ko-KR" altLang="en-US" sz="1000" dirty="0"/>
              <a:t>서버 환경에서의 용이성</a:t>
            </a:r>
            <a:r>
              <a:rPr lang="en-US" altLang="ko-KR" sz="1000" dirty="0"/>
              <a:t>: </a:t>
            </a:r>
            <a:r>
              <a:rPr lang="ko-KR" altLang="en-US" sz="1000" dirty="0"/>
              <a:t>토큰이 클라이언트 측에서 관리되어 서버 간 세션 공유 문제가 해결됩니다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 smtClean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모바일</a:t>
            </a:r>
            <a:r>
              <a:rPr lang="ko-KR" altLang="en-US" sz="1000" dirty="0" smtClean="0"/>
              <a:t> </a:t>
            </a:r>
            <a:r>
              <a:rPr lang="ko-KR" altLang="en-US" sz="1000" dirty="0" err="1"/>
              <a:t>앱</a:t>
            </a:r>
            <a:r>
              <a:rPr lang="ko-KR" altLang="en-US" sz="1000" dirty="0"/>
              <a:t> 및 다양한 클라이언트 지원 용이성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b="1" dirty="0" smtClean="0"/>
              <a:t>2. </a:t>
            </a:r>
            <a:r>
              <a:rPr lang="ko-KR" altLang="en-US" sz="1000" b="1" dirty="0" err="1" smtClean="0"/>
              <a:t>리프레시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토큰 도입</a:t>
            </a:r>
          </a:p>
          <a:p>
            <a:r>
              <a:rPr lang="ko-KR" altLang="en-US" sz="1000" dirty="0" smtClean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액세스 </a:t>
            </a:r>
            <a:r>
              <a:rPr lang="ko-KR" altLang="en-US" sz="1000" dirty="0"/>
              <a:t>토큰의 유효 기간을 짧게 설정하고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토큰을 통해 새로운 액세스 토큰을 발급받는 방식을 도입합니다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 smtClean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액세스 </a:t>
            </a:r>
            <a:r>
              <a:rPr lang="ko-KR" altLang="en-US" sz="1000" dirty="0"/>
              <a:t>토큰 유효 기간</a:t>
            </a:r>
            <a:r>
              <a:rPr lang="en-US" altLang="ko-KR" sz="1000" dirty="0"/>
              <a:t>: 15</a:t>
            </a:r>
            <a:r>
              <a:rPr lang="ko-KR" altLang="en-US" sz="1000" dirty="0"/>
              <a:t>분</a:t>
            </a:r>
          </a:p>
          <a:p>
            <a:r>
              <a:rPr lang="ko-KR" altLang="en-US" sz="1000" dirty="0" smtClean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리프레시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토큰 유효 기간</a:t>
            </a:r>
            <a:r>
              <a:rPr lang="en-US" altLang="ko-KR" sz="1000" dirty="0"/>
              <a:t>: 30</a:t>
            </a:r>
            <a:r>
              <a:rPr lang="ko-KR" altLang="en-US" sz="1000" dirty="0"/>
              <a:t>일 </a:t>
            </a:r>
            <a:r>
              <a:rPr lang="en-US" altLang="ko-KR" sz="1000" dirty="0"/>
              <a:t>(</a:t>
            </a:r>
            <a:r>
              <a:rPr lang="ko-KR" altLang="en-US" sz="1000" dirty="0"/>
              <a:t>재발급 시 갱신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중복 </a:t>
            </a:r>
            <a:r>
              <a:rPr lang="ko-KR" altLang="en-US" sz="1000" b="1" dirty="0"/>
              <a:t>로그인 방지 메커니즘</a:t>
            </a:r>
          </a:p>
          <a:p>
            <a:r>
              <a:rPr lang="ko-KR" altLang="en-US" sz="1000" dirty="0" smtClean="0"/>
              <a:t>     </a:t>
            </a:r>
            <a:r>
              <a:rPr lang="ko-KR" altLang="en-US" sz="1000" dirty="0" err="1" smtClean="0"/>
              <a:t>사용자별로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고유한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토큰을 관리하여 중복 </a:t>
            </a:r>
            <a:r>
              <a:rPr lang="ko-KR" altLang="en-US" sz="1000" dirty="0" err="1"/>
              <a:t>로그인을</a:t>
            </a:r>
            <a:r>
              <a:rPr lang="ko-KR" altLang="en-US" sz="1000" dirty="0"/>
              <a:t> 방지합니다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 smtClean="0"/>
              <a:t> 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새로운 </a:t>
            </a:r>
            <a:r>
              <a:rPr lang="ko-KR" altLang="en-US" sz="1000" dirty="0"/>
              <a:t>로그인 시 기존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 무효화</a:t>
            </a:r>
          </a:p>
          <a:p>
            <a:r>
              <a:rPr lang="ko-KR" altLang="en-US" sz="1000" dirty="0" smtClean="0"/>
              <a:t> 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리프레시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토큰 데이터베이스에서 사용자당 하나의 유효한 토큰만 유지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개선된 </a:t>
            </a:r>
            <a:r>
              <a:rPr lang="ko-KR" altLang="en-US" sz="1000" b="1" dirty="0"/>
              <a:t>인증 프로세스 설계</a:t>
            </a:r>
          </a:p>
          <a:p>
            <a:r>
              <a:rPr lang="en-US" altLang="ko-KR" sz="1000" dirty="0" smtClean="0"/>
              <a:t>     a</a:t>
            </a:r>
            <a:r>
              <a:rPr lang="en-US" altLang="ko-KR" sz="1000" dirty="0"/>
              <a:t>) </a:t>
            </a:r>
            <a:r>
              <a:rPr lang="ko-KR" altLang="en-US" sz="1000" dirty="0"/>
              <a:t>로그인 프로세스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1. </a:t>
            </a:r>
            <a:r>
              <a:rPr lang="ko-KR" altLang="en-US" sz="1000" dirty="0" smtClean="0"/>
              <a:t>사용자가 </a:t>
            </a:r>
            <a:r>
              <a:rPr lang="ko-KR" altLang="en-US" sz="1000" dirty="0"/>
              <a:t>아이디와 비밀번호로 로그인 요청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서버에서 </a:t>
            </a:r>
            <a:r>
              <a:rPr lang="ko-KR" altLang="en-US" sz="1000" dirty="0"/>
              <a:t>자격 증명 확인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3. </a:t>
            </a:r>
            <a:r>
              <a:rPr lang="ko-KR" altLang="en-US" sz="1000" dirty="0" smtClean="0"/>
              <a:t>유효한 </a:t>
            </a:r>
            <a:r>
              <a:rPr lang="ko-KR" altLang="en-US" sz="1000" dirty="0"/>
              <a:t>경우</a:t>
            </a:r>
            <a:r>
              <a:rPr lang="en-US" altLang="ko-KR" sz="1000" dirty="0"/>
              <a:t>, </a:t>
            </a:r>
            <a:r>
              <a:rPr lang="ko-KR" altLang="en-US" sz="1000" dirty="0"/>
              <a:t>액세스 토큰과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 생성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4. </a:t>
            </a:r>
            <a:r>
              <a:rPr lang="ko-KR" altLang="en-US" sz="1000" dirty="0" smtClean="0"/>
              <a:t>기존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토큰이 있다면 무효화하고 새로운 토큰 저장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5. </a:t>
            </a:r>
            <a:r>
              <a:rPr lang="ko-KR" altLang="en-US" sz="1000" dirty="0" smtClean="0"/>
              <a:t>클라이언트에 </a:t>
            </a:r>
            <a:r>
              <a:rPr lang="ko-KR" altLang="en-US" sz="1000" dirty="0"/>
              <a:t>토큰 전송</a:t>
            </a:r>
          </a:p>
          <a:p>
            <a:r>
              <a:rPr lang="en-US" altLang="ko-KR" sz="1000" dirty="0" smtClean="0"/>
              <a:t>      b</a:t>
            </a:r>
            <a:r>
              <a:rPr lang="en-US" altLang="ko-KR" sz="1000" dirty="0"/>
              <a:t>) </a:t>
            </a:r>
            <a:r>
              <a:rPr lang="ko-KR" altLang="en-US" sz="1000" dirty="0"/>
              <a:t>인증된 요청 처리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1. </a:t>
            </a:r>
            <a:r>
              <a:rPr lang="ko-KR" altLang="en-US" sz="1000" dirty="0" smtClean="0"/>
              <a:t>클라이언트가 </a:t>
            </a:r>
            <a:r>
              <a:rPr lang="ko-KR" altLang="en-US" sz="1000" dirty="0"/>
              <a:t>액세스 토큰과 함께 요청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서버에서 </a:t>
            </a:r>
            <a:r>
              <a:rPr lang="ko-KR" altLang="en-US" sz="1000" dirty="0"/>
              <a:t>토큰 유효성 검증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3. </a:t>
            </a:r>
            <a:r>
              <a:rPr lang="ko-KR" altLang="en-US" sz="1000" dirty="0" smtClean="0"/>
              <a:t>유효한 </a:t>
            </a:r>
            <a:r>
              <a:rPr lang="ko-KR" altLang="en-US" sz="1000" dirty="0"/>
              <a:t>경우 요청 처리</a:t>
            </a:r>
            <a:r>
              <a:rPr lang="en-US" altLang="ko-KR" sz="1000" dirty="0"/>
              <a:t>, </a:t>
            </a:r>
            <a:r>
              <a:rPr lang="ko-KR" altLang="en-US" sz="1000" dirty="0"/>
              <a:t>그렇지 않으면 </a:t>
            </a:r>
            <a:r>
              <a:rPr lang="en-US" altLang="ko-KR" sz="1000" dirty="0"/>
              <a:t>401 Unauthorized </a:t>
            </a:r>
            <a:r>
              <a:rPr lang="ko-KR" altLang="en-US" sz="1000" dirty="0"/>
              <a:t>응답</a:t>
            </a:r>
          </a:p>
          <a:p>
            <a:r>
              <a:rPr lang="en-US" altLang="ko-KR" sz="1000" dirty="0" smtClean="0"/>
              <a:t>      c</a:t>
            </a:r>
            <a:r>
              <a:rPr lang="en-US" altLang="ko-KR" sz="1000" dirty="0"/>
              <a:t>) </a:t>
            </a:r>
            <a:r>
              <a:rPr lang="ko-KR" altLang="en-US" sz="1000" dirty="0"/>
              <a:t>토큰 갱신 프로세스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1. </a:t>
            </a:r>
            <a:r>
              <a:rPr lang="ko-KR" altLang="en-US" sz="1000" dirty="0" smtClean="0"/>
              <a:t>액세스 </a:t>
            </a:r>
            <a:r>
              <a:rPr lang="ko-KR" altLang="en-US" sz="1000" dirty="0"/>
              <a:t>토큰 만료 시 클라이언트가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토큰으로 갱신 요청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서버에서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 유효성 검증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3. </a:t>
            </a:r>
            <a:r>
              <a:rPr lang="ko-KR" altLang="en-US" sz="1000" dirty="0" smtClean="0"/>
              <a:t>유효한 </a:t>
            </a:r>
            <a:r>
              <a:rPr lang="ko-KR" altLang="en-US" sz="1000" dirty="0"/>
              <a:t>경우 새로운 액세스 토큰 발급</a:t>
            </a:r>
            <a:r>
              <a:rPr lang="en-US" altLang="ko-KR" sz="1000" dirty="0"/>
              <a:t>, </a:t>
            </a:r>
            <a:r>
              <a:rPr lang="ko-KR" altLang="en-US" sz="1000" dirty="0"/>
              <a:t>그렇지 않으면 </a:t>
            </a:r>
            <a:r>
              <a:rPr lang="ko-KR" altLang="en-US" sz="1000" dirty="0" err="1"/>
              <a:t>재로그인</a:t>
            </a:r>
            <a:r>
              <a:rPr lang="ko-KR" altLang="en-US" sz="1000" dirty="0"/>
              <a:t> 요구</a:t>
            </a:r>
          </a:p>
          <a:p>
            <a:r>
              <a:rPr lang="en-US" altLang="ko-KR" sz="1000" dirty="0" smtClean="0"/>
              <a:t>      d</a:t>
            </a:r>
            <a:r>
              <a:rPr lang="en-US" altLang="ko-KR" sz="1000" dirty="0"/>
              <a:t>) </a:t>
            </a:r>
            <a:r>
              <a:rPr lang="ko-KR" altLang="en-US" sz="1000" dirty="0"/>
              <a:t>로그아웃 프로세스</a:t>
            </a:r>
            <a:r>
              <a:rPr lang="en-US" altLang="ko-KR" sz="1000" dirty="0"/>
              <a:t>: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1. </a:t>
            </a:r>
            <a:r>
              <a:rPr lang="ko-KR" altLang="en-US" sz="1000" dirty="0" smtClean="0"/>
              <a:t>클라이언트에서 </a:t>
            </a:r>
            <a:r>
              <a:rPr lang="ko-KR" altLang="en-US" sz="1000" dirty="0"/>
              <a:t>로그아웃 요청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서버에서 </a:t>
            </a:r>
            <a:r>
              <a:rPr lang="ko-KR" altLang="en-US" sz="1000" dirty="0"/>
              <a:t>해당 사용자의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 무효화</a:t>
            </a:r>
          </a:p>
          <a:p>
            <a:r>
              <a:rPr lang="ko-KR" altLang="en-US" sz="1000" dirty="0" smtClean="0"/>
              <a:t>         </a:t>
            </a:r>
            <a:r>
              <a:rPr lang="en-US" altLang="ko-KR" sz="1000" dirty="0" smtClean="0"/>
              <a:t>3. </a:t>
            </a:r>
            <a:r>
              <a:rPr lang="ko-KR" altLang="en-US" sz="1000" dirty="0" smtClean="0"/>
              <a:t>클라이언트에 </a:t>
            </a:r>
            <a:r>
              <a:rPr lang="ko-KR" altLang="en-US" sz="1000" dirty="0"/>
              <a:t>로그아웃 성공 응답</a:t>
            </a:r>
          </a:p>
          <a:p>
            <a:r>
              <a:rPr lang="en-US" altLang="ko-KR" sz="1000" dirty="0" smtClean="0"/>
              <a:t>         4. </a:t>
            </a:r>
            <a:r>
              <a:rPr lang="ko-KR" altLang="en-US" sz="1000" dirty="0" smtClean="0"/>
              <a:t>보안 </a:t>
            </a:r>
            <a:r>
              <a:rPr lang="ko-KR" altLang="en-US" sz="1000" dirty="0"/>
              <a:t>강화 방안</a:t>
            </a:r>
          </a:p>
          <a:p>
            <a:r>
              <a:rPr lang="en-US" altLang="ko-KR" sz="1000" dirty="0" smtClean="0"/>
              <a:t>             . HTTPS </a:t>
            </a:r>
            <a:r>
              <a:rPr lang="ko-KR" altLang="en-US" sz="1000" dirty="0"/>
              <a:t>사용 필수</a:t>
            </a:r>
          </a:p>
          <a:p>
            <a:r>
              <a:rPr lang="ko-KR" altLang="en-US" sz="1000" dirty="0" smtClean="0"/>
              <a:t>             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토큰 </a:t>
            </a:r>
            <a:r>
              <a:rPr lang="ko-KR" altLang="en-US" sz="1000" dirty="0"/>
              <a:t>암호화 및 서명 검증</a:t>
            </a:r>
          </a:p>
          <a:p>
            <a:r>
              <a:rPr lang="ko-KR" altLang="en-US" sz="1000" dirty="0" smtClean="0"/>
              <a:t>             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액세스 </a:t>
            </a:r>
            <a:r>
              <a:rPr lang="ko-KR" altLang="en-US" sz="1000" dirty="0"/>
              <a:t>토큰에 최소한의 정보만 포함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 </a:t>
            </a:r>
            <a:r>
              <a:rPr lang="en-US" altLang="ko-KR" sz="1000" dirty="0"/>
              <a:t>ID, </a:t>
            </a:r>
            <a:r>
              <a:rPr lang="ko-KR" altLang="en-US" sz="1000" dirty="0"/>
              <a:t>권한 등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smtClean="0"/>
              <a:t>             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주기적인 </a:t>
            </a:r>
            <a:r>
              <a:rPr lang="ko-KR" altLang="en-US" sz="1000" dirty="0" err="1"/>
              <a:t>리프레시</a:t>
            </a:r>
            <a:r>
              <a:rPr lang="ko-KR" altLang="en-US" sz="1000" dirty="0"/>
              <a:t> 토큰 순환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7</a:t>
            </a:r>
            <a:r>
              <a:rPr lang="ko-KR" altLang="en-US" sz="1000" dirty="0"/>
              <a:t>일마다</a:t>
            </a:r>
            <a:r>
              <a:rPr lang="en-US" altLang="ko-KR" sz="1000" dirty="0"/>
              <a:t>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이러한 </a:t>
            </a:r>
            <a:r>
              <a:rPr lang="ko-KR" altLang="en-US" sz="1000" dirty="0"/>
              <a:t>개선된 인증 방식은 </a:t>
            </a:r>
            <a:r>
              <a:rPr lang="en-US" altLang="ko-KR" sz="1000" dirty="0"/>
              <a:t>A</a:t>
            </a:r>
            <a:r>
              <a:rPr lang="ko-KR" altLang="en-US" sz="1000" dirty="0"/>
              <a:t>고객사의 채널 확대 및 사용자 증가에 따른 인증 및 세션 관리 문제를 효과적으로 해결할 수 있을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시스템의 </a:t>
            </a:r>
            <a:r>
              <a:rPr lang="ko-KR" altLang="en-US" sz="1000" dirty="0" err="1"/>
              <a:t>확장성이</a:t>
            </a:r>
            <a:r>
              <a:rPr lang="ko-KR" altLang="en-US" sz="1000" dirty="0"/>
              <a:t> 향상되고</a:t>
            </a:r>
            <a:r>
              <a:rPr lang="en-US" altLang="ko-KR" sz="1000" dirty="0"/>
              <a:t>, </a:t>
            </a:r>
            <a:r>
              <a:rPr lang="ko-KR" altLang="en-US" sz="1000" dirty="0"/>
              <a:t>보안성도 강화되며</a:t>
            </a:r>
            <a:r>
              <a:rPr lang="en-US" altLang="ko-KR" sz="1000" dirty="0"/>
              <a:t>, </a:t>
            </a:r>
            <a:r>
              <a:rPr lang="ko-KR" altLang="en-US" sz="1000" dirty="0"/>
              <a:t>다양한 클라이언트 환경에서도 일관된 사용자 경험을 제공할 수 있습니다</a:t>
            </a:r>
            <a:r>
              <a:rPr lang="en-US" altLang="ko-KR" sz="10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2" y="15937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인증방식의 전환에 따른 방안을 제시하고 프로세스를 설계하시오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13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 인증 불일치 또는 세션 만료는 사용자 경험에 큰 영향을 미칠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따라서 이러한 상황이 발생했을 때 사용자에게 명확한 안내와 </a:t>
            </a:r>
            <a:r>
              <a:rPr lang="ko-KR" altLang="en-US" sz="1000" dirty="0" err="1" smtClean="0">
                <a:latin typeface="+mn-ea"/>
              </a:rPr>
              <a:t>사용성을</a:t>
            </a:r>
            <a:r>
              <a:rPr lang="ko-KR" altLang="en-US" sz="1000" dirty="0" smtClean="0">
                <a:latin typeface="+mn-ea"/>
              </a:rPr>
              <a:t> 보장하는 </a:t>
            </a:r>
            <a:r>
              <a:rPr lang="en-US" altLang="ko-KR" sz="1000" dirty="0" smtClean="0">
                <a:latin typeface="+mn-ea"/>
              </a:rPr>
              <a:t>UI </a:t>
            </a:r>
            <a:r>
              <a:rPr lang="ko-KR" altLang="en-US" sz="1000" dirty="0" smtClean="0">
                <a:latin typeface="+mn-ea"/>
              </a:rPr>
              <a:t>처리 방안을 마련하는 것이 중요합니다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세션 만료 처리</a:t>
            </a:r>
          </a:p>
          <a:p>
            <a:r>
              <a:rPr lang="en-US" altLang="ko-KR" sz="1000" b="1" dirty="0" smtClean="0">
                <a:latin typeface="+mn-ea"/>
              </a:rPr>
              <a:t>   a) </a:t>
            </a:r>
            <a:r>
              <a:rPr lang="ko-KR" altLang="en-US" sz="1000" b="1" dirty="0" smtClean="0">
                <a:latin typeface="+mn-ea"/>
              </a:rPr>
              <a:t>세션 만료 전 사용자 알림</a:t>
            </a:r>
          </a:p>
          <a:p>
            <a:r>
              <a:rPr lang="ko-KR" altLang="en-US" sz="1000" b="1" dirty="0" smtClean="0">
                <a:latin typeface="+mn-ea"/>
              </a:rPr>
              <a:t> 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세션 만료 경고 메시지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세션이 만료되기 몇 분 전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5</a:t>
            </a:r>
            <a:r>
              <a:rPr lang="ko-KR" altLang="en-US" sz="1000" dirty="0" smtClean="0">
                <a:latin typeface="+mn-ea"/>
              </a:rPr>
              <a:t>분 전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에 사용자에게 세션이 곧 만료될 것임을 알려주는 경고 메시지를 표시합니다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 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. UI </a:t>
            </a:r>
            <a:r>
              <a:rPr lang="ko-KR" altLang="en-US" sz="1000" b="1" dirty="0" smtClean="0">
                <a:latin typeface="+mn-ea"/>
              </a:rPr>
              <a:t>요소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모달</a:t>
            </a:r>
            <a:r>
              <a:rPr lang="ko-KR" altLang="en-US" sz="1000" dirty="0" smtClean="0">
                <a:latin typeface="+mn-ea"/>
              </a:rPr>
              <a:t> 창 또는 화면 상단에 바 형태의 알림 배너를 사용합니다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    . </a:t>
            </a:r>
            <a:r>
              <a:rPr lang="ko-KR" altLang="en-US" sz="1000" b="1" dirty="0" smtClean="0">
                <a:latin typeface="+mn-ea"/>
              </a:rPr>
              <a:t>내용</a:t>
            </a:r>
            <a:r>
              <a:rPr lang="en-US" altLang="ko-KR" sz="1000" dirty="0" smtClean="0">
                <a:latin typeface="+mn-ea"/>
              </a:rPr>
              <a:t>: "</a:t>
            </a:r>
            <a:r>
              <a:rPr lang="ko-KR" altLang="en-US" sz="1000" dirty="0" smtClean="0">
                <a:latin typeface="+mn-ea"/>
              </a:rPr>
              <a:t>세션이 </a:t>
            </a:r>
            <a:r>
              <a:rPr lang="en-US" altLang="ko-KR" sz="1000" dirty="0" smtClean="0">
                <a:latin typeface="+mn-ea"/>
              </a:rPr>
              <a:t>5</a:t>
            </a:r>
            <a:r>
              <a:rPr lang="ko-KR" altLang="en-US" sz="1000" dirty="0" smtClean="0">
                <a:latin typeface="+mn-ea"/>
              </a:rPr>
              <a:t>분 후 만료됩니다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계속 사용하시려면 </a:t>
            </a:r>
            <a:r>
              <a:rPr lang="en-US" altLang="ko-KR" sz="1000" dirty="0" smtClean="0">
                <a:latin typeface="+mn-ea"/>
              </a:rPr>
              <a:t>'</a:t>
            </a:r>
            <a:r>
              <a:rPr lang="ko-KR" altLang="en-US" sz="1000" dirty="0" smtClean="0">
                <a:latin typeface="+mn-ea"/>
              </a:rPr>
              <a:t>연장</a:t>
            </a:r>
            <a:r>
              <a:rPr lang="en-US" altLang="ko-KR" sz="1000" dirty="0" smtClean="0">
                <a:latin typeface="+mn-ea"/>
              </a:rPr>
              <a:t>' </a:t>
            </a:r>
            <a:r>
              <a:rPr lang="ko-KR" altLang="en-US" sz="1000" dirty="0" smtClean="0">
                <a:latin typeface="+mn-ea"/>
              </a:rPr>
              <a:t>버튼을 클릭하세요</a:t>
            </a:r>
            <a:r>
              <a:rPr lang="en-US" altLang="ko-KR" sz="1000" dirty="0" smtClean="0">
                <a:latin typeface="+mn-ea"/>
              </a:rPr>
              <a:t>.“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    .  </a:t>
            </a:r>
            <a:r>
              <a:rPr lang="ko-KR" altLang="en-US" sz="1000" b="1" dirty="0" smtClean="0">
                <a:latin typeface="+mn-ea"/>
              </a:rPr>
              <a:t>액션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연장 버튼을 클릭하면 세션이 연장되고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알림이 사라집니다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b) </a:t>
            </a:r>
            <a:r>
              <a:rPr lang="ko-KR" altLang="en-US" sz="1000" b="1" dirty="0" smtClean="0">
                <a:latin typeface="+mn-ea"/>
              </a:rPr>
              <a:t>세션 만료 후 처리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세션 만료 알림 </a:t>
            </a:r>
            <a:r>
              <a:rPr lang="ko-KR" altLang="en-US" sz="1000" b="1" dirty="0" err="1" smtClean="0">
                <a:latin typeface="+mn-ea"/>
              </a:rPr>
              <a:t>모달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세션 만료 후 페이지 내에서 활동을 시도할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즉시 세션 만료 알림 </a:t>
            </a:r>
            <a:r>
              <a:rPr lang="ko-KR" altLang="en-US" sz="1000" dirty="0" err="1" smtClean="0">
                <a:latin typeface="+mn-ea"/>
              </a:rPr>
              <a:t>모달</a:t>
            </a:r>
            <a:r>
              <a:rPr lang="ko-KR" altLang="en-US" sz="1000" dirty="0" smtClean="0">
                <a:latin typeface="+mn-ea"/>
              </a:rPr>
              <a:t> 창을 표시합니다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   . UI </a:t>
            </a:r>
            <a:r>
              <a:rPr lang="ko-KR" altLang="en-US" sz="1000" b="1" dirty="0" smtClean="0">
                <a:latin typeface="+mn-ea"/>
              </a:rPr>
              <a:t>요소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모달</a:t>
            </a:r>
            <a:r>
              <a:rPr lang="ko-KR" altLang="en-US" sz="1000" dirty="0" smtClean="0">
                <a:latin typeface="+mn-ea"/>
              </a:rPr>
              <a:t> 창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   . </a:t>
            </a:r>
            <a:r>
              <a:rPr lang="ko-KR" altLang="en-US" sz="1000" b="1" dirty="0" smtClean="0">
                <a:latin typeface="+mn-ea"/>
              </a:rPr>
              <a:t>내용</a:t>
            </a:r>
            <a:r>
              <a:rPr lang="en-US" altLang="ko-KR" sz="1000" dirty="0" smtClean="0">
                <a:latin typeface="+mn-ea"/>
              </a:rPr>
              <a:t>: "</a:t>
            </a:r>
            <a:r>
              <a:rPr lang="ko-KR" altLang="en-US" sz="1000" dirty="0" smtClean="0">
                <a:latin typeface="+mn-ea"/>
              </a:rPr>
              <a:t>세션이 만료되었습니다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계속 사용하시려면 다시 로그인해주세요</a:t>
            </a:r>
            <a:r>
              <a:rPr lang="en-US" altLang="ko-KR" sz="1000" dirty="0" smtClean="0">
                <a:latin typeface="+mn-ea"/>
              </a:rPr>
              <a:t>.“ 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   . </a:t>
            </a:r>
            <a:r>
              <a:rPr lang="ko-KR" altLang="en-US" sz="1000" b="1" dirty="0" smtClean="0">
                <a:latin typeface="+mn-ea"/>
              </a:rPr>
              <a:t>액션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로그인 버튼을 클릭하면 로그인 페이지로 </a:t>
            </a:r>
            <a:r>
              <a:rPr lang="ko-KR" altLang="en-US" sz="1000" dirty="0" err="1" smtClean="0">
                <a:latin typeface="+mn-ea"/>
              </a:rPr>
              <a:t>리디렉션됩니다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이전에 작업하던 내용을 복구할 수 있는 옵션을 제공할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자동 로그아웃 후 </a:t>
            </a:r>
            <a:r>
              <a:rPr lang="ko-KR" altLang="en-US" sz="1000" b="1" dirty="0" err="1" smtClean="0">
                <a:latin typeface="+mn-ea"/>
              </a:rPr>
              <a:t>리디렉션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세션이 만료되면 자동으로 로그아웃 처리되고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로그인 페이지로 </a:t>
            </a:r>
            <a:r>
              <a:rPr lang="ko-KR" altLang="en-US" sz="1000" dirty="0" err="1" smtClean="0">
                <a:latin typeface="+mn-ea"/>
              </a:rPr>
              <a:t>리디렉션됩니다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UI </a:t>
            </a:r>
            <a:r>
              <a:rPr lang="ko-KR" altLang="en-US" sz="1000" b="1" dirty="0" smtClean="0">
                <a:latin typeface="+mn-ea"/>
              </a:rPr>
              <a:t>요소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로그인 페이지로의 자동 </a:t>
            </a:r>
            <a:r>
              <a:rPr lang="ko-KR" altLang="en-US" sz="1000" dirty="0" err="1" smtClean="0">
                <a:latin typeface="+mn-ea"/>
              </a:rPr>
              <a:t>리디렉션</a:t>
            </a:r>
            <a:endParaRPr lang="ko-KR" altLang="en-US" sz="1000" dirty="0" smtClean="0">
              <a:latin typeface="+mn-ea"/>
            </a:endParaRPr>
          </a:p>
          <a:p>
            <a:pPr lvl="1"/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내용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로그인 페이지에 </a:t>
            </a:r>
            <a:r>
              <a:rPr lang="en-US" altLang="ko-KR" sz="1000" dirty="0" smtClean="0">
                <a:latin typeface="+mn-ea"/>
              </a:rPr>
              <a:t>"</a:t>
            </a:r>
            <a:r>
              <a:rPr lang="ko-KR" altLang="en-US" sz="1000" dirty="0" smtClean="0">
                <a:latin typeface="+mn-ea"/>
              </a:rPr>
              <a:t>세션이 만료되었습니다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다시 로그인해주세요</a:t>
            </a:r>
            <a:r>
              <a:rPr lang="en-US" altLang="ko-KR" sz="1000" dirty="0" smtClean="0">
                <a:latin typeface="+mn-ea"/>
              </a:rPr>
              <a:t>."</a:t>
            </a:r>
            <a:r>
              <a:rPr lang="ko-KR" altLang="en-US" sz="1000" dirty="0" smtClean="0">
                <a:latin typeface="+mn-ea"/>
              </a:rPr>
              <a:t>라는 메시지를 표시합니다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액션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로그인 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사용자가 이전에 있던 페이지나 작업을 이어서 할 수 있도록 </a:t>
            </a:r>
            <a:r>
              <a:rPr lang="ko-KR" altLang="en-US" sz="1000" dirty="0" err="1" smtClean="0">
                <a:latin typeface="+mn-ea"/>
              </a:rPr>
              <a:t>리디렉션합니다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인증 불일치 처리</a:t>
            </a:r>
          </a:p>
          <a:p>
            <a:r>
              <a:rPr lang="en-US" altLang="ko-KR" sz="1000" b="1" dirty="0" smtClean="0">
                <a:latin typeface="+mn-ea"/>
              </a:rPr>
              <a:t>    a) </a:t>
            </a:r>
            <a:r>
              <a:rPr lang="ko-KR" altLang="en-US" sz="1000" b="1" dirty="0" smtClean="0">
                <a:latin typeface="+mn-ea"/>
              </a:rPr>
              <a:t>인증 불일치 발생 시 알림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즉각적인 오류 메시지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잘못된 자격 증명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비밀번호</a:t>
            </a:r>
            <a:r>
              <a:rPr lang="en-US" altLang="ko-KR" sz="1000" dirty="0" smtClean="0">
                <a:latin typeface="+mn-ea"/>
              </a:rPr>
              <a:t>, 2FA </a:t>
            </a:r>
            <a:r>
              <a:rPr lang="ko-KR" altLang="en-US" sz="1000" dirty="0" smtClean="0">
                <a:latin typeface="+mn-ea"/>
              </a:rPr>
              <a:t>코드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입력했을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즉시 오류 메시지를 표시합니다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UI </a:t>
            </a:r>
            <a:r>
              <a:rPr lang="ko-KR" altLang="en-US" sz="1000" b="1" dirty="0" smtClean="0">
                <a:latin typeface="+mn-ea"/>
              </a:rPr>
              <a:t>요소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입력 필드 아래 또는 </a:t>
            </a:r>
            <a:r>
              <a:rPr lang="ko-KR" altLang="en-US" sz="1000" dirty="0" err="1" smtClean="0">
                <a:latin typeface="+mn-ea"/>
              </a:rPr>
              <a:t>모달</a:t>
            </a:r>
            <a:r>
              <a:rPr lang="ko-KR" altLang="en-US" sz="1000" dirty="0" smtClean="0">
                <a:latin typeface="+mn-ea"/>
              </a:rPr>
              <a:t> 창으로 오류 메시지 표시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내용</a:t>
            </a:r>
            <a:r>
              <a:rPr lang="en-US" altLang="ko-KR" sz="1000" dirty="0" smtClean="0">
                <a:latin typeface="+mn-ea"/>
              </a:rPr>
              <a:t>: "</a:t>
            </a:r>
            <a:r>
              <a:rPr lang="ko-KR" altLang="en-US" sz="1000" dirty="0" smtClean="0">
                <a:latin typeface="+mn-ea"/>
              </a:rPr>
              <a:t>입력하신 비밀번호가 일치하지 않습니다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다시 시도해주세요</a:t>
            </a:r>
            <a:r>
              <a:rPr lang="en-US" altLang="ko-KR" sz="1000" dirty="0" smtClean="0">
                <a:latin typeface="+mn-ea"/>
              </a:rPr>
              <a:t>."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액션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입력 필드가 강조되며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사용자가 쉽게 다시 입력할 수 있도록 처리합니다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일정 횟수 이상 오류 발생 시 </a:t>
            </a:r>
            <a:r>
              <a:rPr lang="en-US" altLang="ko-KR" sz="1000" dirty="0" smtClean="0">
                <a:latin typeface="+mn-ea"/>
              </a:rPr>
              <a:t>CAPTCHA </a:t>
            </a:r>
            <a:r>
              <a:rPr lang="ko-KR" altLang="en-US" sz="1000" dirty="0" smtClean="0">
                <a:latin typeface="+mn-ea"/>
              </a:rPr>
              <a:t>또는 추가 보안 절차를 요구할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b) </a:t>
            </a:r>
            <a:r>
              <a:rPr lang="ko-KR" altLang="en-US" sz="1000" b="1" dirty="0" smtClean="0">
                <a:latin typeface="+mn-ea"/>
              </a:rPr>
              <a:t>인증이 필요할 때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재인증</a:t>
            </a:r>
            <a:r>
              <a:rPr lang="ko-KR" altLang="en-US" sz="1000" b="1" dirty="0" smtClean="0">
                <a:latin typeface="+mn-ea"/>
              </a:rPr>
              <a:t> 요구 </a:t>
            </a:r>
            <a:r>
              <a:rPr lang="ko-KR" altLang="en-US" sz="1000" b="1" dirty="0" err="1" smtClean="0">
                <a:latin typeface="+mn-ea"/>
              </a:rPr>
              <a:t>모달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중요 작업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결제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민감한 데이터 접근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수행할 때 인증이 필요할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재인증을</a:t>
            </a:r>
            <a:r>
              <a:rPr lang="ko-KR" altLang="en-US" sz="1000" dirty="0" smtClean="0">
                <a:latin typeface="+mn-ea"/>
              </a:rPr>
              <a:t> 요구하는 </a:t>
            </a:r>
            <a:r>
              <a:rPr lang="ko-KR" altLang="en-US" sz="1000" dirty="0" err="1" smtClean="0">
                <a:latin typeface="+mn-ea"/>
              </a:rPr>
              <a:t>모달</a:t>
            </a:r>
            <a:r>
              <a:rPr lang="ko-KR" altLang="en-US" sz="1000" dirty="0" smtClean="0">
                <a:latin typeface="+mn-ea"/>
              </a:rPr>
              <a:t> 창을 표시합니다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UI </a:t>
            </a:r>
            <a:r>
              <a:rPr lang="ko-KR" altLang="en-US" sz="1000" b="1" dirty="0" smtClean="0">
                <a:latin typeface="+mn-ea"/>
              </a:rPr>
              <a:t>요소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모달</a:t>
            </a:r>
            <a:r>
              <a:rPr lang="ko-KR" altLang="en-US" sz="1000" dirty="0" smtClean="0">
                <a:latin typeface="+mn-ea"/>
              </a:rPr>
              <a:t> 창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내용</a:t>
            </a:r>
            <a:r>
              <a:rPr lang="en-US" altLang="ko-KR" sz="1000" dirty="0" smtClean="0">
                <a:latin typeface="+mn-ea"/>
              </a:rPr>
              <a:t>: "</a:t>
            </a:r>
            <a:r>
              <a:rPr lang="ko-KR" altLang="en-US" sz="1000" dirty="0" smtClean="0">
                <a:latin typeface="+mn-ea"/>
              </a:rPr>
              <a:t>이 작업을 수행하기 위해 다시 인증이 필요합니다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비밀번호를 입력해주세요</a:t>
            </a:r>
            <a:r>
              <a:rPr lang="en-US" altLang="ko-KR" sz="1000" dirty="0" smtClean="0">
                <a:latin typeface="+mn-ea"/>
              </a:rPr>
              <a:t>."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액션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비밀번호 입력 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인증이 성공하면 작업을 계속 진행합니다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인증 실패 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오류 메시지와 함께 다시 입력할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일관된 사용자 경험 제공</a:t>
            </a:r>
          </a:p>
          <a:p>
            <a:r>
              <a:rPr lang="en-US" altLang="ko-KR" sz="1000" b="1" dirty="0" smtClean="0">
                <a:latin typeface="+mn-ea"/>
              </a:rPr>
              <a:t>    a) </a:t>
            </a:r>
            <a:r>
              <a:rPr lang="ko-KR" altLang="en-US" sz="1000" b="1" dirty="0" smtClean="0">
                <a:latin typeface="+mn-ea"/>
              </a:rPr>
              <a:t>일관된 디자인 및 메시지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통일된 </a:t>
            </a:r>
            <a:r>
              <a:rPr lang="en-US" altLang="ko-KR" sz="1000" b="1" dirty="0" smtClean="0">
                <a:latin typeface="+mn-ea"/>
              </a:rPr>
              <a:t>UI </a:t>
            </a:r>
            <a:r>
              <a:rPr lang="ko-KR" altLang="en-US" sz="1000" b="1" dirty="0" smtClean="0">
                <a:latin typeface="+mn-ea"/>
              </a:rPr>
              <a:t>스타일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세션 만료나 인증 불일치 상황에서 표시되는 모든 메시지와 알림은 일관된 디자인과 언어를 사용하여 혼란을 최소화합니다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명확한 가이드 제공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사용자에게 필요한 조치를 명확하게 안내하고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쉽게 이해할 수 있도록 간결한 언어로 설명합니다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err="1" smtClean="0">
                <a:latin typeface="+mn-ea"/>
              </a:rPr>
              <a:t>접근성</a:t>
            </a:r>
            <a:r>
              <a:rPr lang="ko-KR" altLang="en-US" sz="1000" b="1" dirty="0" smtClean="0">
                <a:latin typeface="+mn-ea"/>
              </a:rPr>
              <a:t> 및 </a:t>
            </a:r>
            <a:r>
              <a:rPr lang="ko-KR" altLang="en-US" sz="1000" b="1" dirty="0" err="1" smtClean="0">
                <a:latin typeface="+mn-ea"/>
              </a:rPr>
              <a:t>반응성</a:t>
            </a:r>
            <a:r>
              <a:rPr lang="ko-KR" altLang="en-US" sz="1000" b="1" dirty="0" smtClean="0">
                <a:latin typeface="+mn-ea"/>
              </a:rPr>
              <a:t> 고려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모든 기기에서 동일한 사용자 경험 제공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데스크톱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태블릿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모바일</a:t>
            </a:r>
            <a:r>
              <a:rPr lang="ko-KR" altLang="en-US" sz="1000" dirty="0" smtClean="0">
                <a:latin typeface="+mn-ea"/>
              </a:rPr>
              <a:t> 등 다양한 기기에서 동일한 </a:t>
            </a:r>
            <a:r>
              <a:rPr lang="en-US" altLang="ko-KR" sz="1000" dirty="0" smtClean="0">
                <a:latin typeface="+mn-ea"/>
              </a:rPr>
              <a:t>UI </a:t>
            </a:r>
            <a:r>
              <a:rPr lang="ko-KR" altLang="en-US" sz="1000" dirty="0" smtClean="0">
                <a:latin typeface="+mn-ea"/>
              </a:rPr>
              <a:t>경험을 제공하도록 </a:t>
            </a:r>
            <a:r>
              <a:rPr lang="ko-KR" altLang="en-US" sz="1000" dirty="0" err="1" smtClean="0">
                <a:latin typeface="+mn-ea"/>
              </a:rPr>
              <a:t>반응형</a:t>
            </a:r>
            <a:r>
              <a:rPr lang="ko-KR" altLang="en-US" sz="1000" dirty="0" smtClean="0">
                <a:latin typeface="+mn-ea"/>
              </a:rPr>
              <a:t> 디자인을 적용합니다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접근성</a:t>
            </a:r>
            <a:r>
              <a:rPr lang="en-US" altLang="ko-KR" sz="1000" b="1" dirty="0" smtClean="0">
                <a:latin typeface="+mn-ea"/>
              </a:rPr>
              <a:t>(Accessibility)</a:t>
            </a:r>
            <a:r>
              <a:rPr lang="en-US" altLang="ko-KR" sz="1000" dirty="0" smtClean="0">
                <a:latin typeface="+mn-ea"/>
              </a:rPr>
              <a:t>: UI </a:t>
            </a:r>
            <a:r>
              <a:rPr lang="ko-KR" altLang="en-US" sz="1000" dirty="0" smtClean="0">
                <a:latin typeface="+mn-ea"/>
              </a:rPr>
              <a:t>요소가 스크린 리더와 호환되며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키보드 및 보조 장치로 쉽게 접근할 수 있도록 설계합니다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사용자 피드백 및 개선</a:t>
            </a:r>
          </a:p>
          <a:p>
            <a:r>
              <a:rPr lang="en-US" altLang="ko-KR" sz="1000" b="1" dirty="0" smtClean="0">
                <a:latin typeface="+mn-ea"/>
              </a:rPr>
              <a:t>    a) </a:t>
            </a:r>
            <a:r>
              <a:rPr lang="ko-KR" altLang="en-US" sz="1000" b="1" dirty="0" smtClean="0">
                <a:latin typeface="+mn-ea"/>
              </a:rPr>
              <a:t>사용자 피드백 루프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피드백 수집 기능 제공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세션 만료 또는 인증 불일치가 발생한 후 사용자가 문제를 보고하거나</a:t>
            </a:r>
            <a:r>
              <a:rPr lang="en-US" altLang="ko-KR" sz="1000" dirty="0" smtClean="0">
                <a:latin typeface="+mn-ea"/>
              </a:rPr>
              <a:t>, UI</a:t>
            </a:r>
            <a:r>
              <a:rPr lang="ko-KR" altLang="en-US" sz="1000" dirty="0" smtClean="0">
                <a:latin typeface="+mn-ea"/>
              </a:rPr>
              <a:t>에 대한 피드백을 제공할 수 있는 기능을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lvl="1"/>
            <a:r>
              <a:rPr lang="en-US" altLang="ko-KR" sz="1000" b="1" dirty="0" smtClean="0">
                <a:latin typeface="+mn-ea"/>
              </a:rPr>
              <a:t>UI </a:t>
            </a:r>
            <a:r>
              <a:rPr lang="ko-KR" altLang="en-US" sz="1000" b="1" dirty="0" smtClean="0">
                <a:latin typeface="+mn-ea"/>
              </a:rPr>
              <a:t>요소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피드백 버튼 또는 폼</a:t>
            </a:r>
          </a:p>
          <a:p>
            <a:pPr lvl="1"/>
            <a:r>
              <a:rPr lang="ko-KR" altLang="en-US" sz="1000" b="1" dirty="0" smtClean="0">
                <a:latin typeface="+mn-ea"/>
              </a:rPr>
              <a:t>내용</a:t>
            </a:r>
            <a:r>
              <a:rPr lang="en-US" altLang="ko-KR" sz="1000" dirty="0" smtClean="0">
                <a:latin typeface="+mn-ea"/>
              </a:rPr>
              <a:t>: "</a:t>
            </a:r>
            <a:r>
              <a:rPr lang="ko-KR" altLang="en-US" sz="1000" dirty="0" smtClean="0">
                <a:latin typeface="+mn-ea"/>
              </a:rPr>
              <a:t>이 문제가 반복되나요</a:t>
            </a:r>
            <a:r>
              <a:rPr lang="en-US" altLang="ko-KR" sz="1000" dirty="0" smtClean="0">
                <a:latin typeface="+mn-ea"/>
              </a:rPr>
              <a:t>? </a:t>
            </a:r>
            <a:r>
              <a:rPr lang="ko-KR" altLang="en-US" sz="1000" dirty="0" smtClean="0">
                <a:latin typeface="+mn-ea"/>
              </a:rPr>
              <a:t>피드백을 남겨주세요</a:t>
            </a:r>
            <a:r>
              <a:rPr lang="en-US" altLang="ko-KR" sz="1000" dirty="0" smtClean="0">
                <a:latin typeface="+mn-ea"/>
              </a:rPr>
              <a:t>."</a:t>
            </a:r>
          </a:p>
          <a:p>
            <a:r>
              <a:rPr lang="en-US" altLang="ko-KR" sz="1000" b="1" dirty="0" smtClean="0">
                <a:latin typeface="+mn-ea"/>
              </a:rPr>
              <a:t>    b) </a:t>
            </a:r>
            <a:r>
              <a:rPr lang="ko-KR" altLang="en-US" sz="1000" b="1" dirty="0" smtClean="0">
                <a:latin typeface="+mn-ea"/>
              </a:rPr>
              <a:t>지속적인 </a:t>
            </a:r>
            <a:r>
              <a:rPr lang="en-US" altLang="ko-KR" sz="1000" b="1" dirty="0" smtClean="0">
                <a:latin typeface="+mn-ea"/>
              </a:rPr>
              <a:t>UI </a:t>
            </a:r>
            <a:r>
              <a:rPr lang="ko-KR" altLang="en-US" sz="1000" b="1" dirty="0" smtClean="0">
                <a:latin typeface="+mn-ea"/>
              </a:rPr>
              <a:t>개선 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사용자 피드백 기반 개선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수집된 피드백을 분석하여 </a:t>
            </a:r>
            <a:r>
              <a:rPr lang="en-US" altLang="ko-KR" sz="1000" dirty="0" smtClean="0">
                <a:latin typeface="+mn-ea"/>
              </a:rPr>
              <a:t>UI/UX</a:t>
            </a:r>
            <a:r>
              <a:rPr lang="ko-KR" altLang="en-US" sz="1000" dirty="0" smtClean="0">
                <a:latin typeface="+mn-ea"/>
              </a:rPr>
              <a:t>를 지속적으로 개선합니다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이와 같은 </a:t>
            </a:r>
            <a:r>
              <a:rPr lang="en-US" altLang="ko-KR" sz="1000" dirty="0" smtClean="0">
                <a:latin typeface="+mn-ea"/>
              </a:rPr>
              <a:t>UI </a:t>
            </a:r>
            <a:r>
              <a:rPr lang="ko-KR" altLang="en-US" sz="1000" dirty="0" smtClean="0">
                <a:latin typeface="+mn-ea"/>
              </a:rPr>
              <a:t>처리 방안을 통해 인증 불일치와 세션 만료 상황에서도 사용자가 혼란 없이 시스템을 이용할 수 있도록 지원할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명확한 알림과 일관된 사용자 경험을 제공함으로써 사용자의 만족도를 높이고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보안성과 사용 편의성을 동시에 강화할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2" y="15937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인증 불일치 또는 </a:t>
            </a:r>
            <a:r>
              <a:rPr lang="en-US" altLang="ko-KR" sz="1100" b="1" dirty="0" smtClean="0">
                <a:latin typeface="+mn-ea"/>
              </a:rPr>
              <a:t>Session </a:t>
            </a:r>
            <a:r>
              <a:rPr lang="ko-KR" altLang="en-US" sz="1100" b="1" dirty="0" smtClean="0">
                <a:latin typeface="+mn-ea"/>
              </a:rPr>
              <a:t>만료에 따른 처리에 대한 </a:t>
            </a:r>
            <a:r>
              <a:rPr lang="en-US" altLang="ko-KR" sz="1100" b="1" dirty="0" smtClean="0">
                <a:latin typeface="+mn-ea"/>
              </a:rPr>
              <a:t>UI </a:t>
            </a:r>
            <a:r>
              <a:rPr lang="ko-KR" altLang="en-US" sz="1100" b="1" dirty="0" smtClean="0">
                <a:latin typeface="+mn-ea"/>
              </a:rPr>
              <a:t>처리 방안을 설계하시오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76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문제 정의</a:t>
            </a:r>
          </a:p>
          <a:p>
            <a:r>
              <a:rPr lang="ko-KR" altLang="en-US" sz="1000" dirty="0" smtClean="0">
                <a:latin typeface="+mn-ea"/>
              </a:rPr>
              <a:t>    다수의 사용자가 동일한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항공편 좌석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호텔 객실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 재고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동시에 예약하려고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 모델과 예약 처리 프로세스에서 동시성 문제가 발생할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이로 인해 중복 예약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 불일치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실패 등이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문제점 분석</a:t>
            </a:r>
          </a:p>
          <a:p>
            <a:r>
              <a:rPr lang="ko-KR" altLang="en-US" sz="1000" dirty="0" smtClean="0">
                <a:latin typeface="+mn-ea"/>
              </a:rPr>
              <a:t>   동시성 이슈는 주로 다음과 같은 문제점에서 발생합니다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레이스 컨디션</a:t>
            </a:r>
            <a:r>
              <a:rPr lang="en-US" altLang="ko-KR" sz="1000" b="1" dirty="0" smtClean="0">
                <a:latin typeface="+mn-ea"/>
              </a:rPr>
              <a:t>(Race Condition)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여러 사용자가 동시에 같은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아이템을 예약하려고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프로세스가 동시에 데이터베이스에 접근하여 데이터 일관성을 깨뜨리는 문제가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잠금 문제</a:t>
            </a:r>
            <a:r>
              <a:rPr lang="en-US" altLang="ko-KR" sz="1000" b="1" dirty="0" smtClean="0">
                <a:latin typeface="+mn-ea"/>
              </a:rPr>
              <a:t>(Locking Issues)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데이터베이스에서 동시성 제어를 위해 레코드를 잠그는 방식이 비효율적이거나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잠금 해제가 제대로 이루어지지 않아 </a:t>
            </a:r>
            <a:r>
              <a:rPr lang="ko-KR" altLang="en-US" sz="1000" dirty="0" err="1" smtClean="0">
                <a:latin typeface="+mn-ea"/>
              </a:rPr>
              <a:t>데드락</a:t>
            </a:r>
            <a:r>
              <a:rPr lang="en-US" altLang="ko-KR" sz="1000" dirty="0" smtClean="0">
                <a:latin typeface="+mn-ea"/>
              </a:rPr>
              <a:t>(Deadlock) </a:t>
            </a:r>
            <a:r>
              <a:rPr lang="ko-KR" altLang="en-US" sz="1000" dirty="0" smtClean="0">
                <a:latin typeface="+mn-ea"/>
              </a:rPr>
              <a:t>또는 다른 사용자 요청이 차단되는 문제가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b="1" dirty="0" smtClean="0">
                <a:latin typeface="+mn-ea"/>
              </a:rPr>
              <a:t>비효율적인 데이터 모델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</a:t>
            </a:r>
            <a:r>
              <a:rPr lang="ko-KR" altLang="en-US" sz="1000" dirty="0" err="1" smtClean="0">
                <a:latin typeface="+mn-ea"/>
              </a:rPr>
              <a:t>인벤토리의</a:t>
            </a:r>
            <a:r>
              <a:rPr lang="ko-KR" altLang="en-US" sz="1000" dirty="0" smtClean="0">
                <a:latin typeface="+mn-ea"/>
              </a:rPr>
              <a:t> 상태를 제대로 반영하지 못하는 데이터 모델로 인해 동시성 제어가 어려워질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특히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방식으로 구현된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동시성 제어가 더욱 어렵습니다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해결 방안 제시</a:t>
            </a:r>
          </a:p>
          <a:p>
            <a:r>
              <a:rPr lang="ko-KR" altLang="en-US" sz="1000" dirty="0" smtClean="0">
                <a:latin typeface="+mn-ea"/>
              </a:rPr>
              <a:t>    동시성 문제를 해결하기 위한 방안을 제시하며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제약 조건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처리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충족하도록 설계합니다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■ 방안 </a:t>
            </a:r>
            <a:r>
              <a:rPr lang="en-US" altLang="ko-KR" sz="1000" b="1" dirty="0" smtClean="0">
                <a:latin typeface="+mn-ea"/>
              </a:rPr>
              <a:t>1: Optimistic Locking (</a:t>
            </a:r>
            <a:r>
              <a:rPr lang="ko-KR" altLang="en-US" sz="1000" b="1" dirty="0" smtClean="0">
                <a:latin typeface="+mn-ea"/>
              </a:rPr>
              <a:t>낙관적 잠금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버전 관리 추가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- </a:t>
            </a:r>
            <a:r>
              <a:rPr lang="ko-KR" altLang="en-US" sz="1000" dirty="0" smtClean="0">
                <a:latin typeface="+mn-ea"/>
              </a:rPr>
              <a:t>예약 테이블에 </a:t>
            </a:r>
            <a:r>
              <a:rPr lang="en-US" altLang="ko-KR" sz="1000" dirty="0" smtClean="0">
                <a:latin typeface="+mn-ea"/>
              </a:rPr>
              <a:t>version </a:t>
            </a:r>
            <a:r>
              <a:rPr lang="ko-KR" altLang="en-US" sz="1000" dirty="0" smtClean="0">
                <a:latin typeface="+mn-ea"/>
              </a:rPr>
              <a:t>필드를 추가하여 각 예약 요청 시점의 상태를 추적합니다</a:t>
            </a:r>
            <a:r>
              <a:rPr lang="en-US" altLang="ko-KR" sz="1000" dirty="0" smtClean="0">
                <a:latin typeface="+mn-ea"/>
              </a:rPr>
              <a:t>.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      - </a:t>
            </a:r>
            <a:r>
              <a:rPr lang="ko-KR" altLang="en-US" sz="1000" dirty="0" smtClean="0">
                <a:latin typeface="+mn-ea"/>
              </a:rPr>
              <a:t>업데이트 시 해당 레코드의 </a:t>
            </a:r>
            <a:r>
              <a:rPr lang="en-US" altLang="ko-KR" sz="1000" dirty="0" smtClean="0">
                <a:latin typeface="+mn-ea"/>
              </a:rPr>
              <a:t>version </a:t>
            </a:r>
            <a:r>
              <a:rPr lang="ko-KR" altLang="en-US" sz="1000" dirty="0" smtClean="0">
                <a:latin typeface="+mn-ea"/>
              </a:rPr>
              <a:t>값이 현재와 일치하는 경우에만 업데이트를 허용하며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불일치 시 재시도를 요청하거나 오류를 반환합니다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2.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처리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- </a:t>
            </a:r>
            <a:r>
              <a:rPr lang="ko-KR" altLang="en-US" sz="1000" dirty="0" smtClean="0">
                <a:latin typeface="+mn-ea"/>
              </a:rPr>
              <a:t>예약 요청은 비동기적으로 처리되며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업데이트 요청 시 </a:t>
            </a:r>
            <a:r>
              <a:rPr lang="en-US" altLang="ko-KR" sz="1000" dirty="0" smtClean="0">
                <a:latin typeface="+mn-ea"/>
              </a:rPr>
              <a:t>Optimistic Locking</a:t>
            </a:r>
            <a:r>
              <a:rPr lang="ko-KR" altLang="en-US" sz="1000" dirty="0" smtClean="0">
                <a:latin typeface="+mn-ea"/>
              </a:rPr>
              <a:t>을 통해 동시성 문제를 해결합니다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- </a:t>
            </a:r>
            <a:r>
              <a:rPr lang="ko-KR" altLang="en-US" sz="1000" dirty="0" smtClean="0">
                <a:latin typeface="+mn-ea"/>
              </a:rPr>
              <a:t>클라이언트는 실패한 경우 이를 인지하고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다시 시도할 수 있도록 설계합니다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■ 방안 </a:t>
            </a:r>
            <a:r>
              <a:rPr lang="en-US" altLang="ko-KR" sz="1000" b="1" dirty="0" smtClean="0">
                <a:latin typeface="+mn-ea"/>
              </a:rPr>
              <a:t>2: Pessimistic Locking (</a:t>
            </a:r>
            <a:r>
              <a:rPr lang="ko-KR" altLang="en-US" sz="1000" b="1" dirty="0" smtClean="0">
                <a:latin typeface="+mn-ea"/>
              </a:rPr>
              <a:t>비관적 잠금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레코드 잠금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pPr lvl="1"/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사용자가 특정 </a:t>
            </a:r>
            <a:r>
              <a:rPr lang="ko-KR" altLang="en-US" sz="1000" dirty="0" err="1" smtClean="0">
                <a:latin typeface="+mn-ea"/>
              </a:rPr>
              <a:t>인벤토리를</a:t>
            </a:r>
            <a:r>
              <a:rPr lang="ko-KR" altLang="en-US" sz="1000" dirty="0" smtClean="0">
                <a:latin typeface="+mn-ea"/>
              </a:rPr>
              <a:t> 예약하려고 할 때 해당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레코드를 읽기 전에 잠급니다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pPr lvl="1"/>
            <a:r>
              <a:rPr lang="ko-KR" altLang="en-US" sz="1000" dirty="0" smtClean="0">
                <a:latin typeface="+mn-ea"/>
              </a:rPr>
              <a:t>  이는 다른 사용자가 동시에 해당 레코드를 읽거나 수정하지 못하도록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000" dirty="0" smtClean="0">
                <a:latin typeface="+mn-ea"/>
              </a:rPr>
              <a:t>Pessimistic Locking</a:t>
            </a:r>
            <a:r>
              <a:rPr lang="ko-KR" altLang="en-US" sz="1000" dirty="0" smtClean="0">
                <a:latin typeface="+mn-ea"/>
              </a:rPr>
              <a:t>은 일반적으로 더 높은 동시성 제어를 제공하지만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성능에 부정적인 영향을 미칠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628650" lvl="1" indent="-171450">
              <a:buFontTx/>
              <a:buChar char="-"/>
            </a:pPr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큐 사용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pPr lvl="1"/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예약 요청을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큐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RabbitMQ</a:t>
            </a:r>
            <a:r>
              <a:rPr lang="en-US" altLang="ko-KR" sz="1000" dirty="0" smtClean="0">
                <a:latin typeface="+mn-ea"/>
              </a:rPr>
              <a:t>, Kafka)</a:t>
            </a:r>
            <a:r>
              <a:rPr lang="ko-KR" altLang="en-US" sz="1000" dirty="0" smtClean="0">
                <a:latin typeface="+mn-ea"/>
              </a:rPr>
              <a:t>에 넣고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처리를 하나씩 큐에서 꺼내어 처리합니다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pPr lvl="1"/>
            <a:r>
              <a:rPr lang="ko-KR" altLang="en-US" sz="1000" dirty="0" smtClean="0">
                <a:latin typeface="+mn-ea"/>
              </a:rPr>
              <a:t>  이렇게 하면 비관적 잠금으로 인한 성능 저하를 완화할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8478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다수의 사용자가 다수의 </a:t>
            </a:r>
            <a:r>
              <a:rPr lang="ko-KR" altLang="en-US" sz="1100" b="1" dirty="0" err="1" smtClean="0">
                <a:latin typeface="+mn-ea"/>
              </a:rPr>
              <a:t>인벤토리</a:t>
            </a:r>
            <a:r>
              <a:rPr lang="ko-KR" altLang="en-US" sz="1100" b="1" dirty="0" smtClean="0">
                <a:latin typeface="+mn-ea"/>
              </a:rPr>
              <a:t> 예약을 하기 위한 데이터 모델의 문제점을 확인하고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해결을 위한 방안을 제시하시오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예약 처리 프로세스는 </a:t>
            </a:r>
            <a:r>
              <a:rPr lang="en-US" altLang="ko-KR" sz="1100" b="1" dirty="0" err="1" smtClean="0">
                <a:latin typeface="+mn-ea"/>
              </a:rPr>
              <a:t>Async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한 방식으로 구현 되어야 한다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5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■ 인증방식과 동작 흐름</a:t>
            </a:r>
            <a:r>
              <a:rPr lang="en-US" altLang="ko-KR" sz="1100" dirty="0" smtClean="0">
                <a:latin typeface="+mn-ea"/>
              </a:rPr>
              <a:t> 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b="1" dirty="0" smtClean="0"/>
              <a:t>    1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권한 부여 코드 승인 방식 </a:t>
            </a:r>
            <a:r>
              <a:rPr lang="en-US" altLang="ko-KR" sz="1100" b="1" dirty="0"/>
              <a:t>(Authorization Code Grant)</a:t>
            </a:r>
          </a:p>
          <a:p>
            <a:r>
              <a:rPr lang="ko-KR" altLang="en-US" sz="1100" dirty="0" smtClean="0"/>
              <a:t>        자체 </a:t>
            </a:r>
            <a:r>
              <a:rPr lang="ko-KR" altLang="en-US" sz="1100" dirty="0"/>
              <a:t>생성한 </a:t>
            </a:r>
            <a:r>
              <a:rPr lang="en-US" altLang="ko-KR" sz="1100" dirty="0"/>
              <a:t>Authorization Code</a:t>
            </a:r>
            <a:r>
              <a:rPr lang="ko-KR" altLang="en-US" sz="1100" dirty="0"/>
              <a:t>를 전달하는 방식으로 </a:t>
            </a:r>
            <a:r>
              <a:rPr lang="en-US" altLang="ko-KR" sz="1100" dirty="0"/>
              <a:t>OAuth2.0</a:t>
            </a:r>
            <a:r>
              <a:rPr lang="ko-KR" altLang="en-US" sz="1100" dirty="0"/>
              <a:t>에서 가장 기본이 되는 방식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response_type</a:t>
            </a:r>
            <a:r>
              <a:rPr lang="en-US" altLang="ko-KR" sz="1100" dirty="0" smtClean="0"/>
              <a:t>=code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grant_type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authoration_code</a:t>
            </a:r>
            <a:r>
              <a:rPr lang="en-US" altLang="ko-KR" sz="1100" dirty="0"/>
              <a:t> </a:t>
            </a:r>
            <a:r>
              <a:rPr lang="ko-KR" altLang="en-US" sz="1100" dirty="0"/>
              <a:t>등 형식으로 요청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Authoration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Server</a:t>
            </a:r>
            <a:r>
              <a:rPr lang="ko-KR" altLang="en-US" sz="1100" dirty="0"/>
              <a:t>가 </a:t>
            </a:r>
            <a:r>
              <a:rPr lang="en-US" altLang="ko-KR" sz="1100" dirty="0"/>
              <a:t>Redirect 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엑세스</a:t>
            </a:r>
            <a:r>
              <a:rPr lang="ko-KR" altLang="en-US" sz="1100" dirty="0"/>
              <a:t> 토큰을 전달하면 브라우저에 토큰이 바로 노출되기 </a:t>
            </a:r>
            <a:r>
              <a:rPr lang="ko-KR" altLang="en-US" sz="1100" dirty="0" smtClean="0"/>
              <a:t>때문에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프론트앤드에서</a:t>
            </a:r>
            <a:r>
              <a:rPr lang="ko-KR" altLang="en-US" sz="1100" dirty="0"/>
              <a:t> </a:t>
            </a:r>
            <a:r>
              <a:rPr lang="en-US" altLang="ko-KR" sz="1100" dirty="0"/>
              <a:t>code</a:t>
            </a:r>
            <a:r>
              <a:rPr lang="ko-KR" altLang="en-US" sz="1100" dirty="0"/>
              <a:t>를 받아서 서버로 전달하면 서버에서 </a:t>
            </a:r>
            <a:r>
              <a:rPr lang="ko-KR" altLang="en-US" sz="1100" dirty="0" err="1"/>
              <a:t>엑세스</a:t>
            </a:r>
            <a:r>
              <a:rPr lang="ko-KR" altLang="en-US" sz="1100" dirty="0"/>
              <a:t> 토큰을 요청하는 방식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  Code</a:t>
            </a:r>
            <a:r>
              <a:rPr lang="ko-KR" altLang="en-US" sz="1100" dirty="0"/>
              <a:t>를 </a:t>
            </a:r>
            <a:r>
              <a:rPr lang="en-US" altLang="ko-KR" sz="1100" dirty="0"/>
              <a:t>Access Token</a:t>
            </a:r>
            <a:r>
              <a:rPr lang="ko-KR" altLang="en-US" sz="1100" dirty="0"/>
              <a:t>으로 변환할 때 </a:t>
            </a:r>
            <a:r>
              <a:rPr lang="en-US" altLang="ko-KR" sz="1100" dirty="0" err="1"/>
              <a:t>client_secret</a:t>
            </a:r>
            <a:r>
              <a:rPr lang="ko-KR" altLang="en-US" sz="1100" dirty="0"/>
              <a:t>이 필요</a:t>
            </a:r>
            <a:r>
              <a:rPr lang="en-US" altLang="ko-KR" sz="1100" dirty="0"/>
              <a:t>. </a:t>
            </a:r>
            <a:r>
              <a:rPr lang="ko-KR" altLang="en-US" sz="1100" dirty="0"/>
              <a:t>결국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백엔드</a:t>
            </a:r>
            <a:r>
              <a:rPr lang="ko-KR" altLang="en-US" sz="1100" dirty="0"/>
              <a:t> 서버에서만 필요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>        </a:t>
            </a:r>
            <a:r>
              <a:rPr lang="ko-KR" altLang="en-US" sz="1100" dirty="0" err="1" smtClean="0"/>
              <a:t>백엔드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사이에서만 토큰이 이동하여 비교적 안전한 </a:t>
            </a:r>
            <a:r>
              <a:rPr lang="ko-KR" altLang="en-US" sz="1100" dirty="0" smtClean="0"/>
              <a:t>방식</a:t>
            </a:r>
            <a:endParaRPr lang="en-US" altLang="ko-KR" sz="1100" dirty="0" smtClean="0"/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ko-KR" altLang="en-US" sz="1100" dirty="0" smtClean="0"/>
              <a:t>    </a:t>
            </a:r>
            <a:r>
              <a:rPr lang="en-US" altLang="ko-KR" sz="1100" b="1" dirty="0" smtClean="0"/>
              <a:t>2. </a:t>
            </a:r>
            <a:r>
              <a:rPr lang="ko-KR" altLang="en-US" sz="1100" b="1" dirty="0" smtClean="0"/>
              <a:t>암묵적 </a:t>
            </a:r>
            <a:r>
              <a:rPr lang="ko-KR" altLang="en-US" sz="1100" b="1" dirty="0"/>
              <a:t>승인 방식 </a:t>
            </a:r>
            <a:r>
              <a:rPr lang="en-US" altLang="ko-KR" sz="1100" b="1" dirty="0"/>
              <a:t>(Implicit Grant)</a:t>
            </a:r>
          </a:p>
          <a:p>
            <a:r>
              <a:rPr lang="ko-KR" altLang="en-US" sz="1100" dirty="0" smtClean="0"/>
              <a:t>       자격 </a:t>
            </a:r>
            <a:r>
              <a:rPr lang="ko-KR" altLang="en-US" sz="1100" dirty="0"/>
              <a:t>증명을 안전하게 저장하기 힘든 클라이언트 사이드에서 </a:t>
            </a:r>
            <a:r>
              <a:rPr lang="en-US" altLang="ko-KR" sz="1100" dirty="0"/>
              <a:t>OAuth2.0 </a:t>
            </a:r>
            <a:r>
              <a:rPr lang="ko-KR" altLang="en-US" sz="1100" dirty="0"/>
              <a:t>인증에 최적화된 방식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response_type</a:t>
            </a:r>
            <a:r>
              <a:rPr lang="en-US" altLang="ko-KR" sz="1100" dirty="0" smtClean="0"/>
              <a:t>=token </a:t>
            </a:r>
            <a:r>
              <a:rPr lang="ko-KR" altLang="en-US" sz="1100" dirty="0"/>
              <a:t>등 형식으로 요청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Autorization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Code </a:t>
            </a:r>
            <a:r>
              <a:rPr lang="ko-KR" altLang="en-US" sz="1100" dirty="0"/>
              <a:t>발급 없이 바로 </a:t>
            </a:r>
            <a:r>
              <a:rPr lang="en-US" altLang="ko-KR" sz="1100" dirty="0"/>
              <a:t>Access Token </a:t>
            </a:r>
            <a:r>
              <a:rPr lang="ko-KR" altLang="en-US" sz="1100" dirty="0"/>
              <a:t>발급되기 때문에 만료 기간이 짧아야 함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>        절차가 </a:t>
            </a:r>
            <a:r>
              <a:rPr lang="ko-KR" altLang="en-US" sz="1100" dirty="0"/>
              <a:t>비교적 간단하지만 </a:t>
            </a:r>
            <a:r>
              <a:rPr lang="en-US" altLang="ko-KR" sz="1100" dirty="0"/>
              <a:t>Access Token</a:t>
            </a:r>
            <a:r>
              <a:rPr lang="ko-KR" altLang="en-US" sz="1100" dirty="0"/>
              <a:t>이 </a:t>
            </a:r>
            <a:r>
              <a:rPr lang="en-US" altLang="ko-KR" sz="1100" dirty="0"/>
              <a:t>URI</a:t>
            </a:r>
            <a:r>
              <a:rPr lang="ko-KR" altLang="en-US" sz="1100" dirty="0"/>
              <a:t>를 통해 전달되어 보안에 취약</a:t>
            </a:r>
            <a:br>
              <a:rPr lang="ko-KR" altLang="en-US" sz="1100" dirty="0"/>
            </a:br>
            <a:endParaRPr lang="ko-KR" altLang="en-US" sz="1100" dirty="0"/>
          </a:p>
          <a:p>
            <a:r>
              <a:rPr lang="en-US" altLang="ko-KR" sz="1100" b="1" dirty="0" smtClean="0"/>
              <a:t>     3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자원 소유자 자격 증명 방식 </a:t>
            </a:r>
            <a:r>
              <a:rPr lang="en-US" altLang="ko-KR" sz="1100" b="1" dirty="0"/>
              <a:t>(Resource Owner Password Credentials Grant)</a:t>
            </a:r>
          </a:p>
          <a:p>
            <a:r>
              <a:rPr lang="en-US" altLang="ko-KR" sz="1100" dirty="0" smtClean="0"/>
              <a:t>         Authorization </a:t>
            </a:r>
            <a:r>
              <a:rPr lang="en-US" altLang="ko-KR" sz="1100" dirty="0"/>
              <a:t>Server, Resource Server, Client</a:t>
            </a:r>
            <a:r>
              <a:rPr lang="ko-KR" altLang="en-US" sz="1100" dirty="0"/>
              <a:t>가 모두 같은 시스템에 속해 있을 때만 사용 가능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 smtClean="0"/>
              <a:t>         ID</a:t>
            </a:r>
            <a:r>
              <a:rPr lang="en-US" altLang="ko-KR" sz="1100" dirty="0"/>
              <a:t>, Password</a:t>
            </a:r>
            <a:r>
              <a:rPr lang="ko-KR" altLang="en-US" sz="1100" dirty="0"/>
              <a:t>로만 </a:t>
            </a:r>
            <a:r>
              <a:rPr lang="en-US" altLang="ko-KR" sz="1100" dirty="0"/>
              <a:t>Access Token</a:t>
            </a:r>
            <a:r>
              <a:rPr lang="ko-KR" altLang="en-US" sz="1100" dirty="0"/>
              <a:t>을 발급받는 방식</a:t>
            </a:r>
            <a:r>
              <a:rPr lang="en-US" altLang="ko-KR" sz="1100" dirty="0" smtClean="0"/>
              <a:t>.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 err="1" smtClean="0"/>
              <a:t>grant_type</a:t>
            </a:r>
            <a:r>
              <a:rPr lang="en-US" altLang="ko-KR" sz="1100" dirty="0" smtClean="0"/>
              <a:t>=password </a:t>
            </a:r>
            <a:r>
              <a:rPr lang="ko-KR" altLang="en-US" sz="1100" dirty="0"/>
              <a:t>형식으로 </a:t>
            </a:r>
            <a:r>
              <a:rPr lang="ko-KR" altLang="en-US" sz="1100" dirty="0" smtClean="0"/>
              <a:t>요청</a:t>
            </a:r>
            <a:endParaRPr lang="en-US" altLang="ko-KR" sz="1100" dirty="0" smtClean="0"/>
          </a:p>
          <a:p>
            <a:endParaRPr lang="ko-KR" altLang="en-US" sz="1100" dirty="0"/>
          </a:p>
          <a:p>
            <a:r>
              <a:rPr lang="en-US" altLang="ko-KR" sz="1100" b="1" dirty="0" smtClean="0"/>
              <a:t>     4.</a:t>
            </a:r>
            <a:r>
              <a:rPr lang="ko-KR" altLang="en-US" sz="1100" b="1" dirty="0" smtClean="0"/>
              <a:t>클라이언트 </a:t>
            </a:r>
            <a:r>
              <a:rPr lang="ko-KR" altLang="en-US" sz="1100" b="1" dirty="0"/>
              <a:t>자격 증명 방식 </a:t>
            </a:r>
            <a:r>
              <a:rPr lang="en-US" altLang="ko-KR" sz="1100" b="1" dirty="0"/>
              <a:t>(Client Credentials Grant)</a:t>
            </a:r>
          </a:p>
          <a:p>
            <a:r>
              <a:rPr lang="ko-KR" altLang="en-US" sz="1100" dirty="0" smtClean="0"/>
              <a:t>        클라이언트의 </a:t>
            </a:r>
            <a:r>
              <a:rPr lang="ko-KR" altLang="en-US" sz="1100" dirty="0"/>
              <a:t>자격 증명만으로 </a:t>
            </a:r>
            <a:r>
              <a:rPr lang="en-US" altLang="ko-KR" sz="1100" dirty="0"/>
              <a:t>Access Token</a:t>
            </a:r>
            <a:r>
              <a:rPr lang="ko-KR" altLang="en-US" sz="1100" dirty="0"/>
              <a:t>을 획득하는 방식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 smtClean="0"/>
              <a:t>        User</a:t>
            </a:r>
            <a:r>
              <a:rPr lang="ko-KR" altLang="en-US" sz="1100" dirty="0"/>
              <a:t>가 아닌 </a:t>
            </a:r>
            <a:r>
              <a:rPr lang="en-US" altLang="ko-KR" sz="1100" dirty="0"/>
              <a:t>Client</a:t>
            </a:r>
            <a:r>
              <a:rPr lang="ko-KR" altLang="en-US" sz="1100" dirty="0"/>
              <a:t>에 대한 인가가 필요할 때 사용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 smtClean="0"/>
              <a:t>        </a:t>
            </a:r>
            <a:r>
              <a:rPr lang="ko-KR" altLang="en-US" sz="1100" dirty="0" smtClean="0"/>
              <a:t>즉</a:t>
            </a:r>
            <a:r>
              <a:rPr lang="en-US" altLang="ko-KR" sz="1100" dirty="0"/>
              <a:t>, Client</a:t>
            </a:r>
            <a:r>
              <a:rPr lang="ko-KR" altLang="en-US" sz="1100" dirty="0"/>
              <a:t>에 대해 리소스 접근 권한이 설정된 경우 사용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 smtClean="0"/>
              <a:t>        </a:t>
            </a:r>
            <a:r>
              <a:rPr lang="ko-KR" altLang="en-US" sz="1100" dirty="0" smtClean="0"/>
              <a:t>자격 </a:t>
            </a:r>
            <a:r>
              <a:rPr lang="ko-KR" altLang="en-US" sz="1100" dirty="0"/>
              <a:t>증명을 안전하게 보관할 수 있는 클라이언트에서만 사용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endParaRPr lang="ko-KR" altLang="en-US" sz="1100" dirty="0"/>
          </a:p>
          <a:p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endParaRPr lang="en-US" altLang="ko-KR" sz="11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04" y="88490"/>
            <a:ext cx="3474081" cy="24980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29" y="2389239"/>
            <a:ext cx="2997197" cy="18536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890" y="4177357"/>
            <a:ext cx="3441905" cy="2071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490" y="3858638"/>
            <a:ext cx="3297647" cy="23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2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■ 방안 </a:t>
            </a:r>
            <a:r>
              <a:rPr lang="en-US" altLang="ko-KR" sz="1000" b="1" dirty="0" smtClean="0">
                <a:latin typeface="+mn-ea"/>
              </a:rPr>
              <a:t>3: </a:t>
            </a:r>
            <a:r>
              <a:rPr lang="ko-KR" altLang="en-US" sz="1000" b="1" dirty="0" smtClean="0">
                <a:latin typeface="+mn-ea"/>
              </a:rPr>
              <a:t>데이터 모델 개선 및 분산 시스템 도입</a:t>
            </a:r>
            <a:endParaRPr lang="en-US" altLang="ko-KR" sz="1000" b="1" dirty="0" smtClean="0">
              <a:latin typeface="+mn-ea"/>
            </a:endParaRPr>
          </a:p>
          <a:p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재고 감소 시나리오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재고를 관리하는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테이블과 예약 테이블을 분리하고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테이블에서 </a:t>
            </a:r>
            <a:r>
              <a:rPr lang="en-US" altLang="ko-KR" sz="1000" dirty="0" err="1" smtClean="0">
                <a:latin typeface="+mn-ea"/>
              </a:rPr>
              <a:t>available_quantity</a:t>
            </a:r>
            <a:r>
              <a:rPr lang="ko-KR" altLang="en-US" sz="1000" dirty="0" smtClean="0">
                <a:latin typeface="+mn-ea"/>
              </a:rPr>
              <a:t>를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예약 요청이 들어올 때마다 비동기적으로 재고를 감소시키는 요청을 보내고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성공 시 예약을 완료합니다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2. CQRS </a:t>
            </a:r>
            <a:r>
              <a:rPr lang="ko-KR" altLang="en-US" sz="1000" b="1" dirty="0" smtClean="0">
                <a:latin typeface="+mn-ea"/>
              </a:rPr>
              <a:t>패턴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Command Query Responsibility Segregation(CQRS) </a:t>
            </a:r>
            <a:r>
              <a:rPr lang="ko-KR" altLang="en-US" sz="1000" dirty="0" smtClean="0">
                <a:latin typeface="+mn-ea"/>
              </a:rPr>
              <a:t>패턴을 도입하여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쓰기 작업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예약 및 재고 감소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과 읽기 작업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상태 조회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분리합니다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예약은 비동기적으로 처리되며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쓰기 작업이 완료되면 이벤트를 통해 읽기 모델을 업데이트합니다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3. </a:t>
            </a:r>
            <a:r>
              <a:rPr lang="ko-KR" altLang="en-US" sz="1000" b="1" dirty="0" smtClean="0">
                <a:latin typeface="+mn-ea"/>
              </a:rPr>
              <a:t>분산 트랜잭션 관리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분산 시스템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en-US" altLang="ko-KR" sz="1000" dirty="0" smtClean="0">
                <a:latin typeface="+mn-ea"/>
              </a:rPr>
              <a:t>, Cassandra)</a:t>
            </a:r>
            <a:r>
              <a:rPr lang="ko-KR" altLang="en-US" sz="1000" dirty="0" smtClean="0">
                <a:latin typeface="+mn-ea"/>
              </a:rPr>
              <a:t>에서 트랜잭션을 관리하여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 err="1" smtClean="0">
                <a:latin typeface="+mn-ea"/>
              </a:rPr>
              <a:t>노드에서의</a:t>
            </a:r>
            <a:r>
              <a:rPr lang="ko-KR" altLang="en-US" sz="1000" dirty="0" smtClean="0">
                <a:latin typeface="+mn-ea"/>
              </a:rPr>
              <a:t> 동시성 문제를 해결합니다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dirty="0" smtClean="0">
                <a:latin typeface="+mn-ea"/>
              </a:rPr>
              <a:t>특히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smtClean="0">
                <a:latin typeface="+mn-ea"/>
              </a:rPr>
              <a:t>WATCH </a:t>
            </a:r>
            <a:r>
              <a:rPr lang="ko-KR" altLang="en-US" sz="1000" dirty="0" smtClean="0">
                <a:latin typeface="+mn-ea"/>
              </a:rPr>
              <a:t>및 </a:t>
            </a:r>
            <a:r>
              <a:rPr lang="en-US" altLang="ko-KR" sz="1000" dirty="0" smtClean="0">
                <a:latin typeface="+mn-ea"/>
              </a:rPr>
              <a:t>MULTI/EXEC </a:t>
            </a:r>
            <a:r>
              <a:rPr lang="ko-KR" altLang="en-US" sz="1000" dirty="0" smtClean="0">
                <a:latin typeface="+mn-ea"/>
              </a:rPr>
              <a:t>명령어를 사용해 낙관적 잠금을 구현할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■ 방안 </a:t>
            </a:r>
            <a:r>
              <a:rPr lang="en-US" altLang="ko-KR" sz="1000" b="1" dirty="0" smtClean="0">
                <a:latin typeface="+mn-ea"/>
              </a:rPr>
              <a:t>4: </a:t>
            </a:r>
            <a:r>
              <a:rPr lang="ko-KR" altLang="en-US" sz="1000" b="1" dirty="0" smtClean="0">
                <a:latin typeface="+mn-ea"/>
              </a:rPr>
              <a:t>이벤트 </a:t>
            </a:r>
            <a:r>
              <a:rPr lang="ko-KR" altLang="en-US" sz="1000" b="1" dirty="0" err="1" smtClean="0">
                <a:latin typeface="+mn-ea"/>
              </a:rPr>
              <a:t>소싱</a:t>
            </a:r>
            <a:r>
              <a:rPr lang="en-US" altLang="ko-KR" sz="1000" b="1" dirty="0" smtClean="0">
                <a:latin typeface="+mn-ea"/>
              </a:rPr>
              <a:t>(Event Sourcing)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이벤트 기반 예약 처리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예약 요청을 이벤트로 처리하여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예약이 완료될 때까지의 모든 상태 변화를 이벤트로 기록합니다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이벤트 </a:t>
            </a:r>
            <a:r>
              <a:rPr lang="ko-KR" altLang="en-US" sz="1000" dirty="0" err="1" smtClean="0">
                <a:latin typeface="+mn-ea"/>
              </a:rPr>
              <a:t>소싱을</a:t>
            </a:r>
            <a:r>
              <a:rPr lang="ko-KR" altLang="en-US" sz="1000" dirty="0" smtClean="0">
                <a:latin typeface="+mn-ea"/>
              </a:rPr>
              <a:t> 사용하면 모든 이벤트를 재생하여 시스템의 현재 상태를 복원할 수 있으며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동시성 문제 발생 시 롤백 또는 재 처리할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2. Saga </a:t>
            </a:r>
            <a:r>
              <a:rPr lang="ko-KR" altLang="en-US" sz="1000" b="1" dirty="0" smtClean="0">
                <a:latin typeface="+mn-ea"/>
              </a:rPr>
              <a:t>패턴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분산 트랜잭션을 관리하기 위해 </a:t>
            </a:r>
            <a:r>
              <a:rPr lang="en-US" altLang="ko-KR" sz="1000" dirty="0" smtClean="0">
                <a:latin typeface="+mn-ea"/>
              </a:rPr>
              <a:t>Saga </a:t>
            </a:r>
            <a:r>
              <a:rPr lang="ko-KR" altLang="en-US" sz="1000" dirty="0" smtClean="0">
                <a:latin typeface="+mn-ea"/>
              </a:rPr>
              <a:t>패턴을 도입하여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트랜잭션 단계를 독립적으로 관리하고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실패 시 롤백 작업을 정의합니다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b="1" dirty="0" smtClean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프로세스 설계</a:t>
            </a:r>
            <a:endParaRPr lang="en-US" altLang="ko-KR" sz="1000" b="1" dirty="0" smtClean="0">
              <a:latin typeface="+mn-ea"/>
            </a:endParaRPr>
          </a:p>
          <a:p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예약 요청 프로세스</a:t>
            </a:r>
            <a:r>
              <a:rPr lang="en-US" altLang="ko-KR" sz="1000" dirty="0" smtClean="0">
                <a:latin typeface="+mn-ea"/>
              </a:rPr>
              <a:t>(Optimistic Locking </a:t>
            </a:r>
            <a:r>
              <a:rPr lang="ko-KR" altLang="en-US" sz="1000" dirty="0" smtClean="0">
                <a:latin typeface="+mn-ea"/>
              </a:rPr>
              <a:t>사용 예시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Step 1: </a:t>
            </a:r>
            <a:r>
              <a:rPr lang="ko-KR" altLang="en-US" sz="1000" dirty="0" smtClean="0">
                <a:latin typeface="+mn-ea"/>
              </a:rPr>
              <a:t>예약 요청 수신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→ 사용자가 예약 요청을 서버로 보냅니다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Step 2: </a:t>
            </a:r>
            <a:r>
              <a:rPr lang="ko-KR" altLang="en-US" sz="1000" dirty="0" smtClean="0">
                <a:latin typeface="+mn-ea"/>
              </a:rPr>
              <a:t>데이터베이스에서 레코드 조회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→ 예약하려는 </a:t>
            </a:r>
            <a:r>
              <a:rPr lang="ko-KR" altLang="en-US" sz="1000" dirty="0" err="1" smtClean="0">
                <a:latin typeface="+mn-ea"/>
              </a:rPr>
              <a:t>인벤토리의</a:t>
            </a:r>
            <a:r>
              <a:rPr lang="ko-KR" altLang="en-US" sz="1000" dirty="0" smtClean="0">
                <a:latin typeface="+mn-ea"/>
              </a:rPr>
              <a:t> 현재 상태 및 </a:t>
            </a:r>
            <a:r>
              <a:rPr lang="en-US" altLang="ko-KR" sz="1000" dirty="0" smtClean="0">
                <a:latin typeface="+mn-ea"/>
              </a:rPr>
              <a:t>version</a:t>
            </a:r>
            <a:r>
              <a:rPr lang="ko-KR" altLang="en-US" sz="1000" dirty="0" smtClean="0">
                <a:latin typeface="+mn-ea"/>
              </a:rPr>
              <a:t>을 조회합니다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Step 3: </a:t>
            </a:r>
            <a:r>
              <a:rPr lang="ko-KR" altLang="en-US" sz="1000" dirty="0" smtClean="0">
                <a:latin typeface="+mn-ea"/>
              </a:rPr>
              <a:t>예약 처리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dirty="0" smtClean="0">
                <a:latin typeface="+mn-ea"/>
              </a:rPr>
              <a:t> → 비동기적으로 예약을 처리하며</a:t>
            </a:r>
            <a:r>
              <a:rPr lang="en-US" altLang="ko-KR" sz="1000" dirty="0" smtClean="0">
                <a:latin typeface="+mn-ea"/>
              </a:rPr>
              <a:t>, version </a:t>
            </a:r>
            <a:r>
              <a:rPr lang="ko-KR" altLang="en-US" sz="1000" dirty="0" smtClean="0">
                <a:latin typeface="+mn-ea"/>
              </a:rPr>
              <a:t>필드가 현재 상태와 일치하는지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</a:t>
            </a:r>
            <a:r>
              <a:rPr lang="ko-KR" altLang="en-US" sz="1000" dirty="0" smtClean="0">
                <a:latin typeface="+mn-ea"/>
              </a:rPr>
              <a:t>일치하지 않으면 실패 메시지를 반환하고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클라이언트는 다시 시도할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Step 4: </a:t>
            </a:r>
            <a:r>
              <a:rPr lang="ko-KR" altLang="en-US" sz="1000" dirty="0" smtClean="0">
                <a:latin typeface="+mn-ea"/>
              </a:rPr>
              <a:t>성공 시 예약 확정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dirty="0" smtClean="0">
                <a:latin typeface="+mn-ea"/>
              </a:rPr>
              <a:t> → </a:t>
            </a:r>
            <a:r>
              <a:rPr lang="en-US" altLang="ko-KR" sz="1000" dirty="0" smtClean="0">
                <a:latin typeface="+mn-ea"/>
              </a:rPr>
              <a:t>version </a:t>
            </a:r>
            <a:r>
              <a:rPr lang="ko-KR" altLang="en-US" sz="1000" dirty="0" smtClean="0">
                <a:latin typeface="+mn-ea"/>
              </a:rPr>
              <a:t>필드를 증가시키고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상태를 업데이트한 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예약을 확정합니다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Step 5: </a:t>
            </a:r>
            <a:r>
              <a:rPr lang="ko-KR" altLang="en-US" sz="1000" dirty="0" smtClean="0">
                <a:latin typeface="+mn-ea"/>
              </a:rPr>
              <a:t>클라이언트에 응답 반환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→ 예약 성공 또는 실패 여부를 클라이언트에 반환합니다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8478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다수의 사용자가 다수의 </a:t>
            </a:r>
            <a:r>
              <a:rPr lang="ko-KR" altLang="en-US" sz="1100" b="1" dirty="0" err="1" smtClean="0">
                <a:latin typeface="+mn-ea"/>
              </a:rPr>
              <a:t>인벤토리</a:t>
            </a:r>
            <a:r>
              <a:rPr lang="ko-KR" altLang="en-US" sz="1100" b="1" dirty="0" smtClean="0">
                <a:latin typeface="+mn-ea"/>
              </a:rPr>
              <a:t> 예약을 하기 위한 데이터 모델의 문제점을 확인하고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해결을 위한 방안을 제시하시오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예약 처리 프로세스는 </a:t>
            </a:r>
            <a:r>
              <a:rPr lang="en-US" altLang="ko-KR" sz="1100" b="1" dirty="0" err="1" smtClean="0">
                <a:latin typeface="+mn-ea"/>
              </a:rPr>
              <a:t>Async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한 방식으로 구현 되어야 한다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71" y="3866945"/>
            <a:ext cx="5257800" cy="29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■ 문제 정의 및 분석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다수의 사용자가 동시에 하나의 </a:t>
            </a:r>
            <a:r>
              <a:rPr lang="ko-KR" altLang="en-US" sz="1000" dirty="0" err="1" smtClean="0">
                <a:latin typeface="+mn-ea"/>
              </a:rPr>
              <a:t>인벤토리를</a:t>
            </a:r>
            <a:r>
              <a:rPr lang="ko-KR" altLang="en-US" sz="1000" dirty="0" smtClean="0">
                <a:latin typeface="+mn-ea"/>
              </a:rPr>
              <a:t> 예약하려고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 모델에서 발생할 수 있는 주요 문제는 다음과 같습니다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1. </a:t>
            </a:r>
            <a:r>
              <a:rPr lang="ko-KR" altLang="en-US" sz="1000" b="1" dirty="0" smtClean="0">
                <a:latin typeface="+mn-ea"/>
              </a:rPr>
              <a:t>레이스 컨디션 </a:t>
            </a:r>
            <a:r>
              <a:rPr lang="en-US" altLang="ko-KR" sz="1000" b="1" dirty="0" smtClean="0">
                <a:latin typeface="+mn-ea"/>
              </a:rPr>
              <a:t>(Race Condition)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여러 사용자가 동시에 동일한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아이템을 예약하려고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데이터베이스에서 동일한 자원을 동시에 수정하려는 시도로 인해 데이터 일관성이 깨질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동일한 좌석이나 상품이 두 명 이상의 사용자에게 동시에 예약되는 경우가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데이터 </a:t>
            </a:r>
            <a:r>
              <a:rPr lang="ko-KR" altLang="en-US" sz="1000" b="1" dirty="0" err="1" smtClean="0">
                <a:latin typeface="+mn-ea"/>
              </a:rPr>
              <a:t>무결성</a:t>
            </a:r>
            <a:r>
              <a:rPr lang="ko-KR" altLang="en-US" sz="1000" b="1" dirty="0" smtClean="0">
                <a:latin typeface="+mn-ea"/>
              </a:rPr>
              <a:t> 손상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</a:t>
            </a:r>
            <a:r>
              <a:rPr lang="ko-KR" altLang="en-US" sz="1000" dirty="0" smtClean="0">
                <a:latin typeface="+mn-ea"/>
              </a:rPr>
              <a:t>동시에 여러 요청이 처리될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인벤토리의</a:t>
            </a:r>
            <a:r>
              <a:rPr lang="ko-KR" altLang="en-US" sz="1000" dirty="0" smtClean="0">
                <a:latin typeface="+mn-ea"/>
              </a:rPr>
              <a:t> 가용 수량이 정확하게 관리되지 않을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결과적으로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실제로는 가용하지 않은 자원을 예약하는 상황이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비효율적인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처리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방식으로 예약 프로세스를 처리할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 </a:t>
            </a:r>
            <a:r>
              <a:rPr lang="ko-KR" altLang="en-US" sz="1000" dirty="0" err="1" smtClean="0">
                <a:latin typeface="+mn-ea"/>
              </a:rPr>
              <a:t>무결성을</a:t>
            </a:r>
            <a:r>
              <a:rPr lang="ko-KR" altLang="en-US" sz="1000" dirty="0" smtClean="0">
                <a:latin typeface="+mn-ea"/>
              </a:rPr>
              <a:t> 유지하면서 효율적으로 </a:t>
            </a:r>
            <a:r>
              <a:rPr lang="ko-KR" altLang="en-US" sz="1000" dirty="0" err="1" smtClean="0">
                <a:latin typeface="+mn-ea"/>
              </a:rPr>
              <a:t>인벤토리를</a:t>
            </a:r>
            <a:r>
              <a:rPr lang="ko-KR" altLang="en-US" sz="1000" dirty="0" smtClean="0">
                <a:latin typeface="+mn-ea"/>
              </a:rPr>
              <a:t> 관리하는 것이 어려울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■ 해결 방안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이를 해결하기 위해 데이터 모델과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예약 처리 프로세스에 다음과 같은 방안을 제시합니다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데이터 모델 개선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예약 상태 및 잠금 필드 추가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잠금 상태 필드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lock_status</a:t>
            </a:r>
            <a:r>
              <a:rPr lang="en-US" altLang="ko-KR" sz="1000" dirty="0" smtClean="0">
                <a:latin typeface="+mn-ea"/>
              </a:rPr>
              <a:t>) </a:t>
            </a:r>
            <a:r>
              <a:rPr lang="ko-KR" altLang="en-US" sz="1000" dirty="0" smtClean="0">
                <a:latin typeface="+mn-ea"/>
              </a:rPr>
              <a:t>추가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.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테이블에 </a:t>
            </a:r>
            <a:r>
              <a:rPr lang="en-US" altLang="ko-KR" sz="1000" dirty="0" err="1" smtClean="0">
                <a:latin typeface="+mn-ea"/>
              </a:rPr>
              <a:t>lock_status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추가하여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해당 </a:t>
            </a:r>
            <a:r>
              <a:rPr lang="ko-KR" altLang="en-US" sz="1000" dirty="0" err="1" smtClean="0">
                <a:latin typeface="+mn-ea"/>
              </a:rPr>
              <a:t>인벤토리가</a:t>
            </a:r>
            <a:r>
              <a:rPr lang="ko-KR" altLang="en-US" sz="1000" dirty="0" smtClean="0">
                <a:latin typeface="+mn-ea"/>
              </a:rPr>
              <a:t> 현재 예약 처리 중인지 여부를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</a:t>
            </a:r>
            <a:r>
              <a:rPr lang="ko-KR" altLang="en-US" sz="1000" dirty="0" smtClean="0">
                <a:latin typeface="+mn-ea"/>
              </a:rPr>
              <a:t> 나타냅니다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 필드는 예약 처리 중인 </a:t>
            </a:r>
            <a:r>
              <a:rPr lang="ko-KR" altLang="en-US" sz="1000" dirty="0" err="1" smtClean="0">
                <a:latin typeface="+mn-ea"/>
              </a:rPr>
              <a:t>인벤토리를</a:t>
            </a:r>
            <a:r>
              <a:rPr lang="ko-KR" altLang="en-US" sz="1000" dirty="0" smtClean="0">
                <a:latin typeface="+mn-ea"/>
              </a:rPr>
              <a:t> 잠그는 역할을 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다른 사용자가 해당 </a:t>
            </a:r>
            <a:r>
              <a:rPr lang="ko-KR" altLang="en-US" sz="1000" dirty="0" err="1" smtClean="0">
                <a:latin typeface="+mn-ea"/>
              </a:rPr>
              <a:t>인벤토리를</a:t>
            </a:r>
            <a:r>
              <a:rPr lang="ko-KR" altLang="en-US" sz="1000" dirty="0" smtClean="0">
                <a:latin typeface="+mn-ea"/>
              </a:rPr>
              <a:t> 동시에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</a:t>
            </a:r>
            <a:r>
              <a:rPr lang="ko-KR" altLang="en-US" sz="1000" dirty="0" smtClean="0">
                <a:latin typeface="+mn-ea"/>
              </a:rPr>
              <a:t> 예약하지 못하도록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예약 상태 필드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reservation_status</a:t>
            </a:r>
            <a:r>
              <a:rPr lang="en-US" altLang="ko-KR" sz="1000" dirty="0" smtClean="0">
                <a:latin typeface="+mn-ea"/>
              </a:rPr>
              <a:t>) </a:t>
            </a:r>
            <a:r>
              <a:rPr lang="ko-KR" altLang="en-US" sz="1000" dirty="0" smtClean="0">
                <a:latin typeface="+mn-ea"/>
              </a:rPr>
              <a:t>추가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. </a:t>
            </a:r>
            <a:r>
              <a:rPr lang="ko-KR" altLang="en-US" sz="1000" dirty="0" smtClean="0">
                <a:latin typeface="+mn-ea"/>
              </a:rPr>
              <a:t>예약 테이블에 </a:t>
            </a:r>
            <a:r>
              <a:rPr lang="en-US" altLang="ko-KR" sz="1000" dirty="0" err="1" smtClean="0">
                <a:latin typeface="+mn-ea"/>
              </a:rPr>
              <a:t>reservation_status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추가하여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요청이 성공적으로 완료되었는지 여부를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</a:t>
            </a:r>
            <a:r>
              <a:rPr lang="ko-KR" altLang="en-US" sz="1000" dirty="0" smtClean="0">
                <a:latin typeface="+mn-ea"/>
              </a:rPr>
              <a:t> 기록합니다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가능한 </a:t>
            </a:r>
            <a:r>
              <a:rPr lang="ko-KR" altLang="en-US" sz="1000" dirty="0" err="1" smtClean="0">
                <a:latin typeface="+mn-ea"/>
              </a:rPr>
              <a:t>상태값</a:t>
            </a:r>
            <a:r>
              <a:rPr lang="en-US" altLang="ko-KR" sz="1000" dirty="0" smtClean="0">
                <a:latin typeface="+mn-ea"/>
              </a:rPr>
              <a:t>: PENDING, CONFIRMED, FAILED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8478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다수의 사용자가 하나의 </a:t>
            </a:r>
            <a:r>
              <a:rPr lang="ko-KR" altLang="en-US" sz="1100" b="1" dirty="0" err="1" smtClean="0">
                <a:latin typeface="+mn-ea"/>
              </a:rPr>
              <a:t>인벤토리</a:t>
            </a:r>
            <a:r>
              <a:rPr lang="ko-KR" altLang="en-US" sz="1100" b="1" dirty="0" smtClean="0">
                <a:latin typeface="+mn-ea"/>
              </a:rPr>
              <a:t> 예약을 하기 위한 데이터 모델의 문제점을 확인하고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해결을 위한 방안을 제시하시오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예약 처리 프로세스는 </a:t>
            </a:r>
            <a:r>
              <a:rPr lang="en-US" altLang="ko-KR" sz="1100" b="1" dirty="0" err="1" smtClean="0">
                <a:latin typeface="+mn-ea"/>
              </a:rPr>
              <a:t>Async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한 방식으로 구현 되어야 한다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162" y="2048489"/>
            <a:ext cx="55816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40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예약 처리 프로세스</a:t>
            </a:r>
          </a:p>
          <a:p>
            <a:r>
              <a:rPr lang="en-US" altLang="ko-KR" sz="1000" b="1" dirty="0" smtClean="0">
                <a:latin typeface="+mn-ea"/>
              </a:rPr>
              <a:t>     a) </a:t>
            </a:r>
            <a:r>
              <a:rPr lang="ko-KR" altLang="en-US" sz="1000" b="1" dirty="0" smtClean="0">
                <a:latin typeface="+mn-ea"/>
              </a:rPr>
              <a:t>낙관적 잠금 </a:t>
            </a:r>
            <a:r>
              <a:rPr lang="en-US" altLang="ko-KR" sz="1000" b="1" dirty="0" smtClean="0">
                <a:latin typeface="+mn-ea"/>
              </a:rPr>
              <a:t>(Optimistic Locking) </a:t>
            </a:r>
            <a:r>
              <a:rPr lang="ko-KR" altLang="en-US" sz="1000" b="1" dirty="0" smtClean="0">
                <a:latin typeface="+mn-ea"/>
              </a:rPr>
              <a:t>사용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버전 관리 필드 추가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. version </a:t>
            </a:r>
            <a:r>
              <a:rPr lang="ko-KR" altLang="en-US" sz="1000" dirty="0" smtClean="0">
                <a:latin typeface="+mn-ea"/>
              </a:rPr>
              <a:t>필드를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테이블에 추가하여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예약 요청이 처리될 때 이 필드를 사용해 낙관적 잠금을 구현합니다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각 트랜잭션이 완료될 때마다 </a:t>
            </a:r>
            <a:r>
              <a:rPr lang="en-US" altLang="ko-KR" sz="1000" dirty="0" smtClean="0">
                <a:latin typeface="+mn-ea"/>
              </a:rPr>
              <a:t>version </a:t>
            </a:r>
            <a:r>
              <a:rPr lang="ko-KR" altLang="en-US" sz="1000" dirty="0" smtClean="0">
                <a:latin typeface="+mn-ea"/>
              </a:rPr>
              <a:t>필드를 증가시키고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요청 시 현재 </a:t>
            </a:r>
            <a:r>
              <a:rPr lang="en-US" altLang="ko-KR" sz="1000" dirty="0" smtClean="0">
                <a:latin typeface="+mn-ea"/>
              </a:rPr>
              <a:t>version </a:t>
            </a:r>
            <a:r>
              <a:rPr lang="ko-KR" altLang="en-US" sz="1000" dirty="0" smtClean="0">
                <a:latin typeface="+mn-ea"/>
              </a:rPr>
              <a:t>값을 검증하여 데이터 </a:t>
            </a:r>
            <a:r>
              <a:rPr lang="ko-KR" altLang="en-US" sz="1000" dirty="0" err="1" smtClean="0">
                <a:latin typeface="+mn-ea"/>
              </a:rPr>
              <a:t>무결성을</a:t>
            </a:r>
            <a:r>
              <a:rPr lang="ko-KR" altLang="en-US" sz="1000" dirty="0" smtClean="0">
                <a:latin typeface="+mn-ea"/>
              </a:rPr>
              <a:t> 유지합니다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 b)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메시지 큐 활용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메시지 큐 도입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예약 요청을 처리하기 위해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메시지 큐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RabbitMQ</a:t>
            </a:r>
            <a:r>
              <a:rPr lang="en-US" altLang="ko-KR" sz="1000" dirty="0" smtClean="0">
                <a:latin typeface="+mn-ea"/>
              </a:rPr>
              <a:t>, Apache Kafka)</a:t>
            </a:r>
            <a:r>
              <a:rPr lang="ko-KR" altLang="en-US" sz="1000" dirty="0" smtClean="0">
                <a:latin typeface="+mn-ea"/>
              </a:rPr>
              <a:t>를 사용합니다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</a:t>
            </a:r>
            <a:r>
              <a:rPr lang="ko-KR" altLang="en-US" sz="1000" dirty="0" smtClean="0">
                <a:latin typeface="+mn-ea"/>
              </a:rPr>
              <a:t>모든 예약 요청은 메시지 큐에 쌓이고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워커</a:t>
            </a:r>
            <a:r>
              <a:rPr lang="ko-KR" altLang="en-US" sz="1000" dirty="0" smtClean="0">
                <a:latin typeface="+mn-ea"/>
              </a:rPr>
              <a:t> 프로세스가 큐에서 메시지를 하나씩 처리합니다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err="1" smtClean="0">
                <a:latin typeface="+mn-ea"/>
              </a:rPr>
              <a:t>워커는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잠금 상태를 확인하고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잠겨있지 않으면 </a:t>
            </a:r>
            <a:r>
              <a:rPr lang="ko-KR" altLang="en-US" sz="1000" dirty="0" err="1" smtClean="0">
                <a:latin typeface="+mn-ea"/>
              </a:rPr>
              <a:t>인벤토리를</a:t>
            </a:r>
            <a:r>
              <a:rPr lang="ko-KR" altLang="en-US" sz="1000" dirty="0" smtClean="0">
                <a:latin typeface="+mn-ea"/>
              </a:rPr>
              <a:t> 잠근 후 예약을 처리합니다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 c) </a:t>
            </a:r>
            <a:r>
              <a:rPr lang="ko-KR" altLang="en-US" sz="1000" b="1" dirty="0" smtClean="0">
                <a:latin typeface="+mn-ea"/>
              </a:rPr>
              <a:t>트랜잭션 처리 및 재시도 </a:t>
            </a:r>
            <a:r>
              <a:rPr lang="ko-KR" altLang="en-US" sz="1000" b="1" dirty="0" err="1" smtClean="0">
                <a:latin typeface="+mn-ea"/>
              </a:rPr>
              <a:t>로직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트랜잭션 관리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예약과 관련된 모든 작업은 트랜잭션으로 처리되어야 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잠금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상태 업데이트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수량 감소 등이 하나의 트랜잭션으로 묶여야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트랜잭션이 성공하면 </a:t>
            </a:r>
            <a:r>
              <a:rPr lang="en-US" altLang="ko-KR" sz="1000" dirty="0" err="1" smtClean="0">
                <a:latin typeface="+mn-ea"/>
              </a:rPr>
              <a:t>reservation_status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CONFIRMED</a:t>
            </a:r>
            <a:r>
              <a:rPr lang="ko-KR" altLang="en-US" sz="1000" dirty="0" smtClean="0">
                <a:latin typeface="+mn-ea"/>
              </a:rPr>
              <a:t>로 업데이트하고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실패 시 </a:t>
            </a:r>
            <a:r>
              <a:rPr lang="en-US" altLang="ko-KR" sz="1000" dirty="0" smtClean="0">
                <a:latin typeface="+mn-ea"/>
              </a:rPr>
              <a:t>FAILED</a:t>
            </a:r>
            <a:r>
              <a:rPr lang="ko-KR" altLang="en-US" sz="1000" dirty="0" smtClean="0">
                <a:latin typeface="+mn-ea"/>
              </a:rPr>
              <a:t>로 표시합니다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재시도 </a:t>
            </a:r>
            <a:r>
              <a:rPr lang="ko-KR" altLang="en-US" sz="1000" dirty="0" err="1" smtClean="0">
                <a:latin typeface="+mn-ea"/>
              </a:rPr>
              <a:t>로직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만약 예약이 실패하거나 트랜잭션 충돌이 발생할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일정 횟수만큼 자동으로 재시도하는 </a:t>
            </a:r>
            <a:r>
              <a:rPr lang="ko-KR" altLang="en-US" sz="1000" dirty="0" err="1" smtClean="0">
                <a:latin typeface="+mn-ea"/>
              </a:rPr>
              <a:t>로직을</a:t>
            </a:r>
            <a:r>
              <a:rPr lang="ko-KR" altLang="en-US" sz="1000" dirty="0" smtClean="0">
                <a:latin typeface="+mn-ea"/>
              </a:rPr>
              <a:t> 구현합니다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재시도 횟수를 초과하면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사용자에게 예약 실패를 알리고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다른 </a:t>
            </a:r>
            <a:r>
              <a:rPr lang="ko-KR" altLang="en-US" sz="1000" dirty="0" err="1" smtClean="0">
                <a:latin typeface="+mn-ea"/>
              </a:rPr>
              <a:t>인벤토리를</a:t>
            </a:r>
            <a:r>
              <a:rPr lang="ko-KR" altLang="en-US" sz="1000" dirty="0" smtClean="0">
                <a:latin typeface="+mn-ea"/>
              </a:rPr>
              <a:t> 선택하도록 안내할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예약 처리 흐름 예시</a:t>
            </a:r>
          </a:p>
          <a:p>
            <a:r>
              <a:rPr lang="en-US" altLang="ko-KR" sz="1000" dirty="0" smtClean="0">
                <a:latin typeface="+mn-ea"/>
              </a:rPr>
              <a:t>    Step 1: </a:t>
            </a:r>
            <a:r>
              <a:rPr lang="ko-KR" altLang="en-US" sz="1000" dirty="0" smtClean="0">
                <a:latin typeface="+mn-ea"/>
              </a:rPr>
              <a:t>예약 요청 수신  </a:t>
            </a:r>
          </a:p>
          <a:p>
            <a:r>
              <a:rPr lang="ko-KR" altLang="en-US" sz="1000" dirty="0" smtClean="0">
                <a:latin typeface="+mn-ea"/>
              </a:rPr>
              <a:t>             → 사용자가 예약 요청을 보냅니다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Step 2: </a:t>
            </a:r>
            <a:r>
              <a:rPr lang="ko-KR" altLang="en-US" sz="1000" dirty="0" smtClean="0">
                <a:latin typeface="+mn-ea"/>
              </a:rPr>
              <a:t>예약 요청 큐에 추가</a:t>
            </a:r>
          </a:p>
          <a:p>
            <a:r>
              <a:rPr lang="ko-KR" altLang="en-US" sz="1000" dirty="0" smtClean="0">
                <a:latin typeface="+mn-ea"/>
              </a:rPr>
              <a:t>             → 예약 요청은 메시지 큐에 추가됩니다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Step 3: </a:t>
            </a:r>
            <a:r>
              <a:rPr lang="ko-KR" altLang="en-US" sz="1000" dirty="0" smtClean="0">
                <a:latin typeface="+mn-ea"/>
              </a:rPr>
              <a:t>예약 처리 시작</a:t>
            </a:r>
          </a:p>
          <a:p>
            <a:r>
              <a:rPr lang="ko-KR" altLang="en-US" sz="1000" dirty="0" smtClean="0">
                <a:latin typeface="+mn-ea"/>
              </a:rPr>
              <a:t>             → </a:t>
            </a:r>
            <a:r>
              <a:rPr lang="ko-KR" altLang="en-US" sz="1000" dirty="0" err="1" smtClean="0">
                <a:latin typeface="+mn-ea"/>
              </a:rPr>
              <a:t>워커</a:t>
            </a:r>
            <a:r>
              <a:rPr lang="ko-KR" altLang="en-US" sz="1000" dirty="0" smtClean="0">
                <a:latin typeface="+mn-ea"/>
              </a:rPr>
              <a:t> 프로세스가 큐에서 메시지를 읽어 예약 처리를 시작합니다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Step 4: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잠금 시도</a:t>
            </a:r>
          </a:p>
          <a:p>
            <a:r>
              <a:rPr lang="ko-KR" altLang="en-US" sz="1000" dirty="0" smtClean="0">
                <a:latin typeface="+mn-ea"/>
              </a:rPr>
              <a:t>             → </a:t>
            </a:r>
            <a:r>
              <a:rPr lang="ko-KR" altLang="en-US" sz="1000" dirty="0" err="1" smtClean="0">
                <a:latin typeface="+mn-ea"/>
              </a:rPr>
              <a:t>워커는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인벤토리의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lock_status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확인하여 잠금을 시도합니다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이미 잠금이 되어 있으면 재시도를 위해 예약 요청을 다시 큐에 추가합니다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Step 5: </a:t>
            </a:r>
            <a:r>
              <a:rPr lang="ko-KR" altLang="en-US" sz="1000" dirty="0" smtClean="0">
                <a:latin typeface="+mn-ea"/>
              </a:rPr>
              <a:t>예약 처리</a:t>
            </a:r>
          </a:p>
          <a:p>
            <a:r>
              <a:rPr lang="ko-KR" altLang="en-US" sz="1000" dirty="0" smtClean="0">
                <a:latin typeface="+mn-ea"/>
              </a:rPr>
              <a:t>              → 잠금에 성공하면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인벤토리의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available_quantity</a:t>
            </a:r>
            <a:r>
              <a:rPr lang="ko-KR" altLang="en-US" sz="1000" dirty="0" smtClean="0">
                <a:latin typeface="+mn-ea"/>
              </a:rPr>
              <a:t>를 감소시키고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상태를 </a:t>
            </a:r>
            <a:r>
              <a:rPr lang="en-US" altLang="ko-KR" sz="1000" dirty="0" smtClean="0">
                <a:latin typeface="+mn-ea"/>
              </a:rPr>
              <a:t>PENDING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smtClean="0">
                <a:latin typeface="+mn-ea"/>
              </a:rPr>
              <a:t>CONFIRMED</a:t>
            </a:r>
            <a:r>
              <a:rPr lang="ko-KR" altLang="en-US" sz="1000" dirty="0" smtClean="0">
                <a:latin typeface="+mn-ea"/>
              </a:rPr>
              <a:t>로 업데이트합니다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        version </a:t>
            </a:r>
            <a:r>
              <a:rPr lang="ko-KR" altLang="en-US" sz="1000" dirty="0" smtClean="0">
                <a:latin typeface="+mn-ea"/>
              </a:rPr>
              <a:t>필드를 사용해 낙관적 잠금을 검증합니다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Step 6: </a:t>
            </a:r>
            <a:r>
              <a:rPr lang="ko-KR" altLang="en-US" sz="1000" dirty="0" smtClean="0">
                <a:latin typeface="+mn-ea"/>
              </a:rPr>
              <a:t>잠금 해제</a:t>
            </a:r>
          </a:p>
          <a:p>
            <a:r>
              <a:rPr lang="ko-KR" altLang="en-US" sz="1000" dirty="0" smtClean="0">
                <a:latin typeface="+mn-ea"/>
              </a:rPr>
              <a:t>              →  예약 처리가 완료되면 </a:t>
            </a:r>
            <a:r>
              <a:rPr lang="ko-KR" altLang="en-US" sz="1000" dirty="0" err="1" smtClean="0">
                <a:latin typeface="+mn-ea"/>
              </a:rPr>
              <a:t>인벤토리의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lock_status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FALSE</a:t>
            </a:r>
            <a:r>
              <a:rPr lang="ko-KR" altLang="en-US" sz="1000" dirty="0" smtClean="0">
                <a:latin typeface="+mn-ea"/>
              </a:rPr>
              <a:t>로 변경하여 잠금을 해제합니다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Step 7: </a:t>
            </a:r>
            <a:r>
              <a:rPr lang="ko-KR" altLang="en-US" sz="1000" dirty="0" smtClean="0">
                <a:latin typeface="+mn-ea"/>
              </a:rPr>
              <a:t>응답 반환</a:t>
            </a:r>
          </a:p>
          <a:p>
            <a:r>
              <a:rPr lang="ko-KR" altLang="en-US" sz="1000" dirty="0" smtClean="0">
                <a:latin typeface="+mn-ea"/>
              </a:rPr>
              <a:t>              → 예약이 성공적으로 완료되면 사용자에게 성공 메시지를 반환합니다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실패한 경우 재시도를 안내합니다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8478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다수의 사용자가 하나의 </a:t>
            </a:r>
            <a:r>
              <a:rPr lang="ko-KR" altLang="en-US" sz="1100" b="1" dirty="0" err="1" smtClean="0">
                <a:latin typeface="+mn-ea"/>
              </a:rPr>
              <a:t>인벤토리</a:t>
            </a:r>
            <a:r>
              <a:rPr lang="ko-KR" altLang="en-US" sz="1100" b="1" dirty="0" smtClean="0">
                <a:latin typeface="+mn-ea"/>
              </a:rPr>
              <a:t> 예약을 하기 위한 데이터 모델의 문제점을 확인하고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해결을 위한 방안을 제시하시오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예약 처리 프로세스는 </a:t>
            </a:r>
            <a:r>
              <a:rPr lang="en-US" altLang="ko-KR" sz="1100" b="1" dirty="0" err="1" smtClean="0">
                <a:latin typeface="+mn-ea"/>
              </a:rPr>
              <a:t>Async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한 방식으로 구현 되어야 한다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603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501199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■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아키텍처 개요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1. </a:t>
            </a:r>
            <a:r>
              <a:rPr lang="ko-KR" altLang="en-US" sz="1000" dirty="0" smtClean="0">
                <a:latin typeface="+mn-ea"/>
              </a:rPr>
              <a:t>웹 서버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 요청 처리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애플리케이션 서버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비즈니스 </a:t>
            </a:r>
            <a:r>
              <a:rPr lang="ko-KR" altLang="en-US" sz="1000" dirty="0" err="1" smtClean="0">
                <a:latin typeface="+mn-ea"/>
              </a:rPr>
              <a:t>로직</a:t>
            </a:r>
            <a:r>
              <a:rPr lang="ko-KR" altLang="en-US" sz="1000" dirty="0" smtClean="0">
                <a:latin typeface="+mn-ea"/>
              </a:rPr>
              <a:t> 처리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3. </a:t>
            </a:r>
            <a:r>
              <a:rPr lang="ko-KR" altLang="en-US" sz="1000" dirty="0" smtClean="0">
                <a:latin typeface="+mn-ea"/>
              </a:rPr>
              <a:t>메시지 큐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구매 요청 관리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4. </a:t>
            </a:r>
            <a:r>
              <a:rPr lang="ko-KR" altLang="en-US" sz="1000" dirty="0" smtClean="0">
                <a:latin typeface="+mn-ea"/>
              </a:rPr>
              <a:t>데이터베이스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 정보 및 구매 정보 저장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5. </a:t>
            </a:r>
            <a:r>
              <a:rPr lang="ko-KR" altLang="en-US" sz="1000" dirty="0" smtClean="0">
                <a:latin typeface="+mn-ea"/>
              </a:rPr>
              <a:t>캐시 서버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할인 카운터 관리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■ 상세 구현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a. </a:t>
            </a:r>
            <a:r>
              <a:rPr lang="ko-KR" altLang="en-US" sz="1000" dirty="0" smtClean="0">
                <a:latin typeface="+mn-ea"/>
              </a:rPr>
              <a:t>할인 카운터 관리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1.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를 사용하여 원자적 카운터 구현</a:t>
            </a:r>
          </a:p>
          <a:p>
            <a:r>
              <a:rPr lang="en-US" altLang="ko-KR" sz="1000" dirty="0" smtClean="0">
                <a:latin typeface="+mn-ea"/>
              </a:rPr>
              <a:t>       2. INCR </a:t>
            </a:r>
            <a:r>
              <a:rPr lang="ko-KR" altLang="en-US" sz="1000" dirty="0" smtClean="0">
                <a:latin typeface="+mn-ea"/>
              </a:rPr>
              <a:t>명령어로 카운터 증가 및 현재 값 확인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b. </a:t>
            </a:r>
            <a:r>
              <a:rPr lang="ko-KR" altLang="en-US" sz="1000" dirty="0" smtClean="0">
                <a:latin typeface="+mn-ea"/>
              </a:rPr>
              <a:t>구매 프로세스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1. </a:t>
            </a:r>
            <a:r>
              <a:rPr lang="ko-KR" altLang="en-US" sz="1000" dirty="0" smtClean="0">
                <a:latin typeface="+mn-ea"/>
              </a:rPr>
              <a:t>사용자가 구매 요청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웹 서버에서 요청 접수 및 유효성 검사</a:t>
            </a:r>
          </a:p>
          <a:p>
            <a:r>
              <a:rPr lang="en-US" altLang="ko-KR" sz="1000" dirty="0" smtClean="0">
                <a:latin typeface="+mn-ea"/>
              </a:rPr>
              <a:t>       3.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의 카운터 확인 </a:t>
            </a:r>
            <a:r>
              <a:rPr lang="en-US" altLang="ko-KR" sz="1000" dirty="0" smtClean="0">
                <a:latin typeface="+mn-ea"/>
              </a:rPr>
              <a:t>(INCR </a:t>
            </a:r>
            <a:r>
              <a:rPr lang="ko-KR" altLang="en-US" sz="1000" dirty="0" smtClean="0">
                <a:latin typeface="+mn-ea"/>
              </a:rPr>
              <a:t>사용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4. </a:t>
            </a:r>
            <a:r>
              <a:rPr lang="ko-KR" altLang="en-US" sz="1000" dirty="0" smtClean="0">
                <a:latin typeface="+mn-ea"/>
              </a:rPr>
              <a:t>카운터가 </a:t>
            </a:r>
            <a:r>
              <a:rPr lang="en-US" altLang="ko-KR" sz="1000" dirty="0" smtClean="0">
                <a:latin typeface="+mn-ea"/>
              </a:rPr>
              <a:t>10,000 </a:t>
            </a:r>
            <a:r>
              <a:rPr lang="ko-KR" altLang="en-US" sz="1000" dirty="0" smtClean="0">
                <a:latin typeface="+mn-ea"/>
              </a:rPr>
              <a:t>이하면 구매 요청을 메시지 큐에 전송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5. </a:t>
            </a:r>
            <a:r>
              <a:rPr lang="ko-KR" altLang="en-US" sz="1000" dirty="0" smtClean="0">
                <a:latin typeface="+mn-ea"/>
              </a:rPr>
              <a:t>메시지 큐에서 순차적으로 구매 처리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c. </a:t>
            </a:r>
            <a:r>
              <a:rPr lang="ko-KR" altLang="en-US" sz="1000" dirty="0" smtClean="0">
                <a:latin typeface="+mn-ea"/>
              </a:rPr>
              <a:t>메시지 큐 처리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1. Apache Kafka </a:t>
            </a:r>
            <a:r>
              <a:rPr lang="ko-KR" altLang="en-US" sz="1000" dirty="0" smtClean="0">
                <a:latin typeface="+mn-ea"/>
              </a:rPr>
              <a:t>또는 </a:t>
            </a:r>
            <a:r>
              <a:rPr lang="en-US" altLang="ko-KR" sz="1000" dirty="0" err="1" smtClean="0">
                <a:latin typeface="+mn-ea"/>
              </a:rPr>
              <a:t>RabbitMQ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사용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구매 요청을 순차적으로 처리하여 동시성 문제 해결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d. </a:t>
            </a:r>
            <a:r>
              <a:rPr lang="ko-KR" altLang="en-US" sz="1000" dirty="0" smtClean="0">
                <a:latin typeface="+mn-ea"/>
              </a:rPr>
              <a:t>데이터베이스 처리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1. </a:t>
            </a:r>
            <a:r>
              <a:rPr lang="ko-KR" altLang="en-US" sz="1000" dirty="0" smtClean="0">
                <a:latin typeface="+mn-ea"/>
              </a:rPr>
              <a:t>트랜잭션을 사용하여 구매 정보 저장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낙관적 </a:t>
            </a:r>
            <a:r>
              <a:rPr lang="ko-KR" altLang="en-US" sz="1000" dirty="0" err="1" smtClean="0">
                <a:latin typeface="+mn-ea"/>
              </a:rPr>
              <a:t>락킹으로</a:t>
            </a:r>
            <a:r>
              <a:rPr lang="ko-KR" altLang="en-US" sz="1000" dirty="0" smtClean="0">
                <a:latin typeface="+mn-ea"/>
              </a:rPr>
              <a:t> 동시 수정 방지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■ 추가 고려사항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a. </a:t>
            </a:r>
            <a:r>
              <a:rPr lang="ko-KR" altLang="en-US" sz="1000" dirty="0" smtClean="0">
                <a:latin typeface="+mn-ea"/>
              </a:rPr>
              <a:t>부하 분산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로드 </a:t>
            </a:r>
            <a:r>
              <a:rPr lang="ko-KR" altLang="en-US" sz="1000" dirty="0" err="1" smtClean="0">
                <a:latin typeface="+mn-ea"/>
              </a:rPr>
              <a:t>밸런서를</a:t>
            </a:r>
            <a:r>
              <a:rPr lang="ko-KR" altLang="en-US" sz="1000" dirty="0" smtClean="0">
                <a:latin typeface="+mn-ea"/>
              </a:rPr>
              <a:t> 사용하여 다수의 웹 서버에 요청 분산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b. </a:t>
            </a:r>
            <a:r>
              <a:rPr lang="ko-KR" altLang="en-US" sz="1000" dirty="0" smtClean="0">
                <a:latin typeface="+mn-ea"/>
              </a:rPr>
              <a:t>응답 시간 개선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처리로 사용자에게 빠른 응답 제공</a:t>
            </a:r>
          </a:p>
          <a:p>
            <a:r>
              <a:rPr lang="ko-KR" altLang="en-US" sz="1000" dirty="0" smtClean="0">
                <a:latin typeface="+mn-ea"/>
              </a:rPr>
              <a:t>                             구매 결과는 </a:t>
            </a:r>
            <a:r>
              <a:rPr lang="ko-KR" altLang="en-US" sz="1000" dirty="0" err="1" smtClean="0">
                <a:latin typeface="+mn-ea"/>
              </a:rPr>
              <a:t>웹소켓</a:t>
            </a:r>
            <a:r>
              <a:rPr lang="ko-KR" altLang="en-US" sz="1000" dirty="0" smtClean="0">
                <a:latin typeface="+mn-ea"/>
              </a:rPr>
              <a:t> 또는 </a:t>
            </a:r>
            <a:r>
              <a:rPr lang="ko-KR" altLang="en-US" sz="1000" dirty="0" err="1" smtClean="0">
                <a:latin typeface="+mn-ea"/>
              </a:rPr>
              <a:t>폴링으로</a:t>
            </a:r>
            <a:r>
              <a:rPr lang="ko-KR" altLang="en-US" sz="1000" dirty="0" smtClean="0">
                <a:latin typeface="+mn-ea"/>
              </a:rPr>
              <a:t> 전달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c. </a:t>
            </a:r>
            <a:r>
              <a:rPr lang="ko-KR" altLang="en-US" sz="1000" dirty="0" smtClean="0">
                <a:latin typeface="+mn-ea"/>
              </a:rPr>
              <a:t>장애 대비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메시지 큐의 내구성 설정으로 데이터 유실 방지</a:t>
            </a:r>
          </a:p>
          <a:p>
            <a:r>
              <a:rPr lang="ko-KR" altLang="en-US" sz="1000" dirty="0" smtClean="0">
                <a:latin typeface="+mn-ea"/>
              </a:rPr>
              <a:t>                      주요 컴포넌트의 다중화로 가용성 확보</a:t>
            </a:r>
            <a:endParaRPr lang="en-US" altLang="ko-KR" sz="1000" dirty="0" smtClean="0">
              <a:latin typeface="+mn-ea"/>
            </a:endParaRPr>
          </a:p>
          <a:p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d. </a:t>
            </a:r>
            <a:r>
              <a:rPr lang="ko-KR" altLang="en-US" sz="1000" dirty="0" smtClean="0">
                <a:latin typeface="+mn-ea"/>
              </a:rPr>
              <a:t>모니터링 및 </a:t>
            </a:r>
            <a:r>
              <a:rPr lang="ko-KR" altLang="en-US" sz="1000" dirty="0" err="1" smtClean="0">
                <a:latin typeface="+mn-ea"/>
              </a:rPr>
              <a:t>로깅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실시간 모니터링 시스템 구축</a:t>
            </a:r>
          </a:p>
          <a:p>
            <a:r>
              <a:rPr lang="ko-KR" altLang="en-US" sz="1000" dirty="0" smtClean="0">
                <a:latin typeface="+mn-ea"/>
              </a:rPr>
              <a:t>                                상세 </a:t>
            </a:r>
            <a:r>
              <a:rPr lang="ko-KR" altLang="en-US" sz="1000" dirty="0" err="1" smtClean="0">
                <a:latin typeface="+mn-ea"/>
              </a:rPr>
              <a:t>로깅으로</a:t>
            </a:r>
            <a:r>
              <a:rPr lang="ko-KR" altLang="en-US" sz="1000" dirty="0" smtClean="0">
                <a:latin typeface="+mn-ea"/>
              </a:rPr>
              <a:t> 문제 발생 시 빠른 대응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선착순 </a:t>
            </a:r>
            <a:r>
              <a:rPr lang="en-US" altLang="ko-KR" sz="1100" b="1" dirty="0" smtClean="0">
                <a:latin typeface="+mn-ea"/>
              </a:rPr>
              <a:t>10,000</a:t>
            </a:r>
            <a:r>
              <a:rPr lang="ko-KR" altLang="en-US" sz="1100" b="1" dirty="0" smtClean="0">
                <a:latin typeface="+mn-ea"/>
              </a:rPr>
              <a:t>명에게만 음악 </a:t>
            </a:r>
            <a:r>
              <a:rPr lang="ko-KR" altLang="en-US" sz="1100" b="1" dirty="0" err="1" smtClean="0">
                <a:latin typeface="+mn-ea"/>
              </a:rPr>
              <a:t>스트리밍</a:t>
            </a:r>
            <a:r>
              <a:rPr lang="ko-KR" altLang="en-US" sz="1100" b="1" dirty="0" smtClean="0">
                <a:latin typeface="+mn-ea"/>
              </a:rPr>
              <a:t> 상품 </a:t>
            </a:r>
            <a:r>
              <a:rPr lang="ko-KR" altLang="en-US" sz="1100" b="1" dirty="0" err="1" smtClean="0">
                <a:latin typeface="+mn-ea"/>
              </a:rPr>
              <a:t>구매시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50% </a:t>
            </a:r>
            <a:r>
              <a:rPr lang="ko-KR" altLang="en-US" sz="1100" b="1" dirty="0" smtClean="0">
                <a:latin typeface="+mn-ea"/>
              </a:rPr>
              <a:t>할인을 적용하려고 합니다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모든 사용자가 동시에 상품을 구매하려고 할 때 발생할 수 있는 동시성 문제를 해결하는 시스템을 구성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7564" y="634235"/>
            <a:ext cx="501199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코드 예시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의사 코드</a:t>
            </a:r>
            <a:r>
              <a:rPr lang="en-US" altLang="ko-KR" sz="1000" dirty="0" smtClean="0">
                <a:latin typeface="+mn-ea"/>
              </a:rPr>
              <a:t>):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Python</a:t>
            </a:r>
          </a:p>
          <a:p>
            <a:r>
              <a:rPr lang="en-US" altLang="ko-KR" sz="1000" dirty="0" smtClean="0">
                <a:latin typeface="+mn-ea"/>
              </a:rPr>
              <a:t>import </a:t>
            </a:r>
            <a:r>
              <a:rPr lang="en-US" altLang="ko-KR" sz="1000" dirty="0" err="1" smtClean="0">
                <a:latin typeface="+mn-ea"/>
              </a:rPr>
              <a:t>redis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import </a:t>
            </a:r>
            <a:r>
              <a:rPr lang="en-US" altLang="ko-KR" sz="1000" dirty="0" err="1" smtClean="0">
                <a:latin typeface="+mn-ea"/>
              </a:rPr>
              <a:t>kafka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redis_client</a:t>
            </a:r>
            <a:r>
              <a:rPr lang="en-US" altLang="ko-KR" sz="1000" dirty="0" smtClean="0">
                <a:latin typeface="+mn-ea"/>
              </a:rPr>
              <a:t> = </a:t>
            </a:r>
            <a:r>
              <a:rPr lang="en-US" altLang="ko-KR" sz="1000" dirty="0" err="1" smtClean="0">
                <a:latin typeface="+mn-ea"/>
              </a:rPr>
              <a:t>redis.Redis</a:t>
            </a:r>
            <a:r>
              <a:rPr lang="en-US" altLang="ko-KR" sz="1000" dirty="0" smtClean="0">
                <a:latin typeface="+mn-ea"/>
              </a:rPr>
              <a:t>(host='localhost', port=6379)</a:t>
            </a:r>
          </a:p>
          <a:p>
            <a:r>
              <a:rPr lang="en-US" altLang="ko-KR" sz="1000" dirty="0" err="1" smtClean="0">
                <a:latin typeface="+mn-ea"/>
              </a:rPr>
              <a:t>kafka_producer</a:t>
            </a:r>
            <a:r>
              <a:rPr lang="en-US" altLang="ko-KR" sz="1000" dirty="0" smtClean="0">
                <a:latin typeface="+mn-ea"/>
              </a:rPr>
              <a:t> = </a:t>
            </a:r>
            <a:r>
              <a:rPr lang="en-US" altLang="ko-KR" sz="1000" dirty="0" err="1" smtClean="0">
                <a:latin typeface="+mn-ea"/>
              </a:rPr>
              <a:t>kafka.KafkaProducer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bootstrap_servers</a:t>
            </a:r>
            <a:r>
              <a:rPr lang="en-US" altLang="ko-KR" sz="1000" dirty="0" smtClean="0">
                <a:latin typeface="+mn-ea"/>
              </a:rPr>
              <a:t>=['localhost:9092'])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def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process_purchase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user_id</a:t>
            </a:r>
            <a:r>
              <a:rPr lang="en-US" altLang="ko-KR" sz="1000" dirty="0" smtClean="0">
                <a:latin typeface="+mn-ea"/>
              </a:rPr>
              <a:t>):</a:t>
            </a:r>
          </a:p>
          <a:p>
            <a:r>
              <a:rPr lang="en-US" altLang="ko-KR" sz="1000" dirty="0" smtClean="0">
                <a:latin typeface="+mn-ea"/>
              </a:rPr>
              <a:t>    # 1. </a:t>
            </a:r>
            <a:r>
              <a:rPr lang="ko-KR" altLang="en-US" sz="1000" dirty="0" smtClean="0">
                <a:latin typeface="+mn-ea"/>
              </a:rPr>
              <a:t>카운터 증가 및 확인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current_count</a:t>
            </a:r>
            <a:r>
              <a:rPr lang="en-US" altLang="ko-KR" sz="1000" dirty="0" smtClean="0">
                <a:latin typeface="+mn-ea"/>
              </a:rPr>
              <a:t> = </a:t>
            </a:r>
            <a:r>
              <a:rPr lang="en-US" altLang="ko-KR" sz="1000" dirty="0" err="1" smtClean="0">
                <a:latin typeface="+mn-ea"/>
              </a:rPr>
              <a:t>redis_client.incr</a:t>
            </a:r>
            <a:r>
              <a:rPr lang="en-US" altLang="ko-KR" sz="1000" dirty="0" smtClean="0">
                <a:latin typeface="+mn-ea"/>
              </a:rPr>
              <a:t>('</a:t>
            </a:r>
            <a:r>
              <a:rPr lang="en-US" altLang="ko-KR" sz="1000" dirty="0" err="1" smtClean="0">
                <a:latin typeface="+mn-ea"/>
              </a:rPr>
              <a:t>discount_counter</a:t>
            </a:r>
            <a:r>
              <a:rPr lang="en-US" altLang="ko-KR" sz="1000" dirty="0" smtClean="0">
                <a:latin typeface="+mn-ea"/>
              </a:rPr>
              <a:t>')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</a:p>
          <a:p>
            <a:r>
              <a:rPr lang="en-US" altLang="ko-KR" sz="1000" dirty="0" smtClean="0">
                <a:latin typeface="+mn-ea"/>
              </a:rPr>
              <a:t>    if </a:t>
            </a:r>
            <a:r>
              <a:rPr lang="en-US" altLang="ko-KR" sz="1000" dirty="0" err="1" smtClean="0">
                <a:latin typeface="+mn-ea"/>
              </a:rPr>
              <a:t>current_count</a:t>
            </a:r>
            <a:r>
              <a:rPr lang="en-US" altLang="ko-KR" sz="1000" dirty="0" smtClean="0">
                <a:latin typeface="+mn-ea"/>
              </a:rPr>
              <a:t> &lt;= 10000:</a:t>
            </a:r>
          </a:p>
          <a:p>
            <a:r>
              <a:rPr lang="en-US" altLang="ko-KR" sz="1000" dirty="0" smtClean="0">
                <a:latin typeface="+mn-ea"/>
              </a:rPr>
              <a:t>        # 2. </a:t>
            </a:r>
            <a:r>
              <a:rPr lang="ko-KR" altLang="en-US" sz="1000" dirty="0" smtClean="0">
                <a:latin typeface="+mn-ea"/>
              </a:rPr>
              <a:t>할인 적용 대상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err="1" smtClean="0">
                <a:latin typeface="+mn-ea"/>
              </a:rPr>
              <a:t>kafka_producer.send</a:t>
            </a:r>
            <a:r>
              <a:rPr lang="en-US" altLang="ko-KR" sz="1000" dirty="0" smtClean="0">
                <a:latin typeface="+mn-ea"/>
              </a:rPr>
              <a:t>('</a:t>
            </a:r>
            <a:r>
              <a:rPr lang="en-US" altLang="ko-KR" sz="1000" dirty="0" err="1" smtClean="0">
                <a:latin typeface="+mn-ea"/>
              </a:rPr>
              <a:t>purchase_requests</a:t>
            </a:r>
            <a:r>
              <a:rPr lang="en-US" altLang="ko-KR" sz="1000" dirty="0" smtClean="0">
                <a:latin typeface="+mn-ea"/>
              </a:rPr>
              <a:t>', f"{user_id},discount")</a:t>
            </a:r>
          </a:p>
          <a:p>
            <a:r>
              <a:rPr lang="en-US" altLang="ko-KR" sz="1000" dirty="0" smtClean="0">
                <a:latin typeface="+mn-ea"/>
              </a:rPr>
              <a:t>        return "</a:t>
            </a:r>
            <a:r>
              <a:rPr lang="ko-KR" altLang="en-US" sz="1000" dirty="0" smtClean="0">
                <a:latin typeface="+mn-ea"/>
              </a:rPr>
              <a:t>구매 요청이 접수되었습니다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할인이 적용됩니다</a:t>
            </a:r>
            <a:r>
              <a:rPr lang="en-US" altLang="ko-KR" sz="1000" dirty="0" smtClean="0">
                <a:latin typeface="+mn-ea"/>
              </a:rPr>
              <a:t>."</a:t>
            </a:r>
          </a:p>
          <a:p>
            <a:r>
              <a:rPr lang="en-US" altLang="ko-KR" sz="1000" dirty="0" smtClean="0">
                <a:latin typeface="+mn-ea"/>
              </a:rPr>
              <a:t>    else:</a:t>
            </a:r>
          </a:p>
          <a:p>
            <a:r>
              <a:rPr lang="en-US" altLang="ko-KR" sz="1000" dirty="0" smtClean="0">
                <a:latin typeface="+mn-ea"/>
              </a:rPr>
              <a:t>        # 3. </a:t>
            </a:r>
            <a:r>
              <a:rPr lang="ko-KR" altLang="en-US" sz="1000" dirty="0" smtClean="0">
                <a:latin typeface="+mn-ea"/>
              </a:rPr>
              <a:t>할인 </a:t>
            </a:r>
            <a:r>
              <a:rPr lang="ko-KR" altLang="en-US" sz="1000" dirty="0" err="1" smtClean="0">
                <a:latin typeface="+mn-ea"/>
              </a:rPr>
              <a:t>미적용</a:t>
            </a:r>
            <a:endParaRPr lang="ko-KR" altLang="en-US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err="1" smtClean="0">
                <a:latin typeface="+mn-ea"/>
              </a:rPr>
              <a:t>kafka_producer.send</a:t>
            </a:r>
            <a:r>
              <a:rPr lang="en-US" altLang="ko-KR" sz="1000" dirty="0" smtClean="0">
                <a:latin typeface="+mn-ea"/>
              </a:rPr>
              <a:t>('</a:t>
            </a:r>
            <a:r>
              <a:rPr lang="en-US" altLang="ko-KR" sz="1000" dirty="0" err="1" smtClean="0">
                <a:latin typeface="+mn-ea"/>
              </a:rPr>
              <a:t>purchase_requests</a:t>
            </a:r>
            <a:r>
              <a:rPr lang="en-US" altLang="ko-KR" sz="1000" dirty="0" smtClean="0">
                <a:latin typeface="+mn-ea"/>
              </a:rPr>
              <a:t>', f"{user_id},</a:t>
            </a:r>
            <a:r>
              <a:rPr lang="en-US" altLang="ko-KR" sz="1000" dirty="0" err="1" smtClean="0">
                <a:latin typeface="+mn-ea"/>
              </a:rPr>
              <a:t>no_discount</a:t>
            </a:r>
            <a:r>
              <a:rPr lang="en-US" altLang="ko-KR" sz="1000" dirty="0" smtClean="0">
                <a:latin typeface="+mn-ea"/>
              </a:rPr>
              <a:t>")</a:t>
            </a:r>
          </a:p>
          <a:p>
            <a:r>
              <a:rPr lang="en-US" altLang="ko-KR" sz="1000" dirty="0" smtClean="0">
                <a:latin typeface="+mn-ea"/>
              </a:rPr>
              <a:t>        return "</a:t>
            </a:r>
            <a:r>
              <a:rPr lang="ko-KR" altLang="en-US" sz="1000" dirty="0" smtClean="0">
                <a:latin typeface="+mn-ea"/>
              </a:rPr>
              <a:t>구매 요청이 접수되었습니다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할인이 적용되지 않습니다</a:t>
            </a:r>
            <a:r>
              <a:rPr lang="en-US" altLang="ko-KR" sz="1000" dirty="0" smtClean="0">
                <a:latin typeface="+mn-ea"/>
              </a:rPr>
              <a:t>."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# Kafka </a:t>
            </a:r>
            <a:r>
              <a:rPr lang="ko-KR" altLang="en-US" sz="1000" dirty="0" err="1" smtClean="0">
                <a:latin typeface="+mn-ea"/>
              </a:rPr>
              <a:t>컨슈머에서</a:t>
            </a:r>
            <a:r>
              <a:rPr lang="ko-KR" altLang="en-US" sz="1000" dirty="0" smtClean="0">
                <a:latin typeface="+mn-ea"/>
              </a:rPr>
              <a:t> 구매 요청 처리</a:t>
            </a:r>
          </a:p>
          <a:p>
            <a:r>
              <a:rPr lang="en-US" altLang="ko-KR" sz="1000" dirty="0" err="1" smtClean="0">
                <a:latin typeface="+mn-ea"/>
              </a:rPr>
              <a:t>def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process_kafka_messages</a:t>
            </a:r>
            <a:r>
              <a:rPr lang="en-US" altLang="ko-KR" sz="1000" dirty="0" smtClean="0">
                <a:latin typeface="+mn-ea"/>
              </a:rPr>
              <a:t>():</a:t>
            </a:r>
          </a:p>
          <a:p>
            <a:r>
              <a:rPr lang="en-US" altLang="ko-KR" sz="1000" dirty="0" smtClean="0">
                <a:latin typeface="+mn-ea"/>
              </a:rPr>
              <a:t>    consumer = </a:t>
            </a:r>
            <a:r>
              <a:rPr lang="en-US" altLang="ko-KR" sz="1000" dirty="0" err="1" smtClean="0">
                <a:latin typeface="+mn-ea"/>
              </a:rPr>
              <a:t>kafka.KafkaConsumer</a:t>
            </a:r>
            <a:r>
              <a:rPr lang="en-US" altLang="ko-KR" sz="1000" dirty="0" smtClean="0">
                <a:latin typeface="+mn-ea"/>
              </a:rPr>
              <a:t>('</a:t>
            </a:r>
            <a:r>
              <a:rPr lang="en-US" altLang="ko-KR" sz="1000" dirty="0" err="1" smtClean="0">
                <a:latin typeface="+mn-ea"/>
              </a:rPr>
              <a:t>purchase_requests</a:t>
            </a:r>
            <a:r>
              <a:rPr lang="en-US" altLang="ko-KR" sz="1000" dirty="0" smtClean="0">
                <a:latin typeface="+mn-ea"/>
              </a:rPr>
              <a:t>',</a:t>
            </a:r>
          </a:p>
          <a:p>
            <a:r>
              <a:rPr lang="en-US" altLang="ko-KR" sz="1000" dirty="0" smtClean="0">
                <a:latin typeface="+mn-ea"/>
              </a:rPr>
              <a:t>                                   </a:t>
            </a:r>
            <a:r>
              <a:rPr lang="en-US" altLang="ko-KR" sz="1000" dirty="0" err="1" smtClean="0">
                <a:latin typeface="+mn-ea"/>
              </a:rPr>
              <a:t>bootstrap_servers</a:t>
            </a:r>
            <a:r>
              <a:rPr lang="en-US" altLang="ko-KR" sz="1000" dirty="0" smtClean="0">
                <a:latin typeface="+mn-ea"/>
              </a:rPr>
              <a:t>=['localhost:9092'])</a:t>
            </a:r>
          </a:p>
          <a:p>
            <a:r>
              <a:rPr lang="en-US" altLang="ko-KR" sz="1000" dirty="0" smtClean="0">
                <a:latin typeface="+mn-ea"/>
              </a:rPr>
              <a:t>    for message in consumer:</a:t>
            </a:r>
          </a:p>
          <a:p>
            <a:r>
              <a:rPr lang="en-US" altLang="ko-KR" sz="1000" dirty="0" smtClean="0">
                <a:latin typeface="+mn-ea"/>
              </a:rPr>
              <a:t>        user_id, </a:t>
            </a:r>
            <a:r>
              <a:rPr lang="en-US" altLang="ko-KR" sz="1000" dirty="0" err="1" smtClean="0">
                <a:latin typeface="+mn-ea"/>
              </a:rPr>
              <a:t>discount_status</a:t>
            </a:r>
            <a:r>
              <a:rPr lang="en-US" altLang="ko-KR" sz="1000" dirty="0" smtClean="0">
                <a:latin typeface="+mn-ea"/>
              </a:rPr>
              <a:t> = </a:t>
            </a:r>
            <a:r>
              <a:rPr lang="en-US" altLang="ko-KR" sz="1000" dirty="0" err="1" smtClean="0">
                <a:latin typeface="+mn-ea"/>
              </a:rPr>
              <a:t>message.value.decode</a:t>
            </a:r>
            <a:r>
              <a:rPr lang="en-US" altLang="ko-KR" sz="1000" dirty="0" smtClean="0">
                <a:latin typeface="+mn-ea"/>
              </a:rPr>
              <a:t>().split(',')</a:t>
            </a: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dirty="0" err="1" smtClean="0">
                <a:latin typeface="+mn-ea"/>
              </a:rPr>
              <a:t>process_purchase_in_db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user_id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discount_status</a:t>
            </a:r>
            <a:r>
              <a:rPr lang="en-US" altLang="ko-KR" sz="1000" dirty="0" smtClean="0">
                <a:latin typeface="+mn-ea"/>
              </a:rPr>
              <a:t> == 'discount')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err="1" smtClean="0">
                <a:latin typeface="+mn-ea"/>
              </a:rPr>
              <a:t>def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process_purchase_in_db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user_id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apply_discount</a:t>
            </a:r>
            <a:r>
              <a:rPr lang="en-US" altLang="ko-KR" sz="1000" dirty="0" smtClean="0">
                <a:latin typeface="+mn-ea"/>
              </a:rPr>
              <a:t>):</a:t>
            </a:r>
          </a:p>
          <a:p>
            <a:r>
              <a:rPr lang="en-US" altLang="ko-KR" sz="1000" dirty="0" smtClean="0">
                <a:latin typeface="+mn-ea"/>
              </a:rPr>
              <a:t>    # </a:t>
            </a:r>
            <a:r>
              <a:rPr lang="ko-KR" altLang="en-US" sz="1000" dirty="0" smtClean="0">
                <a:latin typeface="+mn-ea"/>
              </a:rPr>
              <a:t>데이터베이스에 구매 정보 저장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트랜잭션 사용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# </a:t>
            </a:r>
            <a:r>
              <a:rPr lang="ko-KR" altLang="en-US" sz="1000" dirty="0" smtClean="0">
                <a:latin typeface="+mn-ea"/>
              </a:rPr>
              <a:t>할인 적용 여부에 따라 처리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pass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 시스템은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의 원자적 연산과 </a:t>
            </a:r>
            <a:r>
              <a:rPr lang="en-US" altLang="ko-KR" sz="1000" dirty="0" smtClean="0">
                <a:latin typeface="+mn-ea"/>
              </a:rPr>
              <a:t>Kafka</a:t>
            </a:r>
            <a:r>
              <a:rPr lang="ko-KR" altLang="en-US" sz="1000" dirty="0" smtClean="0">
                <a:latin typeface="+mn-ea"/>
              </a:rPr>
              <a:t>의 메시지 큐를 활용하여 동시성 문제를 효과적으로 해결합니다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또한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처리를 통해 대규모 동시 요청을 원활히 처리할 수 있습니다</a:t>
            </a:r>
            <a:r>
              <a:rPr lang="en-US" altLang="ko-KR" sz="1000" dirty="0" smtClean="0">
                <a:latin typeface="+mn-ea"/>
              </a:rPr>
              <a:t>..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932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 1. </a:t>
            </a:r>
            <a:r>
              <a:rPr lang="ko-KR" altLang="en-US" sz="1000" b="1" dirty="0" smtClean="0">
                <a:latin typeface="+mn-ea"/>
              </a:rPr>
              <a:t>동시성이 발생하는 이유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레이스 컨디션 </a:t>
            </a:r>
            <a:r>
              <a:rPr lang="en-US" altLang="ko-KR" sz="1000" b="1" dirty="0" smtClean="0">
                <a:latin typeface="+mn-ea"/>
              </a:rPr>
              <a:t>(Race Condition)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ko-KR" altLang="en-US" sz="1000" dirty="0" smtClean="0">
                <a:latin typeface="+mn-ea"/>
              </a:rPr>
              <a:t>여러 사용자가 동시에 동일한 </a:t>
            </a:r>
            <a:r>
              <a:rPr lang="ko-KR" altLang="en-US" sz="1000" dirty="0" err="1" smtClean="0">
                <a:latin typeface="+mn-ea"/>
              </a:rPr>
              <a:t>인벤토리</a:t>
            </a:r>
            <a:r>
              <a:rPr lang="ko-KR" altLang="en-US" sz="1000" dirty="0" smtClean="0">
                <a:latin typeface="+mn-ea"/>
              </a:rPr>
              <a:t> 아이템을 예약하려고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데이터베이스에서 동일한 자원을 동시에 수정하려는 시도로 인해 데이터 일관성이 깨질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동일한 좌석이나 상품이 두 명 이상의 사용자에게 동시에 예약되는 경우가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2. </a:t>
            </a:r>
            <a:r>
              <a:rPr lang="ko-KR" altLang="en-US" sz="1000" b="1" dirty="0" smtClean="0">
                <a:latin typeface="+mn-ea"/>
              </a:rPr>
              <a:t>해결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en-US" altLang="ko-KR" sz="1000" b="1" dirty="0" err="1" smtClean="0">
                <a:latin typeface="+mn-ea"/>
              </a:rPr>
              <a:t>Redis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err="1" smtClean="0">
                <a:latin typeface="+mn-ea"/>
              </a:rPr>
              <a:t>싱글스레드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</a:t>
            </a:r>
            <a:r>
              <a:rPr lang="ko-KR" altLang="en-US" sz="1000" dirty="0" err="1" smtClean="0">
                <a:latin typeface="+mn-ea"/>
              </a:rPr>
              <a:t>멀티스레드인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Java</a:t>
            </a:r>
            <a:r>
              <a:rPr lang="ko-KR" altLang="en-US" sz="1000" dirty="0" smtClean="0">
                <a:latin typeface="+mn-ea"/>
              </a:rPr>
              <a:t>와는 다르게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는 기본적으로 </a:t>
            </a:r>
            <a:r>
              <a:rPr lang="ko-KR" altLang="en-US" sz="1000" dirty="0" err="1" smtClean="0">
                <a:latin typeface="+mn-ea"/>
              </a:rPr>
              <a:t>싱글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스레드</a:t>
            </a:r>
            <a:r>
              <a:rPr lang="ko-KR" altLang="en-US" sz="1000" dirty="0" smtClean="0">
                <a:latin typeface="+mn-ea"/>
              </a:rPr>
              <a:t> 모델을 사용합니다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그래서 저는 해결방법을 고민하다가 쿠폰 </a:t>
            </a:r>
            <a:r>
              <a:rPr lang="ko-KR" altLang="en-US" sz="1000" dirty="0" err="1" smtClean="0">
                <a:latin typeface="+mn-ea"/>
              </a:rPr>
              <a:t>갯수를</a:t>
            </a:r>
            <a:r>
              <a:rPr lang="ko-KR" altLang="en-US" sz="1000" dirty="0" smtClean="0">
                <a:latin typeface="+mn-ea"/>
              </a:rPr>
              <a:t> 증가시키는 작업을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를 사용하여 </a:t>
            </a:r>
            <a:r>
              <a:rPr lang="ko-KR" altLang="en-US" sz="1000" dirty="0" err="1" smtClean="0">
                <a:latin typeface="+mn-ea"/>
              </a:rPr>
              <a:t>싱글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스레드는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 모든 명령어가 순차적으로 실행되도록 보장하기 때문에</a:t>
            </a:r>
            <a:r>
              <a:rPr lang="en-US" altLang="ko-KR" sz="1000" dirty="0" smtClean="0">
                <a:latin typeface="+mn-ea"/>
              </a:rPr>
              <a:t>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복잡한 동시성 제어 </a:t>
            </a:r>
            <a:r>
              <a:rPr lang="ko-KR" altLang="en-US" sz="1000" dirty="0" err="1" smtClean="0">
                <a:latin typeface="+mn-ea"/>
              </a:rPr>
              <a:t>로직</a:t>
            </a:r>
            <a:r>
              <a:rPr lang="ko-KR" altLang="en-US" sz="1000" dirty="0" smtClean="0">
                <a:latin typeface="+mn-ea"/>
              </a:rPr>
              <a:t> 없이도 데이터의 일관성을 유지하기 위해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를 사용하기로 결정했습니다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ko-KR" altLang="en-US" sz="1000" b="1" dirty="0" smtClean="0">
                <a:latin typeface="+mn-ea"/>
              </a:rPr>
              <a:t>의존성 추가</a:t>
            </a:r>
          </a:p>
          <a:p>
            <a:r>
              <a:rPr lang="en-US" altLang="ko-KR" sz="1000" dirty="0" smtClean="0">
                <a:latin typeface="+mn-ea"/>
              </a:rPr>
              <a:t>         implementation '</a:t>
            </a:r>
            <a:r>
              <a:rPr lang="en-US" altLang="ko-KR" sz="1000" dirty="0" err="1" smtClean="0">
                <a:latin typeface="+mn-ea"/>
              </a:rPr>
              <a:t>org.springframework.boot:spring-boot-starter-data-redis</a:t>
            </a:r>
            <a:r>
              <a:rPr lang="en-US" altLang="ko-KR" sz="1000" dirty="0" smtClean="0">
                <a:latin typeface="+mn-ea"/>
              </a:rPr>
              <a:t>'</a:t>
            </a:r>
          </a:p>
          <a:p>
            <a:r>
              <a:rPr lang="ko-KR" altLang="en-US" sz="1000" dirty="0" smtClean="0">
                <a:latin typeface="+mn-ea"/>
              </a:rPr>
              <a:t>        먼저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를 사용하기 위해 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의존성을 추가해줍니다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3. </a:t>
            </a:r>
            <a:r>
              <a:rPr lang="ko-KR" altLang="en-US" sz="1000" b="1" dirty="0" smtClean="0">
                <a:latin typeface="+mn-ea"/>
              </a:rPr>
              <a:t>문제 발생 </a:t>
            </a:r>
            <a:r>
              <a:rPr lang="en-US" altLang="ko-KR" sz="1000" b="1" dirty="0" smtClean="0">
                <a:latin typeface="+mn-ea"/>
              </a:rPr>
              <a:t>- RDB </a:t>
            </a:r>
            <a:r>
              <a:rPr lang="ko-KR" altLang="en-US" sz="1000" b="1" dirty="0" smtClean="0">
                <a:latin typeface="+mn-ea"/>
              </a:rPr>
              <a:t>성능 저하</a:t>
            </a:r>
          </a:p>
          <a:p>
            <a:r>
              <a:rPr lang="ko-KR" altLang="en-US" sz="1000" dirty="0" smtClean="0">
                <a:latin typeface="+mn-ea"/>
              </a:rPr>
              <a:t>      저는 </a:t>
            </a:r>
            <a:r>
              <a:rPr lang="en-US" altLang="ko-KR" sz="1000" dirty="0" err="1" smtClean="0">
                <a:latin typeface="+mn-ea"/>
              </a:rPr>
              <a:t>db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en-US" altLang="ko-KR" sz="1000" dirty="0" smtClean="0">
                <a:latin typeface="+mn-ea"/>
              </a:rPr>
              <a:t>AWS RDS(</a:t>
            </a:r>
            <a:r>
              <a:rPr lang="en-US" altLang="ko-KR" sz="1000" dirty="0" err="1" smtClean="0">
                <a:latin typeface="+mn-ea"/>
              </a:rPr>
              <a:t>mysql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ko-KR" altLang="en-US" sz="1000" dirty="0" err="1" smtClean="0">
                <a:latin typeface="+mn-ea"/>
              </a:rPr>
              <a:t>사용중이였습니다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를 통해 동시성 제어에 관한 이슈는 해결했지만</a:t>
            </a:r>
            <a:r>
              <a:rPr lang="en-US" altLang="ko-KR" sz="1000" dirty="0" smtClean="0">
                <a:latin typeface="+mn-ea"/>
              </a:rPr>
              <a:t>, AWS</a:t>
            </a:r>
            <a:r>
              <a:rPr lang="ko-KR" altLang="en-US" sz="1000" dirty="0" smtClean="0">
                <a:latin typeface="+mn-ea"/>
              </a:rPr>
              <a:t>를 모니터링 해보니 요청시점에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RDB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err="1" smtClean="0">
                <a:latin typeface="+mn-ea"/>
              </a:rPr>
              <a:t>cpu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사용률이 너무 높아져 있었습니다</a:t>
            </a:r>
            <a:r>
              <a:rPr lang="en-US" altLang="ko-KR" sz="1000" dirty="0" smtClean="0">
                <a:latin typeface="+mn-ea"/>
              </a:rPr>
              <a:t>..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/>
              <a:t>   </a:t>
            </a:r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해결 </a:t>
            </a:r>
            <a:r>
              <a:rPr lang="en-US" altLang="ko-KR" sz="1000" b="1" dirty="0"/>
              <a:t>- Kafka</a:t>
            </a:r>
          </a:p>
          <a:p>
            <a:r>
              <a:rPr lang="ko-KR" altLang="en-US" sz="1000" dirty="0" smtClean="0"/>
              <a:t>     선착순 </a:t>
            </a:r>
            <a:r>
              <a:rPr lang="ko-KR" altLang="en-US" sz="1000" dirty="0"/>
              <a:t>쿠폰 발급 요청에 동시에 여러 요청이 오면 </a:t>
            </a:r>
            <a:r>
              <a:rPr lang="en-US" altLang="ko-KR" sz="1000" dirty="0" err="1"/>
              <a:t>rdb</a:t>
            </a:r>
            <a:r>
              <a:rPr lang="ko-KR" altLang="en-US" sz="1000" dirty="0"/>
              <a:t>에 부담이 가므로 다른 서비스 지연 및 </a:t>
            </a:r>
            <a:r>
              <a:rPr lang="ko-KR" altLang="en-US" sz="1000" dirty="0" smtClean="0"/>
              <a:t>성능에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대한 저하가 </a:t>
            </a:r>
            <a:r>
              <a:rPr lang="ko-KR" altLang="en-US" sz="1000" dirty="0" err="1"/>
              <a:t>올수도있음</a:t>
            </a:r>
            <a:r>
              <a:rPr lang="ko-KR" altLang="en-US" sz="1000" dirty="0"/>
              <a:t> 이를 </a:t>
            </a:r>
            <a:r>
              <a:rPr lang="ko-KR" altLang="en-US" sz="1000" dirty="0" err="1"/>
              <a:t>해결하기위해</a:t>
            </a:r>
            <a:r>
              <a:rPr lang="ko-KR" altLang="en-US" sz="1000" dirty="0"/>
              <a:t> </a:t>
            </a:r>
            <a:r>
              <a:rPr lang="en-US" altLang="ko-KR" sz="1000" dirty="0" err="1"/>
              <a:t>kafka</a:t>
            </a:r>
            <a:r>
              <a:rPr lang="ko-KR" altLang="en-US" sz="1000" dirty="0"/>
              <a:t>를 통해 해결하기 했습니다</a:t>
            </a: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1. </a:t>
            </a:r>
            <a:r>
              <a:rPr lang="ko-KR" altLang="en-US" sz="1000" dirty="0" smtClean="0">
                <a:latin typeface="+mn-ea"/>
              </a:rPr>
              <a:t>처리량 조절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처리량 조절</a:t>
            </a:r>
            <a:r>
              <a:rPr lang="en-US" altLang="ko-KR" sz="1000" dirty="0" smtClean="0">
                <a:latin typeface="+mn-ea"/>
              </a:rPr>
              <a:t>: Kafka </a:t>
            </a:r>
            <a:r>
              <a:rPr lang="ko-KR" altLang="en-US" sz="1000" dirty="0" smtClean="0">
                <a:latin typeface="+mn-ea"/>
              </a:rPr>
              <a:t>는 토픽에 있는 데이터를 순차적으로 가져와서 처리하게 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Consumer 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개가 있고 토픽에 데이터가 </a:t>
            </a:r>
            <a:r>
              <a:rPr lang="en-US" altLang="ko-KR" sz="1000" dirty="0" smtClean="0">
                <a:latin typeface="+mn-ea"/>
              </a:rPr>
              <a:t>100</a:t>
            </a:r>
            <a:r>
              <a:rPr lang="ko-KR" altLang="en-US" sz="1000" dirty="0" smtClean="0">
                <a:latin typeface="+mn-ea"/>
              </a:rPr>
              <a:t>개가 있다고 </a:t>
            </a:r>
            <a:r>
              <a:rPr lang="ko-KR" altLang="en-US" sz="1000" dirty="0" err="1" smtClean="0">
                <a:latin typeface="+mn-ea"/>
              </a:rPr>
              <a:t>가정할때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Consumer </a:t>
            </a:r>
            <a:r>
              <a:rPr lang="ko-KR" altLang="en-US" sz="1000" dirty="0" smtClean="0">
                <a:latin typeface="+mn-ea"/>
              </a:rPr>
              <a:t>에서는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번 데이터를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 가져와서 처리가 완료되면 </a:t>
            </a:r>
            <a:r>
              <a:rPr lang="en-US" altLang="ko-KR" sz="1000" dirty="0" smtClean="0">
                <a:latin typeface="+mn-ea"/>
              </a:rPr>
              <a:t>2</a:t>
            </a:r>
            <a:r>
              <a:rPr lang="ko-KR" altLang="en-US" sz="1000" dirty="0" smtClean="0">
                <a:latin typeface="+mn-ea"/>
              </a:rPr>
              <a:t>번 데이터를 가져와서 처리합니다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  10:00</a:t>
            </a:r>
            <a:r>
              <a:rPr lang="ko-KR" altLang="en-US" sz="1000" dirty="0" smtClean="0">
                <a:latin typeface="+mn-ea"/>
              </a:rPr>
              <a:t>시에 </a:t>
            </a:r>
            <a:r>
              <a:rPr lang="en-US" altLang="ko-KR" sz="1000" dirty="0" smtClean="0">
                <a:latin typeface="+mn-ea"/>
              </a:rPr>
              <a:t>100</a:t>
            </a:r>
            <a:r>
              <a:rPr lang="ko-KR" altLang="en-US" sz="1000" dirty="0" smtClean="0">
                <a:latin typeface="+mn-ea"/>
              </a:rPr>
              <a:t>명의 유저가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번씩 요청을 보내게 됐을 때 </a:t>
            </a:r>
            <a:r>
              <a:rPr lang="en-US" altLang="ko-KR" sz="1000" dirty="0" smtClean="0">
                <a:latin typeface="+mn-ea"/>
              </a:rPr>
              <a:t>API </a:t>
            </a:r>
            <a:r>
              <a:rPr lang="ko-KR" altLang="en-US" sz="1000" dirty="0" smtClean="0">
                <a:latin typeface="+mn-ea"/>
              </a:rPr>
              <a:t>에서 직접 처리를 한다면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데이터베이스에 </a:t>
            </a:r>
            <a:r>
              <a:rPr lang="en-US" altLang="ko-KR" sz="1000" dirty="0" smtClean="0">
                <a:latin typeface="+mn-ea"/>
              </a:rPr>
              <a:t>100</a:t>
            </a:r>
            <a:r>
              <a:rPr lang="ko-KR" altLang="en-US" sz="1000" dirty="0" smtClean="0">
                <a:latin typeface="+mn-ea"/>
              </a:rPr>
              <a:t>번의 요청이 한번에 몰리게 될 것입니다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 하지만 이 요청을 카프카 프로듀서를 이용하여 토픽에 전송하고 </a:t>
            </a:r>
            <a:r>
              <a:rPr lang="en-US" altLang="ko-KR" sz="1000" dirty="0" smtClean="0">
                <a:latin typeface="+mn-ea"/>
              </a:rPr>
              <a:t>Consumer </a:t>
            </a:r>
            <a:r>
              <a:rPr lang="ko-KR" altLang="en-US" sz="1000" dirty="0" smtClean="0">
                <a:latin typeface="+mn-ea"/>
              </a:rPr>
              <a:t>를 이용하여 데이터를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처리한다면 데이터베이스에 요청하는 양을 조절할 수 있게 되므로 </a:t>
            </a:r>
            <a:r>
              <a:rPr lang="en-US" altLang="ko-KR" sz="1000" dirty="0" smtClean="0">
                <a:latin typeface="+mn-ea"/>
              </a:rPr>
              <a:t>DB</a:t>
            </a:r>
            <a:r>
              <a:rPr lang="ko-KR" altLang="en-US" sz="1000" dirty="0" smtClean="0">
                <a:latin typeface="+mn-ea"/>
              </a:rPr>
              <a:t>의 부하를 줄일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2. </a:t>
            </a:r>
            <a:r>
              <a:rPr lang="ko-KR" altLang="en-US" sz="1000" dirty="0" smtClean="0">
                <a:latin typeface="+mn-ea"/>
              </a:rPr>
              <a:t>부하 분산</a:t>
            </a:r>
          </a:p>
          <a:p>
            <a:r>
              <a:rPr lang="ko-KR" altLang="en-US" sz="1000" dirty="0" smtClean="0">
                <a:latin typeface="+mn-ea"/>
              </a:rPr>
              <a:t>          요청의 </a:t>
            </a:r>
            <a:r>
              <a:rPr lang="ko-KR" altLang="en-US" sz="1000" dirty="0" err="1" smtClean="0">
                <a:latin typeface="+mn-ea"/>
              </a:rPr>
              <a:t>버퍼링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카프카는 높은 처리량을 지원하는 분산 </a:t>
            </a:r>
            <a:r>
              <a:rPr lang="ko-KR" altLang="en-US" sz="1000" dirty="0" err="1" smtClean="0">
                <a:latin typeface="+mn-ea"/>
              </a:rPr>
              <a:t>스트리밍</a:t>
            </a:r>
            <a:r>
              <a:rPr lang="ko-KR" altLang="en-US" sz="1000" dirty="0" smtClean="0">
                <a:latin typeface="+mn-ea"/>
              </a:rPr>
              <a:t> 플랫폼으로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대량의 요청을 효율적으로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버퍼링할</a:t>
            </a:r>
            <a:r>
              <a:rPr lang="ko-KR" altLang="en-US" sz="1000" dirty="0" smtClean="0">
                <a:latin typeface="+mn-ea"/>
              </a:rPr>
              <a:t>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이를 통해 순간적인 </a:t>
            </a:r>
            <a:r>
              <a:rPr lang="ko-KR" altLang="en-US" sz="1000" dirty="0" err="1" smtClean="0">
                <a:latin typeface="+mn-ea"/>
              </a:rPr>
              <a:t>트래픽</a:t>
            </a:r>
            <a:r>
              <a:rPr lang="ko-KR" altLang="en-US" sz="1000" dirty="0" smtClean="0">
                <a:latin typeface="+mn-ea"/>
              </a:rPr>
              <a:t> 급증 시에도 요청을 안정적으로 관리할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스케일 아웃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카프카 클러스터는 수평적으로 확장 가능합니다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ko-KR" altLang="en-US" sz="1000" dirty="0" smtClean="0">
                <a:latin typeface="+mn-ea"/>
              </a:rPr>
              <a:t>따라서 요청의 양이 증가함에 따라 더 많은 </a:t>
            </a:r>
            <a:r>
              <a:rPr lang="ko-KR" altLang="en-US" sz="1000" dirty="0" err="1" smtClean="0">
                <a:latin typeface="+mn-ea"/>
              </a:rPr>
              <a:t>컨슈머를</a:t>
            </a:r>
            <a:r>
              <a:rPr lang="ko-KR" altLang="en-US" sz="1000" dirty="0" smtClean="0">
                <a:latin typeface="+mn-ea"/>
              </a:rPr>
              <a:t> 동적으로 추가하여 처리량을 증가시킬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선착순 </a:t>
            </a:r>
            <a:r>
              <a:rPr lang="en-US" altLang="ko-KR" sz="1100" b="1" dirty="0" smtClean="0">
                <a:latin typeface="+mn-ea"/>
              </a:rPr>
              <a:t>10,000</a:t>
            </a:r>
            <a:r>
              <a:rPr lang="ko-KR" altLang="en-US" sz="1100" b="1" dirty="0" smtClean="0">
                <a:latin typeface="+mn-ea"/>
              </a:rPr>
              <a:t>명에게만 음악 </a:t>
            </a:r>
            <a:r>
              <a:rPr lang="ko-KR" altLang="en-US" sz="1100" b="1" dirty="0" err="1" smtClean="0">
                <a:latin typeface="+mn-ea"/>
              </a:rPr>
              <a:t>스트리밍</a:t>
            </a:r>
            <a:r>
              <a:rPr lang="ko-KR" altLang="en-US" sz="1100" b="1" dirty="0" smtClean="0">
                <a:latin typeface="+mn-ea"/>
              </a:rPr>
              <a:t> 상품 </a:t>
            </a:r>
            <a:r>
              <a:rPr lang="ko-KR" altLang="en-US" sz="1100" b="1" dirty="0" err="1" smtClean="0">
                <a:latin typeface="+mn-ea"/>
              </a:rPr>
              <a:t>구매시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50% </a:t>
            </a:r>
            <a:r>
              <a:rPr lang="ko-KR" altLang="en-US" sz="1100" b="1" dirty="0" smtClean="0">
                <a:latin typeface="+mn-ea"/>
              </a:rPr>
              <a:t>할인을 적용하려고 합니다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모든 사용자가 동시에 상품을 구매하려고 할 때 발생할 수 있는 동시성 문제를 해결하는 시스템을 구성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122" y="1135626"/>
            <a:ext cx="4859650" cy="54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76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서킷 </a:t>
            </a:r>
            <a:r>
              <a:rPr lang="ko-KR" altLang="en-US" sz="1000" b="1" dirty="0" err="1" smtClean="0">
                <a:latin typeface="+mn-ea"/>
              </a:rPr>
              <a:t>브레이커</a:t>
            </a:r>
            <a:r>
              <a:rPr lang="ko-KR" altLang="en-US" sz="1000" b="1" dirty="0" smtClean="0">
                <a:latin typeface="+mn-ea"/>
              </a:rPr>
              <a:t> 패턴</a:t>
            </a:r>
            <a:r>
              <a:rPr lang="en-US" altLang="ko-KR" sz="1000" b="1" dirty="0" smtClean="0">
                <a:latin typeface="+mn-ea"/>
              </a:rPr>
              <a:t>(Circuit Breaker Pattern) </a:t>
            </a:r>
            <a:r>
              <a:rPr lang="ko-KR" altLang="en-US" sz="1000" b="1" dirty="0" smtClean="0">
                <a:latin typeface="+mn-ea"/>
              </a:rPr>
              <a:t>도입</a:t>
            </a:r>
          </a:p>
          <a:p>
            <a:r>
              <a:rPr lang="ko-KR" altLang="en-US" sz="1000" b="1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서킷 </a:t>
            </a:r>
            <a:r>
              <a:rPr lang="ko-KR" altLang="en-US" sz="1000" b="1" dirty="0" err="1" smtClean="0">
                <a:latin typeface="+mn-ea"/>
              </a:rPr>
              <a:t>브레이커의</a:t>
            </a:r>
            <a:r>
              <a:rPr lang="ko-KR" altLang="en-US" sz="1000" b="1" dirty="0" smtClean="0">
                <a:latin typeface="+mn-ea"/>
              </a:rPr>
              <a:t> 작동 방식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서킷 </a:t>
            </a:r>
            <a:r>
              <a:rPr lang="ko-KR" altLang="en-US" sz="1000" dirty="0" err="1" smtClean="0">
                <a:solidFill>
                  <a:srgbClr val="FF0000"/>
                </a:solidFill>
                <a:latin typeface="+mn-ea"/>
              </a:rPr>
              <a:t>브레이커는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 원격 서비스 호출 시 일정 시간 동안 오류가 계속 발생하면 더 이상 호출을 시도하지 않고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대신 오류를 즉시 반환하는 패턴입니다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ko-KR" altLang="en-US" sz="1000" dirty="0" smtClean="0">
                <a:latin typeface="+mn-ea"/>
              </a:rPr>
              <a:t>이는 시스템이 지속적으로 실패하는 서비스에 의존하여 리소스를 낭비하지 않도록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서킷 </a:t>
            </a:r>
            <a:r>
              <a:rPr lang="ko-KR" altLang="en-US" sz="1000" dirty="0" err="1" smtClean="0">
                <a:latin typeface="+mn-ea"/>
              </a:rPr>
              <a:t>브레이커는</a:t>
            </a:r>
            <a:r>
              <a:rPr lang="ko-KR" altLang="en-US" sz="1000" dirty="0" smtClean="0">
                <a:latin typeface="+mn-ea"/>
              </a:rPr>
              <a:t> 다음과 같은 세 가지 상태로 작동합니다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 . </a:t>
            </a:r>
            <a:r>
              <a:rPr lang="en-US" altLang="ko-KR" sz="1000" b="1" dirty="0" smtClean="0">
                <a:latin typeface="+mn-ea"/>
              </a:rPr>
              <a:t>Closed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정상적으로 서비스 호출을 허용하는 상태입니다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일정 수의 호출이 실패하면 </a:t>
            </a:r>
            <a:r>
              <a:rPr lang="en-US" altLang="ko-KR" sz="1000" dirty="0" smtClean="0">
                <a:latin typeface="+mn-ea"/>
              </a:rPr>
              <a:t>Open </a:t>
            </a:r>
            <a:r>
              <a:rPr lang="ko-KR" altLang="en-US" sz="1000" dirty="0" smtClean="0">
                <a:latin typeface="+mn-ea"/>
              </a:rPr>
              <a:t>상태로 전환됩니다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 . </a:t>
            </a:r>
            <a:r>
              <a:rPr lang="en-US" altLang="ko-KR" sz="1000" b="1" dirty="0" smtClean="0">
                <a:latin typeface="+mn-ea"/>
              </a:rPr>
              <a:t>Open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서비스 호출을 차단하고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실패를 즉시 반환하는 상태입니다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일정 시간이 지나면 </a:t>
            </a:r>
            <a:r>
              <a:rPr lang="en-US" altLang="ko-KR" sz="1000" dirty="0" smtClean="0">
                <a:latin typeface="+mn-ea"/>
              </a:rPr>
              <a:t>Half-Open </a:t>
            </a:r>
            <a:r>
              <a:rPr lang="ko-KR" altLang="en-US" sz="1000" dirty="0" smtClean="0">
                <a:latin typeface="+mn-ea"/>
              </a:rPr>
              <a:t>상태로 전환됩니다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 . </a:t>
            </a:r>
            <a:r>
              <a:rPr lang="en-US" altLang="ko-KR" sz="1000" b="1" dirty="0" smtClean="0">
                <a:latin typeface="+mn-ea"/>
              </a:rPr>
              <a:t>Half-Open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서비스가 복구되었는지 테스트하기 위해 일부 요청을 허용하는 상태입니다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테스트가 성공하면 </a:t>
            </a:r>
            <a:r>
              <a:rPr lang="en-US" altLang="ko-KR" sz="1000" dirty="0" smtClean="0">
                <a:latin typeface="+mn-ea"/>
              </a:rPr>
              <a:t>Closed </a:t>
            </a:r>
            <a:r>
              <a:rPr lang="ko-KR" altLang="en-US" sz="1000" dirty="0" smtClean="0">
                <a:latin typeface="+mn-ea"/>
              </a:rPr>
              <a:t>상태로 전환되고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실패하면 다시 </a:t>
            </a:r>
            <a:r>
              <a:rPr lang="en-US" altLang="ko-KR" sz="1000" dirty="0" smtClean="0">
                <a:latin typeface="+mn-ea"/>
              </a:rPr>
              <a:t>Open </a:t>
            </a:r>
            <a:r>
              <a:rPr lang="ko-KR" altLang="en-US" sz="1000" dirty="0" smtClean="0">
                <a:latin typeface="+mn-ea"/>
              </a:rPr>
              <a:t>상태로 전환됩니다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 b) </a:t>
            </a:r>
            <a:r>
              <a:rPr lang="ko-KR" altLang="en-US" sz="1000" b="1" dirty="0" smtClean="0">
                <a:latin typeface="+mn-ea"/>
              </a:rPr>
              <a:t>서킷 </a:t>
            </a:r>
            <a:r>
              <a:rPr lang="ko-KR" altLang="en-US" sz="1000" b="1" dirty="0" err="1" smtClean="0">
                <a:latin typeface="+mn-ea"/>
              </a:rPr>
              <a:t>브레이커</a:t>
            </a:r>
            <a:r>
              <a:rPr lang="ko-KR" altLang="en-US" sz="1000" b="1" dirty="0" smtClean="0">
                <a:latin typeface="+mn-ea"/>
              </a:rPr>
              <a:t> 구현 방법</a:t>
            </a:r>
          </a:p>
          <a:p>
            <a:r>
              <a:rPr lang="en-US" altLang="ko-KR" sz="1000" dirty="0" smtClean="0">
                <a:latin typeface="+mn-ea"/>
              </a:rPr>
              <a:t>         . </a:t>
            </a:r>
            <a:r>
              <a:rPr lang="en-US" altLang="ko-KR" sz="1000" b="1" dirty="0" err="1" smtClean="0">
                <a:latin typeface="+mn-ea"/>
              </a:rPr>
              <a:t>Hystrix</a:t>
            </a:r>
            <a:r>
              <a:rPr lang="en-US" altLang="ko-KR" sz="1000" b="1" dirty="0" smtClean="0">
                <a:latin typeface="+mn-ea"/>
              </a:rPr>
              <a:t>, Resilience4j</a:t>
            </a:r>
            <a:r>
              <a:rPr lang="ko-KR" altLang="en-US" sz="1000" dirty="0" smtClean="0">
                <a:latin typeface="+mn-ea"/>
              </a:rPr>
              <a:t>와 같은 라이브러리를 사용하여 서킷 </a:t>
            </a:r>
            <a:r>
              <a:rPr lang="ko-KR" altLang="en-US" sz="1000" dirty="0" err="1" smtClean="0">
                <a:latin typeface="+mn-ea"/>
              </a:rPr>
              <a:t>브레이커</a:t>
            </a:r>
            <a:r>
              <a:rPr lang="ko-KR" altLang="en-US" sz="1000" dirty="0" smtClean="0">
                <a:latin typeface="+mn-ea"/>
              </a:rPr>
              <a:t> 패턴을 쉽게 구현할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각 서비스 호출에 대해 서킷 </a:t>
            </a:r>
            <a:r>
              <a:rPr lang="ko-KR" altLang="en-US" sz="1000" dirty="0" err="1" smtClean="0">
                <a:latin typeface="+mn-ea"/>
              </a:rPr>
              <a:t>브레이커를</a:t>
            </a:r>
            <a:r>
              <a:rPr lang="ko-KR" altLang="en-US" sz="1000" dirty="0" smtClean="0">
                <a:latin typeface="+mn-ea"/>
              </a:rPr>
              <a:t> 적용하여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일정 시간 동안 지속적으로 타임아웃이 발생하는 경우 서비스 호출을 중단하고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대신 </a:t>
            </a:r>
            <a:r>
              <a:rPr lang="ko-KR" altLang="en-US" sz="1000" dirty="0" err="1" smtClean="0">
                <a:latin typeface="+mn-ea"/>
              </a:rPr>
              <a:t>폴백</a:t>
            </a:r>
            <a:r>
              <a:rPr lang="ko-KR" altLang="en-US" sz="1000" dirty="0" smtClean="0">
                <a:latin typeface="+mn-ea"/>
              </a:rPr>
              <a:t> 메커니즘을 사용합니다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타임아웃 및 재시도 메커니즘 설정</a:t>
            </a:r>
          </a:p>
          <a:p>
            <a:r>
              <a:rPr lang="en-US" altLang="ko-KR" sz="1000" b="1" dirty="0" smtClean="0">
                <a:latin typeface="+mn-ea"/>
              </a:rPr>
              <a:t>     a) </a:t>
            </a:r>
            <a:r>
              <a:rPr lang="ko-KR" altLang="en-US" sz="1000" b="1" dirty="0" smtClean="0">
                <a:latin typeface="+mn-ea"/>
              </a:rPr>
              <a:t>적절한 타임아웃 설정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원격 서비스에 대한 호출 시 타임아웃 시간을 적절하게 설정합니다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타임아웃이 너무 길면 사용자가 응답을 기다리면서 시스템 자원이 낭비될 수 있고</a:t>
            </a:r>
            <a:r>
              <a:rPr lang="en-US" altLang="ko-KR" sz="1000" dirty="0" smtClean="0">
                <a:latin typeface="+mn-ea"/>
              </a:rPr>
              <a:t>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ko-KR" altLang="en-US" sz="1000" dirty="0" smtClean="0">
                <a:latin typeface="+mn-ea"/>
              </a:rPr>
              <a:t>너무 짧으면 일시적인 네트워크 지연에도 불필요한 오류가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 b) </a:t>
            </a:r>
            <a:r>
              <a:rPr lang="ko-KR" altLang="en-US" sz="1000" b="1" dirty="0" smtClean="0">
                <a:latin typeface="+mn-ea"/>
              </a:rPr>
              <a:t>재시도 메커니즘 도입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타임아웃이 발생했을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즉시 실패로 처리하지 않고 일정 횟수만큼 재시도를 시도합니다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- Exponential Back off</a:t>
            </a:r>
            <a:r>
              <a:rPr lang="ko-KR" altLang="en-US" sz="1000" dirty="0" smtClean="0">
                <a:latin typeface="+mn-ea"/>
              </a:rPr>
              <a:t>를 사용하여 재시도 간격을 점진적으로 늘려 네트워크의 혼잡도를 줄이고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서비스가 복구될 시간을 제공할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err="1" smtClean="0">
                <a:latin typeface="+mn-ea"/>
              </a:rPr>
              <a:t>폴백</a:t>
            </a:r>
            <a:r>
              <a:rPr lang="en-US" altLang="ko-KR" sz="1000" b="1" dirty="0" smtClean="0">
                <a:latin typeface="+mn-ea"/>
              </a:rPr>
              <a:t>(Fallback) </a:t>
            </a:r>
            <a:r>
              <a:rPr lang="ko-KR" altLang="en-US" sz="1000" b="1" dirty="0" smtClean="0">
                <a:latin typeface="+mn-ea"/>
              </a:rPr>
              <a:t>메커니즘</a:t>
            </a:r>
          </a:p>
          <a:p>
            <a:r>
              <a:rPr lang="en-US" altLang="ko-KR" sz="1000" b="1" dirty="0" smtClean="0">
                <a:latin typeface="+mn-ea"/>
              </a:rPr>
              <a:t>     a) </a:t>
            </a:r>
            <a:r>
              <a:rPr lang="ko-KR" altLang="en-US" sz="1000" b="1" dirty="0" smtClean="0">
                <a:latin typeface="+mn-ea"/>
              </a:rPr>
              <a:t>대체 응답 제공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원격 서비스가 타임아웃으로 인해 실패할 경우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기본적으로 </a:t>
            </a:r>
            <a:r>
              <a:rPr lang="ko-KR" altLang="en-US" sz="1000" dirty="0" err="1" smtClean="0">
                <a:solidFill>
                  <a:srgbClr val="FF0000"/>
                </a:solidFill>
                <a:latin typeface="+mn-ea"/>
              </a:rPr>
              <a:t>폴백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 메커니즘을 사용하여 대체 응답</a:t>
            </a:r>
            <a:r>
              <a:rPr lang="ko-KR" altLang="en-US" sz="1000" dirty="0" smtClean="0">
                <a:latin typeface="+mn-ea"/>
              </a:rPr>
              <a:t>을 제공할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err="1" smtClean="0">
                <a:latin typeface="+mn-ea"/>
              </a:rPr>
              <a:t>폴백은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캐시된</a:t>
            </a:r>
            <a:r>
              <a:rPr lang="ko-KR" altLang="en-US" sz="1000" dirty="0" smtClean="0">
                <a:latin typeface="+mn-ea"/>
              </a:rPr>
              <a:t> 데이터나 기본값을 반환하거나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간단한 에러 메시지를 반환할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이를 통해 사용자에게 최소한의 응답을 보장할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err="1" smtClean="0">
                <a:latin typeface="+mn-ea"/>
              </a:rPr>
              <a:t>캐싱</a:t>
            </a:r>
            <a:r>
              <a:rPr lang="ko-KR" altLang="en-US" sz="1000" b="1" dirty="0" smtClean="0">
                <a:latin typeface="+mn-ea"/>
              </a:rPr>
              <a:t> 전략 도입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결과 </a:t>
            </a:r>
            <a:r>
              <a:rPr lang="ko-KR" altLang="en-US" sz="1000" b="1" dirty="0" err="1" smtClean="0">
                <a:latin typeface="+mn-ea"/>
              </a:rPr>
              <a:t>캐싱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원격 서비스의 응답 데이터를 </a:t>
            </a:r>
            <a:r>
              <a:rPr lang="ko-KR" altLang="en-US" sz="1000" dirty="0" err="1" smtClean="0">
                <a:solidFill>
                  <a:srgbClr val="FF0000"/>
                </a:solidFill>
                <a:latin typeface="+mn-ea"/>
              </a:rPr>
              <a:t>캐싱</a:t>
            </a:r>
            <a:r>
              <a:rPr lang="ko-KR" altLang="en-US" sz="1000" dirty="0" err="1" smtClean="0">
                <a:latin typeface="+mn-ea"/>
              </a:rPr>
              <a:t>하여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동일한 요청에 대해 원격 서비스를 반복 호출하지 않도록</a:t>
            </a:r>
            <a:r>
              <a:rPr lang="ko-KR" altLang="en-US" sz="1000" dirty="0" smtClean="0">
                <a:latin typeface="+mn-ea"/>
              </a:rPr>
              <a:t>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캐시 만료 시간을 설정하여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일정 시간 동안은 </a:t>
            </a:r>
            <a:r>
              <a:rPr lang="ko-KR" altLang="en-US" sz="1000" dirty="0" err="1" smtClean="0">
                <a:latin typeface="+mn-ea"/>
              </a:rPr>
              <a:t>캐시된</a:t>
            </a:r>
            <a:r>
              <a:rPr lang="ko-KR" altLang="en-US" sz="1000" dirty="0" smtClean="0">
                <a:latin typeface="+mn-ea"/>
              </a:rPr>
              <a:t> 응답을 사용하고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만료되면 다시 원격 서비스를 호출합니다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이를 통해 원격 서비스에 대한 의존성을 줄일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5. </a:t>
            </a:r>
            <a:r>
              <a:rPr lang="ko-KR" altLang="en-US" sz="1000" b="1" dirty="0" smtClean="0">
                <a:latin typeface="+mn-ea"/>
              </a:rPr>
              <a:t>부하 분산 및 스케일링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로드 </a:t>
            </a:r>
            <a:r>
              <a:rPr lang="ko-KR" altLang="en-US" sz="1000" b="1" dirty="0" err="1" smtClean="0">
                <a:latin typeface="+mn-ea"/>
              </a:rPr>
              <a:t>밸런싱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 원격 서비스 앞 단에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로드 </a:t>
            </a:r>
            <a:r>
              <a:rPr lang="ko-KR" altLang="en-US" sz="1000" dirty="0" err="1" smtClean="0">
                <a:solidFill>
                  <a:srgbClr val="FF0000"/>
                </a:solidFill>
                <a:latin typeface="+mn-ea"/>
              </a:rPr>
              <a:t>밸런서</a:t>
            </a:r>
            <a:r>
              <a:rPr lang="ko-KR" altLang="en-US" sz="1000" dirty="0" err="1" smtClean="0">
                <a:latin typeface="+mn-ea"/>
              </a:rPr>
              <a:t>를</a:t>
            </a:r>
            <a:r>
              <a:rPr lang="ko-KR" altLang="en-US" sz="1000" dirty="0" smtClean="0">
                <a:latin typeface="+mn-ea"/>
              </a:rPr>
              <a:t> 배치하여 </a:t>
            </a:r>
            <a:r>
              <a:rPr lang="ko-KR" altLang="en-US" sz="1000" dirty="0" err="1" smtClean="0">
                <a:latin typeface="+mn-ea"/>
              </a:rPr>
              <a:t>트래픽을</a:t>
            </a:r>
            <a:r>
              <a:rPr lang="ko-KR" altLang="en-US" sz="1000" dirty="0" smtClean="0">
                <a:latin typeface="+mn-ea"/>
              </a:rPr>
              <a:t> 여러 </a:t>
            </a:r>
            <a:r>
              <a:rPr lang="ko-KR" altLang="en-US" sz="1000" dirty="0" err="1" smtClean="0">
                <a:latin typeface="+mn-ea"/>
              </a:rPr>
              <a:t>인스턴스에</a:t>
            </a:r>
            <a:r>
              <a:rPr lang="ko-KR" altLang="en-US" sz="1000" dirty="0" smtClean="0">
                <a:latin typeface="+mn-ea"/>
              </a:rPr>
              <a:t> 분산시킵니다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이를 통해 특정 </a:t>
            </a:r>
            <a:r>
              <a:rPr lang="ko-KR" altLang="en-US" sz="1000" dirty="0" err="1" smtClean="0">
                <a:latin typeface="+mn-ea"/>
              </a:rPr>
              <a:t>인스턴스에</a:t>
            </a:r>
            <a:r>
              <a:rPr lang="ko-KR" altLang="en-US" sz="1000" dirty="0" smtClean="0">
                <a:latin typeface="+mn-ea"/>
              </a:rPr>
              <a:t> 과부하가 걸리는 것을 방지할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자동 스케일링</a:t>
            </a:r>
            <a:r>
              <a:rPr lang="en-US" altLang="ko-KR" sz="1000" b="1" dirty="0" smtClean="0">
                <a:latin typeface="+mn-ea"/>
              </a:rPr>
              <a:t>(Auto-Scaling)</a:t>
            </a:r>
            <a:r>
              <a:rPr lang="en-US" altLang="ko-KR" sz="1000" dirty="0" smtClean="0">
                <a:latin typeface="+mn-ea"/>
              </a:rPr>
              <a:t> - </a:t>
            </a:r>
            <a:r>
              <a:rPr lang="ko-KR" altLang="en-US" sz="1000" dirty="0" smtClean="0">
                <a:latin typeface="+mn-ea"/>
              </a:rPr>
              <a:t>원격 서비스의 </a:t>
            </a:r>
            <a:r>
              <a:rPr lang="ko-KR" altLang="en-US" sz="1000" dirty="0" err="1" smtClean="0">
                <a:latin typeface="+mn-ea"/>
              </a:rPr>
              <a:t>인스턴스를</a:t>
            </a:r>
            <a:r>
              <a:rPr lang="ko-KR" altLang="en-US" sz="1000" dirty="0" smtClean="0">
                <a:latin typeface="+mn-ea"/>
              </a:rPr>
              <a:t> 자동으로 확장하거나 축소하여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트래픽</a:t>
            </a:r>
            <a:r>
              <a:rPr lang="ko-KR" altLang="en-US" sz="1000" dirty="0" smtClean="0">
                <a:latin typeface="+mn-ea"/>
              </a:rPr>
              <a:t> 증가 시에도 서비스의 가용성을 유지합니다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b="1" dirty="0" smtClean="0">
                <a:latin typeface="+mn-ea"/>
              </a:rPr>
              <a:t>AWS</a:t>
            </a:r>
            <a:r>
              <a:rPr lang="ko-KR" altLang="en-US" sz="1000" b="1" dirty="0" smtClean="0">
                <a:latin typeface="+mn-ea"/>
              </a:rPr>
              <a:t>의 </a:t>
            </a:r>
            <a:r>
              <a:rPr lang="en-US" altLang="ko-KR" sz="1000" b="1" dirty="0" smtClean="0">
                <a:latin typeface="+mn-ea"/>
              </a:rPr>
              <a:t>Auto Scaling, Kubernetes</a:t>
            </a:r>
            <a:r>
              <a:rPr lang="ko-KR" altLang="en-US" sz="1000" b="1" dirty="0" smtClean="0">
                <a:latin typeface="+mn-ea"/>
              </a:rPr>
              <a:t>의 </a:t>
            </a:r>
            <a:r>
              <a:rPr lang="en-US" altLang="ko-KR" sz="1000" b="1" dirty="0" smtClean="0">
                <a:latin typeface="+mn-ea"/>
              </a:rPr>
              <a:t>Horizontal Pod </a:t>
            </a:r>
            <a:r>
              <a:rPr lang="en-US" altLang="ko-KR" sz="1000" b="1" dirty="0" err="1" smtClean="0">
                <a:latin typeface="+mn-ea"/>
              </a:rPr>
              <a:t>Autoscaling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등이 이를 지원합니다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6. </a:t>
            </a:r>
            <a:r>
              <a:rPr lang="ko-KR" altLang="en-US" sz="1000" b="1" dirty="0" smtClean="0">
                <a:latin typeface="+mn-ea"/>
              </a:rPr>
              <a:t>모니터링 및 알림 시스템 강화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실시간 모니터링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원격 서비스의 성능을 실시간으로 모니터링 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타임아웃 발생 빈도와 응답 시간을 추적합니다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Prometheus,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Grafana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같은 도구를 사용하여 지표를 시각화하고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문제가 발생할 때 신속히 감지할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알림 시스템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타임아웃이나 서비스 장애 발생 시 자동으로 알림을 보내는 시스템을 도입합니다</a:t>
            </a:r>
            <a:r>
              <a:rPr lang="en-US" altLang="ko-KR" sz="1000" dirty="0" smtClean="0">
                <a:latin typeface="+mn-ea"/>
              </a:rPr>
              <a:t>.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PagerDuty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+mn-ea"/>
              </a:rPr>
              <a:t>Opsgenie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등의 도구를 통해 </a:t>
            </a:r>
            <a:r>
              <a:rPr lang="ko-KR" altLang="en-US" sz="1000" dirty="0" err="1" smtClean="0">
                <a:latin typeface="+mn-ea"/>
              </a:rPr>
              <a:t>운영팀에</a:t>
            </a:r>
            <a:r>
              <a:rPr lang="ko-KR" altLang="en-US" sz="1000" dirty="0" smtClean="0">
                <a:latin typeface="+mn-ea"/>
              </a:rPr>
              <a:t> 즉시 통보하여 빠르게 대응할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7. </a:t>
            </a:r>
            <a:r>
              <a:rPr lang="ko-KR" altLang="en-US" sz="1000" b="1" dirty="0" smtClean="0">
                <a:latin typeface="+mn-ea"/>
              </a:rPr>
              <a:t>서비스 수준 협약</a:t>
            </a:r>
            <a:r>
              <a:rPr lang="en-US" altLang="ko-KR" sz="1000" b="1" dirty="0" smtClean="0">
                <a:latin typeface="+mn-ea"/>
              </a:rPr>
              <a:t>(SLA) </a:t>
            </a:r>
            <a:r>
              <a:rPr lang="ko-KR" altLang="en-US" sz="1000" b="1" dirty="0" smtClean="0">
                <a:latin typeface="+mn-ea"/>
              </a:rPr>
              <a:t>재검토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SLA </a:t>
            </a:r>
            <a:r>
              <a:rPr lang="ko-KR" altLang="en-US" sz="1000" b="1" dirty="0" smtClean="0">
                <a:latin typeface="+mn-ea"/>
              </a:rPr>
              <a:t>조정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원격 서비스 제공자와의 </a:t>
            </a:r>
            <a:r>
              <a:rPr lang="en-US" altLang="ko-KR" sz="1000" dirty="0" smtClean="0">
                <a:latin typeface="+mn-ea"/>
              </a:rPr>
              <a:t>SLA</a:t>
            </a:r>
            <a:r>
              <a:rPr lang="ko-KR" altLang="en-US" sz="1000" dirty="0" smtClean="0">
                <a:latin typeface="+mn-ea"/>
              </a:rPr>
              <a:t>를 재검토하고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타임아웃 문제를 해결하기 위해 서비스 제공자의 응답 시간을 개선할 수 있는 방안을 협의합니다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원격 서비스가 타임아웃 문제를 지속적으로 발생시킬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서비스 제공자 변경을 고려할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이러한 방안을 통해 원격 서비스에서 발생하는 타임아웃 문제를 효과적으로 관리할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서킷 </a:t>
            </a:r>
            <a:r>
              <a:rPr lang="ko-KR" altLang="en-US" sz="1000" dirty="0" err="1" smtClean="0">
                <a:latin typeface="+mn-ea"/>
              </a:rPr>
              <a:t>브레이커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재시도 메커니즘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폴백</a:t>
            </a:r>
            <a:r>
              <a:rPr lang="ko-KR" altLang="en-US" sz="1000" dirty="0" smtClean="0">
                <a:latin typeface="+mn-ea"/>
              </a:rPr>
              <a:t> 전략을 조합하면 시스템의 복원력을 높이고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 경험을 개선할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또한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캐싱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로드 </a:t>
            </a:r>
            <a:r>
              <a:rPr lang="ko-KR" altLang="en-US" sz="1000" dirty="0" err="1" smtClean="0">
                <a:latin typeface="+mn-ea"/>
              </a:rPr>
              <a:t>밸런싱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모니터링 시스템을 강화하여 서비스의 안정성과 신뢰성을 확보할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원격서비스가 자주 타임아웃이 발생하여 오류가 발생합니다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서비스의 정상적인 응답을 보장하기 위하여 방안을 제안하세요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75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타임아웃 설정 조정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클라이언트와 서버 양쪽의 타임아웃 설정을 검토하고 필요에 따라 증가시킵니다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네트워크 지연이나 서비스 처리 시간을 고려하여 적절한 타임아웃 값을 설정합니다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로드 </a:t>
            </a:r>
            <a:r>
              <a:rPr lang="ko-KR" altLang="en-US" sz="1000" b="1" dirty="0" err="1" smtClean="0">
                <a:latin typeface="+mn-ea"/>
              </a:rPr>
              <a:t>밸런싱</a:t>
            </a:r>
            <a:r>
              <a:rPr lang="ko-KR" altLang="en-US" sz="1000" b="1" dirty="0" smtClean="0">
                <a:latin typeface="+mn-ea"/>
              </a:rPr>
              <a:t> 구현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- </a:t>
            </a:r>
            <a:r>
              <a:rPr lang="ko-KR" altLang="en-US" sz="1000" dirty="0" smtClean="0">
                <a:latin typeface="+mn-ea"/>
              </a:rPr>
              <a:t>여러 서버에 </a:t>
            </a:r>
            <a:r>
              <a:rPr lang="ko-KR" altLang="en-US" sz="1000" dirty="0" err="1" smtClean="0">
                <a:latin typeface="+mn-ea"/>
              </a:rPr>
              <a:t>트래픽을</a:t>
            </a:r>
            <a:r>
              <a:rPr lang="ko-KR" altLang="en-US" sz="1000" dirty="0" smtClean="0">
                <a:latin typeface="+mn-ea"/>
              </a:rPr>
              <a:t> 분산시켜 단일 서버의 부하를 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서버 간 요청을 균등하게 분배하여 응답 시간을 개선합니다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서비스 최적화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- </a:t>
            </a:r>
            <a:r>
              <a:rPr lang="ko-KR" altLang="en-US" sz="1000" dirty="0" smtClean="0">
                <a:latin typeface="+mn-ea"/>
              </a:rPr>
              <a:t>데이터베이스 쿼리 최적화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코드 </a:t>
            </a:r>
            <a:r>
              <a:rPr lang="ko-KR" altLang="en-US" sz="1000" dirty="0" err="1" smtClean="0">
                <a:latin typeface="+mn-ea"/>
              </a:rPr>
              <a:t>리팩토링을</a:t>
            </a:r>
            <a:r>
              <a:rPr lang="ko-KR" altLang="en-US" sz="1000" dirty="0" smtClean="0">
                <a:latin typeface="+mn-ea"/>
              </a:rPr>
              <a:t> 통한 성능 개선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캐싱</a:t>
            </a:r>
            <a:r>
              <a:rPr lang="ko-KR" altLang="en-US" sz="1000" dirty="0" smtClean="0">
                <a:latin typeface="+mn-ea"/>
              </a:rPr>
              <a:t> 메커니즘 도입으로 반복적인 요청 처리 속도 향상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서버 리소스 증설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- CPU, </a:t>
            </a:r>
            <a:r>
              <a:rPr lang="ko-KR" altLang="en-US" sz="1000" dirty="0" smtClean="0">
                <a:latin typeface="+mn-ea"/>
              </a:rPr>
              <a:t>메모리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네트워크 대역폭 등 필요한 리소스를 증설합니다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클라우드</a:t>
            </a:r>
            <a:r>
              <a:rPr lang="ko-KR" altLang="en-US" sz="1000" dirty="0" smtClean="0">
                <a:latin typeface="+mn-ea"/>
              </a:rPr>
              <a:t> 환경에서는 오토스케일링을 구현하여 </a:t>
            </a:r>
            <a:r>
              <a:rPr lang="ko-KR" altLang="en-US" sz="1000" dirty="0" err="1" smtClean="0">
                <a:latin typeface="+mn-ea"/>
              </a:rPr>
              <a:t>트래픽에</a:t>
            </a:r>
            <a:r>
              <a:rPr lang="ko-KR" altLang="en-US" sz="1000" dirty="0" smtClean="0">
                <a:latin typeface="+mn-ea"/>
              </a:rPr>
              <a:t> 따라 자동으로 리소스를 조절합니다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5.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처리 도입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시간이 오래 걸리는 작업은 </a:t>
            </a:r>
            <a:r>
              <a:rPr lang="ko-KR" altLang="en-US" sz="1000" dirty="0" err="1" smtClean="0">
                <a:latin typeface="+mn-ea"/>
              </a:rPr>
              <a:t>비동기로</a:t>
            </a:r>
            <a:r>
              <a:rPr lang="ko-KR" altLang="en-US" sz="1000" dirty="0" smtClean="0">
                <a:latin typeface="+mn-ea"/>
              </a:rPr>
              <a:t> 처리하고 결과를 나중에 전달합니다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메시지 큐 시스템을 활용하여 작업을 분산 처리합니다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6. </a:t>
            </a:r>
            <a:r>
              <a:rPr lang="ko-KR" altLang="en-US" sz="1000" b="1" dirty="0" smtClean="0">
                <a:latin typeface="+mn-ea"/>
              </a:rPr>
              <a:t>서킷 </a:t>
            </a:r>
            <a:r>
              <a:rPr lang="ko-KR" altLang="en-US" sz="1000" b="1" dirty="0" err="1" smtClean="0">
                <a:latin typeface="+mn-ea"/>
              </a:rPr>
              <a:t>브레이커</a:t>
            </a:r>
            <a:r>
              <a:rPr lang="ko-KR" altLang="en-US" sz="1000" b="1" dirty="0" smtClean="0">
                <a:latin typeface="+mn-ea"/>
              </a:rPr>
              <a:t> 패턴 적용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- </a:t>
            </a:r>
            <a:r>
              <a:rPr lang="ko-KR" altLang="en-US" sz="1000" dirty="0" smtClean="0">
                <a:latin typeface="+mn-ea"/>
              </a:rPr>
              <a:t>서비스 장애 시 빠르게 실패 처리하여 연쇄적인 타임아웃을 방지합니다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일정 시간 후 자동으로 서비스 복구를 시도합니다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7. </a:t>
            </a:r>
            <a:r>
              <a:rPr lang="ko-KR" altLang="en-US" sz="1000" b="1" dirty="0" smtClean="0">
                <a:latin typeface="+mn-ea"/>
              </a:rPr>
              <a:t>재시도 메커니즘 구현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- </a:t>
            </a:r>
            <a:r>
              <a:rPr lang="ko-KR" altLang="en-US" sz="1000" dirty="0" smtClean="0">
                <a:latin typeface="+mn-ea"/>
              </a:rPr>
              <a:t>일시적인 네트워크 문제로 인한 타임아웃 발생 시 자동으로 재시도합니다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지수 </a:t>
            </a:r>
            <a:r>
              <a:rPr lang="ko-KR" altLang="en-US" sz="1000" dirty="0" err="1" smtClean="0">
                <a:latin typeface="+mn-ea"/>
              </a:rPr>
              <a:t>백오프</a:t>
            </a:r>
            <a:r>
              <a:rPr lang="ko-KR" altLang="en-US" sz="1000" dirty="0" smtClean="0">
                <a:latin typeface="+mn-ea"/>
              </a:rPr>
              <a:t> 알고리즘을 적용하여 효율적인 재시도 간격을 설정합니다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8. </a:t>
            </a:r>
            <a:r>
              <a:rPr lang="ko-KR" altLang="en-US" sz="1000" b="1" dirty="0" smtClean="0">
                <a:latin typeface="+mn-ea"/>
              </a:rPr>
              <a:t>모니터링 및 </a:t>
            </a:r>
            <a:r>
              <a:rPr lang="ko-KR" altLang="en-US" sz="1000" b="1" dirty="0" err="1" smtClean="0">
                <a:latin typeface="+mn-ea"/>
              </a:rPr>
              <a:t>로깅</a:t>
            </a:r>
            <a:r>
              <a:rPr lang="ko-KR" altLang="en-US" sz="1000" b="1" dirty="0" smtClean="0">
                <a:latin typeface="+mn-ea"/>
              </a:rPr>
              <a:t> 강화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실시간 모니터링 시스템을 구축하여 문제를 신속히 감지합니다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상세한 로그를 남겨 문제 원인 분석과 해결을 용이하게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9. </a:t>
            </a:r>
            <a:r>
              <a:rPr lang="ko-KR" altLang="en-US" sz="1000" b="1" dirty="0" smtClean="0">
                <a:latin typeface="+mn-ea"/>
              </a:rPr>
              <a:t>네트워크 최적화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- CDN(Content Delivery Network) </a:t>
            </a:r>
            <a:r>
              <a:rPr lang="ko-KR" altLang="en-US" sz="1000" dirty="0" smtClean="0">
                <a:latin typeface="+mn-ea"/>
              </a:rPr>
              <a:t>사용으로 지리적 거리에 따른 지연 감소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네트워크 장비 및 설정 최적화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10. </a:t>
            </a:r>
            <a:r>
              <a:rPr lang="ko-KR" altLang="en-US" sz="1000" b="1" dirty="0" smtClean="0">
                <a:latin typeface="+mn-ea"/>
              </a:rPr>
              <a:t>서비스 분리 및 </a:t>
            </a:r>
            <a:r>
              <a:rPr lang="ko-KR" altLang="en-US" sz="1000" b="1" dirty="0" err="1" smtClean="0">
                <a:latin typeface="+mn-ea"/>
              </a:rPr>
              <a:t>마이크로서비스</a:t>
            </a:r>
            <a:r>
              <a:rPr lang="ko-KR" altLang="en-US" sz="1000" b="1" dirty="0" smtClean="0">
                <a:latin typeface="+mn-ea"/>
              </a:rPr>
              <a:t> 아키텍처 고려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- </a:t>
            </a:r>
            <a:r>
              <a:rPr lang="ko-KR" altLang="en-US" sz="1000" dirty="0" smtClean="0">
                <a:latin typeface="+mn-ea"/>
              </a:rPr>
              <a:t>큰 서비스를 작은 단위로 분리하여 각 기능별로 독립적인 확장 가능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특정 기능의 장애가 전체 시스템에 미치는 영향 최소화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원격서비스가 자주 타임아웃이 발생하여 오류가 발생합니다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서비스의 정상적인 응답을 보장하기 위하여 방안을 제안하세요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5764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문제 분석</a:t>
            </a:r>
          </a:p>
          <a:p>
            <a:r>
              <a:rPr lang="ko-KR" altLang="en-US" sz="1000" dirty="0" smtClean="0">
                <a:latin typeface="+mn-ea"/>
              </a:rPr>
              <a:t>    배송 상품 주문 처리에서 성능 지연이 발생하는 주요 원인은 다음과 같습니다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동기식</a:t>
            </a:r>
            <a:r>
              <a:rPr lang="ko-KR" altLang="en-US" sz="1000" b="1" dirty="0" smtClean="0">
                <a:latin typeface="+mn-ea"/>
              </a:rPr>
              <a:t> 처리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주문 처리의 각 단계가 순차적으로 수행되어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한 단계가 완료되기 전까지 다음 단계로 진행할 수 없는 구조로 인해 지연이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의존성 작업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결제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확인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 준비 등 여러 작업이 하나의 트랜잭션 내에서 동기적으로 처리되기 때문에 병목이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자원 경쟁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동일한 자원을 두고 여러 프로세스가 경쟁하여 처리 속도가 느려질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처리 방안 구성</a:t>
            </a:r>
          </a:p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err="1" smtClean="0">
                <a:latin typeface="+mn-ea"/>
              </a:rPr>
              <a:t>비동기</a:t>
            </a:r>
            <a:r>
              <a:rPr lang="ko-KR" altLang="en-US" sz="1000" b="1" dirty="0" smtClean="0">
                <a:latin typeface="+mn-ea"/>
              </a:rPr>
              <a:t> 메시지 큐 도입</a:t>
            </a:r>
          </a:p>
          <a:p>
            <a:r>
              <a:rPr lang="ko-KR" altLang="en-US" sz="1000" b="1" dirty="0" smtClean="0">
                <a:latin typeface="+mn-ea"/>
              </a:rPr>
              <a:t>       메시지 큐 사용 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예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b="1" dirty="0" err="1" smtClean="0">
                <a:latin typeface="+mn-ea"/>
              </a:rPr>
              <a:t>RabbitMQ</a:t>
            </a:r>
            <a:r>
              <a:rPr lang="en-US" altLang="ko-KR" sz="1000" b="1" dirty="0" smtClean="0">
                <a:latin typeface="+mn-ea"/>
              </a:rPr>
              <a:t>, Apache Kafka):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주문 처리 단계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결제 확인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확인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 준비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알림 전송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독립적인 서비스로 분리하고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이들 간의 통신을 메시지 큐를 통해 비동기적으로 처리합니다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주문 생성 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요청을 메시지 큐에 넣고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서비스가 큐에서 메시지를 가져와 비동기적으로 작업을 수행합니다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메시지 큐를 사용하면 각 단계가 병렬로 처리될 수 있으며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특정 단계에서 지연이 발생해도 전체 주문 처리 속도에 큰 영향을 미치지 않습니다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메시지 큐 처리 흐름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. </a:t>
            </a:r>
            <a:r>
              <a:rPr lang="ko-KR" altLang="en-US" sz="1000" dirty="0" smtClean="0">
                <a:latin typeface="+mn-ea"/>
              </a:rPr>
              <a:t>주문 생성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주문을 제출하면 주문 요청이 메시지 큐에 추가됩니다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결제 처리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결제 서비스가 큐에서 주문 메시지를 가져와 비동기적으로 결제를 처리하고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성공 또는 실패 결과를 메시지 큐에 다시 보냅니다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재고 확인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재고 서비스가 결제 성공 메시지를 받아 비동기적으로 재고를 확인합니다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재고가 충분하지 않은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취소 메시지를 큐에 추가합니다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배송 준비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재고가 충분하면 배송 준비를 시작하고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 정보를 큐에 추가하여 사용자에게 알림을 보냅니다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이벤트 기반 아키텍처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이벤트 </a:t>
            </a:r>
            <a:r>
              <a:rPr lang="ko-KR" altLang="en-US" sz="1000" b="1" dirty="0" err="1" smtClean="0">
                <a:latin typeface="+mn-ea"/>
              </a:rPr>
              <a:t>소싱</a:t>
            </a:r>
            <a:r>
              <a:rPr lang="en-US" altLang="ko-KR" sz="1000" b="1" dirty="0" smtClean="0">
                <a:latin typeface="+mn-ea"/>
              </a:rPr>
              <a:t>(Event Sourcing):</a:t>
            </a:r>
          </a:p>
          <a:p>
            <a:r>
              <a:rPr lang="en-US" altLang="ko-KR" sz="1000" dirty="0" smtClean="0">
                <a:latin typeface="+mn-ea"/>
              </a:rPr>
              <a:t>          . </a:t>
            </a:r>
            <a:r>
              <a:rPr lang="ko-KR" altLang="en-US" sz="1000" dirty="0" smtClean="0">
                <a:latin typeface="+mn-ea"/>
              </a:rPr>
              <a:t>주문 처리의 각 단계에서 발생하는 이벤트를 </a:t>
            </a:r>
            <a:r>
              <a:rPr lang="ko-KR" altLang="en-US" sz="1000" dirty="0" err="1" smtClean="0">
                <a:latin typeface="+mn-ea"/>
              </a:rPr>
              <a:t>캡처하여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이벤트 기반으로 시스템을 구성합니다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dirty="0" smtClean="0">
                <a:latin typeface="+mn-ea"/>
              </a:rPr>
              <a:t> 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결제 완료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확인 완료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 준비 완료와 같은 이벤트를 </a:t>
            </a:r>
            <a:r>
              <a:rPr lang="ko-KR" altLang="en-US" sz="1000" dirty="0" err="1" smtClean="0">
                <a:latin typeface="+mn-ea"/>
              </a:rPr>
              <a:t>트리거로</a:t>
            </a:r>
            <a:r>
              <a:rPr lang="ko-KR" altLang="en-US" sz="1000" dirty="0" smtClean="0">
                <a:latin typeface="+mn-ea"/>
              </a:rPr>
              <a:t> 다음 단계를 비동기적으로 처리합니다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b="1" dirty="0" smtClean="0">
                <a:latin typeface="+mn-ea"/>
              </a:rPr>
              <a:t>CQRS </a:t>
            </a:r>
            <a:r>
              <a:rPr lang="ko-KR" altLang="en-US" sz="1000" b="1" dirty="0" smtClean="0">
                <a:latin typeface="+mn-ea"/>
              </a:rPr>
              <a:t>패턴 적용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. </a:t>
            </a:r>
            <a:r>
              <a:rPr lang="ko-KR" altLang="en-US" sz="1000" dirty="0" smtClean="0">
                <a:latin typeface="+mn-ea"/>
              </a:rPr>
              <a:t>명령</a:t>
            </a:r>
            <a:r>
              <a:rPr lang="en-US" altLang="ko-KR" sz="1000" dirty="0" smtClean="0">
                <a:latin typeface="+mn-ea"/>
              </a:rPr>
              <a:t>(Command)</a:t>
            </a:r>
            <a:r>
              <a:rPr lang="ko-KR" altLang="en-US" sz="1000" dirty="0" smtClean="0">
                <a:latin typeface="+mn-ea"/>
              </a:rPr>
              <a:t>과 조회</a:t>
            </a:r>
            <a:r>
              <a:rPr lang="en-US" altLang="ko-KR" sz="1000" dirty="0" smtClean="0">
                <a:latin typeface="+mn-ea"/>
              </a:rPr>
              <a:t>(Query) </a:t>
            </a:r>
            <a:r>
              <a:rPr lang="ko-KR" altLang="en-US" sz="1000" dirty="0" smtClean="0">
                <a:latin typeface="+mn-ea"/>
              </a:rPr>
              <a:t>작업을 분리하여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처리를 위한 명령은 비동기적으로 처리하고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조회는 독립적으로 수행합니다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. CQRS </a:t>
            </a:r>
            <a:r>
              <a:rPr lang="ko-KR" altLang="en-US" sz="1000" dirty="0" smtClean="0">
                <a:latin typeface="+mn-ea"/>
              </a:rPr>
              <a:t>패턴을 사용하면 명령 처리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주문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결제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확인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비동기적으로 처리하여 시스템의 처리 속도를 개선할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c) </a:t>
            </a:r>
            <a:r>
              <a:rPr lang="ko-KR" altLang="en-US" sz="1000" b="1" dirty="0" smtClean="0">
                <a:latin typeface="+mn-ea"/>
              </a:rPr>
              <a:t>작업 풀 및 백그라운드 작업 처리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백그라운드 작업 처리 </a:t>
            </a:r>
            <a:r>
              <a:rPr lang="en-US" altLang="ko-KR" sz="1000" b="1" dirty="0" smtClean="0">
                <a:latin typeface="+mn-ea"/>
              </a:rPr>
              <a:t>(Worker Pools):</a:t>
            </a:r>
          </a:p>
          <a:p>
            <a:r>
              <a:rPr lang="en-US" altLang="ko-KR" sz="1000" dirty="0" smtClean="0">
                <a:latin typeface="+mn-ea"/>
              </a:rPr>
              <a:t>          . </a:t>
            </a:r>
            <a:r>
              <a:rPr lang="ko-KR" altLang="en-US" sz="1000" dirty="0" smtClean="0">
                <a:latin typeface="+mn-ea"/>
              </a:rPr>
              <a:t>주문 처리 중 시간이 많이 소요되는 작업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외부 시스템과의 통신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대량 데이터 처리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백그라운드 작업으로 분리하여 비동기적으로 처리합니다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. Worker </a:t>
            </a:r>
            <a:r>
              <a:rPr lang="ko-KR" altLang="en-US" sz="1000" dirty="0" smtClean="0">
                <a:latin typeface="+mn-ea"/>
              </a:rPr>
              <a:t>풀을 사용하여 이러한 작업을 병렬로 처리하고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시스템의 다른 부분에 영향을 주지 않도록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    백그라운드 작업 처리 흐름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. </a:t>
            </a:r>
            <a:r>
              <a:rPr lang="ko-KR" altLang="en-US" sz="1000" dirty="0" smtClean="0">
                <a:latin typeface="+mn-ea"/>
              </a:rPr>
              <a:t>주문 생성 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외부 시스템과 통신하거나 대량 데이터를 처리하는 작업을 백그라운드 작업 큐에 넣습니다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백그라운드 </a:t>
            </a:r>
            <a:r>
              <a:rPr lang="ko-KR" altLang="en-US" sz="1000" dirty="0" err="1" smtClean="0">
                <a:latin typeface="+mn-ea"/>
              </a:rPr>
              <a:t>워커가</a:t>
            </a:r>
            <a:r>
              <a:rPr lang="ko-KR" altLang="en-US" sz="1000" dirty="0" smtClean="0">
                <a:latin typeface="+mn-ea"/>
              </a:rPr>
              <a:t> 큐에서 작업을 가져와 처리하고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완료 후 결과를 기록하거나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알림 메시지를 큐에 추가합니다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주문 처리는 주문이 생성된 시점에서 완료된 것으로 간주하고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이후의 작업은 비동기적으로 완료됩니다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전반적인 시스템 처리 성능이 지연되어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err="1" smtClean="0">
                <a:latin typeface="+mn-ea"/>
              </a:rPr>
              <a:t>스트리밍</a:t>
            </a:r>
            <a:r>
              <a:rPr lang="ko-KR" altLang="en-US" sz="1100" b="1" dirty="0" smtClean="0">
                <a:latin typeface="+mn-ea"/>
              </a:rPr>
              <a:t> 상품 외 배송 상품 주문처리 시 주문 완료 시간이 지연되고 있습니다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이를 개선하기 위한 </a:t>
            </a:r>
            <a:r>
              <a:rPr lang="ko-KR" altLang="en-US" sz="1100" b="1" dirty="0" err="1" smtClean="0">
                <a:latin typeface="+mn-ea"/>
              </a:rPr>
              <a:t>비동기</a:t>
            </a:r>
            <a:r>
              <a:rPr lang="ko-KR" altLang="en-US" sz="1100" b="1" dirty="0" smtClean="0">
                <a:latin typeface="+mn-ea"/>
              </a:rPr>
              <a:t> 처리 방안을 구성하세요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264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d) </a:t>
            </a:r>
            <a:r>
              <a:rPr lang="ko-KR" altLang="en-US" sz="1000" b="1" dirty="0" err="1" smtClean="0">
                <a:latin typeface="+mn-ea"/>
              </a:rPr>
              <a:t>캐싱</a:t>
            </a:r>
            <a:r>
              <a:rPr lang="ko-KR" altLang="en-US" sz="1000" b="1" dirty="0" smtClean="0">
                <a:latin typeface="+mn-ea"/>
              </a:rPr>
              <a:t> 및 로드 </a:t>
            </a:r>
            <a:r>
              <a:rPr lang="ko-KR" altLang="en-US" sz="1000" b="1" dirty="0" err="1" smtClean="0">
                <a:latin typeface="+mn-ea"/>
              </a:rPr>
              <a:t>밸런싱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err="1" smtClean="0">
                <a:latin typeface="+mn-ea"/>
              </a:rPr>
              <a:t>캐싱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. </a:t>
            </a:r>
            <a:r>
              <a:rPr lang="ko-KR" altLang="en-US" sz="1000" dirty="0" smtClean="0">
                <a:latin typeface="+mn-ea"/>
              </a:rPr>
              <a:t>자주 참조되는 데이터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제품 정보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 옵션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상태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ko-KR" altLang="en-US" sz="1000" dirty="0" err="1" smtClean="0">
                <a:latin typeface="+mn-ea"/>
              </a:rPr>
              <a:t>캐시하여</a:t>
            </a:r>
            <a:r>
              <a:rPr lang="ko-KR" altLang="en-US" sz="1000" dirty="0" smtClean="0">
                <a:latin typeface="+mn-ea"/>
              </a:rPr>
              <a:t> 반복적인 데이터베이스 접근을 줄이고 응답 시간을 개선합니다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.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Memcached</a:t>
            </a:r>
            <a:r>
              <a:rPr lang="ko-KR" altLang="en-US" sz="1000" dirty="0" smtClean="0">
                <a:latin typeface="+mn-ea"/>
              </a:rPr>
              <a:t>와 같은 </a:t>
            </a:r>
            <a:r>
              <a:rPr lang="ko-KR" altLang="en-US" sz="1000" dirty="0" err="1" smtClean="0">
                <a:latin typeface="+mn-ea"/>
              </a:rPr>
              <a:t>인메모리</a:t>
            </a:r>
            <a:r>
              <a:rPr lang="ko-KR" altLang="en-US" sz="1000" dirty="0" smtClean="0">
                <a:latin typeface="+mn-ea"/>
              </a:rPr>
              <a:t> 캐시를 사용하여 빠른 조회 성능을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로드 </a:t>
            </a:r>
            <a:r>
              <a:rPr lang="ko-KR" altLang="en-US" sz="1000" b="1" dirty="0" err="1" smtClean="0">
                <a:latin typeface="+mn-ea"/>
              </a:rPr>
              <a:t>밸런싱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. </a:t>
            </a:r>
            <a:r>
              <a:rPr lang="ko-KR" altLang="en-US" sz="1000" dirty="0" smtClean="0">
                <a:latin typeface="+mn-ea"/>
              </a:rPr>
              <a:t>주문 처리 요청을 여러 </a:t>
            </a:r>
            <a:r>
              <a:rPr lang="ko-KR" altLang="en-US" sz="1000" dirty="0" err="1" smtClean="0">
                <a:latin typeface="+mn-ea"/>
              </a:rPr>
              <a:t>인스턴스로</a:t>
            </a:r>
            <a:r>
              <a:rPr lang="ko-KR" altLang="en-US" sz="1000" dirty="0" smtClean="0">
                <a:latin typeface="+mn-ea"/>
              </a:rPr>
              <a:t> 분산하여 시스템의 부하를 균등하게 분산시킵니다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로드 </a:t>
            </a:r>
            <a:r>
              <a:rPr lang="ko-KR" altLang="en-US" sz="1000" dirty="0" err="1" smtClean="0">
                <a:latin typeface="+mn-ea"/>
              </a:rPr>
              <a:t>밸런서를</a:t>
            </a:r>
            <a:r>
              <a:rPr lang="ko-KR" altLang="en-US" sz="1000" dirty="0" smtClean="0">
                <a:latin typeface="+mn-ea"/>
              </a:rPr>
              <a:t> 사용하여 각 서비스의 </a:t>
            </a:r>
            <a:r>
              <a:rPr lang="ko-KR" altLang="en-US" sz="1000" dirty="0" err="1" smtClean="0">
                <a:latin typeface="+mn-ea"/>
              </a:rPr>
              <a:t>인스턴스에</a:t>
            </a:r>
            <a:r>
              <a:rPr lang="ko-KR" altLang="en-US" sz="1000" dirty="0" smtClean="0">
                <a:latin typeface="+mn-ea"/>
              </a:rPr>
              <a:t> 부하가 집중되지 않도록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모니터링 및 성능 최적화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모니터링 시스템 도입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. Prometheus, </a:t>
            </a:r>
            <a:r>
              <a:rPr lang="en-US" altLang="ko-KR" sz="1000" dirty="0" err="1" smtClean="0">
                <a:latin typeface="+mn-ea"/>
              </a:rPr>
              <a:t>Grafana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등을 사용하여 주문 처리 시스템의 성능 지표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처리 시간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큐 길이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오류율</a:t>
            </a:r>
            <a:r>
              <a:rPr lang="ko-KR" altLang="en-US" sz="1000" dirty="0" smtClean="0">
                <a:latin typeface="+mn-ea"/>
              </a:rPr>
              <a:t>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실시간으로 </a:t>
            </a:r>
            <a:r>
              <a:rPr lang="ko-KR" altLang="en-US" sz="1000" dirty="0" err="1" smtClean="0">
                <a:latin typeface="+mn-ea"/>
              </a:rPr>
              <a:t>모니터링합니다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처리 중 발생하는 오류를 추적하고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병목 현상이 발생하는 부분을 식별하여 최적화할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자동 확장</a:t>
            </a:r>
            <a:r>
              <a:rPr lang="en-US" altLang="ko-KR" sz="1000" b="1" dirty="0" smtClean="0">
                <a:latin typeface="+mn-ea"/>
              </a:rPr>
              <a:t>(Auto-Scaling):</a:t>
            </a:r>
          </a:p>
          <a:p>
            <a:r>
              <a:rPr lang="en-US" altLang="ko-KR" sz="1000" dirty="0" smtClean="0">
                <a:latin typeface="+mn-ea"/>
              </a:rPr>
              <a:t>      . </a:t>
            </a:r>
            <a:r>
              <a:rPr lang="ko-KR" altLang="en-US" sz="1000" dirty="0" smtClean="0">
                <a:latin typeface="+mn-ea"/>
              </a:rPr>
              <a:t>주문 처리량이 급증할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시스템이 자동으로 확장되도록 설정합니다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Kubernetes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smtClean="0">
                <a:latin typeface="+mn-ea"/>
              </a:rPr>
              <a:t>Horizontal Pod </a:t>
            </a:r>
            <a:r>
              <a:rPr lang="en-US" altLang="ko-KR" sz="1000" dirty="0" err="1" smtClean="0">
                <a:latin typeface="+mn-ea"/>
              </a:rPr>
              <a:t>Autoscaling</a:t>
            </a:r>
            <a:r>
              <a:rPr lang="en-US" altLang="ko-KR" sz="1000" dirty="0" smtClean="0">
                <a:latin typeface="+mn-ea"/>
              </a:rPr>
              <a:t>(HPA) </a:t>
            </a:r>
            <a:r>
              <a:rPr lang="ko-KR" altLang="en-US" sz="1000" dirty="0" smtClean="0">
                <a:latin typeface="+mn-ea"/>
              </a:rPr>
              <a:t>등을 활용하여 </a:t>
            </a:r>
            <a:r>
              <a:rPr lang="ko-KR" altLang="en-US" sz="1000" dirty="0" err="1" smtClean="0">
                <a:latin typeface="+mn-ea"/>
              </a:rPr>
              <a:t>워커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인스턴스를</a:t>
            </a:r>
            <a:r>
              <a:rPr lang="ko-KR" altLang="en-US" sz="1000" dirty="0" smtClean="0">
                <a:latin typeface="+mn-ea"/>
              </a:rPr>
              <a:t> 자동으로 증가시킬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이러한 </a:t>
            </a:r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처리 방안을 통해 주문 처리 시스템의 성능을 크게 개선할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메시지 큐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이벤트 기반 아키텍처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백그라운드 작업 처리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캐싱</a:t>
            </a:r>
            <a:r>
              <a:rPr lang="ko-KR" altLang="en-US" sz="1000" dirty="0" smtClean="0">
                <a:latin typeface="+mn-ea"/>
              </a:rPr>
              <a:t> 및 로드 </a:t>
            </a:r>
            <a:r>
              <a:rPr lang="ko-KR" altLang="en-US" sz="1000" dirty="0" err="1" smtClean="0">
                <a:latin typeface="+mn-ea"/>
              </a:rPr>
              <a:t>밸런싱을</a:t>
            </a:r>
            <a:r>
              <a:rPr lang="ko-KR" altLang="en-US" sz="1000" dirty="0" smtClean="0">
                <a:latin typeface="+mn-ea"/>
              </a:rPr>
              <a:t> 통해 각 주문 처리 단계를 독립적으로 최적화하고</a:t>
            </a:r>
            <a:r>
              <a:rPr lang="en-US" altLang="ko-KR" sz="1000" dirty="0" smtClean="0">
                <a:latin typeface="+mn-ea"/>
              </a:rPr>
              <a:t>, \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동시 처리 능력을 강화할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이를 통해 주문 완료 시간을 단축하고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시스템의 안정성과 </a:t>
            </a:r>
            <a:r>
              <a:rPr lang="ko-KR" altLang="en-US" sz="1000" dirty="0" err="1" smtClean="0">
                <a:latin typeface="+mn-ea"/>
              </a:rPr>
              <a:t>확장성을</a:t>
            </a:r>
            <a:r>
              <a:rPr lang="ko-KR" altLang="en-US" sz="1000" dirty="0" smtClean="0">
                <a:latin typeface="+mn-ea"/>
              </a:rPr>
              <a:t> 높일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전반적인 시스템 처리 성능이 지연되어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err="1" smtClean="0">
                <a:latin typeface="+mn-ea"/>
              </a:rPr>
              <a:t>스트리밍</a:t>
            </a:r>
            <a:r>
              <a:rPr lang="ko-KR" altLang="en-US" sz="1100" b="1" dirty="0" smtClean="0">
                <a:latin typeface="+mn-ea"/>
              </a:rPr>
              <a:t> 상품 외 배송 상품 주문처리 시 주문 완료 시간이 지연되고 있습니다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이를 개선하기 위한 </a:t>
            </a:r>
            <a:r>
              <a:rPr lang="ko-KR" altLang="en-US" sz="1100" b="1" dirty="0" err="1" smtClean="0">
                <a:latin typeface="+mn-ea"/>
              </a:rPr>
              <a:t>비동기</a:t>
            </a:r>
            <a:r>
              <a:rPr lang="ko-KR" altLang="en-US" sz="1100" b="1" dirty="0" smtClean="0">
                <a:latin typeface="+mn-ea"/>
              </a:rPr>
              <a:t> 처리 방안을 구성하세요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1215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실시간 판매 가능한 상품 유형 추가를 위한 데이터 모델 설계</a:t>
            </a:r>
          </a:p>
          <a:p>
            <a:r>
              <a:rPr lang="ko-KR" altLang="en-US" sz="1000" dirty="0" smtClean="0">
                <a:latin typeface="+mn-ea"/>
              </a:rPr>
              <a:t>  예약 위주의 상품 관련 데이터 모델에 실시간 판매 가능한 상품 유형을 추가하려면 기존 예약 시스템과 실시간 판매 시스템이 모두 효율적으로 관리될 수 있는 구조를 설계해야 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이 설계는 예약 상품과 실시간 판매 상품의 특성을 모두 고려하며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데이터베이스의 확장성과 성능을 유지할 수 있도록 해야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개념 설계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상품 유형의 구분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예약 상품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사전 예약이 필요한 상품으로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사용자는 특정 시간이나 날짜에 사용할 수 있도록 예약을 진행합니다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호텔 예약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항공권 예약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실시간 판매 상품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실시간으로 구매할 수 있는 상품으로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사용자는 즉시 구매하여 사용할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스트리밍</a:t>
            </a:r>
            <a:r>
              <a:rPr lang="ko-KR" altLang="en-US" sz="1000" dirty="0" smtClean="0">
                <a:latin typeface="+mn-ea"/>
              </a:rPr>
              <a:t> 서비스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디지털 다운로드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실시간 재고 기반의 물리적 상품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공통 상품 속성</a:t>
            </a:r>
          </a:p>
          <a:p>
            <a:r>
              <a:rPr lang="en-US" altLang="ko-KR" sz="1000" dirty="0" smtClean="0">
                <a:latin typeface="+mn-ea"/>
              </a:rPr>
              <a:t>        - </a:t>
            </a:r>
            <a:r>
              <a:rPr lang="en-US" altLang="ko-KR" sz="1000" b="1" dirty="0" smtClean="0">
                <a:latin typeface="+mn-ea"/>
              </a:rPr>
              <a:t>Product</a:t>
            </a:r>
            <a:r>
              <a:rPr lang="en-US" altLang="ko-KR" sz="1000" dirty="0" smtClean="0">
                <a:latin typeface="+mn-ea"/>
              </a:rPr>
              <a:t> : </a:t>
            </a:r>
            <a:r>
              <a:rPr lang="ko-KR" altLang="en-US" sz="1000" dirty="0" smtClean="0">
                <a:latin typeface="+mn-ea"/>
              </a:rPr>
              <a:t>공통 속성을 정의하는 기본 테이블로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모든 상품은 이 테이블에서 관리됩니다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  .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고유 상품 </a:t>
            </a:r>
            <a:r>
              <a:rPr lang="en-US" altLang="ko-KR" sz="1000" dirty="0" smtClean="0">
                <a:latin typeface="+mn-ea"/>
              </a:rPr>
              <a:t>ID</a:t>
            </a:r>
          </a:p>
          <a:p>
            <a:r>
              <a:rPr lang="en-US" altLang="ko-KR" sz="1000" dirty="0" smtClean="0">
                <a:latin typeface="+mn-ea"/>
              </a:rPr>
              <a:t>            . </a:t>
            </a:r>
            <a:r>
              <a:rPr lang="en-US" altLang="ko-KR" sz="1000" dirty="0" err="1" smtClean="0">
                <a:latin typeface="+mn-ea"/>
              </a:rPr>
              <a:t>product_name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상품명</a:t>
            </a:r>
          </a:p>
          <a:p>
            <a:r>
              <a:rPr lang="en-US" altLang="ko-KR" sz="1000" dirty="0" smtClean="0">
                <a:latin typeface="+mn-ea"/>
              </a:rPr>
              <a:t>            . </a:t>
            </a:r>
            <a:r>
              <a:rPr lang="en-US" altLang="ko-KR" sz="1000" dirty="0" err="1" smtClean="0">
                <a:latin typeface="+mn-ea"/>
              </a:rPr>
              <a:t>product_type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상품 유형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예약 상품 또는 실시간 판매 상품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       . price: </a:t>
            </a:r>
            <a:r>
              <a:rPr lang="ko-KR" altLang="en-US" sz="1000" dirty="0" smtClean="0">
                <a:latin typeface="+mn-ea"/>
              </a:rPr>
              <a:t>상품 가격</a:t>
            </a:r>
          </a:p>
          <a:p>
            <a:r>
              <a:rPr lang="en-US" altLang="ko-KR" sz="1000" dirty="0" smtClean="0">
                <a:latin typeface="+mn-ea"/>
              </a:rPr>
              <a:t>            . </a:t>
            </a:r>
            <a:r>
              <a:rPr lang="en-US" altLang="ko-KR" sz="1000" dirty="0" err="1" smtClean="0">
                <a:latin typeface="+mn-ea"/>
              </a:rPr>
              <a:t>available_quantity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가용 수량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실시간 판매 상품에만 적용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데이터 모델 설계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기본 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Product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product_name</a:t>
            </a:r>
            <a:r>
              <a:rPr lang="en-US" altLang="ko-KR" sz="1000" dirty="0" smtClean="0">
                <a:latin typeface="+mn-ea"/>
              </a:rPr>
              <a:t> VARCHAR(255)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product_type</a:t>
            </a:r>
            <a:r>
              <a:rPr lang="en-US" altLang="ko-KR" sz="1000" dirty="0" smtClean="0">
                <a:latin typeface="+mn-ea"/>
              </a:rPr>
              <a:t> VARCHAR(50) NOT NULL CHECK (</a:t>
            </a:r>
            <a:r>
              <a:rPr lang="en-US" altLang="ko-KR" sz="1000" dirty="0" err="1" smtClean="0">
                <a:latin typeface="+mn-ea"/>
              </a:rPr>
              <a:t>product_type</a:t>
            </a:r>
            <a:r>
              <a:rPr lang="en-US" altLang="ko-KR" sz="1000" dirty="0" smtClean="0">
                <a:latin typeface="+mn-ea"/>
              </a:rPr>
              <a:t> IN ('RESERVABLE', 'REALTIME')),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price DECIMAL(10, 2)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available_quantity</a:t>
            </a:r>
            <a:r>
              <a:rPr lang="en-US" altLang="ko-KR" sz="1000" dirty="0" smtClean="0">
                <a:latin typeface="+mn-ea"/>
              </a:rPr>
              <a:t> INT DEFAULT NULL, -- </a:t>
            </a:r>
            <a:r>
              <a:rPr lang="ko-KR" altLang="en-US" sz="1000" dirty="0" smtClean="0">
                <a:latin typeface="+mn-ea"/>
              </a:rPr>
              <a:t>실시간 판매 상품에 적용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err="1" smtClean="0">
                <a:latin typeface="+mn-ea"/>
              </a:rPr>
              <a:t>product_type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사용해 상품이 예약 가능 상품인지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실시간 판매 가능한 상품인지를 구분합니다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err="1" smtClean="0">
                <a:latin typeface="+mn-ea"/>
              </a:rPr>
              <a:t>available_quantity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필드는 실시간 판매 상품에 대해서만 관리되며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상품의 경우 </a:t>
            </a:r>
            <a:r>
              <a:rPr lang="en-US" altLang="ko-KR" sz="1000" dirty="0" smtClean="0">
                <a:latin typeface="+mn-ea"/>
              </a:rPr>
              <a:t>NULL </a:t>
            </a:r>
            <a:r>
              <a:rPr lang="ko-KR" altLang="en-US" sz="1000" dirty="0" smtClean="0">
                <a:latin typeface="+mn-ea"/>
              </a:rPr>
              <a:t>값이 설정됩니다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예약 위주의 상품 관련 데이터 모델에 실시간 판매 가능한 상품 유형을 추가 하기 위한 방안을 제안하고 설계 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77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</a:t>
            </a:r>
            <a:r>
              <a:rPr lang="ko-KR" altLang="en-US" sz="1100" b="1" dirty="0" smtClean="0">
                <a:latin typeface="+mn-ea"/>
              </a:rPr>
              <a:t>■ </a:t>
            </a:r>
            <a:r>
              <a:rPr lang="en-US" altLang="ko-KR" sz="1100" b="1" dirty="0" smtClean="0">
                <a:latin typeface="+mn-ea"/>
              </a:rPr>
              <a:t>OpenID Connect </a:t>
            </a:r>
            <a:r>
              <a:rPr lang="ko-KR" altLang="en-US" sz="1100" b="1" dirty="0" smtClean="0">
                <a:latin typeface="+mn-ea"/>
              </a:rPr>
              <a:t>프로토콜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OIDC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OAuth 2.0</a:t>
            </a:r>
            <a:r>
              <a:rPr lang="ko-KR" altLang="en-US" sz="1100" dirty="0" smtClean="0">
                <a:latin typeface="+mn-ea"/>
              </a:rPr>
              <a:t>을 기반으로 만들어진 유저의 인증</a:t>
            </a:r>
            <a:r>
              <a:rPr lang="en-US" altLang="ko-KR" sz="1100" dirty="0" smtClean="0">
                <a:latin typeface="+mn-ea"/>
              </a:rPr>
              <a:t>(Authentication)</a:t>
            </a:r>
            <a:r>
              <a:rPr lang="ko-KR" altLang="en-US" sz="1100" dirty="0" smtClean="0">
                <a:latin typeface="+mn-ea"/>
              </a:rPr>
              <a:t>을 위한 프로토콜 입니다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OIDC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OAuth 2.0</a:t>
            </a:r>
            <a:r>
              <a:rPr lang="ko-KR" altLang="en-US" sz="1100" dirty="0" smtClean="0">
                <a:latin typeface="+mn-ea"/>
              </a:rPr>
              <a:t>을 확장하여 인증 방식을 표준화 합니다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OpenID</a:t>
            </a:r>
            <a:r>
              <a:rPr lang="ko-KR" altLang="en-US" sz="1100" dirty="0" smtClean="0">
                <a:latin typeface="+mn-ea"/>
              </a:rPr>
              <a:t>를 관리하는 </a:t>
            </a:r>
            <a:r>
              <a:rPr lang="en-US" altLang="ko-KR" sz="1100" dirty="0" smtClean="0">
                <a:latin typeface="+mn-ea"/>
              </a:rPr>
              <a:t>OpenID Foundation</a:t>
            </a:r>
            <a:r>
              <a:rPr lang="ko-KR" altLang="en-US" sz="1100" dirty="0" smtClean="0">
                <a:latin typeface="+mn-ea"/>
              </a:rPr>
              <a:t>에서 정의한 </a:t>
            </a:r>
            <a:r>
              <a:rPr lang="en-US" altLang="ko-KR" sz="1100" dirty="0" smtClean="0">
                <a:latin typeface="+mn-ea"/>
              </a:rPr>
              <a:t>OpenID</a:t>
            </a:r>
            <a:r>
              <a:rPr lang="ko-KR" altLang="en-US" sz="1100" dirty="0" smtClean="0">
                <a:latin typeface="+mn-ea"/>
              </a:rPr>
              <a:t>의 개념은 다음과 같습니다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    </a:t>
            </a:r>
          </a:p>
          <a:p>
            <a:r>
              <a:rPr lang="en-US" altLang="ko-KR" sz="1100" dirty="0" smtClean="0">
                <a:latin typeface="+mn-ea"/>
              </a:rPr>
              <a:t>      OpenID Connect 1.0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OAuth 2.0 </a:t>
            </a:r>
            <a:r>
              <a:rPr lang="ko-KR" altLang="en-US" sz="1100" dirty="0" smtClean="0">
                <a:latin typeface="+mn-ea"/>
              </a:rPr>
              <a:t>프로토콜 위에서 동작하는 간단한 </a:t>
            </a:r>
            <a:r>
              <a:rPr lang="en-US" altLang="ko-KR" sz="1100" dirty="0" smtClean="0">
                <a:latin typeface="+mn-ea"/>
              </a:rPr>
              <a:t>ID </a:t>
            </a:r>
            <a:r>
              <a:rPr lang="ko-KR" altLang="en-US" sz="1100" dirty="0" err="1" smtClean="0">
                <a:latin typeface="+mn-ea"/>
              </a:rPr>
              <a:t>레이어입니다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latin typeface="+mn-ea"/>
              </a:rPr>
              <a:t>이를 통해 클라이언트는 인증 서버에서 수행한 인증을 기반으로 최종 사용자의 신원을 확인할 수 있을 뿐만 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아니라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최종 사용자에 대한 기본 프로필 정보를 상호 운용 가능하며 </a:t>
            </a:r>
            <a:r>
              <a:rPr lang="en-US" altLang="ko-KR" sz="1100" dirty="0" smtClean="0">
                <a:latin typeface="+mn-ea"/>
              </a:rPr>
              <a:t>REST</a:t>
            </a:r>
            <a:r>
              <a:rPr lang="ko-KR" altLang="en-US" sz="1100" dirty="0" smtClean="0">
                <a:latin typeface="+mn-ea"/>
              </a:rPr>
              <a:t>와 유사한 방식으로 얻을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OpenID Connect</a:t>
            </a:r>
            <a:r>
              <a:rPr lang="ko-KR" altLang="en-US" sz="1100" dirty="0" smtClean="0">
                <a:latin typeface="+mn-ea"/>
              </a:rPr>
              <a:t>를 사용하면 웹 기반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모바일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자바스크립트 클라이언트 등을 포함한 모든 유형의 클라이언트에서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latin typeface="+mn-ea"/>
              </a:rPr>
              <a:t>인증 세션과 최종 사용자에 대한 정보를 요청하고 받을 수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스펙은</a:t>
            </a:r>
            <a:r>
              <a:rPr lang="ko-KR" altLang="en-US" sz="1100" dirty="0" smtClean="0">
                <a:latin typeface="+mn-ea"/>
              </a:rPr>
              <a:t> 확장 가능하므로 필요에 따라 참가자들에게 </a:t>
            </a:r>
            <a:r>
              <a:rPr lang="en-US" altLang="ko-KR" sz="1100" dirty="0" smtClean="0">
                <a:latin typeface="+mn-ea"/>
              </a:rPr>
              <a:t>ID </a:t>
            </a:r>
            <a:r>
              <a:rPr lang="ko-KR" altLang="en-US" sz="1100" dirty="0" smtClean="0">
                <a:latin typeface="+mn-ea"/>
              </a:rPr>
              <a:t>데이터 암호화</a:t>
            </a:r>
            <a:r>
              <a:rPr lang="en-US" altLang="ko-KR" sz="1100" dirty="0" smtClean="0">
                <a:latin typeface="+mn-ea"/>
              </a:rPr>
              <a:t>, OpenID </a:t>
            </a:r>
            <a:r>
              <a:rPr lang="ko-KR" altLang="en-US" sz="1100" dirty="0" smtClean="0">
                <a:latin typeface="+mn-ea"/>
              </a:rPr>
              <a:t>제공자 확인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로그아웃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latin typeface="+mn-ea"/>
              </a:rPr>
              <a:t>등을 이용할 수 있습니다</a:t>
            </a:r>
            <a:r>
              <a:rPr lang="en-US" altLang="ko-KR" sz="1100" dirty="0" smtClean="0">
                <a:latin typeface="+mn-ea"/>
              </a:rPr>
              <a:t>.</a:t>
            </a:r>
            <a:br>
              <a:rPr lang="en-US" altLang="ko-KR" sz="1100" dirty="0" smtClean="0">
                <a:latin typeface="+mn-ea"/>
              </a:rPr>
            </a:br>
            <a:endParaRPr lang="en-US" altLang="ko-KR" sz="1100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■ 인증 방식과 동작 흐름</a:t>
            </a:r>
          </a:p>
          <a:p>
            <a:r>
              <a:rPr lang="ko-KR" altLang="en-US" sz="1100" dirty="0" smtClean="0">
                <a:latin typeface="+mn-ea"/>
              </a:rPr>
              <a:t>     기존 </a:t>
            </a:r>
            <a:r>
              <a:rPr lang="en-US" altLang="ko-KR" sz="1100" dirty="0" err="1" smtClean="0">
                <a:latin typeface="+mn-ea"/>
              </a:rPr>
              <a:t>Oauth</a:t>
            </a:r>
            <a:r>
              <a:rPr lang="en-US" altLang="ko-KR" sz="1100" dirty="0" smtClean="0">
                <a:latin typeface="+mn-ea"/>
              </a:rPr>
              <a:t> 2.0</a:t>
            </a:r>
            <a:r>
              <a:rPr lang="ko-KR" altLang="en-US" sz="1100" dirty="0" smtClean="0">
                <a:latin typeface="+mn-ea"/>
              </a:rPr>
              <a:t>의 동작 흐름과 거의 유사하며 </a:t>
            </a:r>
            <a:r>
              <a:rPr lang="en-US" altLang="ko-KR" sz="1100" dirty="0" smtClean="0">
                <a:latin typeface="+mn-ea"/>
              </a:rPr>
              <a:t>ID token</a:t>
            </a:r>
            <a:r>
              <a:rPr lang="ko-KR" altLang="en-US" sz="1100" dirty="0" smtClean="0">
                <a:latin typeface="+mn-ea"/>
              </a:rPr>
              <a:t>을 추가 발급한다는 차이점이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추가로</a:t>
            </a:r>
            <a:r>
              <a:rPr lang="en-US" altLang="ko-KR" sz="1100" dirty="0" smtClean="0">
                <a:latin typeface="+mn-ea"/>
              </a:rPr>
              <a:t>, OpenID </a:t>
            </a:r>
            <a:r>
              <a:rPr lang="ko-KR" altLang="en-US" sz="1100" dirty="0" smtClean="0">
                <a:latin typeface="+mn-ea"/>
              </a:rPr>
              <a:t>문서를 읽다 보면 </a:t>
            </a:r>
            <a:r>
              <a:rPr lang="en-US" altLang="ko-KR" sz="1100" dirty="0" smtClean="0">
                <a:latin typeface="+mn-ea"/>
              </a:rPr>
              <a:t>IDP, RP</a:t>
            </a:r>
            <a:r>
              <a:rPr lang="ko-KR" altLang="en-US" sz="1100" dirty="0" smtClean="0">
                <a:latin typeface="+mn-ea"/>
              </a:rPr>
              <a:t>라는 용어가 등장하는데 각각 다음과 같습니다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- IDP (</a:t>
            </a:r>
            <a:r>
              <a:rPr lang="en-US" altLang="ko-KR" sz="1100" dirty="0" err="1" smtClean="0">
                <a:latin typeface="+mn-ea"/>
              </a:rPr>
              <a:t>IDentity</a:t>
            </a:r>
            <a:r>
              <a:rPr lang="en-US" altLang="ko-KR" sz="1100" dirty="0" smtClean="0">
                <a:latin typeface="+mn-ea"/>
              </a:rPr>
              <a:t> Provider): Google, Apple </a:t>
            </a:r>
            <a:r>
              <a:rPr lang="ko-KR" altLang="en-US" sz="1100" dirty="0" smtClean="0">
                <a:latin typeface="+mn-ea"/>
              </a:rPr>
              <a:t>같은 간편 로그인 서비스 </a:t>
            </a:r>
            <a:r>
              <a:rPr lang="ko-KR" altLang="en-US" sz="1100" dirty="0" err="1" smtClean="0">
                <a:latin typeface="+mn-ea"/>
              </a:rPr>
              <a:t>제공사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(OpenID </a:t>
            </a:r>
            <a:r>
              <a:rPr lang="ko-KR" altLang="en-US" sz="1100" dirty="0" smtClean="0">
                <a:latin typeface="+mn-ea"/>
              </a:rPr>
              <a:t>제공자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      - RP (Relying Party): </a:t>
            </a:r>
            <a:r>
              <a:rPr lang="ko-KR" altLang="en-US" sz="1100" dirty="0" smtClean="0">
                <a:latin typeface="+mn-ea"/>
              </a:rPr>
              <a:t>사용자를 인증하기 위해 </a:t>
            </a:r>
            <a:r>
              <a:rPr lang="en-US" altLang="ko-KR" sz="1100" dirty="0" smtClean="0">
                <a:latin typeface="+mn-ea"/>
              </a:rPr>
              <a:t>IDP</a:t>
            </a:r>
            <a:r>
              <a:rPr lang="ko-KR" altLang="en-US" sz="1100" dirty="0" smtClean="0">
                <a:latin typeface="+mn-ea"/>
              </a:rPr>
              <a:t>에 의존하는 주체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어플리케이션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■ </a:t>
            </a:r>
            <a:r>
              <a:rPr lang="en-US" altLang="ko-KR" sz="1100" b="1" dirty="0" smtClean="0"/>
              <a:t>OAuth </a:t>
            </a:r>
            <a:r>
              <a:rPr lang="en-US" altLang="ko-KR" sz="1100" b="1" dirty="0"/>
              <a:t>2.0 </a:t>
            </a:r>
            <a:r>
              <a:rPr lang="ko-KR" altLang="en-US" sz="1100" b="1" dirty="0"/>
              <a:t>과 </a:t>
            </a:r>
            <a:r>
              <a:rPr lang="en-US" altLang="ko-KR" sz="1100" b="1" dirty="0"/>
              <a:t>OIDC</a:t>
            </a:r>
            <a:r>
              <a:rPr lang="ko-KR" altLang="en-US" sz="1100" b="1" dirty="0"/>
              <a:t>의 차이점</a:t>
            </a:r>
          </a:p>
          <a:p>
            <a:r>
              <a:rPr lang="en-US" altLang="ko-KR" sz="1050" b="1" dirty="0" smtClean="0"/>
              <a:t>    1</a:t>
            </a:r>
            <a:r>
              <a:rPr lang="en-US" altLang="ko-KR" sz="1050" b="1" dirty="0"/>
              <a:t>. </a:t>
            </a:r>
            <a:r>
              <a:rPr lang="ko-KR" altLang="en-US" sz="1050" b="1" dirty="0" err="1"/>
              <a:t>스코프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(Scopes)</a:t>
            </a:r>
          </a:p>
          <a:p>
            <a:r>
              <a:rPr lang="en-US" altLang="ko-KR" sz="1050" dirty="0" smtClean="0"/>
              <a:t>       OAuth </a:t>
            </a:r>
            <a:r>
              <a:rPr lang="en-US" altLang="ko-KR" sz="1050" dirty="0"/>
              <a:t>2.0</a:t>
            </a:r>
            <a:r>
              <a:rPr lang="ko-KR" altLang="en-US" sz="1050" dirty="0"/>
              <a:t>에서는 제공자가 원하는 대로 요청 범위를 설정 가능하여 유연한 사용이 가능했지만 상호 운용에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</a:t>
            </a:r>
            <a:r>
              <a:rPr lang="ko-KR" altLang="en-US" sz="1050" dirty="0" smtClean="0"/>
              <a:t>취약했습니다</a:t>
            </a:r>
            <a:r>
              <a:rPr lang="en-US" altLang="ko-KR" sz="1050" dirty="0"/>
              <a:t>. OIDC</a:t>
            </a:r>
            <a:r>
              <a:rPr lang="ko-KR" altLang="en-US" sz="1050" dirty="0"/>
              <a:t>는 요청범위를 </a:t>
            </a:r>
            <a:r>
              <a:rPr lang="en-US" altLang="ko-KR" sz="1050" dirty="0"/>
              <a:t>profile, email, address, phone</a:t>
            </a:r>
            <a:r>
              <a:rPr lang="ko-KR" altLang="en-US" sz="1050" dirty="0"/>
              <a:t>으로 표준화했습니다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 smtClean="0"/>
              <a:t>    </a:t>
            </a:r>
            <a:r>
              <a:rPr lang="en-US" altLang="ko-KR" sz="1050" b="1" dirty="0" smtClean="0"/>
              <a:t>2</a:t>
            </a:r>
            <a:r>
              <a:rPr lang="en-US" altLang="ko-KR" sz="1050" b="1" dirty="0"/>
              <a:t>. </a:t>
            </a:r>
            <a:r>
              <a:rPr lang="ko-KR" altLang="en-US" sz="1050" b="1" dirty="0"/>
              <a:t>클레임 </a:t>
            </a:r>
            <a:r>
              <a:rPr lang="en-US" altLang="ko-KR" sz="1050" b="1" dirty="0"/>
              <a:t>(claims)</a:t>
            </a:r>
          </a:p>
          <a:p>
            <a:r>
              <a:rPr lang="en-US" altLang="ko-KR" sz="1050" dirty="0" smtClean="0"/>
              <a:t>        OIDC</a:t>
            </a:r>
            <a:r>
              <a:rPr lang="ko-KR" altLang="en-US" sz="1050" dirty="0"/>
              <a:t>에서 </a:t>
            </a:r>
            <a:r>
              <a:rPr lang="en-US" altLang="ko-KR" sz="1050" dirty="0"/>
              <a:t>ID</a:t>
            </a:r>
            <a:r>
              <a:rPr lang="ko-KR" altLang="en-US" sz="1050" dirty="0"/>
              <a:t>토큰의 </a:t>
            </a:r>
            <a:r>
              <a:rPr lang="en-US" altLang="ko-KR" sz="1050" dirty="0"/>
              <a:t>payload</a:t>
            </a:r>
            <a:r>
              <a:rPr lang="ko-KR" altLang="en-US" sz="1050" dirty="0"/>
              <a:t>는 </a:t>
            </a:r>
            <a:r>
              <a:rPr lang="en-US" altLang="ko-KR" sz="1050" dirty="0"/>
              <a:t>claims</a:t>
            </a:r>
            <a:r>
              <a:rPr lang="ko-KR" altLang="en-US" sz="1050" dirty="0"/>
              <a:t>라고 알려진 필드들을 포함합니다</a:t>
            </a:r>
            <a:r>
              <a:rPr lang="en-US" altLang="ko-KR" sz="1050" dirty="0"/>
              <a:t>. OIDC</a:t>
            </a:r>
            <a:r>
              <a:rPr lang="ko-KR" altLang="en-US" sz="1050" dirty="0"/>
              <a:t>는 이런 클레임들을 표준화했습니다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        1. </a:t>
            </a:r>
            <a:r>
              <a:rPr lang="en-US" altLang="ko-KR" sz="1050" dirty="0" err="1" smtClean="0"/>
              <a:t>iss</a:t>
            </a:r>
            <a:r>
              <a:rPr lang="en-US" altLang="ko-KR" sz="1050" dirty="0"/>
              <a:t>: </a:t>
            </a:r>
            <a:r>
              <a:rPr lang="ko-KR" altLang="en-US" sz="1050" dirty="0"/>
              <a:t>토큰 </a:t>
            </a:r>
            <a:r>
              <a:rPr lang="ko-KR" altLang="en-US" sz="1050" dirty="0" smtClean="0"/>
              <a:t>발행자</a:t>
            </a:r>
            <a:r>
              <a:rPr lang="en-US" altLang="ko-KR" sz="1050" dirty="0" smtClean="0"/>
              <a:t>, 2. sub</a:t>
            </a:r>
            <a:r>
              <a:rPr lang="en-US" altLang="ko-KR" sz="1050" dirty="0"/>
              <a:t>: </a:t>
            </a:r>
            <a:r>
              <a:rPr lang="ko-KR" altLang="en-US" sz="1050" dirty="0"/>
              <a:t>사용자의 </a:t>
            </a:r>
            <a:r>
              <a:rPr lang="ko-KR" altLang="en-US" sz="1050" dirty="0" err="1"/>
              <a:t>유니크한</a:t>
            </a:r>
            <a:r>
              <a:rPr lang="ko-KR" altLang="en-US" sz="1050" dirty="0"/>
              <a:t> </a:t>
            </a:r>
            <a:r>
              <a:rPr lang="ko-KR" altLang="en-US" sz="1050" dirty="0" err="1" smtClean="0"/>
              <a:t>식별자</a:t>
            </a:r>
            <a:r>
              <a:rPr lang="en-US" altLang="ko-KR" sz="1050" dirty="0" smtClean="0"/>
              <a:t>, 3. email</a:t>
            </a:r>
            <a:r>
              <a:rPr lang="en-US" altLang="ko-KR" sz="1050" dirty="0"/>
              <a:t>: </a:t>
            </a:r>
            <a:r>
              <a:rPr lang="ko-KR" altLang="en-US" sz="1050" dirty="0"/>
              <a:t>사용자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4.iat</a:t>
            </a:r>
            <a:r>
              <a:rPr lang="en-US" altLang="ko-KR" sz="1050" dirty="0"/>
              <a:t>: </a:t>
            </a:r>
            <a:r>
              <a:rPr lang="ko-KR" altLang="en-US" sz="1050" dirty="0"/>
              <a:t>토큰 발행 시간 </a:t>
            </a:r>
            <a:r>
              <a:rPr lang="en-US" altLang="ko-KR" sz="1050" dirty="0"/>
              <a:t>(Unix time</a:t>
            </a:r>
            <a:r>
              <a:rPr lang="en-US" altLang="ko-KR" sz="1050" dirty="0" smtClean="0"/>
              <a:t>), 5.exp</a:t>
            </a:r>
            <a:r>
              <a:rPr lang="en-US" altLang="ko-KR" sz="1050" dirty="0"/>
              <a:t>: </a:t>
            </a:r>
            <a:r>
              <a:rPr lang="ko-KR" altLang="en-US" sz="1050" dirty="0"/>
              <a:t>토큰 만료 시간</a:t>
            </a:r>
            <a:r>
              <a:rPr lang="en-US" altLang="ko-KR" sz="1050" dirty="0"/>
              <a:t>(Unix time)</a:t>
            </a:r>
          </a:p>
          <a:p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ko-KR" altLang="en-US" sz="1050" dirty="0" smtClean="0"/>
              <a:t>    </a:t>
            </a:r>
            <a:r>
              <a:rPr lang="en-US" altLang="ko-KR" sz="1050" b="1" dirty="0" smtClean="0"/>
              <a:t>3</a:t>
            </a:r>
            <a:r>
              <a:rPr lang="en-US" altLang="ko-KR" sz="1050" b="1" dirty="0"/>
              <a:t>. </a:t>
            </a:r>
            <a:r>
              <a:rPr lang="ko-KR" altLang="en-US" sz="1050" b="1" dirty="0"/>
              <a:t>사용자 정보 요청 </a:t>
            </a:r>
            <a:r>
              <a:rPr lang="ko-KR" altLang="en-US" sz="1050" b="1" dirty="0" err="1"/>
              <a:t>엔드포인트</a:t>
            </a:r>
            <a:r>
              <a:rPr lang="ko-KR" altLang="en-US" sz="1050" b="1" dirty="0"/>
              <a:t> 통일</a:t>
            </a:r>
          </a:p>
          <a:p>
            <a:r>
              <a:rPr lang="en-US" altLang="ko-KR" sz="1050" dirty="0" smtClean="0"/>
              <a:t>         OIDC</a:t>
            </a:r>
            <a:r>
              <a:rPr lang="ko-KR" altLang="en-US" sz="1050" dirty="0"/>
              <a:t>는 사용자가 요청하는 </a:t>
            </a:r>
            <a:r>
              <a:rPr lang="ko-KR" altLang="en-US" sz="1050" dirty="0" err="1"/>
              <a:t>엔드포인트도</a:t>
            </a:r>
            <a:r>
              <a:rPr lang="ko-KR" altLang="en-US" sz="1050" dirty="0"/>
              <a:t> 표준화했습니다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예를 들어 </a:t>
            </a:r>
            <a:r>
              <a:rPr lang="en-US" altLang="ko-KR" sz="1050" dirty="0"/>
              <a:t>/</a:t>
            </a:r>
            <a:r>
              <a:rPr lang="en-US" altLang="ko-KR" sz="1050" dirty="0" err="1"/>
              <a:t>userinfo</a:t>
            </a:r>
            <a:r>
              <a:rPr lang="ko-KR" altLang="en-US" sz="1050" dirty="0"/>
              <a:t>를 통해 사용자 메타데이터 정보를 검증합니다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r>
              <a:rPr lang="ko-KR" altLang="en-US" sz="1050" dirty="0" smtClean="0"/>
              <a:t>    </a:t>
            </a:r>
            <a:r>
              <a:rPr lang="en-US" altLang="ko-KR" sz="1050" b="1" dirty="0" smtClean="0"/>
              <a:t>4</a:t>
            </a:r>
            <a:r>
              <a:rPr lang="en-US" altLang="ko-KR" sz="1050" b="1" dirty="0"/>
              <a:t>. ID token</a:t>
            </a:r>
          </a:p>
          <a:p>
            <a:r>
              <a:rPr lang="en-US" altLang="ko-KR" sz="1050" dirty="0" smtClean="0"/>
              <a:t>        OIDC</a:t>
            </a:r>
            <a:r>
              <a:rPr lang="ko-KR" altLang="en-US" sz="1050" dirty="0"/>
              <a:t>의 동작 흐름에서 가장 눈에 띄는 차이가 </a:t>
            </a:r>
            <a:r>
              <a:rPr lang="en-US" altLang="ko-KR" sz="1050" dirty="0"/>
              <a:t>ID token</a:t>
            </a:r>
            <a:r>
              <a:rPr lang="ko-KR" altLang="en-US" sz="1050" dirty="0"/>
              <a:t>의 유무입니다</a:t>
            </a:r>
            <a:r>
              <a:rPr lang="en-US" altLang="ko-KR" sz="1050" dirty="0"/>
              <a:t>. ID token</a:t>
            </a:r>
            <a:r>
              <a:rPr lang="ko-KR" altLang="en-US" sz="1050" dirty="0"/>
              <a:t>은 </a:t>
            </a:r>
            <a:r>
              <a:rPr lang="en-US" altLang="ko-KR" sz="1050" dirty="0"/>
              <a:t>JWT</a:t>
            </a:r>
            <a:r>
              <a:rPr lang="ko-KR" altLang="en-US" sz="1050" dirty="0"/>
              <a:t>로 생성이 되어 </a:t>
            </a:r>
            <a:r>
              <a:rPr lang="en-US" altLang="ko-KR" sz="1050" dirty="0"/>
              <a:t>Payload </a:t>
            </a:r>
            <a:r>
              <a:rPr lang="ko-KR" altLang="en-US" sz="1050" dirty="0"/>
              <a:t>내부에 클레임을 포함합니다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</a:t>
            </a:r>
            <a:r>
              <a:rPr lang="ko-KR" altLang="en-US" sz="1050" dirty="0"/>
              <a:t>즉</a:t>
            </a:r>
            <a:r>
              <a:rPr lang="en-US" altLang="ko-KR" sz="1050" dirty="0"/>
              <a:t>, ID token</a:t>
            </a:r>
            <a:r>
              <a:rPr lang="ko-KR" altLang="en-US" sz="1050" dirty="0"/>
              <a:t>을 </a:t>
            </a:r>
            <a:r>
              <a:rPr lang="ko-KR" altLang="en-US" sz="1050" dirty="0" err="1"/>
              <a:t>복호화하여</a:t>
            </a:r>
            <a:r>
              <a:rPr lang="ko-KR" altLang="en-US" sz="1050" dirty="0"/>
              <a:t> 사용자 정보를 얻을 수 있습니다</a:t>
            </a:r>
            <a:r>
              <a:rPr lang="en-US" altLang="ko-KR" sz="1050" dirty="0"/>
              <a:t>. OAuth 2.0</a:t>
            </a:r>
            <a:r>
              <a:rPr lang="ko-KR" altLang="en-US" sz="1050" dirty="0"/>
              <a:t>에서 액세스 토큰을 얻고 다시 사용자 정보를 요청하는 것보다 네트워크 통신 비용이 절감됩니다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※  OAuth2: </a:t>
            </a:r>
            <a:r>
              <a:rPr lang="ko-KR" altLang="en-US" sz="1100" dirty="0" smtClean="0">
                <a:latin typeface="+mn-ea"/>
              </a:rPr>
              <a:t>인가 프로토콜로서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인증된 사용자에게 자원 접근 권한을 부여하는 것에 중점을 둡니다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※  OIDC: OAuth 2.0</a:t>
            </a:r>
            <a:r>
              <a:rPr lang="ko-KR" altLang="en-US" sz="1100" dirty="0" smtClean="0">
                <a:latin typeface="+mn-ea"/>
              </a:rPr>
              <a:t>을 확장하여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사용자의 인증 정보를 안전하게 전달하는 인증 프로토콜입니다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2845" y="814893"/>
            <a:ext cx="3170904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353" y="582561"/>
            <a:ext cx="3148695" cy="1688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39" y="2647338"/>
            <a:ext cx="3019846" cy="2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0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  b) </a:t>
            </a:r>
            <a:r>
              <a:rPr lang="ko-KR" altLang="en-US" sz="1000" b="1" dirty="0" smtClean="0">
                <a:latin typeface="+mn-ea"/>
              </a:rPr>
              <a:t>예약 상품 관련 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Reservation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reservation_id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user_id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reservation_date</a:t>
            </a:r>
            <a:r>
              <a:rPr lang="en-US" altLang="ko-KR" sz="1000" dirty="0" smtClean="0">
                <a:latin typeface="+mn-ea"/>
              </a:rPr>
              <a:t> DATE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reservation_status</a:t>
            </a:r>
            <a:r>
              <a:rPr lang="en-US" altLang="ko-KR" sz="1000" dirty="0" smtClean="0">
                <a:latin typeface="+mn-ea"/>
              </a:rPr>
              <a:t> VARCHAR(50) DEFAULT 'PENDING',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fk_product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 REFERENCES Product(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b="1" dirty="0" smtClean="0">
                <a:latin typeface="+mn-ea"/>
              </a:rPr>
              <a:t>Reservation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테이블은 예약 상품에 대한 예약 정보를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각 예약은 특정 날짜에 대해 예약 상태를 포함합니다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예약 상태는 </a:t>
            </a:r>
            <a:r>
              <a:rPr lang="en-US" altLang="ko-KR" sz="1000" dirty="0" smtClean="0">
                <a:latin typeface="+mn-ea"/>
              </a:rPr>
              <a:t>'PENDING', 'CONFIRMED', 'CANCELED' </a:t>
            </a:r>
            <a:r>
              <a:rPr lang="ko-KR" altLang="en-US" sz="1000" dirty="0" smtClean="0">
                <a:latin typeface="+mn-ea"/>
              </a:rPr>
              <a:t>등이 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c) </a:t>
            </a:r>
            <a:r>
              <a:rPr lang="ko-KR" altLang="en-US" sz="1000" b="1" dirty="0" smtClean="0">
                <a:latin typeface="+mn-ea"/>
              </a:rPr>
              <a:t>실시간 판매 상품 관련 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</a:t>
            </a:r>
            <a:r>
              <a:rPr lang="en-US" altLang="ko-KR" sz="1000" dirty="0" err="1" smtClean="0">
                <a:latin typeface="+mn-ea"/>
              </a:rPr>
              <a:t>RealTimeSale</a:t>
            </a:r>
            <a:r>
              <a:rPr lang="en-US" altLang="ko-KR" sz="1000" dirty="0" smtClean="0">
                <a:latin typeface="+mn-ea"/>
              </a:rPr>
              <a:t>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sale_id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user_id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quantity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sale_status</a:t>
            </a:r>
            <a:r>
              <a:rPr lang="en-US" altLang="ko-KR" sz="1000" dirty="0" smtClean="0">
                <a:latin typeface="+mn-ea"/>
              </a:rPr>
              <a:t> VARCHAR(50) DEFAULT 'COMPLETED',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fk_product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 REFERENCES Product(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b="1" dirty="0" err="1" smtClean="0">
                <a:latin typeface="+mn-ea"/>
              </a:rPr>
              <a:t>RealTimeSale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테이블은 실시간 판매 상품의 거래 내역을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b="1" dirty="0" smtClean="0">
                <a:latin typeface="+mn-ea"/>
              </a:rPr>
              <a:t>quantity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필드는 실시간 판매 상품이 판매된 수량을 기록하며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sale_status</a:t>
            </a:r>
            <a:r>
              <a:rPr lang="ko-KR" altLang="en-US" sz="1000" dirty="0" smtClean="0">
                <a:latin typeface="+mn-ea"/>
              </a:rPr>
              <a:t>는 판매 상태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'COMPLETED', 'CANCELED')</a:t>
            </a:r>
            <a:r>
              <a:rPr lang="ko-KR" altLang="en-US" sz="1000" dirty="0" smtClean="0">
                <a:latin typeface="+mn-ea"/>
              </a:rPr>
              <a:t>를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비즈니스 </a:t>
            </a:r>
            <a:r>
              <a:rPr lang="ko-KR" altLang="en-US" sz="1000" b="1" dirty="0" err="1" smtClean="0">
                <a:latin typeface="+mn-ea"/>
              </a:rPr>
              <a:t>로직</a:t>
            </a:r>
            <a:r>
              <a:rPr lang="ko-KR" altLang="en-US" sz="1000" b="1" dirty="0" smtClean="0">
                <a:latin typeface="+mn-ea"/>
              </a:rPr>
              <a:t> 및 처리 흐름</a:t>
            </a:r>
          </a:p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실시간 판매 처리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재고 확인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실시간 판매 상품을 구매하려고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available_quantity</a:t>
            </a:r>
            <a:r>
              <a:rPr lang="ko-KR" altLang="en-US" sz="1000" dirty="0" smtClean="0">
                <a:latin typeface="+mn-ea"/>
              </a:rPr>
              <a:t>를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재고 감소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구매가 성공적으로 완료되면 </a:t>
            </a:r>
            <a:r>
              <a:rPr lang="en-US" altLang="ko-KR" sz="1000" dirty="0" err="1" smtClean="0">
                <a:latin typeface="+mn-ea"/>
              </a:rPr>
              <a:t>available_quantity</a:t>
            </a:r>
            <a:r>
              <a:rPr lang="ko-KR" altLang="en-US" sz="1000" dirty="0" smtClean="0">
                <a:latin typeface="+mn-ea"/>
              </a:rPr>
              <a:t>를 해당 수량만큼 감소시킵니다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판매 기록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판매가 완료되면 </a:t>
            </a:r>
            <a:r>
              <a:rPr lang="en-US" altLang="ko-KR" sz="1000" dirty="0" err="1" smtClean="0">
                <a:latin typeface="+mn-ea"/>
              </a:rPr>
              <a:t>RealTimeSale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테이블에 거래 내역을 기록합니다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예약 처리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예약 가능성 확인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사용자가 예약 상품을 예약하려고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해당 날짜에 예약 가능한지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예약 기록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예약이 가능하면 </a:t>
            </a:r>
            <a:r>
              <a:rPr lang="en-US" altLang="ko-KR" sz="1000" dirty="0" smtClean="0">
                <a:latin typeface="+mn-ea"/>
              </a:rPr>
              <a:t>Reservation </a:t>
            </a:r>
            <a:r>
              <a:rPr lang="ko-KR" altLang="en-US" sz="1000" dirty="0" smtClean="0">
                <a:latin typeface="+mn-ea"/>
              </a:rPr>
              <a:t>테이블에 예약 내역을 기록합니다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예약 상태 업데이트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예약이 완료되거나 취소될 때 </a:t>
            </a:r>
            <a:r>
              <a:rPr lang="en-US" altLang="ko-KR" sz="1000" dirty="0" err="1" smtClean="0">
                <a:latin typeface="+mn-ea"/>
              </a:rPr>
              <a:t>reservation_status</a:t>
            </a:r>
            <a:r>
              <a:rPr lang="ko-KR" altLang="en-US" sz="1000" dirty="0" smtClean="0">
                <a:latin typeface="+mn-ea"/>
              </a:rPr>
              <a:t>를 업데이트합니다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예약 위주의 상품 관련 데이터 모델에 실시간 판매 가능한 상품 유형을 추가 하기 위한 방안을 제안하고 설계 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9743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c) </a:t>
            </a:r>
            <a:r>
              <a:rPr lang="ko-KR" altLang="en-US" sz="1000" b="1" dirty="0" smtClean="0">
                <a:latin typeface="+mn-ea"/>
              </a:rPr>
              <a:t>혼합 상품 유형 처리</a:t>
            </a:r>
          </a:p>
          <a:p>
            <a:r>
              <a:rPr lang="ko-KR" altLang="en-US" sz="1000" dirty="0" smtClean="0">
                <a:latin typeface="+mn-ea"/>
              </a:rPr>
              <a:t>      만약 한 상품이 예약 상품이자 실시간 판매 가능한 상품인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두 유형의 </a:t>
            </a:r>
            <a:r>
              <a:rPr lang="ko-KR" altLang="en-US" sz="1000" dirty="0" err="1" smtClean="0">
                <a:latin typeface="+mn-ea"/>
              </a:rPr>
              <a:t>로직을</a:t>
            </a:r>
            <a:r>
              <a:rPr lang="ko-KR" altLang="en-US" sz="1000" dirty="0" smtClean="0">
                <a:latin typeface="+mn-ea"/>
              </a:rPr>
              <a:t> 모두 적용할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실시간으로 재고가 업데이트되며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특정 시간대에 예약이 필요한 상품에 대해서는 </a:t>
            </a:r>
            <a:r>
              <a:rPr lang="en-US" altLang="ko-KR" sz="1000" dirty="0" smtClean="0">
                <a:latin typeface="+mn-ea"/>
              </a:rPr>
              <a:t>Reservation</a:t>
            </a:r>
            <a:r>
              <a:rPr lang="ko-KR" altLang="en-US" sz="1000" dirty="0" smtClean="0">
                <a:latin typeface="+mn-ea"/>
              </a:rPr>
              <a:t>과 </a:t>
            </a:r>
            <a:r>
              <a:rPr lang="en-US" altLang="ko-KR" sz="1000" dirty="0" err="1" smtClean="0">
                <a:latin typeface="+mn-ea"/>
              </a:rPr>
              <a:t>RealTimeSale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테이블을 동시에 활용할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err="1" smtClean="0">
                <a:latin typeface="+mn-ea"/>
              </a:rPr>
              <a:t>확장성</a:t>
            </a:r>
            <a:r>
              <a:rPr lang="ko-KR" altLang="en-US" sz="1000" b="1" dirty="0" smtClean="0">
                <a:latin typeface="+mn-ea"/>
              </a:rPr>
              <a:t> 및 성능 고려사항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err="1" smtClean="0">
                <a:latin typeface="+mn-ea"/>
              </a:rPr>
              <a:t>파티셔닝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실시간 판매 상품의 거래 데이터가 많아질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RealTimeSale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테이블을 시간대별로 </a:t>
            </a:r>
            <a:r>
              <a:rPr lang="ko-KR" altLang="en-US" sz="1000" dirty="0" err="1" smtClean="0">
                <a:latin typeface="+mn-ea"/>
              </a:rPr>
              <a:t>파티셔닝하여</a:t>
            </a:r>
            <a:r>
              <a:rPr lang="ko-KR" altLang="en-US" sz="1000" dirty="0" smtClean="0">
                <a:latin typeface="+mn-ea"/>
              </a:rPr>
              <a:t> 성능을 최적화할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Orders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order_id</a:t>
            </a:r>
            <a:r>
              <a:rPr lang="en-US" altLang="ko-KR" sz="1000" dirty="0" smtClean="0">
                <a:latin typeface="+mn-ea"/>
              </a:rPr>
              <a:t> BIGINT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customer_id</a:t>
            </a:r>
            <a:r>
              <a:rPr lang="en-US" altLang="ko-KR" sz="1000" dirty="0" smtClean="0">
                <a:latin typeface="+mn-ea"/>
              </a:rPr>
              <a:t> BIGINT,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BIGINT,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order_date</a:t>
            </a:r>
            <a:r>
              <a:rPr lang="en-US" altLang="ko-KR" sz="1000" dirty="0" smtClean="0">
                <a:latin typeface="+mn-ea"/>
              </a:rPr>
              <a:t> 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status VARCHAR(50),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total_amount</a:t>
            </a:r>
            <a:r>
              <a:rPr lang="en-US" altLang="ko-KR" sz="1000" dirty="0" smtClean="0">
                <a:latin typeface="+mn-ea"/>
              </a:rPr>
              <a:t> DECIMAL(10, 2)</a:t>
            </a:r>
          </a:p>
          <a:p>
            <a:pPr lvl="1"/>
            <a:r>
              <a:rPr lang="en-US" altLang="ko-KR" sz="1000" dirty="0" smtClean="0">
                <a:latin typeface="+mn-ea"/>
              </a:rPr>
              <a:t>) PARTITION BY RANGE (</a:t>
            </a:r>
            <a:r>
              <a:rPr lang="en-US" altLang="ko-KR" sz="1000" dirty="0" err="1" smtClean="0">
                <a:latin typeface="+mn-ea"/>
              </a:rPr>
              <a:t>order_date</a:t>
            </a:r>
            <a:r>
              <a:rPr lang="en-US" altLang="ko-KR" sz="1000" dirty="0" smtClean="0">
                <a:latin typeface="+mn-ea"/>
              </a:rPr>
              <a:t>);</a:t>
            </a:r>
          </a:p>
          <a:p>
            <a:pPr lvl="1"/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err="1" smtClean="0">
                <a:latin typeface="+mn-ea"/>
              </a:rPr>
              <a:t>캐싱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자주 조회되는 상품 정보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상품명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가격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는 캐시를 활용하여 데이터베이스 부하를 줄이고 응답 시간을 개선할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ex) </a:t>
            </a:r>
            <a:r>
              <a:rPr lang="ko-KR" altLang="en-US" sz="1000" dirty="0" smtClean="0">
                <a:latin typeface="+mn-ea"/>
              </a:rPr>
              <a:t>읽기 캐시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Redis</a:t>
            </a:r>
            <a:r>
              <a:rPr lang="ko-KR" altLang="en-US" sz="1000" dirty="0" smtClean="0">
                <a:latin typeface="+mn-ea"/>
              </a:rPr>
              <a:t>와 같은 </a:t>
            </a:r>
            <a:r>
              <a:rPr lang="ko-KR" altLang="en-US" sz="1000" dirty="0" err="1" smtClean="0">
                <a:latin typeface="+mn-ea"/>
              </a:rPr>
              <a:t>인메모리</a:t>
            </a:r>
            <a:r>
              <a:rPr lang="ko-KR" altLang="en-US" sz="1000" dirty="0" smtClean="0">
                <a:latin typeface="+mn-ea"/>
              </a:rPr>
              <a:t> 캐시를 사용하여 자주 요청되는 제품 정보나 주문 정보를 </a:t>
            </a:r>
            <a:r>
              <a:rPr lang="ko-KR" altLang="en-US" sz="1000" dirty="0" err="1" smtClean="0">
                <a:latin typeface="+mn-ea"/>
              </a:rPr>
              <a:t>캐싱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c) </a:t>
            </a:r>
            <a:r>
              <a:rPr lang="ko-KR" altLang="en-US" sz="1000" b="1" dirty="0" smtClean="0">
                <a:latin typeface="+mn-ea"/>
              </a:rPr>
              <a:t>인덱스 최적화</a:t>
            </a: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, user_id</a:t>
            </a:r>
            <a:r>
              <a:rPr lang="ko-KR" altLang="en-US" sz="1000" dirty="0" smtClean="0">
                <a:latin typeface="+mn-ea"/>
              </a:rPr>
              <a:t>에 인덱스를 추가하여 주문과 예약에 대한 조회 성능을 최적화할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5. </a:t>
            </a:r>
            <a:r>
              <a:rPr lang="ko-KR" altLang="en-US" sz="1000" b="1" dirty="0" smtClean="0">
                <a:latin typeface="+mn-ea"/>
              </a:rPr>
              <a:t>사용자 인터페이스 및 사용자 경험</a:t>
            </a:r>
            <a:r>
              <a:rPr lang="en-US" altLang="ko-KR" sz="1000" b="1" dirty="0" smtClean="0">
                <a:latin typeface="+mn-ea"/>
              </a:rPr>
              <a:t>(UX) </a:t>
            </a:r>
            <a:r>
              <a:rPr lang="ko-KR" altLang="en-US" sz="1000" b="1" dirty="0" smtClean="0">
                <a:latin typeface="+mn-ea"/>
              </a:rPr>
              <a:t>고려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상품 유형에 따른 </a:t>
            </a:r>
            <a:r>
              <a:rPr lang="en-US" altLang="ko-KR" sz="1000" b="1" dirty="0" smtClean="0">
                <a:latin typeface="+mn-ea"/>
              </a:rPr>
              <a:t>UI </a:t>
            </a:r>
            <a:r>
              <a:rPr lang="ko-KR" altLang="en-US" sz="1000" b="1" dirty="0" smtClean="0">
                <a:latin typeface="+mn-ea"/>
              </a:rPr>
              <a:t>차별화</a:t>
            </a:r>
          </a:p>
          <a:p>
            <a:r>
              <a:rPr lang="ko-KR" altLang="en-US" sz="1000" dirty="0" smtClean="0">
                <a:latin typeface="+mn-ea"/>
              </a:rPr>
              <a:t>        예약 상품과 실시간 판매 상품은 </a:t>
            </a:r>
            <a:r>
              <a:rPr lang="en-US" altLang="ko-KR" sz="1000" dirty="0" smtClean="0">
                <a:latin typeface="+mn-ea"/>
              </a:rPr>
              <a:t>UI</a:t>
            </a:r>
            <a:r>
              <a:rPr lang="ko-KR" altLang="en-US" sz="1000" dirty="0" smtClean="0">
                <a:latin typeface="+mn-ea"/>
              </a:rPr>
              <a:t>에서 명확히 구분되어야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상품의 경우 예약 가능 날짜 선택 기능을 제공하고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실시간 판매 상품의 경우 즉시 구매 버튼과 남은 재고 표시를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b) </a:t>
            </a:r>
            <a:r>
              <a:rPr lang="ko-KR" altLang="en-US" sz="1000" b="1" dirty="0" smtClean="0">
                <a:latin typeface="+mn-ea"/>
              </a:rPr>
              <a:t>알림 및 확인 프로세스</a:t>
            </a:r>
          </a:p>
          <a:p>
            <a:r>
              <a:rPr lang="ko-KR" altLang="en-US" sz="1000" dirty="0" smtClean="0">
                <a:latin typeface="+mn-ea"/>
              </a:rPr>
              <a:t>        실시간 판매 상품 구매 후 즉시 확인 알림을 제공하고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 상품의 경우 예약 완료 또는 대기 상태 알림을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 데이터 모델 설계는 예약 위주의 상품 데이터 모델에 실시간 판매 가능한 상품 유형을 추가하여 </a:t>
            </a:r>
            <a:r>
              <a:rPr lang="ko-KR" altLang="en-US" sz="1000" dirty="0" err="1" smtClean="0">
                <a:latin typeface="+mn-ea"/>
              </a:rPr>
              <a:t>확장성을</a:t>
            </a:r>
            <a:r>
              <a:rPr lang="ko-KR" altLang="en-US" sz="1000" dirty="0" smtClean="0">
                <a:latin typeface="+mn-ea"/>
              </a:rPr>
              <a:t> 유지하면서도 효율적인 데이터 관리를 가능하게 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실시간 판매와 예약 처리를 분리하여 각각의 특성에 맞는 최적화된 처리를 보장하고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확장성과 성능을 유지할 수 있도록 설계되었습니다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이를 통해 </a:t>
            </a:r>
            <a:r>
              <a:rPr lang="en-US" altLang="ko-KR" sz="1000" dirty="0" err="1" smtClean="0">
                <a:latin typeface="+mn-ea"/>
              </a:rPr>
              <a:t>ShopWorld</a:t>
            </a:r>
            <a:r>
              <a:rPr lang="ko-KR" altLang="en-US" sz="1000" dirty="0" smtClean="0">
                <a:latin typeface="+mn-ea"/>
              </a:rPr>
              <a:t>는 다양한 상품 유형을 효율적으로 관리하고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사용자에게 원활한 구매 경험을 제공할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예약 위주의 상품 관련 데이터 모델에 실시간 판매 가능한 상품 유형을 추가 하기 위한 방안을 제안하고 설계 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637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상품 주문을 관리하기 위해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자사 직접 판매 상품과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상품을 통합 관리할 수 있는 서비스 모델을 설계해야 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이 모델은 각 주문이 어느 판매자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자사 또는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에서 이루어졌는지 구분하고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처리와 배송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정산 등이 원활하게 이루어질 수 있도록 지원해야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기본 개념 설계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판매자 구분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자사 직접 판매 상품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자사가 직접 보유하고 판매하는 상품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상품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입점한 외부 업체가 보유하고 판매하는 상품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주문 처리 흐름 구분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자사 상품 주문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자사 창고에서 직접 재고를 관리하고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처리와 배송을 담당합니다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상품 주문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업체가 재고를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주문을 수신하고 자체적으로 배송을 처리합니다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자사는 이 과정에서 중개자 역할을 수행합니다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데이터 모델 설계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판매자 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Seller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seller_name</a:t>
            </a:r>
            <a:r>
              <a:rPr lang="en-US" altLang="ko-KR" sz="1000" dirty="0" smtClean="0">
                <a:latin typeface="+mn-ea"/>
              </a:rPr>
              <a:t> VARCHAR(255)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seller_type</a:t>
            </a:r>
            <a:r>
              <a:rPr lang="en-US" altLang="ko-KR" sz="1000" dirty="0" smtClean="0">
                <a:latin typeface="+mn-ea"/>
              </a:rPr>
              <a:t> VARCHAR(50) NOT NULL CHECK (</a:t>
            </a:r>
            <a:r>
              <a:rPr lang="en-US" altLang="ko-KR" sz="1000" dirty="0" err="1" smtClean="0">
                <a:latin typeface="+mn-ea"/>
              </a:rPr>
              <a:t>seller_type</a:t>
            </a:r>
            <a:r>
              <a:rPr lang="en-US" altLang="ko-KR" sz="1000" dirty="0" smtClean="0">
                <a:latin typeface="+mn-ea"/>
              </a:rPr>
              <a:t> IN ('INTERNAL', 'EXTERNAL')),  -- INTERNAL: </a:t>
            </a:r>
            <a:r>
              <a:rPr lang="ko-KR" altLang="en-US" sz="1000" dirty="0" smtClean="0">
                <a:latin typeface="+mn-ea"/>
              </a:rPr>
              <a:t>자사</a:t>
            </a:r>
            <a:r>
              <a:rPr lang="en-US" altLang="ko-KR" sz="1000" dirty="0" smtClean="0">
                <a:latin typeface="+mn-ea"/>
              </a:rPr>
              <a:t>, EXTERNAL: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contact_info</a:t>
            </a:r>
            <a:r>
              <a:rPr lang="en-US" altLang="ko-KR" sz="1000" dirty="0" smtClean="0">
                <a:latin typeface="+mn-ea"/>
              </a:rPr>
              <a:t> JSONB,  -- </a:t>
            </a:r>
            <a:r>
              <a:rPr lang="ko-KR" altLang="en-US" sz="1000" dirty="0" smtClean="0">
                <a:latin typeface="+mn-ea"/>
              </a:rPr>
              <a:t>판매자 연락처 정보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smtClean="0">
                <a:latin typeface="+mn-ea"/>
              </a:rPr>
              <a:t>Seller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판매자 정보를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자사와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업체를 구분합니다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err="1" smtClean="0">
                <a:latin typeface="+mn-ea"/>
              </a:rPr>
              <a:t>seller_type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통해 판매자 유형을 정의하고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contact_info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사용하여 연락처나 주소 등 추가 정보를 </a:t>
            </a:r>
            <a:r>
              <a:rPr lang="en-US" altLang="ko-KR" sz="1000" dirty="0" smtClean="0">
                <a:latin typeface="+mn-ea"/>
              </a:rPr>
              <a:t>JSON </a:t>
            </a:r>
            <a:r>
              <a:rPr lang="ko-KR" altLang="en-US" sz="1000" dirty="0" smtClean="0">
                <a:latin typeface="+mn-ea"/>
              </a:rPr>
              <a:t>형식으로 저장합니다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상품 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Product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product_name</a:t>
            </a:r>
            <a:r>
              <a:rPr lang="en-US" altLang="ko-KR" sz="1000" dirty="0" smtClean="0">
                <a:latin typeface="+mn-ea"/>
              </a:rPr>
              <a:t> VARCHAR(255)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price DECIMAL(10, 2)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stock_quantity</a:t>
            </a:r>
            <a:r>
              <a:rPr lang="en-US" altLang="ko-KR" sz="1000" dirty="0" smtClean="0">
                <a:latin typeface="+mn-ea"/>
              </a:rPr>
              <a:t> INT DEFAULT 0,  -- </a:t>
            </a:r>
            <a:r>
              <a:rPr lang="ko-KR" altLang="en-US" sz="1000" dirty="0" smtClean="0">
                <a:latin typeface="+mn-ea"/>
              </a:rPr>
              <a:t>재고 수량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업체도 자사와 동일하게 재고를 관리할 수 있음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product_type</a:t>
            </a:r>
            <a:r>
              <a:rPr lang="en-US" altLang="ko-KR" sz="1000" dirty="0" smtClean="0">
                <a:latin typeface="+mn-ea"/>
              </a:rPr>
              <a:t> VARCHAR(50) NOT NULL CHECK (</a:t>
            </a:r>
            <a:r>
              <a:rPr lang="en-US" altLang="ko-KR" sz="1000" dirty="0" err="1" smtClean="0">
                <a:latin typeface="+mn-ea"/>
              </a:rPr>
              <a:t>product_type</a:t>
            </a:r>
            <a:r>
              <a:rPr lang="en-US" altLang="ko-KR" sz="1000" dirty="0" smtClean="0">
                <a:latin typeface="+mn-ea"/>
              </a:rPr>
              <a:t> IN ('RESERVABLE', 'REALTIME')),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fk_seller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) REFERENCES Seller(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smtClean="0">
                <a:latin typeface="+mn-ea"/>
              </a:rPr>
              <a:t>Product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상품 정보를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상품이 어느 </a:t>
            </a:r>
            <a:r>
              <a:rPr lang="ko-KR" altLang="en-US" sz="1000" dirty="0" err="1" smtClean="0">
                <a:latin typeface="+mn-ea"/>
              </a:rPr>
              <a:t>판매자에</a:t>
            </a:r>
            <a:r>
              <a:rPr lang="ko-KR" altLang="en-US" sz="1000" dirty="0" smtClean="0">
                <a:latin typeface="+mn-ea"/>
              </a:rPr>
              <a:t> 속하는지 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ko-KR" altLang="en-US" sz="1000" dirty="0" smtClean="0">
                <a:latin typeface="+mn-ea"/>
              </a:rPr>
              <a:t>로 연결됩니다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err="1" smtClean="0">
                <a:latin typeface="+mn-ea"/>
              </a:rPr>
              <a:t>stock_quantity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통해 자사 및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재고를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ko-KR" altLang="en-US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자사 직접 판매 상품뿐만 아닌 </a:t>
            </a:r>
            <a:r>
              <a:rPr lang="ko-KR" altLang="en-US" sz="1100" b="1" dirty="0" err="1" smtClean="0">
                <a:latin typeface="+mn-ea"/>
              </a:rPr>
              <a:t>입점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업체애</a:t>
            </a:r>
            <a:r>
              <a:rPr lang="ko-KR" altLang="en-US" sz="1100" b="1" dirty="0" smtClean="0">
                <a:latin typeface="+mn-ea"/>
              </a:rPr>
              <a:t> 대한 상품 주문 관련 서비스 모델을 설계 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4827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c) </a:t>
            </a:r>
            <a:r>
              <a:rPr lang="ko-KR" altLang="en-US" sz="1000" b="1" dirty="0" smtClean="0">
                <a:latin typeface="+mn-ea"/>
              </a:rPr>
              <a:t>주문 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Order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order_id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user_id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order_date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total_amount</a:t>
            </a:r>
            <a:r>
              <a:rPr lang="en-US" altLang="ko-KR" sz="1000" dirty="0" smtClean="0">
                <a:latin typeface="+mn-ea"/>
              </a:rPr>
              <a:t> DECIMAL(10, 2)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order_status</a:t>
            </a:r>
            <a:r>
              <a:rPr lang="en-US" altLang="ko-KR" sz="1000" dirty="0" smtClean="0">
                <a:latin typeface="+mn-ea"/>
              </a:rPr>
              <a:t> VARCHAR(50) DEFAULT 'PENDING',  -- </a:t>
            </a:r>
            <a:r>
              <a:rPr lang="ko-KR" altLang="en-US" sz="1000" dirty="0" smtClean="0">
                <a:latin typeface="+mn-ea"/>
              </a:rPr>
              <a:t>주문 상태</a:t>
            </a:r>
            <a:r>
              <a:rPr lang="en-US" altLang="ko-KR" sz="1000" dirty="0" smtClean="0">
                <a:latin typeface="+mn-ea"/>
              </a:rPr>
              <a:t>: PENDING, CONFIRMED, SHIPPED, COMPLETED </a:t>
            </a:r>
            <a:r>
              <a:rPr lang="ko-KR" altLang="en-US" sz="1000" dirty="0" smtClean="0">
                <a:latin typeface="+mn-ea"/>
              </a:rPr>
              <a:t>등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smtClean="0">
                <a:latin typeface="+mn-ea"/>
              </a:rPr>
              <a:t>Order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전체 주문 정보를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주문의 총액과 상태를 포함합니다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d) </a:t>
            </a:r>
            <a:r>
              <a:rPr lang="ko-KR" altLang="en-US" sz="1000" b="1" dirty="0" smtClean="0">
                <a:latin typeface="+mn-ea"/>
              </a:rPr>
              <a:t>주문 항목 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</a:t>
            </a:r>
            <a:r>
              <a:rPr lang="en-US" altLang="ko-KR" sz="1000" dirty="0" err="1" smtClean="0">
                <a:latin typeface="+mn-ea"/>
              </a:rPr>
              <a:t>OrderItem</a:t>
            </a:r>
            <a:r>
              <a:rPr lang="en-US" altLang="ko-KR" sz="1000" dirty="0" smtClean="0">
                <a:latin typeface="+mn-ea"/>
              </a:rPr>
              <a:t>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order_item_id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order_id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 INT NOT NULL,  -- </a:t>
            </a:r>
            <a:r>
              <a:rPr lang="ko-KR" altLang="en-US" sz="1000" dirty="0" smtClean="0">
                <a:latin typeface="+mn-ea"/>
              </a:rPr>
              <a:t>각 주문 항목의 판매자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quantity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unit_price</a:t>
            </a:r>
            <a:r>
              <a:rPr lang="en-US" altLang="ko-KR" sz="1000" dirty="0" smtClean="0">
                <a:latin typeface="+mn-ea"/>
              </a:rPr>
              <a:t> DECIMAL(10, 2)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total_price</a:t>
            </a:r>
            <a:r>
              <a:rPr lang="en-US" altLang="ko-KR" sz="1000" dirty="0" smtClean="0">
                <a:latin typeface="+mn-ea"/>
              </a:rPr>
              <a:t> DECIMAL(10, 2)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shipment_status</a:t>
            </a:r>
            <a:r>
              <a:rPr lang="en-US" altLang="ko-KR" sz="1000" dirty="0" smtClean="0">
                <a:latin typeface="+mn-ea"/>
              </a:rPr>
              <a:t> VARCHAR(50) DEFAULT 'PENDING',  -- </a:t>
            </a:r>
            <a:r>
              <a:rPr lang="ko-KR" altLang="en-US" sz="1000" dirty="0" smtClean="0">
                <a:latin typeface="+mn-ea"/>
              </a:rPr>
              <a:t>배송 상태</a:t>
            </a:r>
            <a:r>
              <a:rPr lang="en-US" altLang="ko-KR" sz="1000" dirty="0" smtClean="0">
                <a:latin typeface="+mn-ea"/>
              </a:rPr>
              <a:t>: PENDING, SHIPPED, DELIVERED </a:t>
            </a:r>
            <a:r>
              <a:rPr lang="ko-KR" altLang="en-US" sz="1000" dirty="0" smtClean="0">
                <a:latin typeface="+mn-ea"/>
              </a:rPr>
              <a:t>등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fk_order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order_id</a:t>
            </a:r>
            <a:r>
              <a:rPr lang="en-US" altLang="ko-KR" sz="1000" dirty="0" smtClean="0">
                <a:latin typeface="+mn-ea"/>
              </a:rPr>
              <a:t>) REFERENCES Order(</a:t>
            </a:r>
            <a:r>
              <a:rPr lang="en-US" altLang="ko-KR" sz="1000" dirty="0" err="1" smtClean="0">
                <a:latin typeface="+mn-ea"/>
              </a:rPr>
              <a:t>order_id</a:t>
            </a:r>
            <a:r>
              <a:rPr lang="en-US" altLang="ko-KR" sz="1000" dirty="0" smtClean="0">
                <a:latin typeface="+mn-ea"/>
              </a:rPr>
              <a:t>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fk_product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 REFERENCES Product(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fk_seller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) REFERENCES Seller(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err="1" smtClean="0">
                <a:latin typeface="+mn-ea"/>
              </a:rPr>
              <a:t>OrderItem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각 주문 내역의 항목을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항목이 어느 판매자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자사 또는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에서 판매된 것인지 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ko-KR" altLang="en-US" sz="1000" dirty="0" smtClean="0">
                <a:latin typeface="+mn-ea"/>
              </a:rPr>
              <a:t>로 구분합니다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ko-KR" altLang="en-US" sz="1000" b="1" dirty="0" smtClean="0">
                <a:latin typeface="+mn-ea"/>
              </a:rPr>
              <a:t>배송 상태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en-US" altLang="ko-KR" sz="1000" b="1" dirty="0" err="1" smtClean="0">
                <a:latin typeface="+mn-ea"/>
              </a:rPr>
              <a:t>shipment_status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관리하여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주문이 처리되고 배송되는 과정을 추적합니다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비즈니스 </a:t>
            </a:r>
            <a:r>
              <a:rPr lang="ko-KR" altLang="en-US" sz="1000" b="1" dirty="0" err="1" smtClean="0">
                <a:latin typeface="+mn-ea"/>
              </a:rPr>
              <a:t>로직</a:t>
            </a:r>
            <a:r>
              <a:rPr lang="ko-KR" altLang="en-US" sz="1000" b="1" dirty="0" smtClean="0">
                <a:latin typeface="+mn-ea"/>
              </a:rPr>
              <a:t> 및 서비스 흐름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주문 생성 및 처리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1. </a:t>
            </a:r>
            <a:r>
              <a:rPr lang="ko-KR" altLang="en-US" sz="1000" dirty="0" smtClean="0">
                <a:latin typeface="+mn-ea"/>
              </a:rPr>
              <a:t>주문 생성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사용자가 장바구니에서 상품을 선택하여 주문을 생성합니다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주문은 자사 상품과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상품을 혼합하여 구성될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  주문 생성 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주문 항목에 대해 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ko-KR" altLang="en-US" sz="1000" dirty="0" smtClean="0">
                <a:latin typeface="+mn-ea"/>
              </a:rPr>
              <a:t>를 할당하여 어느 판매자의 상품인지를 명확히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주문 처리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주문이 생성되면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OrderItem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테이블에서 각 항목이 해당 </a:t>
            </a:r>
            <a:r>
              <a:rPr lang="ko-KR" altLang="en-US" sz="1000" dirty="0" err="1" smtClean="0">
                <a:latin typeface="+mn-ea"/>
              </a:rPr>
              <a:t>판매자에게</a:t>
            </a:r>
            <a:r>
              <a:rPr lang="ko-KR" altLang="en-US" sz="1000" dirty="0" smtClean="0">
                <a:latin typeface="+mn-ea"/>
              </a:rPr>
              <a:t> 할당됩니다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  자사 상품은 자사 창고에서 처리되고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상품은 해당 업체로 주문 요청이 전달됩니다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3. </a:t>
            </a:r>
            <a:r>
              <a:rPr lang="ko-KR" altLang="en-US" sz="1000" dirty="0" smtClean="0">
                <a:latin typeface="+mn-ea"/>
              </a:rPr>
              <a:t>재고 관리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자사 상품의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주문이 완료되면 </a:t>
            </a:r>
            <a:r>
              <a:rPr lang="en-US" altLang="ko-KR" sz="1000" dirty="0" smtClean="0">
                <a:latin typeface="+mn-ea"/>
              </a:rPr>
              <a:t>Product </a:t>
            </a:r>
            <a:r>
              <a:rPr lang="ko-KR" altLang="en-US" sz="1000" dirty="0" smtClean="0">
                <a:latin typeface="+mn-ea"/>
              </a:rPr>
              <a:t>테이블의 </a:t>
            </a:r>
            <a:r>
              <a:rPr lang="en-US" altLang="ko-KR" sz="1000" dirty="0" err="1" smtClean="0">
                <a:latin typeface="+mn-ea"/>
              </a:rPr>
              <a:t>stock_quantity</a:t>
            </a:r>
            <a:r>
              <a:rPr lang="ko-KR" altLang="en-US" sz="1000" dirty="0" smtClean="0">
                <a:latin typeface="+mn-ea"/>
              </a:rPr>
              <a:t>가 즉시 감소합니다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업체가 재고를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자사 시스템에서 재고를 추적할 수 있도록 재고 정보 동기화가 필요할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4. </a:t>
            </a:r>
            <a:r>
              <a:rPr lang="ko-KR" altLang="en-US" sz="1000" dirty="0" smtClean="0">
                <a:latin typeface="+mn-ea"/>
              </a:rPr>
              <a:t>배송 처리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자사 상품은 자사 물류 시스템에서 처리되며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상품은 해당 업체가 배송을 책임집니다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               </a:t>
            </a:r>
            <a:r>
              <a:rPr lang="en-US" altLang="ko-KR" sz="1000" dirty="0" err="1" smtClean="0">
                <a:latin typeface="+mn-ea"/>
              </a:rPr>
              <a:t>OrderItem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테이블의 </a:t>
            </a:r>
            <a:r>
              <a:rPr lang="en-US" altLang="ko-KR" sz="1000" dirty="0" err="1" smtClean="0">
                <a:latin typeface="+mn-ea"/>
              </a:rPr>
              <a:t>shipment_status</a:t>
            </a:r>
            <a:r>
              <a:rPr lang="ko-KR" altLang="en-US" sz="1000" dirty="0" smtClean="0">
                <a:latin typeface="+mn-ea"/>
              </a:rPr>
              <a:t>를 통해 각 주문 항목의 배송 상태를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자사 직접 판매 상품뿐만 아닌 </a:t>
            </a:r>
            <a:r>
              <a:rPr lang="ko-KR" altLang="en-US" sz="1100" b="1" dirty="0" err="1" smtClean="0">
                <a:latin typeface="+mn-ea"/>
              </a:rPr>
              <a:t>입점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업체애</a:t>
            </a:r>
            <a:r>
              <a:rPr lang="ko-KR" altLang="en-US" sz="1100" b="1" dirty="0" smtClean="0">
                <a:latin typeface="+mn-ea"/>
              </a:rPr>
              <a:t> 대한 상품 주문 관련 서비스 모델을 설계 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6247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결제 및 정산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1. </a:t>
            </a:r>
            <a:r>
              <a:rPr lang="ko-KR" altLang="en-US" sz="1000" dirty="0" smtClean="0">
                <a:latin typeface="+mn-ea"/>
              </a:rPr>
              <a:t>결제 처리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사용자가 주문을 완료할 때 전체 금액을 결제합니다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자사와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상품이 혼합된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 err="1" smtClean="0">
                <a:latin typeface="+mn-ea"/>
              </a:rPr>
              <a:t>판매자에</a:t>
            </a:r>
            <a:r>
              <a:rPr lang="ko-KR" altLang="en-US" sz="1000" dirty="0" smtClean="0">
                <a:latin typeface="+mn-ea"/>
              </a:rPr>
              <a:t> 대한 정산 비율을 정의할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정산 프로세스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주문이 완료되면 자사는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업체와의 계약에 따라 정산을 진행합니다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정산 내역은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업체별로 관리되고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정산 주기에 따라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업체에 금액을 지급합니다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확장성과 성능 고려사항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err="1" smtClean="0">
                <a:latin typeface="+mn-ea"/>
              </a:rPr>
              <a:t>파티셔닝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주문 데이터가 많이 쌓일 경우</a:t>
            </a:r>
            <a:r>
              <a:rPr lang="en-US" altLang="ko-KR" sz="1000" dirty="0" smtClean="0">
                <a:latin typeface="+mn-ea"/>
              </a:rPr>
              <a:t>, Order</a:t>
            </a:r>
            <a:r>
              <a:rPr lang="ko-KR" altLang="en-US" sz="1000" dirty="0" smtClean="0">
                <a:latin typeface="+mn-ea"/>
              </a:rPr>
              <a:t>와 </a:t>
            </a:r>
            <a:r>
              <a:rPr lang="en-US" altLang="ko-KR" sz="1000" dirty="0" err="1" smtClean="0">
                <a:latin typeface="+mn-ea"/>
              </a:rPr>
              <a:t>OrderItem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테이블을 시간대별로 </a:t>
            </a:r>
            <a:r>
              <a:rPr lang="ko-KR" altLang="en-US" sz="1000" dirty="0" err="1" smtClean="0">
                <a:latin typeface="+mn-ea"/>
              </a:rPr>
              <a:t>파티셔닝하여</a:t>
            </a:r>
            <a:r>
              <a:rPr lang="ko-KR" altLang="en-US" sz="1000" dirty="0" smtClean="0">
                <a:latin typeface="+mn-ea"/>
              </a:rPr>
              <a:t> 성능을 최적화합니다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b) </a:t>
            </a:r>
            <a:r>
              <a:rPr lang="ko-KR" altLang="en-US" sz="1000" b="1" dirty="0" smtClean="0">
                <a:latin typeface="+mn-ea"/>
              </a:rPr>
              <a:t>인덱스 최적화</a:t>
            </a: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dirty="0" err="1" smtClean="0">
                <a:latin typeface="+mn-ea"/>
              </a:rPr>
              <a:t>seller_id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order_id</a:t>
            </a:r>
            <a:r>
              <a:rPr lang="ko-KR" altLang="en-US" sz="1000" dirty="0" smtClean="0">
                <a:latin typeface="+mn-ea"/>
              </a:rPr>
              <a:t>에 인덱스를 추가하여 주문 처리 및 조회 성능을 최적화합니다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c) </a:t>
            </a:r>
            <a:r>
              <a:rPr lang="ko-KR" altLang="en-US" sz="1000" b="1" dirty="0" err="1" smtClean="0">
                <a:latin typeface="+mn-ea"/>
              </a:rPr>
              <a:t>캐싱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자주 조회되는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상품 정보와 재고 상태를 </a:t>
            </a:r>
            <a:r>
              <a:rPr lang="ko-KR" altLang="en-US" sz="1000" dirty="0" err="1" smtClean="0">
                <a:latin typeface="+mn-ea"/>
              </a:rPr>
              <a:t>캐시하여</a:t>
            </a:r>
            <a:r>
              <a:rPr lang="ko-KR" altLang="en-US" sz="1000" dirty="0" smtClean="0">
                <a:latin typeface="+mn-ea"/>
              </a:rPr>
              <a:t> 응답 시간을 줄이고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데이터베이스 부하를 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5. </a:t>
            </a:r>
            <a:r>
              <a:rPr lang="ko-KR" altLang="en-US" sz="1000" b="1" dirty="0" smtClean="0">
                <a:latin typeface="+mn-ea"/>
              </a:rPr>
              <a:t>사용자 인터페이스 및 사용자 경험</a:t>
            </a:r>
            <a:r>
              <a:rPr lang="en-US" altLang="ko-KR" sz="1000" b="1" dirty="0" smtClean="0">
                <a:latin typeface="+mn-ea"/>
              </a:rPr>
              <a:t>(UX) </a:t>
            </a:r>
            <a:r>
              <a:rPr lang="ko-KR" altLang="en-US" sz="1000" b="1" dirty="0" smtClean="0">
                <a:latin typeface="+mn-ea"/>
              </a:rPr>
              <a:t>고려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판매자 정보 제공</a:t>
            </a:r>
          </a:p>
          <a:p>
            <a:r>
              <a:rPr lang="ko-KR" altLang="en-US" sz="1000" dirty="0" smtClean="0">
                <a:latin typeface="+mn-ea"/>
              </a:rPr>
              <a:t>       사용자가 주문하는 상품이 자사 상품인지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상품인지 명확히 구분할 수 있도록 </a:t>
            </a:r>
            <a:r>
              <a:rPr lang="en-US" altLang="ko-KR" sz="1000" dirty="0" smtClean="0">
                <a:latin typeface="+mn-ea"/>
              </a:rPr>
              <a:t>UI</a:t>
            </a:r>
            <a:r>
              <a:rPr lang="ko-KR" altLang="en-US" sz="1000" dirty="0" smtClean="0">
                <a:latin typeface="+mn-ea"/>
              </a:rPr>
              <a:t>에 판매자 정보를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각 </a:t>
            </a:r>
            <a:r>
              <a:rPr lang="ko-KR" altLang="en-US" sz="1000" dirty="0" err="1" smtClean="0">
                <a:latin typeface="+mn-ea"/>
              </a:rPr>
              <a:t>판매자별로</a:t>
            </a:r>
            <a:r>
              <a:rPr lang="ko-KR" altLang="en-US" sz="1000" dirty="0" smtClean="0">
                <a:latin typeface="+mn-ea"/>
              </a:rPr>
              <a:t> 배송 정책이나 환불 정책이 다를 수 있으므로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전 이에 대한 안내를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ko-KR" altLang="en-US" sz="1000" b="1" dirty="0" smtClean="0">
                <a:latin typeface="+mn-ea"/>
              </a:rPr>
              <a:t>통합된 주문 관리</a:t>
            </a:r>
          </a:p>
          <a:p>
            <a:r>
              <a:rPr lang="ko-KR" altLang="en-US" sz="1000" dirty="0" smtClean="0">
                <a:latin typeface="+mn-ea"/>
              </a:rPr>
              <a:t>         사용자는 자사 상품과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상품을 동일한 주문 관리 인터페이스에서 확인하고 추적할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배송 상태와 정산 상태를 한눈에 볼 수 있도록 주문 내역을 통합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 서비스 모델 설계는 자사와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상품을 통합 관리하면서도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 err="1" smtClean="0">
                <a:latin typeface="+mn-ea"/>
              </a:rPr>
              <a:t>판매자별</a:t>
            </a:r>
            <a:r>
              <a:rPr lang="ko-KR" altLang="en-US" sz="1000" dirty="0" smtClean="0">
                <a:latin typeface="+mn-ea"/>
              </a:rPr>
              <a:t> 특성을 반영하여 효율적으로 운영할 수 있도록 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자사와 </a:t>
            </a:r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 간의 주문 처리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관리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정산이 원활하게 이루어지도록 설계되어 있으며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확장성과 성능도 고려하여 시스템의 안정성과 사용자 경험을 향상시킬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자사 직접 판매 상품뿐만 아닌 </a:t>
            </a:r>
            <a:r>
              <a:rPr lang="ko-KR" altLang="en-US" sz="1100" b="1" dirty="0" err="1" smtClean="0">
                <a:latin typeface="+mn-ea"/>
              </a:rPr>
              <a:t>입점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err="1" smtClean="0">
                <a:latin typeface="+mn-ea"/>
              </a:rPr>
              <a:t>업체애</a:t>
            </a:r>
            <a:r>
              <a:rPr lang="ko-KR" altLang="en-US" sz="1100" b="1" dirty="0" smtClean="0">
                <a:latin typeface="+mn-ea"/>
              </a:rPr>
              <a:t> 대한 상품 주문 관련 서비스 모델을 설계 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108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상품 출시 라이프 사이클 관리 모델 설계</a:t>
            </a:r>
          </a:p>
          <a:p>
            <a:r>
              <a:rPr lang="ko-KR" altLang="en-US" sz="1000" dirty="0" smtClean="0">
                <a:latin typeface="+mn-ea"/>
              </a:rPr>
              <a:t>상품 출시 라이프 사이클을 관리하기 위한 데이터 모델은 상품이 초기 기획 단계부터 출시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판매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그리고 종료까지의 모든 단계를 관리할 수 있도록 설계되어야 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이 모델은 상품의 각 단계에서 필요한 정보를 기록하고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상태를 추적하며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관련된 작업을 자동화하거나 지원하는 데 초점을 맞춥니다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라이프 사이클 단계 정의</a:t>
            </a:r>
          </a:p>
          <a:p>
            <a:r>
              <a:rPr lang="ko-KR" altLang="en-US" sz="1000" dirty="0" smtClean="0">
                <a:latin typeface="+mn-ea"/>
              </a:rPr>
              <a:t>   상품의 라이프 사이클은 일반적으로 다음과 같은 단계로 구성됩니다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기획 </a:t>
            </a:r>
            <a:r>
              <a:rPr lang="en-US" altLang="ko-KR" sz="1000" b="1" dirty="0" smtClean="0">
                <a:latin typeface="+mn-ea"/>
              </a:rPr>
              <a:t>(Planning) :  </a:t>
            </a:r>
            <a:r>
              <a:rPr lang="ko-KR" altLang="en-US" sz="1000" dirty="0" smtClean="0">
                <a:latin typeface="+mn-ea"/>
              </a:rPr>
              <a:t>상품의 아이디어가 생성되고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초기 기획이 이루어지는 단계입니다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개발 </a:t>
            </a:r>
            <a:r>
              <a:rPr lang="en-US" altLang="ko-KR" sz="1000" b="1" dirty="0" smtClean="0">
                <a:latin typeface="+mn-ea"/>
              </a:rPr>
              <a:t>(Development) : </a:t>
            </a:r>
            <a:r>
              <a:rPr lang="ko-KR" altLang="en-US" sz="1000" dirty="0" smtClean="0">
                <a:latin typeface="+mn-ea"/>
              </a:rPr>
              <a:t>상품이 실제로 개발되고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생산 준비가 진행되는 단계입니다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검토 및 승인 </a:t>
            </a:r>
            <a:r>
              <a:rPr lang="en-US" altLang="ko-KR" sz="1000" b="1" dirty="0" smtClean="0">
                <a:latin typeface="+mn-ea"/>
              </a:rPr>
              <a:t>(Review &amp; Approval) :  </a:t>
            </a:r>
            <a:r>
              <a:rPr lang="ko-KR" altLang="en-US" sz="1000" dirty="0" smtClean="0">
                <a:latin typeface="+mn-ea"/>
              </a:rPr>
              <a:t>개발된 상품이 내부 검토를 거치고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출시를 위한 최종 승인이 이루어지는 단계입니다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출시 준비 </a:t>
            </a:r>
            <a:r>
              <a:rPr lang="en-US" altLang="ko-KR" sz="1000" b="1" dirty="0" smtClean="0">
                <a:latin typeface="+mn-ea"/>
              </a:rPr>
              <a:t>(Launch Preparation) :  </a:t>
            </a:r>
            <a:r>
              <a:rPr lang="ko-KR" altLang="en-US" sz="1000" dirty="0" err="1" smtClean="0">
                <a:latin typeface="+mn-ea"/>
              </a:rPr>
              <a:t>출시일을</a:t>
            </a:r>
            <a:r>
              <a:rPr lang="ko-KR" altLang="en-US" sz="1000" dirty="0" smtClean="0">
                <a:latin typeface="+mn-ea"/>
              </a:rPr>
              <a:t> 준비하고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마케팅 계획과 출시 관련 작업이 수행되는 단계입니다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출시 </a:t>
            </a:r>
            <a:r>
              <a:rPr lang="en-US" altLang="ko-KR" sz="1000" b="1" dirty="0" smtClean="0">
                <a:latin typeface="+mn-ea"/>
              </a:rPr>
              <a:t>(Launch) : </a:t>
            </a:r>
            <a:r>
              <a:rPr lang="ko-KR" altLang="en-US" sz="1000" dirty="0" smtClean="0">
                <a:latin typeface="+mn-ea"/>
              </a:rPr>
              <a:t>상품이 공식적으로 시장에 출시되는 단계입니다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판매 및 모니터링 </a:t>
            </a:r>
            <a:r>
              <a:rPr lang="en-US" altLang="ko-KR" sz="1000" b="1" dirty="0" smtClean="0">
                <a:latin typeface="+mn-ea"/>
              </a:rPr>
              <a:t>(Sales &amp; Monitoring) : </a:t>
            </a:r>
            <a:r>
              <a:rPr lang="ko-KR" altLang="en-US" sz="1000" dirty="0" smtClean="0">
                <a:latin typeface="+mn-ea"/>
              </a:rPr>
              <a:t>상품이 판매되며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시장 반응을 모니터링하고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성과를 분석하는 단계입니다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단종 </a:t>
            </a:r>
            <a:r>
              <a:rPr lang="en-US" altLang="ko-KR" sz="1000" b="1" dirty="0" smtClean="0">
                <a:latin typeface="+mn-ea"/>
              </a:rPr>
              <a:t>(End of Life) :  </a:t>
            </a:r>
            <a:r>
              <a:rPr lang="ko-KR" altLang="en-US" sz="1000" dirty="0" smtClean="0">
                <a:latin typeface="+mn-ea"/>
              </a:rPr>
              <a:t>상품의 판매가 종료되고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관리 및 후속 작업이 이루어지는 단계입니다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데이터 모델 설계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Product </a:t>
            </a:r>
            <a:r>
              <a:rPr lang="ko-KR" altLang="en-US" sz="1000" b="1" dirty="0" smtClean="0">
                <a:latin typeface="+mn-ea"/>
              </a:rPr>
              <a:t>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Product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product_name</a:t>
            </a:r>
            <a:r>
              <a:rPr lang="en-US" altLang="ko-KR" sz="1000" dirty="0" smtClean="0">
                <a:latin typeface="+mn-ea"/>
              </a:rPr>
              <a:t> VARCHAR(255)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product_description</a:t>
            </a:r>
            <a:r>
              <a:rPr lang="en-US" altLang="ko-KR" sz="1000" dirty="0" smtClean="0">
                <a:latin typeface="+mn-ea"/>
              </a:rPr>
              <a:t> TEXT,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product_category</a:t>
            </a:r>
            <a:r>
              <a:rPr lang="en-US" altLang="ko-KR" sz="1000" dirty="0" smtClean="0">
                <a:latin typeface="+mn-ea"/>
              </a:rPr>
              <a:t> VARCHAR(255),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price DECIMAL(10, 2),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en-US" altLang="ko-KR" sz="1000" dirty="0" smtClean="0">
                <a:latin typeface="+mn-ea"/>
              </a:rPr>
              <a:t> VARCHAR(50) NOT NULL CHECK (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en-US" altLang="ko-KR" sz="1000" dirty="0" smtClean="0">
                <a:latin typeface="+mn-ea"/>
              </a:rPr>
              <a:t> IN ('PLANNING', 'DEVELOPMENT', 'REVIEW', 'PREPARATION', 'LAUNCH', 'SALES', 'END_OF_LIFE')),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Product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상품에 대한 기본 정보를 저장합니다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통해 상품이 현재 라이프 사이클의 어느 단계에 있는지를 추적할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dirty="0" smtClean="0">
                <a:latin typeface="+mn-ea"/>
              </a:rPr>
              <a:t>이 필드는 각 단계에서 상태를 관리하기 위해 사용됩니다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en-US" altLang="ko-KR" sz="1000" b="1" dirty="0" err="1" smtClean="0">
                <a:latin typeface="+mn-ea"/>
              </a:rPr>
              <a:t>LifecycleEvent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</a:t>
            </a:r>
            <a:r>
              <a:rPr lang="en-US" altLang="ko-KR" sz="1000" dirty="0" err="1" smtClean="0">
                <a:latin typeface="+mn-ea"/>
              </a:rPr>
              <a:t>LifecycleEvent</a:t>
            </a:r>
            <a:r>
              <a:rPr lang="en-US" altLang="ko-KR" sz="1000" dirty="0" smtClean="0">
                <a:latin typeface="+mn-ea"/>
              </a:rPr>
              <a:t>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event_id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event_type</a:t>
            </a:r>
            <a:r>
              <a:rPr lang="en-US" altLang="ko-KR" sz="1000" dirty="0" smtClean="0">
                <a:latin typeface="+mn-ea"/>
              </a:rPr>
              <a:t> VARCHAR(50) NOT NULL CHECK (</a:t>
            </a:r>
            <a:r>
              <a:rPr lang="en-US" altLang="ko-KR" sz="1000" dirty="0" err="1" smtClean="0">
                <a:latin typeface="+mn-ea"/>
              </a:rPr>
              <a:t>event_type</a:t>
            </a:r>
            <a:r>
              <a:rPr lang="en-US" altLang="ko-KR" sz="1000" dirty="0" smtClean="0">
                <a:latin typeface="+mn-ea"/>
              </a:rPr>
              <a:t> IN ('CREATED', 'UPDATED', 'APPROVED', 'REJECTED', 'LAUNCHED', 'RETIRED')),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event_description</a:t>
            </a:r>
            <a:r>
              <a:rPr lang="en-US" altLang="ko-KR" sz="1000" dirty="0" smtClean="0">
                <a:latin typeface="+mn-ea"/>
              </a:rPr>
              <a:t> TEXT,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event_date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fk_product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 REFERENCES Product(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b="1" dirty="0" err="1" smtClean="0">
                <a:latin typeface="+mn-ea"/>
              </a:rPr>
              <a:t>LifecycleEvent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각 상품의 라이프 사이클에서 발생하는 주요 이벤트를 기록합니다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이는 상품의 상태 변화를 추적하고</a:t>
            </a:r>
            <a:r>
              <a:rPr lang="en-US" altLang="ko-KR" sz="1000" dirty="0" smtClean="0">
                <a:latin typeface="+mn-ea"/>
              </a:rPr>
              <a:t>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dirty="0" smtClean="0">
                <a:latin typeface="+mn-ea"/>
              </a:rPr>
              <a:t>각 상태에서 발생한 이벤트를 기록하기 위함입니다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</a:t>
            </a:r>
            <a:r>
              <a:rPr lang="en-US" altLang="ko-KR" sz="1000" dirty="0" err="1" smtClean="0">
                <a:latin typeface="+mn-ea"/>
              </a:rPr>
              <a:t>Event_type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필드는 각 이벤트 유형을 나타내며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 데이터를 통해 상품의 진행 상황을 명확하게 파악할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상품 출시에 대한 라이프 사이클을 관리 하는 모델을 제시하고 설계 사유를 제시하시오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438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    c) Task </a:t>
            </a:r>
            <a:r>
              <a:rPr lang="ko-KR" altLang="en-US" sz="1000" b="1" dirty="0" smtClean="0">
                <a:latin typeface="+mn-ea"/>
              </a:rPr>
              <a:t>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Task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task_id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task_name</a:t>
            </a:r>
            <a:r>
              <a:rPr lang="en-US" altLang="ko-KR" sz="1000" dirty="0" smtClean="0">
                <a:latin typeface="+mn-ea"/>
              </a:rPr>
              <a:t> VARCHAR(255)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task_status</a:t>
            </a:r>
            <a:r>
              <a:rPr lang="en-US" altLang="ko-KR" sz="1000" dirty="0" smtClean="0">
                <a:latin typeface="+mn-ea"/>
              </a:rPr>
              <a:t> VARCHAR(50) NOT NULL CHECK (</a:t>
            </a:r>
            <a:r>
              <a:rPr lang="en-US" altLang="ko-KR" sz="1000" dirty="0" err="1" smtClean="0">
                <a:latin typeface="+mn-ea"/>
              </a:rPr>
              <a:t>task_status</a:t>
            </a:r>
            <a:r>
              <a:rPr lang="en-US" altLang="ko-KR" sz="1000" dirty="0" smtClean="0">
                <a:latin typeface="+mn-ea"/>
              </a:rPr>
              <a:t> IN ('PENDING', 'IN_PROGRESS', 'COMPLETED', 'CANCELED')),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assigned_to</a:t>
            </a:r>
            <a:r>
              <a:rPr lang="en-US" altLang="ko-KR" sz="1000" dirty="0" smtClean="0">
                <a:latin typeface="+mn-ea"/>
              </a:rPr>
              <a:t> VARCHAR(255),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due_date</a:t>
            </a:r>
            <a:r>
              <a:rPr lang="en-US" altLang="ko-KR" sz="1000" dirty="0" smtClean="0">
                <a:latin typeface="+mn-ea"/>
              </a:rPr>
              <a:t> DATE,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fk_product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 REFERENCES Product(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 Task </a:t>
            </a:r>
            <a:r>
              <a:rPr lang="ko-KR" altLang="en-US" sz="1000" b="1" dirty="0" smtClean="0">
                <a:latin typeface="+mn-ea"/>
              </a:rPr>
              <a:t>테이블은</a:t>
            </a:r>
            <a:r>
              <a:rPr lang="ko-KR" altLang="en-US" sz="1000" dirty="0" smtClean="0">
                <a:latin typeface="+mn-ea"/>
              </a:rPr>
              <a:t> 상품 출시와 관련된 모든 작업을 관리하기 위해 설계되었습니다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ko-KR" altLang="en-US" sz="1000" dirty="0" smtClean="0">
                <a:latin typeface="+mn-ea"/>
              </a:rPr>
              <a:t>각 작업은 특정 상품에 연결되며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작업의 상태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task_status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와 책임자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assigned_to</a:t>
            </a:r>
            <a:r>
              <a:rPr lang="en-US" altLang="ko-KR" sz="1000" dirty="0" smtClean="0">
                <a:latin typeface="+mn-ea"/>
              </a:rPr>
              <a:t>), </a:t>
            </a:r>
            <a:r>
              <a:rPr lang="ko-KR" altLang="en-US" sz="1000" dirty="0" smtClean="0">
                <a:latin typeface="+mn-ea"/>
              </a:rPr>
              <a:t>마감일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due_date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추적할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ko-KR" altLang="en-US" sz="1000" dirty="0" smtClean="0">
                <a:latin typeface="+mn-ea"/>
              </a:rPr>
              <a:t>이 테이블은 프로젝트 관리 기능을 제공하여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 출시가 계획대로 진행되도록 지원합니다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상품 라이프 사이클 관리 흐름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기획 단계 </a:t>
            </a:r>
            <a:r>
              <a:rPr lang="en-US" altLang="ko-KR" sz="1000" b="1" dirty="0" smtClean="0">
                <a:latin typeface="+mn-ea"/>
              </a:rPr>
              <a:t>(Planning)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상품 아이디어 생성 </a:t>
            </a:r>
            <a:r>
              <a:rPr lang="en-US" altLang="ko-KR" sz="1000" b="1" dirty="0" smtClean="0">
                <a:latin typeface="+mn-ea"/>
              </a:rPr>
              <a:t>:</a:t>
            </a:r>
            <a:r>
              <a:rPr lang="en-US" altLang="ko-KR" sz="1000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새로운 상품이 기획되면 </a:t>
            </a:r>
            <a:r>
              <a:rPr lang="en-US" altLang="ko-KR" sz="1000" dirty="0" smtClean="0">
                <a:latin typeface="+mn-ea"/>
              </a:rPr>
              <a:t>Product </a:t>
            </a:r>
            <a:r>
              <a:rPr lang="ko-KR" altLang="en-US" sz="1000" dirty="0" smtClean="0">
                <a:latin typeface="+mn-ea"/>
              </a:rPr>
              <a:t>테이블에 초기 기록이 생성되고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smtClean="0">
                <a:latin typeface="+mn-ea"/>
              </a:rPr>
              <a:t>PLANNING</a:t>
            </a:r>
            <a:r>
              <a:rPr lang="ko-KR" altLang="en-US" sz="1000" dirty="0" smtClean="0">
                <a:latin typeface="+mn-ea"/>
              </a:rPr>
              <a:t>으로 설정됩니다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관련 작업 생성 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기획 단계에서 필요한 작업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시장 조사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초기 디자인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en-US" altLang="ko-KR" sz="1000" dirty="0" smtClean="0">
                <a:latin typeface="+mn-ea"/>
              </a:rPr>
              <a:t>Task </a:t>
            </a:r>
            <a:r>
              <a:rPr lang="ko-KR" altLang="en-US" sz="1000" dirty="0" smtClean="0">
                <a:latin typeface="+mn-ea"/>
              </a:rPr>
              <a:t>테이블에 생성됩니다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2. </a:t>
            </a:r>
            <a:r>
              <a:rPr lang="ko-KR" altLang="en-US" sz="1000" b="1" dirty="0" smtClean="0">
                <a:latin typeface="+mn-ea"/>
              </a:rPr>
              <a:t>개발 단계 </a:t>
            </a:r>
            <a:r>
              <a:rPr lang="en-US" altLang="ko-KR" sz="1000" b="1" dirty="0" smtClean="0">
                <a:latin typeface="+mn-ea"/>
              </a:rPr>
              <a:t>(Development)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개발 시작 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상품이 개발 단계로 이동하면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smtClean="0">
                <a:latin typeface="+mn-ea"/>
              </a:rPr>
              <a:t>DEVELOPMENT</a:t>
            </a:r>
            <a:r>
              <a:rPr lang="ko-KR" altLang="en-US" sz="1000" dirty="0" smtClean="0">
                <a:latin typeface="+mn-ea"/>
              </a:rPr>
              <a:t>로 업데이트됩니다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개발에 필요한 작업들이 </a:t>
            </a:r>
            <a:r>
              <a:rPr lang="en-US" altLang="ko-KR" sz="1000" dirty="0" smtClean="0">
                <a:latin typeface="+mn-ea"/>
              </a:rPr>
              <a:t>Task </a:t>
            </a:r>
            <a:r>
              <a:rPr lang="ko-KR" altLang="en-US" sz="1000" dirty="0" smtClean="0">
                <a:latin typeface="+mn-ea"/>
              </a:rPr>
              <a:t>테이블에 추가됩니다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프로토타입</a:t>
            </a:r>
            <a:r>
              <a:rPr lang="ko-KR" altLang="en-US" sz="1000" dirty="0" smtClean="0">
                <a:latin typeface="+mn-ea"/>
              </a:rPr>
              <a:t> 제작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기술 사양 정의</a:t>
            </a:r>
            <a:r>
              <a:rPr lang="en-US" altLang="ko-KR" sz="1000" dirty="0" smtClean="0">
                <a:latin typeface="+mn-ea"/>
              </a:rPr>
              <a:t>).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검토 및 승인 </a:t>
            </a:r>
            <a:r>
              <a:rPr lang="en-US" altLang="ko-KR" sz="1000" b="1" dirty="0" smtClean="0">
                <a:latin typeface="+mn-ea"/>
              </a:rPr>
              <a:t>(Review &amp; Approval)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내부 검토 및 승인 요청 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상품이 개발되면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내부 검토를 위해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smtClean="0">
                <a:latin typeface="+mn-ea"/>
              </a:rPr>
              <a:t>REVIEW</a:t>
            </a:r>
            <a:r>
              <a:rPr lang="ko-KR" altLang="en-US" sz="1000" dirty="0" smtClean="0">
                <a:latin typeface="+mn-ea"/>
              </a:rPr>
              <a:t>로 변경됩니다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                  승인이 완료되면 </a:t>
            </a:r>
            <a:r>
              <a:rPr lang="en-US" altLang="ko-KR" sz="1000" dirty="0" err="1" smtClean="0">
                <a:latin typeface="+mn-ea"/>
              </a:rPr>
              <a:t>LifecycleEvent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테이블에 </a:t>
            </a:r>
            <a:r>
              <a:rPr lang="en-US" altLang="ko-KR" sz="1000" dirty="0" smtClean="0">
                <a:latin typeface="+mn-ea"/>
              </a:rPr>
              <a:t>APPROVED </a:t>
            </a:r>
            <a:r>
              <a:rPr lang="ko-KR" altLang="en-US" sz="1000" dirty="0" smtClean="0">
                <a:latin typeface="+mn-ea"/>
              </a:rPr>
              <a:t>이벤트가 기록됩니다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반대로 거절되면 </a:t>
            </a:r>
            <a:r>
              <a:rPr lang="en-US" altLang="ko-KR" sz="1000" dirty="0" smtClean="0">
                <a:latin typeface="+mn-ea"/>
              </a:rPr>
              <a:t>REJECTED </a:t>
            </a:r>
            <a:r>
              <a:rPr lang="ko-KR" altLang="en-US" sz="1000" dirty="0" smtClean="0">
                <a:latin typeface="+mn-ea"/>
              </a:rPr>
              <a:t>이벤트가 기록되며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수정 작업이 요구될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</a:p>
          <a:p>
            <a:r>
              <a:rPr lang="en-US" altLang="ko-KR" sz="1000" b="1" dirty="0" smtClean="0">
                <a:latin typeface="+mn-ea"/>
              </a:rPr>
              <a:t>    4. </a:t>
            </a:r>
            <a:r>
              <a:rPr lang="ko-KR" altLang="en-US" sz="1000" b="1" dirty="0" smtClean="0">
                <a:latin typeface="+mn-ea"/>
              </a:rPr>
              <a:t>출시 준비 </a:t>
            </a:r>
            <a:r>
              <a:rPr lang="en-US" altLang="ko-KR" sz="1000" b="1" dirty="0" smtClean="0">
                <a:latin typeface="+mn-ea"/>
              </a:rPr>
              <a:t>(Launch Preparation)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마케팅 및 출시 준비 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상품이 승인되면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출시 준비 작업이 시작되며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smtClean="0">
                <a:latin typeface="+mn-ea"/>
              </a:rPr>
              <a:t>PREPARATION</a:t>
            </a:r>
            <a:r>
              <a:rPr lang="ko-KR" altLang="en-US" sz="1000" dirty="0" smtClean="0">
                <a:latin typeface="+mn-ea"/>
              </a:rPr>
              <a:t>으로 변경됩니다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              마케팅 계획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광고 제작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물류 준비 등의 작업이 </a:t>
            </a:r>
            <a:r>
              <a:rPr lang="en-US" altLang="ko-KR" sz="1000" dirty="0" smtClean="0">
                <a:latin typeface="+mn-ea"/>
              </a:rPr>
              <a:t>Task </a:t>
            </a:r>
            <a:r>
              <a:rPr lang="ko-KR" altLang="en-US" sz="1000" dirty="0" smtClean="0">
                <a:latin typeface="+mn-ea"/>
              </a:rPr>
              <a:t>테이블에 추가됩니다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5. </a:t>
            </a:r>
            <a:r>
              <a:rPr lang="ko-KR" altLang="en-US" sz="1000" b="1" dirty="0" smtClean="0">
                <a:latin typeface="+mn-ea"/>
              </a:rPr>
              <a:t>출시 </a:t>
            </a:r>
            <a:r>
              <a:rPr lang="en-US" altLang="ko-KR" sz="1000" b="1" dirty="0" smtClean="0">
                <a:latin typeface="+mn-ea"/>
              </a:rPr>
              <a:t>(Launch)</a:t>
            </a:r>
          </a:p>
          <a:p>
            <a:r>
              <a:rPr lang="ko-KR" altLang="en-US" sz="1000" b="1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상품 출시 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상품이 공식적으로 출시되면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smtClean="0">
                <a:latin typeface="+mn-ea"/>
              </a:rPr>
              <a:t>LAUNCH</a:t>
            </a:r>
            <a:r>
              <a:rPr lang="ko-KR" altLang="en-US" sz="1000" dirty="0" smtClean="0">
                <a:latin typeface="+mn-ea"/>
              </a:rPr>
              <a:t>로 변경됩니다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이와 동시에 </a:t>
            </a:r>
            <a:r>
              <a:rPr lang="en-US" altLang="ko-KR" sz="1000" dirty="0" err="1" smtClean="0">
                <a:latin typeface="+mn-ea"/>
              </a:rPr>
              <a:t>LifecycleEvent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테이블에 </a:t>
            </a:r>
            <a:r>
              <a:rPr lang="en-US" altLang="ko-KR" sz="1000" dirty="0" smtClean="0">
                <a:latin typeface="+mn-ea"/>
              </a:rPr>
              <a:t>LAUNCHED </a:t>
            </a:r>
            <a:r>
              <a:rPr lang="ko-KR" altLang="en-US" sz="1000" dirty="0" smtClean="0">
                <a:latin typeface="+mn-ea"/>
              </a:rPr>
              <a:t>이벤트가 기록됩니다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상품 출시에 대한 라이프 사이클을 관리 하는 모델을 제시하고 설계 사유를 제시하시오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49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  6. </a:t>
            </a:r>
            <a:r>
              <a:rPr lang="ko-KR" altLang="en-US" sz="1000" b="1" dirty="0" smtClean="0">
                <a:latin typeface="+mn-ea"/>
              </a:rPr>
              <a:t>판매 및 모니터링 </a:t>
            </a:r>
            <a:r>
              <a:rPr lang="en-US" altLang="ko-KR" sz="1000" b="1" dirty="0" smtClean="0">
                <a:latin typeface="+mn-ea"/>
              </a:rPr>
              <a:t>(Sales &amp; Monitoring)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판매 관리 </a:t>
            </a:r>
            <a:r>
              <a:rPr lang="en-US" altLang="ko-KR" sz="1000" b="1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상품이 판매되는 동안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ko-KR" altLang="en-US" sz="1000" dirty="0" smtClean="0">
                <a:latin typeface="+mn-ea"/>
              </a:rPr>
              <a:t>는 </a:t>
            </a:r>
            <a:r>
              <a:rPr lang="en-US" altLang="ko-KR" sz="1000" dirty="0" smtClean="0">
                <a:latin typeface="+mn-ea"/>
              </a:rPr>
              <a:t>SALES</a:t>
            </a:r>
            <a:r>
              <a:rPr lang="ko-KR" altLang="en-US" sz="1000" dirty="0" smtClean="0">
                <a:latin typeface="+mn-ea"/>
              </a:rPr>
              <a:t>로 유지되며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판매 성과와 시장 반응을 </a:t>
            </a:r>
            <a:r>
              <a:rPr lang="ko-KR" altLang="en-US" sz="1000" dirty="0" err="1" smtClean="0">
                <a:latin typeface="+mn-ea"/>
              </a:rPr>
              <a:t>모니터링합니다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         필요한 경우 가격 조정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프로모션 등의 작업이 수행됩니다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7. </a:t>
            </a:r>
            <a:r>
              <a:rPr lang="ko-KR" altLang="en-US" sz="1000" b="1" dirty="0" smtClean="0">
                <a:latin typeface="+mn-ea"/>
              </a:rPr>
              <a:t>단종 </a:t>
            </a:r>
            <a:r>
              <a:rPr lang="en-US" altLang="ko-KR" sz="1000" b="1" dirty="0" smtClean="0">
                <a:latin typeface="+mn-ea"/>
              </a:rPr>
              <a:t>(End of Life)</a:t>
            </a:r>
          </a:p>
          <a:p>
            <a:r>
              <a:rPr lang="ko-KR" altLang="en-US" sz="1000" b="1" dirty="0" smtClean="0">
                <a:latin typeface="+mn-ea"/>
              </a:rPr>
              <a:t>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상품 단종 </a:t>
            </a:r>
            <a:r>
              <a:rPr lang="en-US" altLang="ko-KR" sz="1000" b="1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상품이 더 이상 판매되지 않을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ko-KR" altLang="en-US" sz="1000" dirty="0" smtClean="0">
                <a:latin typeface="+mn-ea"/>
              </a:rPr>
              <a:t>가 </a:t>
            </a:r>
            <a:r>
              <a:rPr lang="en-US" altLang="ko-KR" sz="1000" dirty="0" smtClean="0">
                <a:latin typeface="+mn-ea"/>
              </a:rPr>
              <a:t>END_OF_LIFE</a:t>
            </a:r>
            <a:r>
              <a:rPr lang="ko-KR" altLang="en-US" sz="1000" dirty="0" smtClean="0">
                <a:latin typeface="+mn-ea"/>
              </a:rPr>
              <a:t>로 변경됩니다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               </a:t>
            </a:r>
            <a:r>
              <a:rPr lang="en-US" altLang="ko-KR" sz="1000" dirty="0" err="1" smtClean="0">
                <a:latin typeface="+mn-ea"/>
              </a:rPr>
              <a:t>LifecycleEvent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테이블에 </a:t>
            </a:r>
            <a:r>
              <a:rPr lang="en-US" altLang="ko-KR" sz="1000" dirty="0" smtClean="0">
                <a:latin typeface="+mn-ea"/>
              </a:rPr>
              <a:t>RETIRED </a:t>
            </a:r>
            <a:r>
              <a:rPr lang="ko-KR" altLang="en-US" sz="1000" dirty="0" smtClean="0">
                <a:latin typeface="+mn-ea"/>
              </a:rPr>
              <a:t>이벤트가 기록되며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남은 재고 처리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고객 통지 등의 작업이 수행됩니다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설계 사유 요약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유연한 상태 관리 </a:t>
            </a:r>
            <a:r>
              <a:rPr lang="en-US" altLang="ko-KR" sz="1000" b="1" dirty="0" smtClean="0">
                <a:latin typeface="+mn-ea"/>
              </a:rPr>
              <a:t>: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</a:t>
            </a:r>
            <a:r>
              <a:rPr lang="en-US" altLang="ko-KR" sz="1000" dirty="0" smtClean="0">
                <a:latin typeface="+mn-ea"/>
              </a:rPr>
              <a:t>  Product </a:t>
            </a:r>
            <a:r>
              <a:rPr lang="ko-KR" altLang="en-US" sz="1000" dirty="0" smtClean="0">
                <a:latin typeface="+mn-ea"/>
              </a:rPr>
              <a:t>테이블의 </a:t>
            </a:r>
            <a:r>
              <a:rPr lang="en-US" altLang="ko-KR" sz="1000" dirty="0" err="1" smtClean="0">
                <a:latin typeface="+mn-ea"/>
              </a:rPr>
              <a:t>lifecycle_status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필드를 통해 상품이 어떤 라이프 사이클 단계에 있는지를 명확하게 관리할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이는 각 단계에서 다른 프로세스를 </a:t>
            </a:r>
            <a:r>
              <a:rPr lang="ko-KR" altLang="en-US" sz="1000" dirty="0" err="1" smtClean="0">
                <a:latin typeface="+mn-ea"/>
              </a:rPr>
              <a:t>트리거할</a:t>
            </a:r>
            <a:r>
              <a:rPr lang="ko-KR" altLang="en-US" sz="1000" dirty="0" smtClean="0">
                <a:latin typeface="+mn-ea"/>
              </a:rPr>
              <a:t> 수 있게 하여 효율적인 라이프 사이클 관리가 가능합니다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이벤트 추적</a:t>
            </a:r>
            <a:r>
              <a:rPr lang="en-US" altLang="ko-KR" sz="1000" b="1" dirty="0" smtClean="0">
                <a:latin typeface="+mn-ea"/>
              </a:rPr>
              <a:t>: 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</a:t>
            </a:r>
            <a:r>
              <a:rPr lang="en-US" altLang="ko-KR" sz="1000" dirty="0" err="1" smtClean="0">
                <a:latin typeface="+mn-ea"/>
              </a:rPr>
              <a:t>LifecycleEvent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테이블을 통해 상품의 상태 변화와 중요한 이벤트를 추적할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dirty="0" smtClean="0">
                <a:latin typeface="+mn-ea"/>
              </a:rPr>
              <a:t>이를 통해 상품의 개발 및 출시 과정에서 발생한 중요한 사항을 기록하고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분석할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작업 관리</a:t>
            </a:r>
            <a:r>
              <a:rPr lang="en-US" altLang="ko-KR" sz="1000" b="1" dirty="0" smtClean="0">
                <a:latin typeface="+mn-ea"/>
              </a:rPr>
              <a:t>: 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Task </a:t>
            </a:r>
            <a:r>
              <a:rPr lang="ko-KR" altLang="en-US" sz="1000" dirty="0" smtClean="0">
                <a:latin typeface="+mn-ea"/>
              </a:rPr>
              <a:t>테이블을 통해 각 단계에서 필요한 작업을 관리함으로써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상품 출시가 체계적으로 이루어질 수 있도록 지원합니다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dirty="0" smtClean="0">
                <a:latin typeface="+mn-ea"/>
              </a:rPr>
              <a:t>이는 프로젝트 관리 측면에서 중요한 기능을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ko-KR" altLang="en-US" sz="1000" b="1" dirty="0" err="1" smtClean="0">
                <a:latin typeface="+mn-ea"/>
              </a:rPr>
              <a:t>확장성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이 모델은 다양한 상품 유형과 복잡한 라이프 사이클 관리에 쉽게 확장될 수 있도록 설계되었습니다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 상품 출시 라이프 사이클 관리 모델은 상품이 처음 기획된 시점부터 판매 종료까지의 모든 과정을 체계적으로 관리할 수 있도록 설계되었습니다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각 단계에서 필요한 작업과 이벤트를 명확하게 관리함으로써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출시 과정에서의 문제를 최소화하고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효율적인 운영을 지원할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이 모델을 통해 기업은 상품의 성공적인 출시와 지속적인 관리에 필요한 모든 정보를 체계적으로 관리할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상품 출시에 대한 라이프 사이클을 관리 하는 모델을 제시하고 설계 사유를 제시하시오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9807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상품 옵션 관리는 특정 상품이 여러 가지 옵션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색상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사이즈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스타일 등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가질 수 있는 경우에 필수적인 기능입니다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이러한 옵션들은 각각의 재고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가용성 등을 별도로 관리할 수 있어야 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데이터 모델 개요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상품과 옵션 간의 관계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상품</a:t>
            </a:r>
            <a:r>
              <a:rPr lang="en-US" altLang="ko-KR" sz="1000" b="1" dirty="0" smtClean="0">
                <a:latin typeface="+mn-ea"/>
              </a:rPr>
              <a:t>(Product) :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기본 상품 정보를 관리하는 테이블입니다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옵션 그룹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en-US" altLang="ko-KR" sz="1000" b="1" dirty="0" err="1" smtClean="0">
                <a:latin typeface="+mn-ea"/>
              </a:rPr>
              <a:t>OptionGroup</a:t>
            </a:r>
            <a:r>
              <a:rPr lang="en-US" altLang="ko-KR" sz="1000" b="1" dirty="0" smtClean="0">
                <a:latin typeface="+mn-ea"/>
              </a:rPr>
              <a:t>) : </a:t>
            </a:r>
            <a:r>
              <a:rPr lang="ko-KR" altLang="en-US" sz="1000" dirty="0" smtClean="0">
                <a:latin typeface="+mn-ea"/>
              </a:rPr>
              <a:t>각 상품에 대해 어떤 종류의 옵션들이 존재하는지를 관리합니다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색상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사이즈 등이 옵션 그룹에 해당합니다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옵션</a:t>
            </a:r>
            <a:r>
              <a:rPr lang="en-US" altLang="ko-KR" sz="1000" b="1" dirty="0" smtClean="0">
                <a:latin typeface="+mn-ea"/>
              </a:rPr>
              <a:t>(Option): </a:t>
            </a:r>
            <a:r>
              <a:rPr lang="ko-KR" altLang="en-US" sz="1000" dirty="0" smtClean="0">
                <a:latin typeface="+mn-ea"/>
              </a:rPr>
              <a:t>각 옵션 그룹에 속하는 구체적인 옵션 값들을 관리합니다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색상 그룹에는 빨강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파랑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초록 등이 속합니다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상품 옵션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en-US" altLang="ko-KR" sz="1000" b="1" dirty="0" err="1" smtClean="0">
                <a:latin typeface="+mn-ea"/>
              </a:rPr>
              <a:t>ProductOption</a:t>
            </a:r>
            <a:r>
              <a:rPr lang="en-US" altLang="ko-KR" sz="1000" b="1" dirty="0" smtClean="0">
                <a:latin typeface="+mn-ea"/>
              </a:rPr>
              <a:t>):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특정 상품과 옵션의 조합을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조합에 대해 별도의 재고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가격 등을 관리할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데이터 모델 설계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a) Product </a:t>
            </a:r>
            <a:r>
              <a:rPr lang="ko-KR" altLang="en-US" sz="1000" b="1" dirty="0" smtClean="0">
                <a:latin typeface="+mn-ea"/>
              </a:rPr>
              <a:t>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Product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product_name</a:t>
            </a:r>
            <a:r>
              <a:rPr lang="en-US" altLang="ko-KR" sz="1000" dirty="0" smtClean="0">
                <a:latin typeface="+mn-ea"/>
              </a:rPr>
              <a:t> VARCHAR(255)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product_description</a:t>
            </a:r>
            <a:r>
              <a:rPr lang="en-US" altLang="ko-KR" sz="1000" dirty="0" smtClean="0">
                <a:latin typeface="+mn-ea"/>
              </a:rPr>
              <a:t> TEXT,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base_price</a:t>
            </a:r>
            <a:r>
              <a:rPr lang="en-US" altLang="ko-KR" sz="1000" dirty="0" smtClean="0">
                <a:latin typeface="+mn-ea"/>
              </a:rPr>
              <a:t> DECIMAL(10, 2) NOT NULL,  -- </a:t>
            </a:r>
            <a:r>
              <a:rPr lang="ko-KR" altLang="en-US" sz="1000" dirty="0" smtClean="0">
                <a:latin typeface="+mn-ea"/>
              </a:rPr>
              <a:t>기본 가격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 Product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기본 상품 정보를 관리합니다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en-US" altLang="ko-KR" sz="1000" dirty="0" err="1" smtClean="0">
                <a:latin typeface="+mn-ea"/>
              </a:rPr>
              <a:t>base_price</a:t>
            </a:r>
            <a:r>
              <a:rPr lang="ko-KR" altLang="en-US" sz="1000" dirty="0" smtClean="0">
                <a:latin typeface="+mn-ea"/>
              </a:rPr>
              <a:t>는 옵션을 포함하지 않은 기본 가격을 나타냅니다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b) </a:t>
            </a:r>
            <a:r>
              <a:rPr lang="en-US" altLang="ko-KR" sz="1000" b="1" dirty="0" err="1" smtClean="0">
                <a:latin typeface="+mn-ea"/>
              </a:rPr>
              <a:t>OptionGroup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</a:t>
            </a:r>
            <a:r>
              <a:rPr lang="en-US" altLang="ko-KR" sz="1000" dirty="0" err="1" smtClean="0">
                <a:latin typeface="+mn-ea"/>
              </a:rPr>
              <a:t>OptionGroup</a:t>
            </a:r>
            <a:r>
              <a:rPr lang="en-US" altLang="ko-KR" sz="1000" dirty="0" smtClean="0">
                <a:latin typeface="+mn-ea"/>
              </a:rPr>
              <a:t>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option_group_id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group_name</a:t>
            </a:r>
            <a:r>
              <a:rPr lang="en-US" altLang="ko-KR" sz="1000" dirty="0" smtClean="0">
                <a:latin typeface="+mn-ea"/>
              </a:rPr>
              <a:t> VARCHAR(255) NOT NULL,  -- 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색상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사이즈 등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b="1" dirty="0" err="1" smtClean="0">
                <a:latin typeface="+mn-ea"/>
              </a:rPr>
              <a:t>OptionGroup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각 상품에 적용할 수 있는 옵션 그룹을 정의합니다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색상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사이즈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재질 등이 옵션 그룹에 해당합니다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c) Option </a:t>
            </a:r>
            <a:r>
              <a:rPr lang="ko-KR" altLang="en-US" sz="1000" b="1" dirty="0" smtClean="0">
                <a:latin typeface="+mn-ea"/>
              </a:rPr>
              <a:t>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Option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option_id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option_group_id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option_value</a:t>
            </a:r>
            <a:r>
              <a:rPr lang="en-US" altLang="ko-KR" sz="1000" dirty="0" smtClean="0">
                <a:latin typeface="+mn-ea"/>
              </a:rPr>
              <a:t> VARCHAR(255) NOT NULL,  -- 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빨강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파랑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초록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fk_option_group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option_group_id</a:t>
            </a:r>
            <a:r>
              <a:rPr lang="en-US" altLang="ko-KR" sz="1000" dirty="0" smtClean="0">
                <a:latin typeface="+mn-ea"/>
              </a:rPr>
              <a:t>) REFERENCES </a:t>
            </a:r>
            <a:r>
              <a:rPr lang="en-US" altLang="ko-KR" sz="1000" dirty="0" err="1" smtClean="0">
                <a:latin typeface="+mn-ea"/>
              </a:rPr>
              <a:t>OptionGroup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option_group_id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 Option </a:t>
            </a:r>
            <a:r>
              <a:rPr lang="ko-KR" altLang="en-US" sz="1000" b="1" dirty="0" smtClean="0">
                <a:latin typeface="+mn-ea"/>
              </a:rPr>
              <a:t>테이블은</a:t>
            </a:r>
            <a:r>
              <a:rPr lang="ko-KR" altLang="en-US" sz="1000" dirty="0" smtClean="0">
                <a:latin typeface="+mn-ea"/>
              </a:rPr>
              <a:t> 각 옵션 그룹에 속하는 구체적인 옵션 값을 관리합니다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예를 들어</a:t>
            </a:r>
            <a:r>
              <a:rPr lang="en-US" altLang="ko-KR" sz="1000" dirty="0" smtClean="0">
                <a:latin typeface="+mn-ea"/>
              </a:rPr>
              <a:t>, '</a:t>
            </a:r>
            <a:r>
              <a:rPr lang="ko-KR" altLang="en-US" sz="1000" dirty="0" smtClean="0">
                <a:latin typeface="+mn-ea"/>
              </a:rPr>
              <a:t>색상</a:t>
            </a:r>
            <a:r>
              <a:rPr lang="en-US" altLang="ko-KR" sz="1000" dirty="0" smtClean="0">
                <a:latin typeface="+mn-ea"/>
              </a:rPr>
              <a:t>'</a:t>
            </a:r>
            <a:r>
              <a:rPr lang="ko-KR" altLang="en-US" sz="1000" dirty="0" smtClean="0">
                <a:latin typeface="+mn-ea"/>
              </a:rPr>
              <a:t>이라는 옵션 그룹에 </a:t>
            </a:r>
            <a:r>
              <a:rPr lang="en-US" altLang="ko-KR" sz="1000" dirty="0" smtClean="0">
                <a:latin typeface="+mn-ea"/>
              </a:rPr>
              <a:t>'</a:t>
            </a:r>
            <a:r>
              <a:rPr lang="ko-KR" altLang="en-US" sz="1000" dirty="0" smtClean="0">
                <a:latin typeface="+mn-ea"/>
              </a:rPr>
              <a:t>빨강</a:t>
            </a:r>
            <a:r>
              <a:rPr lang="en-US" altLang="ko-KR" sz="1000" dirty="0" smtClean="0">
                <a:latin typeface="+mn-ea"/>
              </a:rPr>
              <a:t>', '</a:t>
            </a:r>
            <a:r>
              <a:rPr lang="ko-KR" altLang="en-US" sz="1000" dirty="0" smtClean="0">
                <a:latin typeface="+mn-ea"/>
              </a:rPr>
              <a:t>파랑</a:t>
            </a:r>
            <a:r>
              <a:rPr lang="en-US" altLang="ko-KR" sz="1000" dirty="0" smtClean="0">
                <a:latin typeface="+mn-ea"/>
              </a:rPr>
              <a:t>', '</a:t>
            </a:r>
            <a:r>
              <a:rPr lang="ko-KR" altLang="en-US" sz="1000" dirty="0" smtClean="0">
                <a:latin typeface="+mn-ea"/>
              </a:rPr>
              <a:t>초록</a:t>
            </a:r>
            <a:r>
              <a:rPr lang="en-US" altLang="ko-KR" sz="1000" dirty="0" smtClean="0">
                <a:latin typeface="+mn-ea"/>
              </a:rPr>
              <a:t>' </a:t>
            </a:r>
            <a:r>
              <a:rPr lang="ko-KR" altLang="en-US" sz="1000" dirty="0" smtClean="0">
                <a:latin typeface="+mn-ea"/>
              </a:rPr>
              <a:t>등이 해당됩니다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특정 상품에 대한 </a:t>
            </a:r>
            <a:r>
              <a:rPr lang="ko-KR" altLang="en-US" sz="1100" b="1" dirty="0" err="1" smtClean="0">
                <a:latin typeface="+mn-ea"/>
              </a:rPr>
              <a:t>옵션별</a:t>
            </a:r>
            <a:r>
              <a:rPr lang="ko-KR" altLang="en-US" sz="1100" b="1" dirty="0" smtClean="0">
                <a:latin typeface="+mn-ea"/>
              </a:rPr>
              <a:t> 관리 방안에 대한 모델을 제시하시오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8972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d) </a:t>
            </a:r>
            <a:r>
              <a:rPr lang="en-US" altLang="ko-KR" sz="1000" b="1" dirty="0" err="1" smtClean="0">
                <a:latin typeface="+mn-ea"/>
              </a:rPr>
              <a:t>ProductOption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</a:t>
            </a:r>
            <a:r>
              <a:rPr lang="en-US" altLang="ko-KR" sz="1000" dirty="0" err="1" smtClean="0">
                <a:latin typeface="+mn-ea"/>
              </a:rPr>
              <a:t>ProductOption</a:t>
            </a:r>
            <a:r>
              <a:rPr lang="en-US" altLang="ko-KR" sz="1000" dirty="0" smtClean="0">
                <a:latin typeface="+mn-ea"/>
              </a:rPr>
              <a:t>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product_option_id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option_id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additional_price</a:t>
            </a:r>
            <a:r>
              <a:rPr lang="en-US" altLang="ko-KR" sz="1000" dirty="0" smtClean="0">
                <a:latin typeface="+mn-ea"/>
              </a:rPr>
              <a:t> DECIMAL(10, 2) DEFAULT 0,  -- </a:t>
            </a:r>
            <a:r>
              <a:rPr lang="ko-KR" altLang="en-US" sz="1000" dirty="0" smtClean="0">
                <a:latin typeface="+mn-ea"/>
              </a:rPr>
              <a:t>옵션에 따른 추가 가격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stock_quantity</a:t>
            </a:r>
            <a:r>
              <a:rPr lang="en-US" altLang="ko-KR" sz="1000" dirty="0" smtClean="0">
                <a:latin typeface="+mn-ea"/>
              </a:rPr>
              <a:t> INT DEFAULT 0,  -- </a:t>
            </a:r>
            <a:r>
              <a:rPr lang="ko-KR" altLang="en-US" sz="1000" dirty="0" err="1" smtClean="0">
                <a:latin typeface="+mn-ea"/>
              </a:rPr>
              <a:t>옵션별</a:t>
            </a:r>
            <a:r>
              <a:rPr lang="ko-KR" altLang="en-US" sz="1000" dirty="0" smtClean="0">
                <a:latin typeface="+mn-ea"/>
              </a:rPr>
              <a:t> 재고 수량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fk_product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 REFERENCES Product(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fk_option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option_id</a:t>
            </a:r>
            <a:r>
              <a:rPr lang="en-US" altLang="ko-KR" sz="1000" dirty="0" smtClean="0">
                <a:latin typeface="+mn-ea"/>
              </a:rPr>
              <a:t>) REFERENCES Option(</a:t>
            </a:r>
            <a:r>
              <a:rPr lang="en-US" altLang="ko-KR" sz="1000" dirty="0" err="1" smtClean="0">
                <a:latin typeface="+mn-ea"/>
              </a:rPr>
              <a:t>option_id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b="1" dirty="0" err="1" smtClean="0">
                <a:latin typeface="+mn-ea"/>
              </a:rPr>
              <a:t>ProductOption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특정 상품과 옵션의 조합을 관리하며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 조합에 대해 별도의 가격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additional_price</a:t>
            </a:r>
            <a:r>
              <a:rPr lang="en-US" altLang="ko-KR" sz="1000" dirty="0" smtClean="0">
                <a:latin typeface="+mn-ea"/>
              </a:rPr>
              <a:t>), </a:t>
            </a:r>
            <a:r>
              <a:rPr lang="ko-KR" altLang="en-US" sz="1000" dirty="0" smtClean="0">
                <a:latin typeface="+mn-ea"/>
              </a:rPr>
              <a:t>재고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en-US" altLang="ko-KR" sz="1000" dirty="0" err="1" smtClean="0">
                <a:latin typeface="+mn-ea"/>
              </a:rPr>
              <a:t>stock_quantity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를 설정할 수 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ko-KR" altLang="en-US" sz="1000" dirty="0" smtClean="0">
                <a:latin typeface="+mn-ea"/>
              </a:rPr>
              <a:t>이를 통해 각 상품 </a:t>
            </a:r>
            <a:r>
              <a:rPr lang="ko-KR" altLang="en-US" sz="1000" dirty="0" err="1" smtClean="0">
                <a:latin typeface="+mn-ea"/>
              </a:rPr>
              <a:t>옵션별로</a:t>
            </a:r>
            <a:r>
              <a:rPr lang="ko-KR" altLang="en-US" sz="1000" dirty="0" smtClean="0">
                <a:latin typeface="+mn-ea"/>
              </a:rPr>
              <a:t> 상세한 관리가 가능해집니다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e) </a:t>
            </a:r>
            <a:r>
              <a:rPr lang="en-US" altLang="ko-KR" sz="1000" b="1" dirty="0" err="1" smtClean="0">
                <a:latin typeface="+mn-ea"/>
              </a:rPr>
              <a:t>ProductOptionCombination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 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선택 사항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CREATE TABLE </a:t>
            </a:r>
            <a:r>
              <a:rPr lang="en-US" altLang="ko-KR" sz="1000" dirty="0" err="1" smtClean="0">
                <a:latin typeface="+mn-ea"/>
              </a:rPr>
              <a:t>ProductOptionCombination</a:t>
            </a:r>
            <a:r>
              <a:rPr lang="en-US" altLang="ko-KR" sz="1000" dirty="0" smtClean="0">
                <a:latin typeface="+mn-ea"/>
              </a:rPr>
              <a:t> (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combination_id</a:t>
            </a:r>
            <a:r>
              <a:rPr lang="en-US" altLang="ko-KR" sz="1000" dirty="0" smtClean="0">
                <a:latin typeface="+mn-ea"/>
              </a:rPr>
              <a:t> SERIAL PRIMARY KEY,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 INT NOT NULL,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option_combination</a:t>
            </a:r>
            <a:r>
              <a:rPr lang="en-US" altLang="ko-KR" sz="1000" dirty="0" smtClean="0">
                <a:latin typeface="+mn-ea"/>
              </a:rPr>
              <a:t> JSONB NOT NULL,  -- </a:t>
            </a:r>
            <a:r>
              <a:rPr lang="ko-KR" altLang="en-US" sz="1000" dirty="0" smtClean="0">
                <a:latin typeface="+mn-ea"/>
              </a:rPr>
              <a:t>여러 옵션의 조합을 </a:t>
            </a:r>
            <a:r>
              <a:rPr lang="en-US" altLang="ko-KR" sz="1000" dirty="0" smtClean="0">
                <a:latin typeface="+mn-ea"/>
              </a:rPr>
              <a:t>JSON </a:t>
            </a:r>
            <a:r>
              <a:rPr lang="ko-KR" altLang="en-US" sz="1000" dirty="0" smtClean="0">
                <a:latin typeface="+mn-ea"/>
              </a:rPr>
              <a:t>형식으로 저장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total_stock_quantity</a:t>
            </a:r>
            <a:r>
              <a:rPr lang="en-US" altLang="ko-KR" sz="1000" dirty="0" smtClean="0">
                <a:latin typeface="+mn-ea"/>
              </a:rPr>
              <a:t> INT DEFAULT 0,  -- </a:t>
            </a:r>
            <a:r>
              <a:rPr lang="ko-KR" altLang="en-US" sz="1000" dirty="0" smtClean="0">
                <a:latin typeface="+mn-ea"/>
              </a:rPr>
              <a:t>조합에 따른 총 재고 수량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total_price</a:t>
            </a:r>
            <a:r>
              <a:rPr lang="en-US" altLang="ko-KR" sz="1000" dirty="0" smtClean="0">
                <a:latin typeface="+mn-ea"/>
              </a:rPr>
              <a:t> DECIMAL(10, 2) NOT NULL,  -- </a:t>
            </a:r>
            <a:r>
              <a:rPr lang="ko-KR" altLang="en-US" sz="1000" dirty="0" smtClean="0">
                <a:latin typeface="+mn-ea"/>
              </a:rPr>
              <a:t>조합에 따른 총 가격</a:t>
            </a:r>
          </a:p>
          <a:p>
            <a:pPr lvl="1"/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created_at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updated_at</a:t>
            </a:r>
            <a:r>
              <a:rPr lang="en-US" altLang="ko-KR" sz="1000" dirty="0" smtClean="0">
                <a:latin typeface="+mn-ea"/>
              </a:rPr>
              <a:t> TIMESTAMP DEFAULT CURRENT_TIMESTAMP,</a:t>
            </a:r>
          </a:p>
          <a:p>
            <a:pPr lvl="1"/>
            <a:r>
              <a:rPr lang="en-US" altLang="ko-KR" sz="1000" dirty="0" smtClean="0">
                <a:latin typeface="+mn-ea"/>
              </a:rPr>
              <a:t>    CONSTRAINT </a:t>
            </a:r>
            <a:r>
              <a:rPr lang="en-US" altLang="ko-KR" sz="1000" dirty="0" err="1" smtClean="0">
                <a:latin typeface="+mn-ea"/>
              </a:rPr>
              <a:t>fk_product</a:t>
            </a:r>
            <a:r>
              <a:rPr lang="en-US" altLang="ko-KR" sz="1000" dirty="0" smtClean="0">
                <a:latin typeface="+mn-ea"/>
              </a:rPr>
              <a:t> FOREIGN KEY 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 REFERENCES Product(</a:t>
            </a:r>
            <a:r>
              <a:rPr lang="en-US" altLang="ko-KR" sz="1000" dirty="0" err="1" smtClean="0">
                <a:latin typeface="+mn-ea"/>
              </a:rPr>
              <a:t>product_id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lvl="1"/>
            <a:r>
              <a:rPr lang="en-US" altLang="ko-KR" sz="1000" dirty="0" smtClean="0">
                <a:latin typeface="+mn-ea"/>
              </a:rPr>
              <a:t>);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ko-KR" altLang="en-US" sz="1000" b="1" dirty="0" smtClean="0">
                <a:latin typeface="+mn-ea"/>
              </a:rPr>
              <a:t>설계 사유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b="1" dirty="0" err="1" smtClean="0">
                <a:latin typeface="+mn-ea"/>
              </a:rPr>
              <a:t>ProductOptionCombination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테이블</a:t>
            </a:r>
            <a:r>
              <a:rPr lang="ko-KR" altLang="en-US" sz="1000" dirty="0" smtClean="0">
                <a:latin typeface="+mn-ea"/>
              </a:rPr>
              <a:t>은 복수의 옵션이 결합된 경우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색상과 사이즈</a:t>
            </a:r>
            <a:r>
              <a:rPr lang="en-US" altLang="ko-KR" sz="1000" dirty="0" smtClean="0">
                <a:latin typeface="+mn-ea"/>
              </a:rPr>
              <a:t>) </a:t>
            </a:r>
            <a:r>
              <a:rPr lang="ko-KR" altLang="en-US" sz="1000" dirty="0" smtClean="0">
                <a:latin typeface="+mn-ea"/>
              </a:rPr>
              <a:t>이 조합에 대한 총 재고 수량과 총 가격을 관리합니다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ko-KR" altLang="en-US" sz="1000" dirty="0" smtClean="0">
                <a:latin typeface="+mn-ea"/>
              </a:rPr>
              <a:t>여러 옵션의 조합을 </a:t>
            </a:r>
            <a:r>
              <a:rPr lang="en-US" altLang="ko-KR" sz="1000" dirty="0" smtClean="0">
                <a:latin typeface="+mn-ea"/>
              </a:rPr>
              <a:t>JSON </a:t>
            </a:r>
            <a:r>
              <a:rPr lang="ko-KR" altLang="en-US" sz="1000" dirty="0" smtClean="0">
                <a:latin typeface="+mn-ea"/>
              </a:rPr>
              <a:t>형식으로 저장함으로써 유연하게 여러 옵션을 조합할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특정 상품에 대한 </a:t>
            </a:r>
            <a:r>
              <a:rPr lang="ko-KR" altLang="en-US" sz="1100" b="1" dirty="0" err="1" smtClean="0">
                <a:latin typeface="+mn-ea"/>
              </a:rPr>
              <a:t>옵션별</a:t>
            </a:r>
            <a:r>
              <a:rPr lang="ko-KR" altLang="en-US" sz="1100" b="1" dirty="0" smtClean="0">
                <a:latin typeface="+mn-ea"/>
              </a:rPr>
              <a:t> 관리 방안에 대한 모델을 제시하시오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5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40896" y="923925"/>
            <a:ext cx="2505075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038" y="317144"/>
            <a:ext cx="11241207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Stateless </a:t>
            </a:r>
            <a:r>
              <a:rPr lang="ko-KR" altLang="en-US" sz="1100" b="1" dirty="0" smtClean="0">
                <a:latin typeface="+mn-ea"/>
              </a:rPr>
              <a:t>한 프로토콜 </a:t>
            </a:r>
            <a:r>
              <a:rPr lang="en-US" altLang="ko-KR" sz="1100" b="1" dirty="0" smtClean="0">
                <a:latin typeface="+mn-ea"/>
              </a:rPr>
              <a:t>: HTTP</a:t>
            </a:r>
          </a:p>
          <a:p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우선 </a:t>
            </a:r>
            <a:r>
              <a:rPr lang="en-US" altLang="ko-KR" sz="1100" dirty="0" smtClean="0">
                <a:latin typeface="+mn-ea"/>
              </a:rPr>
              <a:t>HTTP</a:t>
            </a:r>
            <a:r>
              <a:rPr lang="ko-KR" altLang="en-US" sz="1100" dirty="0" smtClean="0">
                <a:latin typeface="+mn-ea"/>
              </a:rPr>
              <a:t>의 프로토콜 상태에 알아보자</a:t>
            </a:r>
            <a:r>
              <a:rPr lang="en-US" altLang="ko-KR" sz="1100" dirty="0" smtClean="0">
                <a:latin typeface="+mn-ea"/>
              </a:rPr>
              <a:t>. HTTP 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stateless </a:t>
            </a:r>
            <a:r>
              <a:rPr lang="ko-KR" altLang="en-US" sz="1100" dirty="0" smtClean="0">
                <a:latin typeface="+mn-ea"/>
              </a:rPr>
              <a:t>한 특성 때문에 각 통신의 상태는 저장되지 않는다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서비스에서는 어떤 유저가 기능을 사용</a:t>
            </a:r>
            <a:r>
              <a:rPr lang="ko-KR" altLang="en-US" sz="1100" dirty="0" smtClean="0">
                <a:latin typeface="+mn-ea"/>
              </a:rPr>
              <a:t>하는지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특정</a:t>
            </a:r>
            <a:r>
              <a:rPr lang="ko-KR" altLang="en-US" sz="1100" dirty="0" smtClean="0">
                <a:latin typeface="+mn-ea"/>
              </a:rPr>
              <a:t>할 수 있어야 하는데 이를 위해서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(Session)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혹은 토큰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(Token)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이 사용</a:t>
            </a:r>
            <a:r>
              <a:rPr lang="ko-KR" altLang="en-US" sz="1100" dirty="0" smtClean="0">
                <a:latin typeface="+mn-ea"/>
              </a:rPr>
              <a:t>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유저가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로그 인을 시도</a:t>
            </a:r>
            <a:r>
              <a:rPr lang="ko-KR" altLang="en-US" sz="1100" dirty="0" smtClean="0">
                <a:latin typeface="+mn-ea"/>
              </a:rPr>
              <a:t>할 때 서버 상에서 일치하는 유저 정보를 찾았다면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인증 확인의 표시로 세션이나 토큰을 발급</a:t>
            </a:r>
            <a:r>
              <a:rPr lang="ko-KR" altLang="en-US" sz="1100" dirty="0" smtClean="0">
                <a:latin typeface="+mn-ea"/>
              </a:rPr>
              <a:t>해준다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ko-KR" altLang="en-US" sz="1100" dirty="0" smtClean="0">
                <a:latin typeface="+mn-ea"/>
              </a:rPr>
              <a:t> 세션과 토큰의 가장 큰 차이점은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세션은 서버에 저장</a:t>
            </a:r>
            <a:r>
              <a:rPr lang="ko-KR" altLang="en-US" sz="1100" dirty="0" smtClean="0">
                <a:latin typeface="+mn-ea"/>
              </a:rPr>
              <a:t>된다는 것이고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토큰은 클라이언트 측에서만 저장</a:t>
            </a:r>
            <a:r>
              <a:rPr lang="ko-KR" altLang="en-US" sz="1100" dirty="0" smtClean="0">
                <a:latin typeface="+mn-ea"/>
              </a:rPr>
              <a:t>된다는 것이다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쿠키</a:t>
            </a:r>
            <a:r>
              <a:rPr lang="en-US" altLang="ko-KR" sz="1200" b="1" dirty="0" smtClean="0">
                <a:latin typeface="+mn-ea"/>
              </a:rPr>
              <a:t>(Cookie) + </a:t>
            </a:r>
            <a:r>
              <a:rPr lang="ko-KR" altLang="en-US" sz="1200" b="1" dirty="0" smtClean="0">
                <a:latin typeface="+mn-ea"/>
              </a:rPr>
              <a:t>세션</a:t>
            </a:r>
            <a:r>
              <a:rPr lang="en-US" altLang="ko-KR" sz="1200" b="1" dirty="0" smtClean="0">
                <a:latin typeface="+mn-ea"/>
              </a:rPr>
              <a:t>(Session)</a:t>
            </a:r>
          </a:p>
          <a:p>
            <a:r>
              <a:rPr lang="ko-KR" altLang="en-US" sz="1100" dirty="0" smtClean="0">
                <a:latin typeface="+mn-ea"/>
              </a:rPr>
              <a:t>  쿠키에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ID, PW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와 같은 중요한 정보가 아닌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u="sng" dirty="0" smtClean="0">
                <a:latin typeface="+mn-ea"/>
              </a:rPr>
              <a:t>인증을 위한 별개의 정보</a:t>
            </a:r>
            <a:r>
              <a:rPr lang="ko-KR" altLang="en-US" sz="1100" dirty="0" smtClean="0">
                <a:latin typeface="+mn-ea"/>
              </a:rPr>
              <a:t>를 세션 저장소에 저장하고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클라이언트는 세션을 쿠키에 담아 서버에 요청한다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ko-KR" altLang="en-US" sz="1100" dirty="0" smtClean="0">
                <a:latin typeface="+mn-ea"/>
              </a:rPr>
              <a:t>  서버는 세션 저장소에 있는 세션과 일치하는지 즉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유효한 세션인지 확인 후 적절한 응답을 보내준다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b="1" dirty="0" smtClean="0">
                <a:latin typeface="+mn-ea"/>
              </a:rPr>
              <a:t> </a:t>
            </a:r>
          </a:p>
          <a:p>
            <a:r>
              <a:rPr lang="ko-KR" altLang="en-US" sz="1100" b="1" dirty="0" smtClean="0">
                <a:latin typeface="+mn-ea"/>
              </a:rPr>
              <a:t>■ 동작과정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클라이언트가 </a:t>
            </a:r>
            <a:r>
              <a:rPr lang="en-US" altLang="ko-KR" sz="1100" dirty="0" smtClean="0">
                <a:latin typeface="+mn-ea"/>
              </a:rPr>
              <a:t>ID/PW</a:t>
            </a:r>
            <a:r>
              <a:rPr lang="ko-KR" altLang="en-US" sz="1100" dirty="0" smtClean="0">
                <a:latin typeface="+mn-ea"/>
              </a:rPr>
              <a:t>로 서버에 로그인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2. ID/PW</a:t>
            </a:r>
            <a:r>
              <a:rPr lang="ko-KR" altLang="en-US" sz="1100" dirty="0" smtClean="0">
                <a:latin typeface="+mn-ea"/>
              </a:rPr>
              <a:t>로 인증 후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사용자를 식별한 특정 </a:t>
            </a:r>
            <a:r>
              <a:rPr lang="ko-KR" altLang="en-US" sz="1100" dirty="0" err="1" smtClean="0">
                <a:latin typeface="+mn-ea"/>
              </a:rPr>
              <a:t>유니크한</a:t>
            </a:r>
            <a:r>
              <a:rPr lang="ko-KR" altLang="en-US" sz="1100" dirty="0" smtClean="0">
                <a:latin typeface="+mn-ea"/>
              </a:rPr>
              <a:t> 세션 </a:t>
            </a: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를 만들어 마치 자물쇠처럼 서버의 세션 저장소에 저장 </a:t>
            </a:r>
          </a:p>
          <a:p>
            <a:r>
              <a:rPr lang="en-US" altLang="ko-KR" sz="1100" dirty="0" smtClean="0">
                <a:latin typeface="+mn-ea"/>
              </a:rPr>
              <a:t>   3. </a:t>
            </a:r>
            <a:r>
              <a:rPr lang="ko-KR" altLang="en-US" sz="1100" dirty="0" smtClean="0">
                <a:latin typeface="+mn-ea"/>
              </a:rPr>
              <a:t>세션 </a:t>
            </a: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를 특정한 형태로 클라이언트에 다시 반환</a:t>
            </a:r>
          </a:p>
          <a:p>
            <a:r>
              <a:rPr lang="en-US" altLang="ko-KR" sz="1100" dirty="0" smtClean="0">
                <a:latin typeface="+mn-ea"/>
              </a:rPr>
              <a:t>   4. </a:t>
            </a:r>
            <a:r>
              <a:rPr lang="ko-KR" altLang="en-US" sz="1100" dirty="0" smtClean="0">
                <a:latin typeface="+mn-ea"/>
              </a:rPr>
              <a:t>이후 사용자 인증이 필요한 정보를 요청할 때마다 세션 </a:t>
            </a: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를 쿠키에 담아 서버에 함께 전달</a:t>
            </a:r>
          </a:p>
          <a:p>
            <a:r>
              <a:rPr lang="en-US" altLang="ko-KR" sz="1100" dirty="0" smtClean="0">
                <a:latin typeface="+mn-ea"/>
              </a:rPr>
              <a:t>   5. </a:t>
            </a:r>
            <a:r>
              <a:rPr lang="ko-KR" altLang="en-US" sz="1100" dirty="0" smtClean="0">
                <a:latin typeface="+mn-ea"/>
              </a:rPr>
              <a:t>인증이 필요한 </a:t>
            </a:r>
            <a:r>
              <a:rPr lang="en-US" altLang="ko-KR" sz="1100" dirty="0" smtClean="0">
                <a:latin typeface="+mn-ea"/>
              </a:rPr>
              <a:t>API</a:t>
            </a:r>
            <a:r>
              <a:rPr lang="ko-KR" altLang="en-US" sz="1100" dirty="0" smtClean="0">
                <a:latin typeface="+mn-ea"/>
              </a:rPr>
              <a:t>일 경우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서버는 세션 </a:t>
            </a:r>
            <a:r>
              <a:rPr lang="en-US" altLang="ko-KR" sz="1100" dirty="0" smtClean="0">
                <a:latin typeface="+mn-ea"/>
              </a:rPr>
              <a:t>ID</a:t>
            </a:r>
            <a:r>
              <a:rPr lang="ko-KR" altLang="en-US" sz="1100" dirty="0" smtClean="0">
                <a:latin typeface="+mn-ea"/>
              </a:rPr>
              <a:t>가 세션 저장소에 저장된 것인지 즉 유효한 세션인지 확인</a:t>
            </a:r>
          </a:p>
          <a:p>
            <a:r>
              <a:rPr lang="ko-KR" altLang="en-US" sz="1100" dirty="0" smtClean="0">
                <a:latin typeface="+mn-ea"/>
              </a:rPr>
              <a:t>      유효한 세션이라면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인증 완료 후 적절한 응답을 보내준다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없다면 </a:t>
            </a:r>
            <a:r>
              <a:rPr lang="en-US" altLang="ko-KR" sz="1100" dirty="0" smtClean="0">
                <a:latin typeface="+mn-ea"/>
              </a:rPr>
              <a:t>401 </a:t>
            </a:r>
            <a:r>
              <a:rPr lang="ko-KR" altLang="en-US" sz="1100" dirty="0" smtClean="0">
                <a:latin typeface="+mn-ea"/>
              </a:rPr>
              <a:t>에러 반환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■ 문제점</a:t>
            </a:r>
          </a:p>
          <a:p>
            <a:r>
              <a:rPr lang="en-US" altLang="ko-KR" sz="1100" dirty="0" smtClean="0">
                <a:latin typeface="+mn-ea"/>
              </a:rPr>
              <a:t>    1. </a:t>
            </a:r>
            <a:r>
              <a:rPr lang="ko-KR" altLang="en-US" sz="1100" dirty="0" smtClean="0">
                <a:latin typeface="+mn-ea"/>
              </a:rPr>
              <a:t>세션 </a:t>
            </a:r>
            <a:r>
              <a:rPr lang="en-US" altLang="ko-KR" sz="1100" dirty="0" smtClean="0">
                <a:latin typeface="+mn-ea"/>
              </a:rPr>
              <a:t>ID, Cookie </a:t>
            </a:r>
            <a:r>
              <a:rPr lang="ko-KR" altLang="en-US" sz="1100" dirty="0" smtClean="0">
                <a:latin typeface="+mn-ea"/>
              </a:rPr>
              <a:t>등이 탈취된다면 세션 저장소를 전부 지워 해결 가능하지만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탈취당하지 않은 정상적인 사용자도 모두 재 인증을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해야하는</a:t>
            </a:r>
            <a:r>
              <a:rPr lang="ko-KR" altLang="en-US" sz="1100" dirty="0" smtClean="0">
                <a:latin typeface="+mn-ea"/>
              </a:rPr>
              <a:t> 상황이 발생한다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2. </a:t>
            </a:r>
            <a:r>
              <a:rPr lang="ko-KR" altLang="en-US" sz="1100" dirty="0" smtClean="0">
                <a:latin typeface="+mn-ea"/>
              </a:rPr>
              <a:t>무엇보다 </a:t>
            </a:r>
            <a:r>
              <a:rPr lang="en-US" altLang="ko-KR" sz="1100" dirty="0" smtClean="0">
                <a:latin typeface="+mn-ea"/>
              </a:rPr>
              <a:t>HTTP</a:t>
            </a:r>
            <a:r>
              <a:rPr lang="ko-KR" altLang="en-US" sz="1100" dirty="0" smtClean="0">
                <a:latin typeface="+mn-ea"/>
              </a:rPr>
              <a:t>의 가장 큰 특성 중 하나인 </a:t>
            </a:r>
            <a:r>
              <a:rPr lang="en-US" altLang="ko-KR" sz="1100" dirty="0" smtClean="0">
                <a:latin typeface="+mn-ea"/>
              </a:rPr>
              <a:t>stateless</a:t>
            </a:r>
            <a:r>
              <a:rPr lang="ko-KR" altLang="en-US" sz="1100" dirty="0" smtClean="0">
                <a:latin typeface="+mn-ea"/>
              </a:rPr>
              <a:t>한 특성을 위배하게 된다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stateless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특성은 서버에서는 클라이언트의 상태를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      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저장하지 않아야 하지만 세션 저장소라는 곳에서 클라이언트의 상태를 저장하게 되므로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stateful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한 상태가 된다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100" dirty="0" smtClean="0">
                <a:latin typeface="+mn-ea"/>
              </a:rPr>
              <a:t> </a:t>
            </a:r>
          </a:p>
          <a:p>
            <a:r>
              <a:rPr lang="en-US" altLang="ko-KR" sz="1100" dirty="0" smtClean="0">
                <a:latin typeface="+mn-ea"/>
              </a:rPr>
              <a:t>         - </a:t>
            </a:r>
            <a:r>
              <a:rPr lang="ko-KR" altLang="en-US" sz="1100" u="sng" dirty="0" smtClean="0">
                <a:latin typeface="+mn-ea"/>
              </a:rPr>
              <a:t>위의 내용이 문제가 되는 이유는 확장성에 있다</a:t>
            </a:r>
            <a:r>
              <a:rPr lang="en-US" altLang="ko-KR" sz="1100" dirty="0" smtClean="0">
                <a:latin typeface="+mn-ea"/>
              </a:rPr>
              <a:t>. 1</a:t>
            </a:r>
            <a:r>
              <a:rPr lang="ko-KR" altLang="en-US" sz="1100" dirty="0" smtClean="0">
                <a:latin typeface="+mn-ea"/>
              </a:rPr>
              <a:t>번 서버에서 로그인한 사용자가 다른 </a:t>
            </a:r>
            <a:r>
              <a:rPr lang="en-US" altLang="ko-KR" sz="1100" dirty="0" smtClean="0">
                <a:latin typeface="+mn-ea"/>
              </a:rPr>
              <a:t>2</a:t>
            </a:r>
            <a:r>
              <a:rPr lang="ko-KR" altLang="en-US" sz="1100" dirty="0" smtClean="0">
                <a:latin typeface="+mn-ea"/>
              </a:rPr>
              <a:t>번 서버로 요청하게 되면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   2</a:t>
            </a:r>
            <a:r>
              <a:rPr lang="ko-KR" altLang="en-US" sz="1100" dirty="0" smtClean="0">
                <a:latin typeface="+mn-ea"/>
              </a:rPr>
              <a:t>번 서버에서는 세션이 저장되어 있지 않아 유효하지 않은 세션으로 인식된다는 것이다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 - </a:t>
            </a:r>
            <a:r>
              <a:rPr lang="ko-KR" altLang="en-US" sz="1100" dirty="0" smtClean="0">
                <a:latin typeface="+mn-ea"/>
              </a:rPr>
              <a:t>이런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문제를 해결하기 위해</a:t>
            </a:r>
            <a:r>
              <a:rPr lang="ko-KR" altLang="en-US" sz="1100" dirty="0" smtClean="0">
                <a:latin typeface="+mn-ea"/>
              </a:rPr>
              <a:t> 세션 저장소를 별도로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외부</a:t>
            </a:r>
            <a:r>
              <a:rPr lang="ko-KR" altLang="en-US" sz="1100" dirty="0" smtClean="0">
                <a:latin typeface="+mn-ea"/>
              </a:rPr>
              <a:t>에 두는 것이 가장 일반적인 방식이다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Redis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가 세션 저장소</a:t>
            </a:r>
            <a:r>
              <a:rPr lang="ko-KR" altLang="en-US" sz="1100" dirty="0" smtClean="0">
                <a:latin typeface="+mn-ea"/>
              </a:rPr>
              <a:t>로 사용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■ 다중 서버환경에서 세션 불일치 문제점 해결 방안</a:t>
            </a:r>
          </a:p>
          <a:p>
            <a:r>
              <a:rPr lang="en-US" altLang="ko-KR" sz="1100" dirty="0" smtClean="0">
                <a:latin typeface="+mn-ea"/>
              </a:rPr>
              <a:t>   1. </a:t>
            </a:r>
            <a:r>
              <a:rPr lang="ko-KR" altLang="en-US" sz="1100" dirty="0" smtClean="0">
                <a:latin typeface="+mn-ea"/>
              </a:rPr>
              <a:t>세션 </a:t>
            </a:r>
            <a:r>
              <a:rPr lang="ko-KR" altLang="en-US" sz="1100" dirty="0" err="1" smtClean="0">
                <a:latin typeface="+mn-ea"/>
              </a:rPr>
              <a:t>클러스터링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(Session Clustering)</a:t>
            </a: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클러스터링으로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서버 간 로그인 정보가 담긴 세션을 공유</a:t>
            </a:r>
            <a:r>
              <a:rPr lang="ko-KR" altLang="en-US" sz="1100" dirty="0" smtClean="0">
                <a:latin typeface="+mn-ea"/>
              </a:rPr>
              <a:t>하는 방법이 있지만</a:t>
            </a:r>
            <a:r>
              <a:rPr lang="en-US" altLang="ko-KR" sz="1100" dirty="0" smtClean="0">
                <a:latin typeface="+mn-ea"/>
              </a:rPr>
              <a:t>,  </a:t>
            </a:r>
            <a:r>
              <a:rPr lang="ko-KR" altLang="en-US" sz="1100" dirty="0" smtClean="0">
                <a:latin typeface="+mn-ea"/>
              </a:rPr>
              <a:t>실제 서비스와 </a:t>
            </a:r>
            <a:r>
              <a:rPr lang="ko-KR" altLang="en-US" sz="1100" dirty="0" err="1" smtClean="0">
                <a:latin typeface="+mn-ea"/>
              </a:rPr>
              <a:t>관련없는</a:t>
            </a:r>
            <a:r>
              <a:rPr lang="ko-KR" altLang="en-US" sz="1100" dirty="0" smtClean="0">
                <a:latin typeface="+mn-ea"/>
              </a:rPr>
              <a:t> 인프라적인 작업으로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서버 리소스를 많이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쓰게되는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단점</a:t>
            </a:r>
            <a:r>
              <a:rPr lang="ko-KR" altLang="en-US" sz="1100" dirty="0" smtClean="0">
                <a:latin typeface="+mn-ea"/>
              </a:rPr>
              <a:t>이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전체적인 서버 규모가 크지 않다면 나쁘지 않지만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MSA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로 잘게 쪼개져 수십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수백개의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서버로 이루어진다면 단점이 극명</a:t>
            </a:r>
            <a:r>
              <a:rPr lang="ko-KR" altLang="en-US" sz="1100" dirty="0" smtClean="0">
                <a:latin typeface="+mn-ea"/>
              </a:rPr>
              <a:t>하게 나타날 것이다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세션 </a:t>
            </a:r>
            <a:r>
              <a:rPr lang="ko-KR" altLang="en-US" sz="1100" dirty="0" err="1" smtClean="0">
                <a:latin typeface="+mn-ea"/>
              </a:rPr>
              <a:t>클러스터링에는</a:t>
            </a:r>
            <a:r>
              <a:rPr lang="ko-KR" altLang="en-US" sz="1100" dirty="0" smtClean="0">
                <a:latin typeface="+mn-ea"/>
              </a:rPr>
              <a:t> 방법이 여러 가지다</a:t>
            </a:r>
            <a:r>
              <a:rPr lang="en-US" altLang="ko-KR" sz="1100" dirty="0" smtClean="0">
                <a:latin typeface="+mn-ea"/>
              </a:rPr>
              <a:t>. "WAS </a:t>
            </a:r>
            <a:r>
              <a:rPr lang="ko-KR" altLang="en-US" sz="1100" dirty="0" smtClean="0">
                <a:latin typeface="+mn-ea"/>
              </a:rPr>
              <a:t>구성</a:t>
            </a:r>
            <a:r>
              <a:rPr lang="en-US" altLang="ko-KR" sz="1100" dirty="0" smtClean="0">
                <a:latin typeface="+mn-ea"/>
              </a:rPr>
              <a:t>", "</a:t>
            </a:r>
            <a:r>
              <a:rPr lang="ko-KR" altLang="en-US" sz="1100" dirty="0" smtClean="0">
                <a:latin typeface="+mn-ea"/>
              </a:rPr>
              <a:t>외부에 세션 서버 구축</a:t>
            </a:r>
            <a:r>
              <a:rPr lang="en-US" altLang="ko-KR" sz="1100" dirty="0" smtClean="0">
                <a:latin typeface="+mn-ea"/>
              </a:rPr>
              <a:t>", 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104" y="2699928"/>
            <a:ext cx="3316533" cy="33198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809750"/>
            <a:ext cx="2505075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53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상품 옵션 관리 흐름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옵션 그룹 및 옵션 정의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상품을 생성할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해당 상품에 적용할 옵션 그룹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색상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사이즈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정의합니다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옵션 그룹에 대해 가능한 옵션 값을 설정합니다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상품 옵션 설정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상품과 각 옵션을 조합하여 </a:t>
            </a:r>
            <a:r>
              <a:rPr lang="en-US" altLang="ko-KR" sz="1000" dirty="0" err="1" smtClean="0">
                <a:latin typeface="+mn-ea"/>
              </a:rPr>
              <a:t>ProductOption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테이블에 기록합니다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여기에는 각 </a:t>
            </a:r>
            <a:r>
              <a:rPr lang="ko-KR" altLang="en-US" sz="1000" dirty="0" err="1" smtClean="0">
                <a:latin typeface="+mn-ea"/>
              </a:rPr>
              <a:t>옵션별</a:t>
            </a:r>
            <a:r>
              <a:rPr lang="ko-KR" altLang="en-US" sz="1000" dirty="0" smtClean="0">
                <a:latin typeface="+mn-ea"/>
              </a:rPr>
              <a:t> 추가 가격과 재고 수량을 설정합니다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3. </a:t>
            </a:r>
            <a:r>
              <a:rPr lang="ko-KR" altLang="en-US" sz="1000" b="1" dirty="0" smtClean="0">
                <a:latin typeface="+mn-ea"/>
              </a:rPr>
              <a:t>옵션 조합 관리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여러 옵션이 결합된 상품 조합이 필요할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ProductOptionCombination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테이블을 사용하여 특정 조합에 대한 재고와 가격을 관리합니다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주문 시 옵션 선택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고객이 상품을 주문할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가능한 옵션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색상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빨강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사이즈</a:t>
            </a:r>
            <a:r>
              <a:rPr lang="en-US" altLang="ko-KR" sz="1000" dirty="0" smtClean="0">
                <a:latin typeface="+mn-ea"/>
              </a:rPr>
              <a:t>: L)</a:t>
            </a:r>
            <a:r>
              <a:rPr lang="ko-KR" altLang="en-US" sz="1000" dirty="0" smtClean="0">
                <a:latin typeface="+mn-ea"/>
              </a:rPr>
              <a:t>을 선택할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 선택된 옵션에 따라 최종 가격이 계산되고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재고가 차감됩니다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설계 사유 요약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유연성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이 모델은 다양한 옵션 그룹과 옵션 값을 유연하게 관리할 수 있도록 설계되었습니다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</a:t>
            </a:r>
            <a:r>
              <a:rPr lang="en-US" altLang="ko-KR" sz="1000" dirty="0" err="1" smtClean="0">
                <a:latin typeface="+mn-ea"/>
              </a:rPr>
              <a:t>ProductOptionCombination</a:t>
            </a:r>
            <a:r>
              <a:rPr lang="ko-KR" altLang="en-US" sz="1000" dirty="0" smtClean="0">
                <a:latin typeface="+mn-ea"/>
              </a:rPr>
              <a:t>을 통해 복잡한 옵션 조합도 효율적으로 관리할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재고 및 가격 관리</a:t>
            </a:r>
            <a:r>
              <a:rPr lang="en-US" altLang="ko-KR" sz="1000" b="1" dirty="0" smtClean="0">
                <a:latin typeface="+mn-ea"/>
              </a:rPr>
              <a:t>: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옵션별로</a:t>
            </a:r>
            <a:r>
              <a:rPr lang="ko-KR" altLang="en-US" sz="1000" dirty="0" smtClean="0">
                <a:latin typeface="+mn-ea"/>
              </a:rPr>
              <a:t> 재고와 가격을 독립적으로 관리함으로써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옵션의 가용성을 정확하게 파악하고 가격 전략을 세울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확장성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dirty="0" smtClean="0">
                <a:latin typeface="+mn-ea"/>
              </a:rPr>
              <a:t>JSONB </a:t>
            </a:r>
            <a:r>
              <a:rPr lang="ko-KR" altLang="en-US" sz="1000" dirty="0" smtClean="0">
                <a:latin typeface="+mn-ea"/>
              </a:rPr>
              <a:t>형식을 사용한 옵션 조합 저장을 통해 옵션의 수와 유형이 증가하더라도 모델을 확장하여 관리할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 데이터 모델은 다양한 상품 옵션을 체계적으로 관리할 수 있도록 설계되었습니다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상품 </a:t>
            </a:r>
            <a:r>
              <a:rPr lang="ko-KR" altLang="en-US" sz="1000" dirty="0" err="1" smtClean="0">
                <a:latin typeface="+mn-ea"/>
              </a:rPr>
              <a:t>옵션별로</a:t>
            </a:r>
            <a:r>
              <a:rPr lang="ko-KR" altLang="en-US" sz="1000" dirty="0" smtClean="0">
                <a:latin typeface="+mn-ea"/>
              </a:rPr>
              <a:t> 재고와 가격을 독립적으로 관리할 수 있어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고객에게 더 나은 구매 경험을 제공할 수 있으며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동시에 재고 관리의 효율성을 높일 수 있습니다</a:t>
            </a:r>
            <a:r>
              <a:rPr lang="en-US" altLang="ko-KR" sz="1000" smtClean="0">
                <a:latin typeface="+mn-ea"/>
              </a:rPr>
              <a:t>. </a:t>
            </a:r>
          </a:p>
          <a:p>
            <a:r>
              <a:rPr lang="ko-KR" altLang="en-US" sz="1000" smtClean="0">
                <a:latin typeface="+mn-ea"/>
              </a:rPr>
              <a:t>또한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옵션 조합을 유연하게 처리함으로써 복잡한 옵션 관리 요구사항도 충족할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특정 상품에 대한 </a:t>
            </a:r>
            <a:r>
              <a:rPr lang="ko-KR" altLang="en-US" sz="1100" b="1" dirty="0" err="1" smtClean="0">
                <a:latin typeface="+mn-ea"/>
              </a:rPr>
              <a:t>옵션별</a:t>
            </a:r>
            <a:r>
              <a:rPr lang="ko-KR" altLang="en-US" sz="1100" b="1" dirty="0" smtClean="0">
                <a:latin typeface="+mn-ea"/>
              </a:rPr>
              <a:t> 관리 방안에 대한 모델을 제시하시오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261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65384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상품 주문 절차는 고객이 상품을 선택하고 구매를 완료하는 과정에서 여러 단계로 이루어집니다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ko-KR" altLang="en-US" sz="1000" dirty="0" smtClean="0">
                <a:latin typeface="+mn-ea"/>
              </a:rPr>
              <a:t>이 프로세스는 주문의 생성부터 결제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확인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그리고 최종적인 주문 완료까지 포함됩니다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상품 주문 절차 개요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1. </a:t>
            </a:r>
            <a:r>
              <a:rPr lang="ko-KR" altLang="en-US" sz="1000" dirty="0" smtClean="0">
                <a:latin typeface="+mn-ea"/>
              </a:rPr>
              <a:t>상품 탐색 및 선택 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고객이 상품을 탐색하고 장바구니에 추가합니다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주문 생성 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장바구니에서 선택한 상품을 주문으로 생성합니다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3. </a:t>
            </a:r>
            <a:r>
              <a:rPr lang="ko-KR" altLang="en-US" sz="1000" dirty="0" smtClean="0">
                <a:latin typeface="+mn-ea"/>
              </a:rPr>
              <a:t>결제 처리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결제 수단을 선택하고 결제를 완료합니다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4. </a:t>
            </a:r>
            <a:r>
              <a:rPr lang="ko-KR" altLang="en-US" sz="1000" dirty="0" smtClean="0">
                <a:latin typeface="+mn-ea"/>
              </a:rPr>
              <a:t>주문 확인 및 재고 확인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주문이 확인되고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상품의 재고를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5. </a:t>
            </a:r>
            <a:r>
              <a:rPr lang="ko-KR" altLang="en-US" sz="1000" dirty="0" smtClean="0">
                <a:latin typeface="+mn-ea"/>
              </a:rPr>
              <a:t>주문 처리 및 준비 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재고가 확인되면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주문을 처리하고 배송 준비를 시작합니다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6. </a:t>
            </a:r>
            <a:r>
              <a:rPr lang="ko-KR" altLang="en-US" sz="1000" dirty="0" smtClean="0">
                <a:latin typeface="+mn-ea"/>
              </a:rPr>
              <a:t>배송 및 추적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주문이 발송되고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고객이 배송 상태를 추적할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7. </a:t>
            </a:r>
            <a:r>
              <a:rPr lang="ko-KR" altLang="en-US" sz="1000" dirty="0" smtClean="0">
                <a:latin typeface="+mn-ea"/>
              </a:rPr>
              <a:t>주문 완료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고객이 상품을 수령하면 주문이 완료됩니다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8 . </a:t>
            </a:r>
            <a:r>
              <a:rPr lang="ko-KR" altLang="en-US" sz="1000" dirty="0" smtClean="0">
                <a:latin typeface="+mn-ea"/>
              </a:rPr>
              <a:t>반품 및 환불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 smtClean="0">
                <a:latin typeface="+mn-ea"/>
              </a:rPr>
              <a:t>필요시</a:t>
            </a:r>
            <a:r>
              <a:rPr lang="en-US" altLang="ko-KR" sz="1000" dirty="0" smtClean="0">
                <a:latin typeface="+mn-ea"/>
              </a:rPr>
              <a:t>) : </a:t>
            </a:r>
            <a:r>
              <a:rPr lang="ko-KR" altLang="en-US" sz="1000" dirty="0" smtClean="0">
                <a:latin typeface="+mn-ea"/>
              </a:rPr>
              <a:t>고객이 반품 또는 환불을 요청할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상세 프로세스 설계</a:t>
            </a:r>
          </a:p>
          <a:p>
            <a:r>
              <a:rPr lang="en-US" altLang="ko-KR" sz="1000" dirty="0" smtClean="0">
                <a:latin typeface="+mn-ea"/>
              </a:rPr>
              <a:t>    1. </a:t>
            </a:r>
            <a:r>
              <a:rPr lang="ko-KR" altLang="en-US" sz="1000" dirty="0" smtClean="0">
                <a:latin typeface="+mn-ea"/>
              </a:rPr>
              <a:t>상품 탐색 및 선택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상품 검색 및 조회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고객이 </a:t>
            </a:r>
            <a:r>
              <a:rPr lang="ko-KR" altLang="en-US" sz="1000" dirty="0" err="1" smtClean="0">
                <a:latin typeface="+mn-ea"/>
              </a:rPr>
              <a:t>카테고리별</a:t>
            </a:r>
            <a:r>
              <a:rPr lang="ko-KR" altLang="en-US" sz="1000" dirty="0" smtClean="0">
                <a:latin typeface="+mn-ea"/>
              </a:rPr>
              <a:t> 또는 검색 기능을 사용하여 상품을 탐색합니다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상품의 상세 정보 페이지에서 제품 설명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상태 등을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장바구니에 상품 추가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고객이 구매하려는 상품을 장바구니에 추가합니다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장바구니에 추가된 상품은 구매 확정 전까지 수정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수량 변경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제거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2. </a:t>
            </a:r>
            <a:r>
              <a:rPr lang="ko-KR" altLang="en-US" sz="1000" dirty="0" smtClean="0">
                <a:latin typeface="+mn-ea"/>
              </a:rPr>
              <a:t>주문 생성</a:t>
            </a:r>
          </a:p>
          <a:p>
            <a:r>
              <a:rPr lang="ko-KR" altLang="en-US" sz="1000" dirty="0" smtClean="0">
                <a:latin typeface="+mn-ea"/>
              </a:rPr>
              <a:t>주문서 작성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장바구니에서 구매를 원하는 상품을 선택하고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주문서 작성 페이지로 이동합니다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고객의 배송 정보와 연락처 정보를 입력합니다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주문 요약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주문할 상품 목록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수량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가격을 최종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적용 가능한 할인이나 프로모션 코드가 있는 경우 이를 입력할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3. </a:t>
            </a:r>
            <a:r>
              <a:rPr lang="ko-KR" altLang="en-US" sz="1000" dirty="0" smtClean="0">
                <a:latin typeface="+mn-ea"/>
              </a:rPr>
              <a:t>결제 처리</a:t>
            </a:r>
          </a:p>
          <a:p>
            <a:r>
              <a:rPr lang="ko-KR" altLang="en-US" sz="1000" dirty="0" smtClean="0">
                <a:latin typeface="+mn-ea"/>
              </a:rPr>
              <a:t>결제 방법 선택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신용카드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페이팔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계좌이체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모바일</a:t>
            </a:r>
            <a:r>
              <a:rPr lang="ko-KR" altLang="en-US" sz="1000" dirty="0" smtClean="0">
                <a:latin typeface="+mn-ea"/>
              </a:rPr>
              <a:t> 결제 등 다양한 결제 방법 중 하나를 선택합니다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결제 정보 입력 및 확인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선택한 결제 방법에 따라 필요한 결제 정보를 입력합니다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결제 정보가 올바른지 확인하고</a:t>
            </a:r>
            <a:r>
              <a:rPr lang="en-US" altLang="ko-KR" sz="1000" dirty="0" smtClean="0">
                <a:latin typeface="+mn-ea"/>
              </a:rPr>
              <a:t>, '</a:t>
            </a:r>
            <a:r>
              <a:rPr lang="ko-KR" altLang="en-US" sz="1000" dirty="0" smtClean="0">
                <a:latin typeface="+mn-ea"/>
              </a:rPr>
              <a:t>결제 완료</a:t>
            </a:r>
            <a:r>
              <a:rPr lang="en-US" altLang="ko-KR" sz="1000" dirty="0" smtClean="0">
                <a:latin typeface="+mn-ea"/>
              </a:rPr>
              <a:t>' </a:t>
            </a:r>
            <a:r>
              <a:rPr lang="ko-KR" altLang="en-US" sz="1000" dirty="0" smtClean="0">
                <a:latin typeface="+mn-ea"/>
              </a:rPr>
              <a:t>버튼을 클릭합니다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결제 승인 및 확인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결제 시스템과 연동하여 결제가 승인됩니다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결제가 완료되면 고객에게 결제 확인 메시지가 표시됩니다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상품 주문 절차에 대한 프로세스를 설계 하시오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84607" y="388428"/>
            <a:ext cx="653845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결제가 완료된 후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정보가 데이터베이스에 저장됩니다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주문 </a:t>
            </a:r>
            <a:r>
              <a:rPr lang="en-US" altLang="ko-KR" sz="1000" dirty="0" smtClean="0">
                <a:latin typeface="+mn-ea"/>
              </a:rPr>
              <a:t>ID</a:t>
            </a:r>
            <a:r>
              <a:rPr lang="ko-KR" altLang="en-US" sz="1000" dirty="0" smtClean="0">
                <a:latin typeface="+mn-ea"/>
              </a:rPr>
              <a:t>가 생성되고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고객에게 주문 확인 </a:t>
            </a:r>
            <a:r>
              <a:rPr lang="ko-KR" altLang="en-US" sz="1000" dirty="0" err="1" smtClean="0">
                <a:latin typeface="+mn-ea"/>
              </a:rPr>
              <a:t>이메일이</a:t>
            </a:r>
            <a:r>
              <a:rPr lang="ko-KR" altLang="en-US" sz="1000" dirty="0" smtClean="0">
                <a:latin typeface="+mn-ea"/>
              </a:rPr>
              <a:t> 전송됩니다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재고 확인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각 상품의 재고를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만약 재고가 부족한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고객에게 재고 부족 메시지를 보내고 대체 상품 제안 또는 주문 취소 여부를 결정합니다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5. </a:t>
            </a:r>
            <a:r>
              <a:rPr lang="ko-KR" altLang="en-US" sz="1000" dirty="0" smtClean="0">
                <a:latin typeface="+mn-ea"/>
              </a:rPr>
              <a:t>주문 처리 및 준비</a:t>
            </a:r>
          </a:p>
          <a:p>
            <a:r>
              <a:rPr lang="ko-KR" altLang="en-US" sz="1000" dirty="0" smtClean="0">
                <a:latin typeface="+mn-ea"/>
              </a:rPr>
              <a:t>주문 준비 시작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재고가 확인되면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처리 시스템에서 주문을 준비합니다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포장 및 출고 작업을 진행합니다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업체의 경우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err="1" smtClean="0">
                <a:latin typeface="+mn-ea"/>
              </a:rPr>
              <a:t>입점</a:t>
            </a:r>
            <a:r>
              <a:rPr lang="ko-KR" altLang="en-US" sz="1000" dirty="0" smtClean="0">
                <a:latin typeface="+mn-ea"/>
              </a:rPr>
              <a:t> 업체가 관련 주문을 수신하고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자체적으로 주문을 준비하여 배송을 시작합니다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6. </a:t>
            </a:r>
            <a:r>
              <a:rPr lang="ko-KR" altLang="en-US" sz="1000" dirty="0" smtClean="0">
                <a:latin typeface="+mn-ea"/>
              </a:rPr>
              <a:t>배송 및 추적</a:t>
            </a:r>
          </a:p>
          <a:p>
            <a:r>
              <a:rPr lang="ko-KR" altLang="en-US" sz="1000" dirty="0" smtClean="0">
                <a:latin typeface="+mn-ea"/>
              </a:rPr>
              <a:t>배송 정보 업데이트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주문이 발송되면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배송 정보가 업데이트됩니다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고객에게 배송 시작 알림과 함께 추적 번호가 제공됩니다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배송 상태 추적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고객은 웹사이트 또는 </a:t>
            </a:r>
            <a:r>
              <a:rPr lang="ko-KR" altLang="en-US" sz="1000" dirty="0" err="1" smtClean="0">
                <a:latin typeface="+mn-ea"/>
              </a:rPr>
              <a:t>모바일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앱을</a:t>
            </a:r>
            <a:r>
              <a:rPr lang="ko-KR" altLang="en-US" sz="1000" dirty="0" smtClean="0">
                <a:latin typeface="+mn-ea"/>
              </a:rPr>
              <a:t> 통해 실시간으로 배송 상태를 추적할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7. </a:t>
            </a:r>
            <a:r>
              <a:rPr lang="ko-KR" altLang="en-US" sz="1000" dirty="0" smtClean="0">
                <a:latin typeface="+mn-ea"/>
              </a:rPr>
              <a:t>주문 완료</a:t>
            </a:r>
          </a:p>
          <a:p>
            <a:r>
              <a:rPr lang="ko-KR" altLang="en-US" sz="1000" dirty="0" smtClean="0">
                <a:latin typeface="+mn-ea"/>
              </a:rPr>
              <a:t>상품 수령 확인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고객이 상품을 수령하면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주문이 완료된 것으로 간주됩니다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고객이 수령 확인을 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주문 상태가 </a:t>
            </a:r>
            <a:r>
              <a:rPr lang="en-US" altLang="ko-KR" sz="1000" dirty="0" smtClean="0">
                <a:latin typeface="+mn-ea"/>
              </a:rPr>
              <a:t>'</a:t>
            </a:r>
            <a:r>
              <a:rPr lang="ko-KR" altLang="en-US" sz="1000" dirty="0" smtClean="0">
                <a:latin typeface="+mn-ea"/>
              </a:rPr>
              <a:t>완료됨</a:t>
            </a:r>
            <a:r>
              <a:rPr lang="en-US" altLang="ko-KR" sz="1000" dirty="0" smtClean="0">
                <a:latin typeface="+mn-ea"/>
              </a:rPr>
              <a:t>'</a:t>
            </a:r>
            <a:r>
              <a:rPr lang="ko-KR" altLang="en-US" sz="1000" dirty="0" smtClean="0">
                <a:latin typeface="+mn-ea"/>
              </a:rPr>
              <a:t>으로 업데이트됩니다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리뷰 및 피드백 요청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고객에게 구매한 상품에 대한 리뷰나 피드백을 남길 수 있도록 요청합니다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8. </a:t>
            </a:r>
            <a:r>
              <a:rPr lang="ko-KR" altLang="en-US" sz="1000" dirty="0" smtClean="0">
                <a:latin typeface="+mn-ea"/>
              </a:rPr>
              <a:t>반품 및 환불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 smtClean="0">
                <a:latin typeface="+mn-ea"/>
              </a:rPr>
              <a:t>필요시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ko-KR" altLang="en-US" sz="1000" dirty="0" smtClean="0">
                <a:latin typeface="+mn-ea"/>
              </a:rPr>
              <a:t>반품 요청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고객이 상품에 문제가 있거나 마음에 들지 않을 경우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반품 요청을 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반품 정책에 따라 고객에게 반품 절차를 안내합니다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반품 처리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반품된 상품이 도착하면 상태를 확인하고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환불 절차를 시작합니다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환불이 완료되면 고객에게 확인 메시지를 전송합니다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3. </a:t>
            </a:r>
            <a:r>
              <a:rPr lang="ko-KR" altLang="en-US" sz="1000" dirty="0" smtClean="0">
                <a:latin typeface="+mn-ea"/>
              </a:rPr>
              <a:t>프로세스 다이어그램</a:t>
            </a:r>
          </a:p>
          <a:p>
            <a:r>
              <a:rPr lang="ko-KR" altLang="en-US" sz="1000" dirty="0" smtClean="0">
                <a:latin typeface="+mn-ea"/>
              </a:rPr>
              <a:t>아래는 각 단계의 흐름을 시각적으로 표현한 프로세스 다이어그램입니다</a:t>
            </a:r>
            <a:r>
              <a:rPr lang="en-US" altLang="ko-KR" sz="1000" dirty="0" smtClean="0">
                <a:latin typeface="+mn-ea"/>
              </a:rPr>
              <a:t>: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상품 탐색 및 선택 </a:t>
            </a:r>
            <a:r>
              <a:rPr lang="en-US" altLang="ko-KR" sz="1000" dirty="0" smtClean="0">
                <a:latin typeface="+mn-ea"/>
              </a:rPr>
              <a:t>-&gt; 2. </a:t>
            </a:r>
            <a:r>
              <a:rPr lang="ko-KR" altLang="en-US" sz="1000" dirty="0" smtClean="0">
                <a:latin typeface="+mn-ea"/>
              </a:rPr>
              <a:t>장바구니 추가 </a:t>
            </a:r>
            <a:r>
              <a:rPr lang="en-US" altLang="ko-KR" sz="1000" dirty="0" smtClean="0">
                <a:latin typeface="+mn-ea"/>
              </a:rPr>
              <a:t>-&gt; 3. </a:t>
            </a:r>
            <a:r>
              <a:rPr lang="ko-KR" altLang="en-US" sz="1000" dirty="0" smtClean="0">
                <a:latin typeface="+mn-ea"/>
              </a:rPr>
              <a:t>주문 생성 </a:t>
            </a:r>
            <a:r>
              <a:rPr lang="en-US" altLang="ko-KR" sz="1000" dirty="0" smtClean="0">
                <a:latin typeface="+mn-ea"/>
              </a:rPr>
              <a:t>-&gt; 4. </a:t>
            </a:r>
            <a:r>
              <a:rPr lang="ko-KR" altLang="en-US" sz="1000" dirty="0" smtClean="0">
                <a:latin typeface="+mn-ea"/>
              </a:rPr>
              <a:t>결제 처리 </a:t>
            </a:r>
            <a:r>
              <a:rPr lang="en-US" altLang="ko-KR" sz="1000" dirty="0" smtClean="0">
                <a:latin typeface="+mn-ea"/>
              </a:rPr>
              <a:t>-&gt; 5. </a:t>
            </a:r>
            <a:r>
              <a:rPr lang="ko-KR" altLang="en-US" sz="1000" dirty="0" smtClean="0">
                <a:latin typeface="+mn-ea"/>
              </a:rPr>
              <a:t>주문 확인 및 재고 확인 </a:t>
            </a:r>
            <a:r>
              <a:rPr lang="en-US" altLang="ko-KR" sz="1000" dirty="0" smtClean="0">
                <a:latin typeface="+mn-ea"/>
              </a:rPr>
              <a:t>-&gt; 6. </a:t>
            </a:r>
            <a:r>
              <a:rPr lang="ko-KR" altLang="en-US" sz="1000" dirty="0" smtClean="0">
                <a:latin typeface="+mn-ea"/>
              </a:rPr>
              <a:t>주문 처리 및 준비 </a:t>
            </a:r>
            <a:r>
              <a:rPr lang="en-US" altLang="ko-KR" sz="1000" dirty="0" smtClean="0">
                <a:latin typeface="+mn-ea"/>
              </a:rPr>
              <a:t>-&gt; 7. </a:t>
            </a:r>
            <a:r>
              <a:rPr lang="ko-KR" altLang="en-US" sz="1000" dirty="0" smtClean="0">
                <a:latin typeface="+mn-ea"/>
              </a:rPr>
              <a:t>배송 및 추적 </a:t>
            </a:r>
            <a:r>
              <a:rPr lang="en-US" altLang="ko-KR" sz="1000" dirty="0" smtClean="0">
                <a:latin typeface="+mn-ea"/>
              </a:rPr>
              <a:t>-&gt; 8. </a:t>
            </a:r>
            <a:r>
              <a:rPr lang="ko-KR" altLang="en-US" sz="1000" dirty="0" smtClean="0">
                <a:latin typeface="+mn-ea"/>
              </a:rPr>
              <a:t>주문 완료</a:t>
            </a:r>
          </a:p>
          <a:p>
            <a:r>
              <a:rPr lang="en-US" altLang="ko-KR" sz="1000" dirty="0" smtClean="0">
                <a:latin typeface="+mn-ea"/>
              </a:rPr>
              <a:t>[</a:t>
            </a:r>
            <a:r>
              <a:rPr lang="ko-KR" altLang="en-US" sz="1000" dirty="0" smtClean="0">
                <a:latin typeface="+mn-ea"/>
              </a:rPr>
              <a:t>반품 및 환불</a:t>
            </a:r>
            <a:r>
              <a:rPr lang="en-US" altLang="ko-KR" sz="1000" dirty="0" smtClean="0">
                <a:latin typeface="+mn-ea"/>
              </a:rPr>
              <a:t>]</a:t>
            </a:r>
            <a:r>
              <a:rPr lang="ko-KR" altLang="en-US" sz="1000" dirty="0" smtClean="0">
                <a:latin typeface="+mn-ea"/>
              </a:rPr>
              <a:t>은 주문 완료 후 별도의 절차로 관리됩니다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4. </a:t>
            </a:r>
            <a:r>
              <a:rPr lang="ko-KR" altLang="en-US" sz="1000" dirty="0" smtClean="0">
                <a:latin typeface="+mn-ea"/>
              </a:rPr>
              <a:t>성능 및 </a:t>
            </a:r>
            <a:r>
              <a:rPr lang="ko-KR" altLang="en-US" sz="1000" dirty="0" err="1" smtClean="0">
                <a:latin typeface="+mn-ea"/>
              </a:rPr>
              <a:t>확장성</a:t>
            </a:r>
            <a:r>
              <a:rPr lang="ko-KR" altLang="en-US" sz="1000" dirty="0" smtClean="0">
                <a:latin typeface="+mn-ea"/>
              </a:rPr>
              <a:t> 고려</a:t>
            </a:r>
          </a:p>
          <a:p>
            <a:r>
              <a:rPr lang="ko-KR" altLang="en-US" sz="1000" dirty="0" err="1" smtClean="0">
                <a:latin typeface="+mn-ea"/>
              </a:rPr>
              <a:t>캐싱</a:t>
            </a:r>
            <a:r>
              <a:rPr lang="ko-KR" altLang="en-US" sz="1000" dirty="0" smtClean="0">
                <a:latin typeface="+mn-ea"/>
              </a:rPr>
              <a:t> 사용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자주 조회되는 상품 정보를 </a:t>
            </a:r>
            <a:r>
              <a:rPr lang="ko-KR" altLang="en-US" sz="1000" dirty="0" err="1" smtClean="0">
                <a:latin typeface="+mn-ea"/>
              </a:rPr>
              <a:t>캐시하여</a:t>
            </a:r>
            <a:r>
              <a:rPr lang="ko-KR" altLang="en-US" sz="1000" dirty="0" smtClean="0">
                <a:latin typeface="+mn-ea"/>
              </a:rPr>
              <a:t> 탐색 속도를 향상시킵니다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err="1" smtClean="0">
                <a:latin typeface="+mn-ea"/>
              </a:rPr>
              <a:t>비동기</a:t>
            </a:r>
            <a:r>
              <a:rPr lang="ko-KR" altLang="en-US" sz="1000" dirty="0" smtClean="0">
                <a:latin typeface="+mn-ea"/>
              </a:rPr>
              <a:t> 처리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결제 승인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재고 확인 등의 작업을 비동기적으로 처리하여 주문 처리 속도를 개선합니다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로드 </a:t>
            </a:r>
            <a:r>
              <a:rPr lang="ko-KR" altLang="en-US" sz="1000" dirty="0" err="1" smtClean="0">
                <a:latin typeface="+mn-ea"/>
              </a:rPr>
              <a:t>밸런싱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주문 생성 및 결제 처리 시 부하가 발생하지 않도록 로드 </a:t>
            </a:r>
            <a:r>
              <a:rPr lang="ko-KR" altLang="en-US" sz="1000" dirty="0" err="1" smtClean="0">
                <a:latin typeface="+mn-ea"/>
              </a:rPr>
              <a:t>밸런서를</a:t>
            </a:r>
            <a:r>
              <a:rPr lang="ko-KR" altLang="en-US" sz="1000" dirty="0" smtClean="0">
                <a:latin typeface="+mn-ea"/>
              </a:rPr>
              <a:t> 통해 </a:t>
            </a:r>
            <a:r>
              <a:rPr lang="ko-KR" altLang="en-US" sz="1000" dirty="0" err="1" smtClean="0">
                <a:latin typeface="+mn-ea"/>
              </a:rPr>
              <a:t>트래픽을</a:t>
            </a:r>
            <a:r>
              <a:rPr lang="ko-KR" altLang="en-US" sz="1000" dirty="0" smtClean="0">
                <a:latin typeface="+mn-ea"/>
              </a:rPr>
              <a:t> 분산합니다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결론</a:t>
            </a:r>
          </a:p>
          <a:p>
            <a:r>
              <a:rPr lang="ko-KR" altLang="en-US" sz="1000" dirty="0" smtClean="0">
                <a:latin typeface="+mn-ea"/>
              </a:rPr>
              <a:t>이 주문 프로세스 설계는 고객이 주문을 신속하게 처리하고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시스템 성능을 유지할 수 있도록 설계되었습니다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모든 단계가 명확하게 정의되어 있으며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각 단계에서 발생할 수 있는 예외 처리도 고려하여 안정적인 주문 처리를 보장합니다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618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Microservices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Architecture (MSA) </a:t>
            </a:r>
            <a:r>
              <a:rPr lang="ko-KR" altLang="en-US" sz="1000" dirty="0">
                <a:latin typeface="+mn-ea"/>
              </a:rPr>
              <a:t>환경에서 데이터 일관성을 유지하면서 분산 트랜잭션을 관리하는 것은 매우 중요한 과제입니다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Two-Phase </a:t>
            </a:r>
            <a:r>
              <a:rPr lang="en-US" altLang="ko-KR" sz="1000" dirty="0">
                <a:latin typeface="+mn-ea"/>
              </a:rPr>
              <a:t>Commit (2PC)</a:t>
            </a:r>
            <a:r>
              <a:rPr lang="ko-KR" altLang="en-US" sz="1000" dirty="0">
                <a:latin typeface="+mn-ea"/>
              </a:rPr>
              <a:t>는 분산 트랜잭션의 일관성을 보장하기 위한 표준 프로토콜입니다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하지만</a:t>
            </a:r>
            <a:r>
              <a:rPr lang="en-US" altLang="ko-KR" sz="1000" dirty="0">
                <a:latin typeface="+mn-ea"/>
              </a:rPr>
              <a:t>, MSA </a:t>
            </a:r>
            <a:r>
              <a:rPr lang="ko-KR" altLang="en-US" sz="1000" dirty="0">
                <a:latin typeface="+mn-ea"/>
              </a:rPr>
              <a:t>환경에서는 여러 </a:t>
            </a:r>
            <a:r>
              <a:rPr lang="ko-KR" altLang="en-US" sz="1000" dirty="0" err="1">
                <a:latin typeface="+mn-ea"/>
              </a:rPr>
              <a:t>마이크로서비스</a:t>
            </a:r>
            <a:r>
              <a:rPr lang="ko-KR" altLang="en-US" sz="1000" dirty="0">
                <a:latin typeface="+mn-ea"/>
              </a:rPr>
              <a:t> 간의 상호 작용이 많고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독립적인 서비스들이 느슨하게 결합되어 있기 때문에</a:t>
            </a:r>
            <a:r>
              <a:rPr lang="en-US" altLang="ko-KR" sz="1000" dirty="0">
                <a:latin typeface="+mn-ea"/>
              </a:rPr>
              <a:t>,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전통적인 </a:t>
            </a:r>
            <a:r>
              <a:rPr lang="en-US" altLang="ko-KR" sz="1000" dirty="0">
                <a:latin typeface="+mn-ea"/>
              </a:rPr>
              <a:t>2PC </a:t>
            </a:r>
            <a:r>
              <a:rPr lang="ko-KR" altLang="en-US" sz="1000" dirty="0">
                <a:latin typeface="+mn-ea"/>
              </a:rPr>
              <a:t>방식이 성능과 </a:t>
            </a:r>
            <a:r>
              <a:rPr lang="ko-KR" altLang="en-US" sz="1000" dirty="0" err="1">
                <a:latin typeface="+mn-ea"/>
              </a:rPr>
              <a:t>확장성</a:t>
            </a:r>
            <a:r>
              <a:rPr lang="ko-KR" altLang="en-US" sz="1000" dirty="0">
                <a:latin typeface="+mn-ea"/>
              </a:rPr>
              <a:t> 측면에서 도전 과제를 안고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</a:t>
            </a:r>
            <a:r>
              <a:rPr lang="en-US" altLang="ko-KR" sz="1000" b="1" dirty="0">
                <a:latin typeface="+mn-ea"/>
              </a:rPr>
              <a:t>. Two-Phase Commit</a:t>
            </a:r>
            <a:r>
              <a:rPr lang="ko-KR" altLang="en-US" sz="1000" b="1" dirty="0">
                <a:latin typeface="+mn-ea"/>
              </a:rPr>
              <a:t>의 기본 개념</a:t>
            </a:r>
          </a:p>
          <a:p>
            <a:r>
              <a:rPr lang="en-US" altLang="ko-KR" sz="1000" dirty="0" smtClean="0">
                <a:latin typeface="+mn-ea"/>
              </a:rPr>
              <a:t>    2PC</a:t>
            </a:r>
            <a:r>
              <a:rPr lang="ko-KR" altLang="en-US" sz="1000" dirty="0">
                <a:latin typeface="+mn-ea"/>
              </a:rPr>
              <a:t>는 두 단계로 이루어진 분산 트랜잭션 프로토콜입니다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Prepare </a:t>
            </a:r>
            <a:r>
              <a:rPr lang="en-US" altLang="ko-KR" sz="1000" b="1" dirty="0">
                <a:latin typeface="+mn-ea"/>
              </a:rPr>
              <a:t>Phase:</a:t>
            </a:r>
          </a:p>
          <a:p>
            <a:r>
              <a:rPr lang="en-US" altLang="ko-KR" sz="1000" dirty="0" smtClean="0">
                <a:latin typeface="+mn-ea"/>
              </a:rPr>
              <a:t>      - </a:t>
            </a:r>
            <a:r>
              <a:rPr lang="ko-KR" altLang="en-US" sz="1000" dirty="0" smtClean="0">
                <a:latin typeface="+mn-ea"/>
              </a:rPr>
              <a:t>트랜잭션 </a:t>
            </a:r>
            <a:r>
              <a:rPr lang="ko-KR" altLang="en-US" sz="1000" dirty="0">
                <a:latin typeface="+mn-ea"/>
              </a:rPr>
              <a:t>관리자가 각 참여자에게 트랜잭션을 준비</a:t>
            </a:r>
            <a:r>
              <a:rPr lang="en-US" altLang="ko-KR" sz="1000" dirty="0">
                <a:latin typeface="+mn-ea"/>
              </a:rPr>
              <a:t>(Prepare)</a:t>
            </a:r>
            <a:r>
              <a:rPr lang="ko-KR" altLang="en-US" sz="1000" dirty="0">
                <a:latin typeface="+mn-ea"/>
              </a:rPr>
              <a:t>하라고 요청합니다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참여자는 로컬 트랜잭션을 준비하고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성공 여부를 트랜잭션 관리자에게 응답합니다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모든 </a:t>
            </a:r>
            <a:r>
              <a:rPr lang="ko-KR" altLang="en-US" sz="1000" dirty="0">
                <a:latin typeface="+mn-ea"/>
              </a:rPr>
              <a:t>참여자가 준비 상태임을 확인하면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 관리자는 </a:t>
            </a:r>
            <a:r>
              <a:rPr lang="ko-KR" altLang="en-US" sz="1000" dirty="0" err="1">
                <a:latin typeface="+mn-ea"/>
              </a:rPr>
              <a:t>커밋을</a:t>
            </a:r>
            <a:r>
              <a:rPr lang="ko-KR" altLang="en-US" sz="1000" dirty="0">
                <a:latin typeface="+mn-ea"/>
              </a:rPr>
              <a:t> 진행합니다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Commit </a:t>
            </a:r>
            <a:r>
              <a:rPr lang="en-US" altLang="ko-KR" sz="1000" b="1" dirty="0">
                <a:latin typeface="+mn-ea"/>
              </a:rPr>
              <a:t>Phase: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트랜잭션 </a:t>
            </a:r>
            <a:r>
              <a:rPr lang="ko-KR" altLang="en-US" sz="1000" dirty="0">
                <a:latin typeface="+mn-ea"/>
              </a:rPr>
              <a:t>관리자가 각 참여자에게 트랜잭션을 </a:t>
            </a:r>
            <a:r>
              <a:rPr lang="ko-KR" altLang="en-US" sz="1000" dirty="0" err="1">
                <a:latin typeface="+mn-ea"/>
              </a:rPr>
              <a:t>커밋하라고</a:t>
            </a:r>
            <a:r>
              <a:rPr lang="ko-KR" altLang="en-US" sz="1000" dirty="0">
                <a:latin typeface="+mn-ea"/>
              </a:rPr>
              <a:t> 요청합니다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참여자는 로컬 트랜잭션을 </a:t>
            </a:r>
            <a:r>
              <a:rPr lang="ko-KR" altLang="en-US" sz="1000" dirty="0" err="1">
                <a:latin typeface="+mn-ea"/>
              </a:rPr>
              <a:t>커밋하고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성공 여부를 트랜잭션 관리자에게 응답합니다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모든 </a:t>
            </a:r>
            <a:r>
              <a:rPr lang="ko-KR" altLang="en-US" sz="1000" dirty="0">
                <a:latin typeface="+mn-ea"/>
              </a:rPr>
              <a:t>참여자가 </a:t>
            </a:r>
            <a:r>
              <a:rPr lang="ko-KR" altLang="en-US" sz="1000" dirty="0" err="1">
                <a:latin typeface="+mn-ea"/>
              </a:rPr>
              <a:t>커밋을</a:t>
            </a:r>
            <a:r>
              <a:rPr lang="ko-KR" altLang="en-US" sz="1000" dirty="0">
                <a:latin typeface="+mn-ea"/>
              </a:rPr>
              <a:t> 완료하면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트랜잭션은 성공적으로 종료됩니다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한 참여자라도 실패하면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모든 참여자에게 롤백을 요청합니다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</a:t>
            </a:r>
            <a:r>
              <a:rPr lang="en-US" altLang="ko-KR" sz="1000" b="1" dirty="0">
                <a:latin typeface="+mn-ea"/>
              </a:rPr>
              <a:t>. MSA </a:t>
            </a:r>
            <a:r>
              <a:rPr lang="ko-KR" altLang="en-US" sz="1000" b="1" dirty="0">
                <a:latin typeface="+mn-ea"/>
              </a:rPr>
              <a:t>환경에서의 </a:t>
            </a:r>
            <a:r>
              <a:rPr lang="en-US" altLang="ko-KR" sz="1000" b="1" dirty="0">
                <a:latin typeface="+mn-ea"/>
              </a:rPr>
              <a:t>2PC </a:t>
            </a:r>
            <a:r>
              <a:rPr lang="ko-KR" altLang="en-US" sz="1000" b="1" dirty="0">
                <a:latin typeface="+mn-ea"/>
              </a:rPr>
              <a:t>적용 시 고려사항</a:t>
            </a:r>
          </a:p>
          <a:p>
            <a:r>
              <a:rPr lang="en-US" altLang="ko-KR" sz="1000" dirty="0" smtClean="0">
                <a:latin typeface="+mn-ea"/>
              </a:rPr>
              <a:t>    MSA </a:t>
            </a:r>
            <a:r>
              <a:rPr lang="ko-KR" altLang="en-US" sz="1000" dirty="0">
                <a:latin typeface="+mn-ea"/>
              </a:rPr>
              <a:t>환경에서는 다음과 같은 고려사항이 있습니다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네트워크 </a:t>
            </a:r>
            <a:r>
              <a:rPr lang="ko-KR" altLang="en-US" sz="1000" b="1" dirty="0">
                <a:latin typeface="+mn-ea"/>
              </a:rPr>
              <a:t>지연 및 실패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- MSA</a:t>
            </a:r>
            <a:r>
              <a:rPr lang="ko-KR" altLang="en-US" sz="1000" dirty="0">
                <a:latin typeface="+mn-ea"/>
              </a:rPr>
              <a:t>에서는 서비스 간 네트워크 지연이나 장애가 발생할 가능성이 높기 때문에</a:t>
            </a:r>
            <a:r>
              <a:rPr lang="en-US" altLang="ko-KR" sz="1000" dirty="0">
                <a:latin typeface="+mn-ea"/>
              </a:rPr>
              <a:t>, 2PC</a:t>
            </a:r>
            <a:r>
              <a:rPr lang="ko-KR" altLang="en-US" sz="1000" dirty="0">
                <a:latin typeface="+mn-ea"/>
              </a:rPr>
              <a:t>의 동기적 특성이 성능에 영향을 미칠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서비스 </a:t>
            </a:r>
            <a:r>
              <a:rPr lang="ko-KR" altLang="en-US" sz="1000" b="1" dirty="0">
                <a:latin typeface="+mn-ea"/>
              </a:rPr>
              <a:t>독립성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 err="1">
                <a:latin typeface="+mn-ea"/>
              </a:rPr>
              <a:t>마이크로서비스는</a:t>
            </a:r>
            <a:r>
              <a:rPr lang="ko-KR" altLang="en-US" sz="1000" dirty="0">
                <a:latin typeface="+mn-ea"/>
              </a:rPr>
              <a:t> 독립적으로 동작해야 하기 때문에</a:t>
            </a:r>
            <a:r>
              <a:rPr lang="en-US" altLang="ko-KR" sz="1000" dirty="0">
                <a:latin typeface="+mn-ea"/>
              </a:rPr>
              <a:t>, 2PC</a:t>
            </a:r>
            <a:r>
              <a:rPr lang="ko-KR" altLang="en-US" sz="1000" dirty="0">
                <a:latin typeface="+mn-ea"/>
              </a:rPr>
              <a:t>는 서비스 간 강한 결합을 유발할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ko-KR" altLang="en-US" sz="1000" b="1" dirty="0" err="1" smtClean="0">
                <a:latin typeface="+mn-ea"/>
              </a:rPr>
              <a:t>확장성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- 2PC</a:t>
            </a:r>
            <a:r>
              <a:rPr lang="ko-KR" altLang="en-US" sz="1000" dirty="0">
                <a:latin typeface="+mn-ea"/>
              </a:rPr>
              <a:t>는 참여자가 많아질수록 성능이 저하될 수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확장성이</a:t>
            </a:r>
            <a:r>
              <a:rPr lang="ko-KR" altLang="en-US" sz="1000" dirty="0">
                <a:latin typeface="+mn-ea"/>
              </a:rPr>
              <a:t> 제한될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 </a:t>
            </a:r>
            <a:r>
              <a:rPr lang="en-US" altLang="ko-KR" sz="1100" b="1" dirty="0">
                <a:latin typeface="+mn-ea"/>
              </a:rPr>
              <a:t>Two-Phase Commit </a:t>
            </a:r>
            <a:r>
              <a:rPr lang="ko-KR" altLang="en-US" sz="1100" b="1" dirty="0">
                <a:latin typeface="+mn-ea"/>
              </a:rPr>
              <a:t>처리 방안을 설계하시오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30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3</a:t>
            </a:r>
            <a:r>
              <a:rPr lang="en-US" altLang="ko-KR" sz="1000" b="1" dirty="0">
                <a:latin typeface="+mn-ea"/>
              </a:rPr>
              <a:t>. 2PC </a:t>
            </a:r>
            <a:r>
              <a:rPr lang="ko-KR" altLang="en-US" sz="1000" b="1" dirty="0">
                <a:latin typeface="+mn-ea"/>
              </a:rPr>
              <a:t>처리 방안 설계</a:t>
            </a:r>
          </a:p>
          <a:p>
            <a:r>
              <a:rPr lang="en-US" altLang="ko-KR" sz="1000" dirty="0" smtClean="0">
                <a:latin typeface="+mn-ea"/>
              </a:rPr>
              <a:t>    MSA </a:t>
            </a:r>
            <a:r>
              <a:rPr lang="ko-KR" altLang="en-US" sz="1000" dirty="0">
                <a:latin typeface="+mn-ea"/>
              </a:rPr>
              <a:t>환경에서 </a:t>
            </a:r>
            <a:r>
              <a:rPr lang="en-US" altLang="ko-KR" sz="1000" dirty="0">
                <a:latin typeface="+mn-ea"/>
              </a:rPr>
              <a:t>2PC</a:t>
            </a:r>
            <a:r>
              <a:rPr lang="ko-KR" altLang="en-US" sz="1000" dirty="0">
                <a:latin typeface="+mn-ea"/>
              </a:rPr>
              <a:t>를 성공적으로 구현하기 위해 다음과 같은 방안을 제안합니다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a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ko-KR" altLang="en-US" sz="1000" b="1" dirty="0">
                <a:latin typeface="+mn-ea"/>
              </a:rPr>
              <a:t>트랜잭션 관리자를 통한 </a:t>
            </a:r>
            <a:r>
              <a:rPr lang="en-US" altLang="ko-KR" sz="1000" b="1" dirty="0">
                <a:latin typeface="+mn-ea"/>
              </a:rPr>
              <a:t>2PC </a:t>
            </a:r>
            <a:r>
              <a:rPr lang="ko-KR" altLang="en-US" sz="1000" b="1" dirty="0">
                <a:latin typeface="+mn-ea"/>
              </a:rPr>
              <a:t>구현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트랜잭션 </a:t>
            </a:r>
            <a:r>
              <a:rPr lang="ko-KR" altLang="en-US" sz="1000" b="1" dirty="0">
                <a:latin typeface="+mn-ea"/>
              </a:rPr>
              <a:t>관리 서비스 </a:t>
            </a:r>
            <a:r>
              <a:rPr lang="en-US" altLang="ko-KR" sz="1000" b="1" dirty="0">
                <a:latin typeface="+mn-ea"/>
              </a:rPr>
              <a:t>(Transaction Coordinator):</a:t>
            </a:r>
          </a:p>
          <a:p>
            <a:r>
              <a:rPr lang="en-US" altLang="ko-KR" sz="1000" dirty="0" smtClean="0">
                <a:latin typeface="+mn-ea"/>
              </a:rPr>
              <a:t>          - MSA </a:t>
            </a:r>
            <a:r>
              <a:rPr lang="ko-KR" altLang="en-US" sz="1000" dirty="0">
                <a:latin typeface="+mn-ea"/>
              </a:rPr>
              <a:t>환경에서 </a:t>
            </a:r>
            <a:r>
              <a:rPr lang="en-US" altLang="ko-KR" sz="1000" dirty="0">
                <a:latin typeface="+mn-ea"/>
              </a:rPr>
              <a:t>2PC</a:t>
            </a:r>
            <a:r>
              <a:rPr lang="ko-KR" altLang="en-US" sz="1000" dirty="0">
                <a:latin typeface="+mn-ea"/>
              </a:rPr>
              <a:t>를 처리하기 위해 중앙 트랜잭션 관리 서비스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Tx</a:t>
            </a:r>
            <a:r>
              <a:rPr lang="en-US" altLang="ko-KR" sz="1000" dirty="0">
                <a:latin typeface="+mn-ea"/>
              </a:rPr>
              <a:t> Coordinator)</a:t>
            </a:r>
            <a:r>
              <a:rPr lang="ko-KR" altLang="en-US" sz="1000" dirty="0">
                <a:latin typeface="+mn-ea"/>
              </a:rPr>
              <a:t>를 도입합니다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ko-KR" altLang="en-US" sz="1000" dirty="0">
                <a:latin typeface="+mn-ea"/>
              </a:rPr>
              <a:t>서비스는 모든 참여 서비스에게 </a:t>
            </a:r>
            <a:r>
              <a:rPr lang="en-US" altLang="ko-KR" sz="1000" dirty="0">
                <a:latin typeface="+mn-ea"/>
              </a:rPr>
              <a:t>Prepare </a:t>
            </a:r>
            <a:r>
              <a:rPr lang="ko-KR" altLang="en-US" sz="1000" dirty="0">
                <a:latin typeface="+mn-ea"/>
              </a:rPr>
              <a:t>및 </a:t>
            </a:r>
            <a:r>
              <a:rPr lang="en-US" altLang="ko-KR" sz="1000" dirty="0">
                <a:latin typeface="+mn-ea"/>
              </a:rPr>
              <a:t>Commit/Abort </a:t>
            </a:r>
            <a:r>
              <a:rPr lang="ko-KR" altLang="en-US" sz="1000" dirty="0">
                <a:latin typeface="+mn-ea"/>
              </a:rPr>
              <a:t>요청을 전달하고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각 서비스로부터 응답을 수집하여 트랜잭션을 제어합니다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b="1" dirty="0" smtClean="0">
                <a:latin typeface="+mn-ea"/>
              </a:rPr>
              <a:t>트랜잭션 </a:t>
            </a:r>
            <a:r>
              <a:rPr lang="ko-KR" altLang="en-US" sz="1000" b="1" dirty="0">
                <a:latin typeface="+mn-ea"/>
              </a:rPr>
              <a:t>단계</a:t>
            </a:r>
          </a:p>
          <a:p>
            <a:r>
              <a:rPr lang="ko-KR" altLang="en-US" sz="1000" dirty="0" smtClean="0">
                <a:latin typeface="+mn-ea"/>
              </a:rPr>
              <a:t>      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트랜잭션 </a:t>
            </a:r>
            <a:r>
              <a:rPr lang="ko-KR" altLang="en-US" sz="1000" b="1" dirty="0">
                <a:latin typeface="+mn-ea"/>
              </a:rPr>
              <a:t>시작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클라이언트가 트랜잭션을 시작하면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 관리 서비스가 트랜잭션 </a:t>
            </a:r>
            <a:r>
              <a:rPr lang="en-US" altLang="ko-KR" sz="1000" dirty="0">
                <a:latin typeface="+mn-ea"/>
              </a:rPr>
              <a:t>ID</a:t>
            </a:r>
            <a:r>
              <a:rPr lang="ko-KR" altLang="en-US" sz="1000" dirty="0">
                <a:latin typeface="+mn-ea"/>
              </a:rPr>
              <a:t>를 생성하고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관련 서비스를 호출합니다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smtClean="0">
                <a:latin typeface="+mn-ea"/>
              </a:rPr>
              <a:t>2. Prepare </a:t>
            </a:r>
            <a:r>
              <a:rPr lang="ko-KR" altLang="en-US" sz="1000" b="1" dirty="0">
                <a:latin typeface="+mn-ea"/>
              </a:rPr>
              <a:t>단계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     - </a:t>
            </a:r>
            <a:r>
              <a:rPr lang="ko-KR" altLang="en-US" sz="1000" dirty="0" smtClean="0">
                <a:latin typeface="+mn-ea"/>
              </a:rPr>
              <a:t>트랜잭션 </a:t>
            </a:r>
            <a:r>
              <a:rPr lang="ko-KR" altLang="en-US" sz="1000" dirty="0">
                <a:latin typeface="+mn-ea"/>
              </a:rPr>
              <a:t>관리 서비스는 각 참여 서비스에게 </a:t>
            </a:r>
            <a:r>
              <a:rPr lang="en-US" altLang="ko-KR" sz="1000" dirty="0">
                <a:latin typeface="+mn-ea"/>
              </a:rPr>
              <a:t>Prepare </a:t>
            </a:r>
            <a:r>
              <a:rPr lang="ko-KR" altLang="en-US" sz="1000" dirty="0">
                <a:latin typeface="+mn-ea"/>
              </a:rPr>
              <a:t>요청을 전송합니다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서비스는 로컬 작업을 수행한 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트랜잭션을 로그에 기록합니다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로컬 트랜잭션의 일관성 보장</a:t>
            </a:r>
            <a:r>
              <a:rPr lang="en-US" altLang="ko-KR" sz="1000" dirty="0">
                <a:latin typeface="+mn-ea"/>
              </a:rPr>
              <a:t>).</a:t>
            </a:r>
          </a:p>
          <a:p>
            <a:r>
              <a:rPr lang="ko-KR" altLang="en-US" sz="1000" dirty="0" smtClean="0">
                <a:latin typeface="+mn-ea"/>
              </a:rPr>
              <a:t>     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모든 </a:t>
            </a:r>
            <a:r>
              <a:rPr lang="ko-KR" altLang="en-US" sz="1000" dirty="0">
                <a:latin typeface="+mn-ea"/>
              </a:rPr>
              <a:t>참여 서비스가 준비 완료를 통보하면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 관리 서비스는 </a:t>
            </a:r>
            <a:r>
              <a:rPr lang="en-US" altLang="ko-KR" sz="1000" dirty="0">
                <a:latin typeface="+mn-ea"/>
              </a:rPr>
              <a:t>Commit </a:t>
            </a:r>
            <a:r>
              <a:rPr lang="ko-KR" altLang="en-US" sz="1000" dirty="0">
                <a:latin typeface="+mn-ea"/>
              </a:rPr>
              <a:t>단계로 이동합니다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smtClean="0">
                <a:latin typeface="+mn-ea"/>
              </a:rPr>
              <a:t>3. Commit </a:t>
            </a:r>
            <a:r>
              <a:rPr lang="ko-KR" altLang="en-US" sz="1000" b="1" dirty="0">
                <a:latin typeface="+mn-ea"/>
              </a:rPr>
              <a:t>단계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     - </a:t>
            </a:r>
            <a:r>
              <a:rPr lang="ko-KR" altLang="en-US" sz="1000" dirty="0" smtClean="0">
                <a:latin typeface="+mn-ea"/>
              </a:rPr>
              <a:t>트랜잭션 </a:t>
            </a:r>
            <a:r>
              <a:rPr lang="ko-KR" altLang="en-US" sz="1000" dirty="0">
                <a:latin typeface="+mn-ea"/>
              </a:rPr>
              <a:t>관리 서비스는 모든 참여 서비스에게 </a:t>
            </a:r>
            <a:r>
              <a:rPr lang="en-US" altLang="ko-KR" sz="1000" dirty="0">
                <a:latin typeface="+mn-ea"/>
              </a:rPr>
              <a:t>Commit </a:t>
            </a:r>
            <a:r>
              <a:rPr lang="ko-KR" altLang="en-US" sz="1000" dirty="0">
                <a:latin typeface="+mn-ea"/>
              </a:rPr>
              <a:t>요청을 전송합니다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서비스는 로컬 트랜잭션을 </a:t>
            </a:r>
            <a:r>
              <a:rPr lang="ko-KR" altLang="en-US" sz="1000" dirty="0" err="1">
                <a:latin typeface="+mn-ea"/>
              </a:rPr>
              <a:t>커밋하고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결과를 관리 서비스에 통보합니다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모든 </a:t>
            </a:r>
            <a:r>
              <a:rPr lang="ko-KR" altLang="en-US" sz="1000" dirty="0">
                <a:latin typeface="+mn-ea"/>
              </a:rPr>
              <a:t>참여 서비스가 성공적으로 </a:t>
            </a:r>
            <a:r>
              <a:rPr lang="ko-KR" altLang="en-US" sz="1000" dirty="0" err="1">
                <a:latin typeface="+mn-ea"/>
              </a:rPr>
              <a:t>커밋을</a:t>
            </a:r>
            <a:r>
              <a:rPr lang="ko-KR" altLang="en-US" sz="1000" dirty="0">
                <a:latin typeface="+mn-ea"/>
              </a:rPr>
              <a:t> 완료하면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트랜잭션은 성공적으로 종료됩니다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          4. Rollback </a:t>
            </a:r>
            <a:r>
              <a:rPr lang="ko-KR" altLang="en-US" sz="1000" b="1" dirty="0">
                <a:latin typeface="+mn-ea"/>
              </a:rPr>
              <a:t>처리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     - </a:t>
            </a:r>
            <a:r>
              <a:rPr lang="ko-KR" altLang="en-US" sz="1000" dirty="0" smtClean="0">
                <a:latin typeface="+mn-ea"/>
              </a:rPr>
              <a:t>만약 </a:t>
            </a:r>
            <a:r>
              <a:rPr lang="ko-KR" altLang="en-US" sz="1000" dirty="0">
                <a:latin typeface="+mn-ea"/>
              </a:rPr>
              <a:t>어느 한 참여 서비스라도 </a:t>
            </a:r>
            <a:r>
              <a:rPr lang="en-US" altLang="ko-KR" sz="1000" dirty="0">
                <a:latin typeface="+mn-ea"/>
              </a:rPr>
              <a:t>Prepare </a:t>
            </a:r>
            <a:r>
              <a:rPr lang="ko-KR" altLang="en-US" sz="1000" dirty="0">
                <a:latin typeface="+mn-ea"/>
              </a:rPr>
              <a:t>단계에서 실패하거나</a:t>
            </a:r>
            <a:r>
              <a:rPr lang="en-US" altLang="ko-KR" sz="1000" dirty="0">
                <a:latin typeface="+mn-ea"/>
              </a:rPr>
              <a:t>, Commit </a:t>
            </a:r>
            <a:r>
              <a:rPr lang="ko-KR" altLang="en-US" sz="1000" dirty="0">
                <a:latin typeface="+mn-ea"/>
              </a:rPr>
              <a:t>단계에서 문제가 발생하면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 관리 서비스는 모든 참여 서비스에 </a:t>
            </a:r>
            <a:r>
              <a:rPr lang="en-US" altLang="ko-KR" sz="1000" dirty="0">
                <a:latin typeface="+mn-ea"/>
              </a:rPr>
              <a:t>Rollback</a:t>
            </a:r>
            <a:r>
              <a:rPr lang="ko-KR" altLang="en-US" sz="1000" dirty="0">
                <a:latin typeface="+mn-ea"/>
              </a:rPr>
              <a:t>을 요청합니다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서비스는 </a:t>
            </a:r>
            <a:r>
              <a:rPr lang="en-US" altLang="ko-KR" sz="1000" dirty="0">
                <a:latin typeface="+mn-ea"/>
              </a:rPr>
              <a:t>Rollback</a:t>
            </a:r>
            <a:r>
              <a:rPr lang="ko-KR" altLang="en-US" sz="1000" dirty="0">
                <a:latin typeface="+mn-ea"/>
              </a:rPr>
              <a:t>을 수행하고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트랜잭션이 일관되지 않은 상태로 남지 않도록 보장합니다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b</a:t>
            </a:r>
            <a:r>
              <a:rPr lang="en-US" altLang="ko-KR" sz="1000" b="1" dirty="0">
                <a:latin typeface="+mn-ea"/>
              </a:rPr>
              <a:t>) Saga </a:t>
            </a:r>
            <a:r>
              <a:rPr lang="ko-KR" altLang="en-US" sz="1000" b="1" dirty="0">
                <a:latin typeface="+mn-ea"/>
              </a:rPr>
              <a:t>패턴 도입 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대안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    MSA </a:t>
            </a:r>
            <a:r>
              <a:rPr lang="ko-KR" altLang="en-US" sz="1000" dirty="0">
                <a:latin typeface="+mn-ea"/>
              </a:rPr>
              <a:t>환경에서는 전통적인 </a:t>
            </a:r>
            <a:r>
              <a:rPr lang="en-US" altLang="ko-KR" sz="1000" dirty="0">
                <a:latin typeface="+mn-ea"/>
              </a:rPr>
              <a:t>2PC</a:t>
            </a:r>
            <a:r>
              <a:rPr lang="ko-KR" altLang="en-US" sz="1000" dirty="0">
                <a:latin typeface="+mn-ea"/>
              </a:rPr>
              <a:t>의 성능 이슈를 해결하기 위해 </a:t>
            </a:r>
            <a:r>
              <a:rPr lang="en-US" altLang="ko-KR" sz="1000" dirty="0">
                <a:latin typeface="+mn-ea"/>
              </a:rPr>
              <a:t>Saga </a:t>
            </a:r>
            <a:r>
              <a:rPr lang="ko-KR" altLang="en-US" sz="1000" dirty="0">
                <a:latin typeface="+mn-ea"/>
              </a:rPr>
              <a:t>패턴을 고려할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Saga </a:t>
            </a:r>
            <a:r>
              <a:rPr lang="ko-KR" altLang="en-US" sz="1000" dirty="0">
                <a:latin typeface="+mn-ea"/>
              </a:rPr>
              <a:t>패턴은 장기 실행 트랜잭션을 다루는 데 적합하며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각 작업이 독립적으로 </a:t>
            </a:r>
            <a:r>
              <a:rPr lang="ko-KR" altLang="en-US" sz="1000" dirty="0" err="1">
                <a:latin typeface="+mn-ea"/>
              </a:rPr>
              <a:t>커밋되고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전체 프로세스가 실패할 경우 보상 작업을 통해 </a:t>
            </a:r>
            <a:r>
              <a:rPr lang="ko-KR" altLang="en-US" sz="1000" dirty="0" err="1">
                <a:latin typeface="+mn-ea"/>
              </a:rPr>
              <a:t>롤백합니다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b="1" dirty="0" smtClean="0">
                <a:latin typeface="+mn-ea"/>
              </a:rPr>
              <a:t>Saga </a:t>
            </a:r>
            <a:r>
              <a:rPr lang="ko-KR" altLang="en-US" sz="1000" b="1" dirty="0">
                <a:latin typeface="+mn-ea"/>
              </a:rPr>
              <a:t>단계</a:t>
            </a:r>
          </a:p>
          <a:p>
            <a:r>
              <a:rPr lang="ko-KR" altLang="en-US" sz="1000" dirty="0" smtClean="0">
                <a:latin typeface="+mn-ea"/>
              </a:rPr>
              <a:t>           </a:t>
            </a:r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각 </a:t>
            </a:r>
            <a:r>
              <a:rPr lang="ko-KR" altLang="en-US" sz="1000" b="1" dirty="0">
                <a:latin typeface="+mn-ea"/>
              </a:rPr>
              <a:t>서비스의 로컬 트랜잭션 실행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각 서비스는 독립적인 로컬 트랜잭션을 실행하고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성공적으로 </a:t>
            </a:r>
            <a:r>
              <a:rPr lang="ko-KR" altLang="en-US" sz="1000" dirty="0" err="1">
                <a:latin typeface="+mn-ea"/>
              </a:rPr>
              <a:t>커밋됩니다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smtClean="0">
                <a:latin typeface="+mn-ea"/>
              </a:rPr>
              <a:t>보상 </a:t>
            </a:r>
            <a:r>
              <a:rPr lang="ko-KR" altLang="en-US" sz="1000" b="1" dirty="0">
                <a:latin typeface="+mn-ea"/>
              </a:rPr>
              <a:t>트랜잭션 정의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각 서비스는 실패 시 호출될 보상 트랜잭션을 정의하여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기존 작업을 취소하거나 수정할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  </a:t>
            </a:r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트랜잭션 </a:t>
            </a:r>
            <a:r>
              <a:rPr lang="ko-KR" altLang="en-US" sz="1000" b="1" dirty="0">
                <a:latin typeface="+mn-ea"/>
              </a:rPr>
              <a:t>실패 처리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전체 </a:t>
            </a:r>
            <a:r>
              <a:rPr lang="ko-KR" altLang="en-US" sz="1000" dirty="0">
                <a:latin typeface="+mn-ea"/>
              </a:rPr>
              <a:t>프로세스 중 어느 한 단계에서 실패가 발생하면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이전에 실행된 모든 서비스는 보상 트랜잭션을 실행하여 상태를 원래대로 되돌립니다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</a:t>
            </a:r>
            <a:r>
              <a:rPr lang="en-US" altLang="ko-KR" sz="1000" b="1" dirty="0" smtClean="0">
                <a:latin typeface="+mn-ea"/>
              </a:rPr>
              <a:t>4. </a:t>
            </a:r>
            <a:r>
              <a:rPr lang="ko-KR" altLang="en-US" sz="1000" b="1" dirty="0" smtClean="0">
                <a:latin typeface="+mn-ea"/>
              </a:rPr>
              <a:t>최종 </a:t>
            </a:r>
            <a:r>
              <a:rPr lang="ko-KR" altLang="en-US" sz="1000" b="1" dirty="0">
                <a:latin typeface="+mn-ea"/>
              </a:rPr>
              <a:t>일관성 보장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모든 단계가 성공적으로 완료되면 트랜잭션이 성공적으로 완료됩니다</a:t>
            </a:r>
            <a:r>
              <a:rPr lang="en-US" altLang="ko-KR" sz="1000" dirty="0">
                <a:latin typeface="+mn-ea"/>
              </a:rPr>
              <a:t>. Saga </a:t>
            </a:r>
            <a:r>
              <a:rPr lang="ko-KR" altLang="en-US" sz="1000" dirty="0">
                <a:latin typeface="+mn-ea"/>
              </a:rPr>
              <a:t>패턴은 최종 일관성을 보장하며</a:t>
            </a:r>
            <a:r>
              <a:rPr lang="en-US" altLang="ko-KR" sz="1000" dirty="0">
                <a:latin typeface="+mn-ea"/>
              </a:rPr>
              <a:t>, 2PC</a:t>
            </a:r>
            <a:r>
              <a:rPr lang="ko-KR" altLang="en-US" sz="1000" dirty="0">
                <a:latin typeface="+mn-ea"/>
              </a:rPr>
              <a:t>와 달리 동기적인 트랜잭션 관리가 필요하지 않습니다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c</a:t>
            </a:r>
            <a:r>
              <a:rPr lang="en-US" altLang="ko-KR" sz="1000" b="1" dirty="0">
                <a:latin typeface="+mn-ea"/>
              </a:rPr>
              <a:t>) Timeout </a:t>
            </a:r>
            <a:r>
              <a:rPr lang="ko-KR" altLang="en-US" sz="1000" b="1" dirty="0">
                <a:latin typeface="+mn-ea"/>
              </a:rPr>
              <a:t>및 </a:t>
            </a:r>
            <a:r>
              <a:rPr lang="en-US" altLang="ko-KR" sz="1000" b="1" dirty="0">
                <a:latin typeface="+mn-ea"/>
              </a:rPr>
              <a:t>Retry </a:t>
            </a:r>
            <a:r>
              <a:rPr lang="ko-KR" altLang="en-US" sz="1000" b="1" dirty="0">
                <a:latin typeface="+mn-ea"/>
              </a:rPr>
              <a:t>메커니즘</a:t>
            </a:r>
          </a:p>
          <a:p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b="1" dirty="0" smtClean="0">
                <a:latin typeface="+mn-ea"/>
              </a:rPr>
              <a:t>Timeout </a:t>
            </a:r>
            <a:r>
              <a:rPr lang="ko-KR" altLang="en-US" sz="1000" b="1" dirty="0">
                <a:latin typeface="+mn-ea"/>
              </a:rPr>
              <a:t>설정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각 트랜잭션 단계에서 </a:t>
            </a:r>
            <a:r>
              <a:rPr lang="en-US" altLang="ko-KR" sz="1000" dirty="0">
                <a:latin typeface="+mn-ea"/>
              </a:rPr>
              <a:t>Timeout</a:t>
            </a:r>
            <a:r>
              <a:rPr lang="ko-KR" altLang="en-US" sz="1000" dirty="0">
                <a:latin typeface="+mn-ea"/>
              </a:rPr>
              <a:t>을 설정하여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너무 오래 기다리지 않도록 합니다</a:t>
            </a:r>
            <a:r>
              <a:rPr lang="en-US" altLang="ko-KR" sz="1000" dirty="0">
                <a:latin typeface="+mn-ea"/>
              </a:rPr>
              <a:t>. Timeout</a:t>
            </a:r>
            <a:r>
              <a:rPr lang="ko-KR" altLang="en-US" sz="1000" dirty="0">
                <a:latin typeface="+mn-ea"/>
              </a:rPr>
              <a:t>이 발생하면 해당 트랜잭션을 실패로 간주하고 </a:t>
            </a:r>
            <a:r>
              <a:rPr lang="en-US" altLang="ko-KR" sz="1000" dirty="0">
                <a:latin typeface="+mn-ea"/>
              </a:rPr>
              <a:t>Rollback </a:t>
            </a:r>
            <a:r>
              <a:rPr lang="ko-KR" altLang="en-US" sz="1000" dirty="0">
                <a:latin typeface="+mn-ea"/>
              </a:rPr>
              <a:t>또는 보상 작업을 수행합니다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b="1" dirty="0" smtClean="0">
                <a:latin typeface="+mn-ea"/>
              </a:rPr>
              <a:t>Retry </a:t>
            </a:r>
            <a:r>
              <a:rPr lang="ko-KR" altLang="en-US" sz="1000" b="1" dirty="0">
                <a:latin typeface="+mn-ea"/>
              </a:rPr>
              <a:t>전략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일시적인 네트워크 오류나 서비스 중단으로 인한 트랜잭션 실패 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일정 횟수만큼 재시도를 시도하여 트랜잭션의 성공률을 높입니다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4. </a:t>
            </a:r>
            <a:r>
              <a:rPr lang="ko-KR" altLang="en-US" sz="1000" b="1" dirty="0">
                <a:latin typeface="+mn-ea"/>
              </a:rPr>
              <a:t>예외 처리 및 모니터링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예외 </a:t>
            </a:r>
            <a:r>
              <a:rPr lang="ko-KR" altLang="en-US" sz="1000" b="1" dirty="0">
                <a:latin typeface="+mn-ea"/>
              </a:rPr>
              <a:t>처리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각 단계에서 발생할 수 있는 예외 상황에 대해 적절한 예외 처리 </a:t>
            </a:r>
            <a:r>
              <a:rPr lang="ko-KR" altLang="en-US" sz="1000" dirty="0" err="1">
                <a:latin typeface="+mn-ea"/>
              </a:rPr>
              <a:t>로직을</a:t>
            </a:r>
            <a:r>
              <a:rPr lang="ko-KR" altLang="en-US" sz="1000" dirty="0">
                <a:latin typeface="+mn-ea"/>
              </a:rPr>
              <a:t> 구현합니다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예외 상황 발생 시 트랜잭션 관리 서비스는 전체 트랜잭션을 실패로 처리하고 </a:t>
            </a:r>
            <a:r>
              <a:rPr lang="en-US" altLang="ko-KR" sz="1000" dirty="0">
                <a:latin typeface="+mn-ea"/>
              </a:rPr>
              <a:t>Rollback</a:t>
            </a:r>
            <a:r>
              <a:rPr lang="ko-KR" altLang="en-US" sz="1000" dirty="0">
                <a:latin typeface="+mn-ea"/>
              </a:rPr>
              <a:t>을 수행합니다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모니터링 </a:t>
            </a:r>
            <a:r>
              <a:rPr lang="ko-KR" altLang="en-US" sz="1000" b="1" dirty="0">
                <a:latin typeface="+mn-ea"/>
              </a:rPr>
              <a:t>및 알림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분산 트랜잭션의 상태를 실시간으로 모니터링하고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실패나 지연 발생 시 </a:t>
            </a:r>
            <a:r>
              <a:rPr lang="ko-KR" altLang="en-US" sz="1000" dirty="0" err="1">
                <a:latin typeface="+mn-ea"/>
              </a:rPr>
              <a:t>운영팀에</a:t>
            </a:r>
            <a:r>
              <a:rPr lang="ko-KR" altLang="en-US" sz="1000" dirty="0">
                <a:latin typeface="+mn-ea"/>
              </a:rPr>
              <a:t> 알림을 보내 빠르게 대응할 수 있도록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 </a:t>
            </a:r>
            <a:r>
              <a:rPr lang="en-US" altLang="ko-KR" sz="1100" b="1" dirty="0">
                <a:latin typeface="+mn-ea"/>
              </a:rPr>
              <a:t>Two-Phase Commit </a:t>
            </a:r>
            <a:r>
              <a:rPr lang="ko-KR" altLang="en-US" sz="1100" b="1" dirty="0">
                <a:latin typeface="+mn-ea"/>
              </a:rPr>
              <a:t>처리 방안을 설계하시오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590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분산 트랜잭션이 필요한 이유</a:t>
            </a: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현재 </a:t>
            </a:r>
            <a:r>
              <a:rPr lang="ko-KR" altLang="en-US" sz="1000" dirty="0">
                <a:latin typeface="+mn-ea"/>
              </a:rPr>
              <a:t>재직중인 회사에서의 시스템은 </a:t>
            </a:r>
            <a:r>
              <a:rPr lang="ko-KR" altLang="en-US" sz="1000" dirty="0" err="1">
                <a:latin typeface="+mn-ea"/>
              </a:rPr>
              <a:t>수십여개의</a:t>
            </a:r>
            <a:r>
              <a:rPr lang="ko-KR" altLang="en-US" sz="1000" dirty="0">
                <a:latin typeface="+mn-ea"/>
              </a:rPr>
              <a:t> 서버들이 연결된 </a:t>
            </a:r>
            <a:r>
              <a:rPr lang="en-US" altLang="ko-KR" sz="1000" dirty="0">
                <a:latin typeface="+mn-ea"/>
              </a:rPr>
              <a:t>MSA </a:t>
            </a:r>
            <a:r>
              <a:rPr lang="ko-KR" altLang="en-US" sz="1000" dirty="0">
                <a:latin typeface="+mn-ea"/>
              </a:rPr>
              <a:t>형태로 구성되어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시스템 </a:t>
            </a:r>
            <a:r>
              <a:rPr lang="ko-KR" altLang="en-US" sz="1000" dirty="0">
                <a:latin typeface="+mn-ea"/>
              </a:rPr>
              <a:t>별로 각기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를 분리하여 독립적으로 관리하고 트랜잭션의 가장 중요한 성질 중 하나는 </a:t>
            </a:r>
            <a:r>
              <a:rPr lang="en-US" altLang="ko-KR" sz="1000" dirty="0">
                <a:latin typeface="+mn-ea"/>
              </a:rPr>
              <a:t>'</a:t>
            </a:r>
            <a:r>
              <a:rPr lang="ko-KR" altLang="en-US" sz="1000" dirty="0" err="1">
                <a:latin typeface="+mn-ea"/>
              </a:rPr>
              <a:t>원자성</a:t>
            </a:r>
            <a:r>
              <a:rPr lang="en-US" altLang="ko-KR" sz="1000" dirty="0">
                <a:latin typeface="+mn-ea"/>
              </a:rPr>
              <a:t>' </a:t>
            </a:r>
            <a:r>
              <a:rPr lang="ko-KR" altLang="en-US" sz="1000" dirty="0">
                <a:latin typeface="+mn-ea"/>
              </a:rPr>
              <a:t>입니다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단일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를 구성할 때와 다르게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를 분산하여 운영하게 될 경우 </a:t>
            </a:r>
            <a:r>
              <a:rPr lang="ko-KR" altLang="en-US" sz="1000" dirty="0" err="1">
                <a:latin typeface="+mn-ea"/>
              </a:rPr>
              <a:t>원자성을</a:t>
            </a:r>
            <a:r>
              <a:rPr lang="ko-KR" altLang="en-US" sz="1000" dirty="0">
                <a:latin typeface="+mn-ea"/>
              </a:rPr>
              <a:t> 만족시키기 어려울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A</a:t>
            </a:r>
            <a:r>
              <a:rPr lang="ko-KR" altLang="en-US" sz="1000" dirty="0">
                <a:latin typeface="+mn-ea"/>
              </a:rPr>
              <a:t>와 </a:t>
            </a:r>
            <a:r>
              <a:rPr lang="en-US" altLang="ko-KR" sz="1000" dirty="0">
                <a:latin typeface="+mn-ea"/>
              </a:rPr>
              <a:t>B</a:t>
            </a:r>
            <a:r>
              <a:rPr lang="ko-KR" altLang="en-US" sz="1000" dirty="0">
                <a:latin typeface="+mn-ea"/>
              </a:rPr>
              <a:t>의 데이터베이스가 </a:t>
            </a:r>
            <a:r>
              <a:rPr lang="ko-KR" altLang="en-US" sz="1000" dirty="0" err="1">
                <a:latin typeface="+mn-ea"/>
              </a:rPr>
              <a:t>분산되어있는경우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다음과 같은 이유로 분산트랜잭션에 대한 관리가 필요합니다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네트워크 </a:t>
            </a:r>
            <a:r>
              <a:rPr lang="ko-KR" altLang="en-US" sz="1000" b="1" dirty="0">
                <a:latin typeface="+mn-ea"/>
              </a:rPr>
              <a:t>지연 및 실패 이슈</a:t>
            </a:r>
          </a:p>
          <a:p>
            <a:r>
              <a:rPr lang="ko-KR" altLang="en-US" sz="1000" dirty="0" smtClean="0">
                <a:latin typeface="+mn-ea"/>
              </a:rPr>
              <a:t>    분산 </a:t>
            </a:r>
            <a:r>
              <a:rPr lang="ko-KR" altLang="en-US" sz="1000" dirty="0">
                <a:latin typeface="+mn-ea"/>
              </a:rPr>
              <a:t>시스템에서는 여러 </a:t>
            </a:r>
            <a:r>
              <a:rPr lang="ko-KR" altLang="en-US" sz="1000" dirty="0" err="1">
                <a:latin typeface="+mn-ea"/>
              </a:rPr>
              <a:t>노드가</a:t>
            </a:r>
            <a:r>
              <a:rPr lang="ko-KR" altLang="en-US" sz="1000" dirty="0">
                <a:latin typeface="+mn-ea"/>
              </a:rPr>
              <a:t> 네트워크를 통해 통신합니다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네트워크 지연이나 실패로 인해 특정 </a:t>
            </a:r>
            <a:r>
              <a:rPr lang="ko-KR" altLang="en-US" sz="1000" dirty="0" err="1">
                <a:latin typeface="+mn-ea"/>
              </a:rPr>
              <a:t>노드의</a:t>
            </a:r>
            <a:r>
              <a:rPr lang="ko-KR" altLang="en-US" sz="1000" dirty="0">
                <a:latin typeface="+mn-ea"/>
              </a:rPr>
              <a:t> 응답을 받지 못하거나 지연될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이로 </a:t>
            </a:r>
            <a:r>
              <a:rPr lang="ko-KR" altLang="en-US" sz="1000" dirty="0">
                <a:latin typeface="+mn-ea"/>
              </a:rPr>
              <a:t>인해 트랜잭션의 일부분만 </a:t>
            </a:r>
            <a:r>
              <a:rPr lang="ko-KR" altLang="en-US" sz="1000" dirty="0" err="1">
                <a:latin typeface="+mn-ea"/>
              </a:rPr>
              <a:t>커밋되고</a:t>
            </a:r>
            <a:r>
              <a:rPr lang="ko-KR" altLang="en-US" sz="1000" dirty="0">
                <a:latin typeface="+mn-ea"/>
              </a:rPr>
              <a:t> 일부분은 </a:t>
            </a:r>
            <a:r>
              <a:rPr lang="ko-KR" altLang="en-US" sz="1000" dirty="0" err="1">
                <a:latin typeface="+mn-ea"/>
              </a:rPr>
              <a:t>롤백되는</a:t>
            </a:r>
            <a:r>
              <a:rPr lang="ko-KR" altLang="en-US" sz="1000" dirty="0">
                <a:latin typeface="+mn-ea"/>
              </a:rPr>
              <a:t> 상황이 발생할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2. </a:t>
            </a:r>
            <a:r>
              <a:rPr lang="ko-KR" altLang="en-US" sz="1000" b="1" dirty="0" err="1" smtClean="0">
                <a:latin typeface="+mn-ea"/>
              </a:rPr>
              <a:t>데드락</a:t>
            </a:r>
            <a:endParaRPr lang="ko-KR" altLang="en-US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여러 </a:t>
            </a:r>
            <a:r>
              <a:rPr lang="ko-KR" altLang="en-US" sz="1000" dirty="0" err="1" smtClean="0">
                <a:latin typeface="+mn-ea"/>
              </a:rPr>
              <a:t>노드가</a:t>
            </a:r>
            <a:r>
              <a:rPr lang="ko-KR" altLang="en-US" sz="1000" dirty="0" smtClean="0">
                <a:latin typeface="+mn-ea"/>
              </a:rPr>
              <a:t> 서로의 자원 또는 데이터에 동시에 접근하려 할 때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상호간의 대기 상태에 빠져서 진행을 할 수 없게 되는 현상입니다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분산 </a:t>
            </a:r>
            <a:r>
              <a:rPr lang="ko-KR" altLang="en-US" sz="1000" dirty="0">
                <a:latin typeface="+mn-ea"/>
              </a:rPr>
              <a:t>트랜잭션에서는 </a:t>
            </a:r>
            <a:r>
              <a:rPr lang="ko-KR" altLang="en-US" sz="1000" dirty="0" err="1">
                <a:latin typeface="+mn-ea"/>
              </a:rPr>
              <a:t>데드락을</a:t>
            </a:r>
            <a:r>
              <a:rPr lang="ko-KR" altLang="en-US" sz="1000" dirty="0">
                <a:latin typeface="+mn-ea"/>
              </a:rPr>
              <a:t> 해결하기 위한 중앙화된 관리 메커니즘이 없어 복잡한 해결 전략이 필요합니다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smtClean="0">
                <a:latin typeface="+mn-ea"/>
              </a:rPr>
              <a:t>데이터 </a:t>
            </a:r>
            <a:r>
              <a:rPr lang="ko-KR" altLang="en-US" sz="1000" b="1" dirty="0">
                <a:latin typeface="+mn-ea"/>
              </a:rPr>
              <a:t>일관성 유지의 어려움</a:t>
            </a:r>
          </a:p>
          <a:p>
            <a:r>
              <a:rPr lang="ko-KR" altLang="en-US" sz="1000" dirty="0" smtClean="0">
                <a:latin typeface="+mn-ea"/>
              </a:rPr>
              <a:t>    분산 </a:t>
            </a:r>
            <a:r>
              <a:rPr lang="ko-KR" altLang="en-US" sz="1000" dirty="0">
                <a:latin typeface="+mn-ea"/>
              </a:rPr>
              <a:t>시스템에서 데이터의 </a:t>
            </a:r>
            <a:r>
              <a:rPr lang="ko-KR" altLang="en-US" sz="1000" dirty="0" err="1">
                <a:latin typeface="+mn-ea"/>
              </a:rPr>
              <a:t>복제본이</a:t>
            </a:r>
            <a:r>
              <a:rPr lang="ko-KR" altLang="en-US" sz="1000" dirty="0">
                <a:latin typeface="+mn-ea"/>
              </a:rPr>
              <a:t> 여러 </a:t>
            </a:r>
            <a:r>
              <a:rPr lang="ko-KR" altLang="en-US" sz="1000" dirty="0" err="1">
                <a:latin typeface="+mn-ea"/>
              </a:rPr>
              <a:t>노드에</a:t>
            </a:r>
            <a:r>
              <a:rPr lang="ko-KR" altLang="en-US" sz="1000" dirty="0">
                <a:latin typeface="+mn-ea"/>
              </a:rPr>
              <a:t> 분산 저장될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따라서 한 </a:t>
            </a:r>
            <a:r>
              <a:rPr lang="ko-KR" altLang="en-US" sz="1000" dirty="0" err="1">
                <a:latin typeface="+mn-ea"/>
              </a:rPr>
              <a:t>노드에서의</a:t>
            </a:r>
            <a:r>
              <a:rPr lang="ko-KR" altLang="en-US" sz="1000" dirty="0">
                <a:latin typeface="+mn-ea"/>
              </a:rPr>
              <a:t> 데이터 변경이 모든 </a:t>
            </a:r>
            <a:r>
              <a:rPr lang="ko-KR" altLang="en-US" sz="1000" dirty="0" err="1">
                <a:latin typeface="+mn-ea"/>
              </a:rPr>
              <a:t>노드에</a:t>
            </a:r>
            <a:r>
              <a:rPr lang="ko-KR" altLang="en-US" sz="1000" dirty="0">
                <a:latin typeface="+mn-ea"/>
              </a:rPr>
              <a:t> 즉시 반영되지 않으면 일관성 문제가 발생할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@Service</a:t>
            </a:r>
          </a:p>
          <a:p>
            <a:r>
              <a:rPr lang="en-US" altLang="ko-KR" sz="1000" dirty="0">
                <a:latin typeface="+mn-ea"/>
              </a:rPr>
              <a:t>@</a:t>
            </a:r>
            <a:r>
              <a:rPr lang="en-US" altLang="ko-KR" sz="1000" dirty="0" err="1">
                <a:latin typeface="+mn-ea"/>
              </a:rPr>
              <a:t>RequiredArgsConstructor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public class </a:t>
            </a:r>
            <a:r>
              <a:rPr lang="en-US" altLang="ko-KR" sz="1000" dirty="0" err="1">
                <a:latin typeface="+mn-ea"/>
              </a:rPr>
              <a:t>OrderService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    private final </a:t>
            </a:r>
            <a:r>
              <a:rPr lang="en-US" altLang="ko-KR" sz="1000" dirty="0" err="1">
                <a:latin typeface="+mn-ea"/>
              </a:rPr>
              <a:t>InventoryService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inventoryService</a:t>
            </a:r>
            <a:r>
              <a:rPr lang="en-US" altLang="ko-KR" sz="1000" dirty="0">
                <a:latin typeface="+mn-ea"/>
              </a:rPr>
              <a:t>;</a:t>
            </a:r>
          </a:p>
          <a:p>
            <a:r>
              <a:rPr lang="en-US" altLang="ko-KR" sz="1000" dirty="0">
                <a:latin typeface="+mn-ea"/>
              </a:rPr>
              <a:t>    private final </a:t>
            </a:r>
            <a:r>
              <a:rPr lang="en-US" altLang="ko-KR" sz="1000" dirty="0" err="1">
                <a:latin typeface="+mn-ea"/>
              </a:rPr>
              <a:t>PaymentService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paymentService</a:t>
            </a:r>
            <a:r>
              <a:rPr lang="en-US" altLang="ko-KR" sz="1000" dirty="0">
                <a:latin typeface="+mn-ea"/>
              </a:rPr>
              <a:t>;</a:t>
            </a:r>
          </a:p>
          <a:p>
            <a:r>
              <a:rPr lang="en-US" altLang="ko-KR" sz="1000" dirty="0">
                <a:latin typeface="+mn-ea"/>
              </a:rPr>
              <a:t>    </a:t>
            </a:r>
          </a:p>
          <a:p>
            <a:r>
              <a:rPr lang="en-US" altLang="ko-KR" sz="1000" dirty="0">
                <a:latin typeface="+mn-ea"/>
              </a:rPr>
              <a:t>    public void </a:t>
            </a:r>
            <a:r>
              <a:rPr lang="en-US" altLang="ko-KR" sz="1000" dirty="0" err="1">
                <a:latin typeface="+mn-ea"/>
              </a:rPr>
              <a:t>orderProcess</a:t>
            </a:r>
            <a:r>
              <a:rPr lang="en-US" altLang="ko-KR" sz="1000" dirty="0">
                <a:latin typeface="+mn-ea"/>
              </a:rPr>
              <a:t>(Order order) {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inventoryService.decreaseStock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order.getItemId</a:t>
            </a:r>
            <a:r>
              <a:rPr lang="en-US" altLang="ko-KR" sz="1000" dirty="0">
                <a:latin typeface="+mn-ea"/>
              </a:rPr>
              <a:t>(), </a:t>
            </a:r>
            <a:r>
              <a:rPr lang="en-US" altLang="ko-KR" sz="1000" dirty="0" err="1">
                <a:latin typeface="+mn-ea"/>
              </a:rPr>
              <a:t>order.getQuantity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paymentService.charge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order.getUserId</a:t>
            </a:r>
            <a:r>
              <a:rPr lang="en-US" altLang="ko-KR" sz="1000" dirty="0">
                <a:latin typeface="+mn-ea"/>
              </a:rPr>
              <a:t>(), </a:t>
            </a:r>
            <a:r>
              <a:rPr lang="en-US" altLang="ko-KR" sz="1000" dirty="0" err="1">
                <a:latin typeface="+mn-ea"/>
              </a:rPr>
              <a:t>order.getTotalPrice</a:t>
            </a:r>
            <a:r>
              <a:rPr lang="en-US" altLang="ko-KR" sz="1000" dirty="0">
                <a:latin typeface="+mn-ea"/>
              </a:rPr>
              <a:t>());</a:t>
            </a:r>
          </a:p>
          <a:p>
            <a:r>
              <a:rPr lang="en-US" altLang="ko-KR" sz="1000" dirty="0">
                <a:latin typeface="+mn-ea"/>
              </a:rPr>
              <a:t>    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주문 과정의 일부를 코드로 나타내 보았습니다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재고 서비스와 결제 서비스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각 서비스는 각각의 데이터베이스를 가지고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주문이 </a:t>
            </a:r>
            <a:r>
              <a:rPr lang="ko-KR" altLang="en-US" sz="1000" dirty="0">
                <a:latin typeface="+mn-ea"/>
              </a:rPr>
              <a:t>들어올 때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결제는 성공했지만 재고가 없다면</a:t>
            </a:r>
            <a:r>
              <a:rPr lang="en-US" altLang="ko-KR" sz="1000" dirty="0">
                <a:latin typeface="+mn-ea"/>
              </a:rPr>
              <a:t>? </a:t>
            </a:r>
            <a:r>
              <a:rPr lang="ko-KR" altLang="en-US" sz="1000" dirty="0">
                <a:latin typeface="+mn-ea"/>
              </a:rPr>
              <a:t>이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두 서비스의 트랜잭션은 </a:t>
            </a:r>
            <a:r>
              <a:rPr lang="ko-KR" altLang="en-US" sz="1000" dirty="0" err="1">
                <a:latin typeface="+mn-ea"/>
              </a:rPr>
              <a:t>롤백되어야</a:t>
            </a:r>
            <a:r>
              <a:rPr lang="ko-KR" altLang="en-US" sz="1000" dirty="0">
                <a:latin typeface="+mn-ea"/>
              </a:rPr>
              <a:t>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위 코드에서 </a:t>
            </a:r>
            <a:r>
              <a:rPr lang="en-US" altLang="ko-KR" sz="1000" dirty="0" err="1">
                <a:latin typeface="+mn-ea"/>
              </a:rPr>
              <a:t>decreaseStock</a:t>
            </a:r>
            <a:r>
              <a:rPr lang="ko-KR" altLang="en-US" sz="1000" dirty="0">
                <a:latin typeface="+mn-ea"/>
              </a:rPr>
              <a:t>과 </a:t>
            </a:r>
            <a:r>
              <a:rPr lang="en-US" altLang="ko-KR" sz="1000" dirty="0">
                <a:latin typeface="+mn-ea"/>
              </a:rPr>
              <a:t>charge </a:t>
            </a:r>
            <a:r>
              <a:rPr lang="ko-KR" altLang="en-US" sz="1000" dirty="0" err="1">
                <a:latin typeface="+mn-ea"/>
              </a:rPr>
              <a:t>메서드가</a:t>
            </a:r>
            <a:r>
              <a:rPr lang="ko-KR" altLang="en-US" sz="1000" dirty="0">
                <a:latin typeface="+mn-ea"/>
              </a:rPr>
              <a:t> 각기 다른 데이터베이스에 연결된다면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한 </a:t>
            </a:r>
            <a:r>
              <a:rPr lang="ko-KR" altLang="en-US" sz="1000" dirty="0" err="1">
                <a:latin typeface="+mn-ea"/>
              </a:rPr>
              <a:t>메서드는</a:t>
            </a:r>
            <a:r>
              <a:rPr lang="ko-KR" altLang="en-US" sz="1000" dirty="0">
                <a:latin typeface="+mn-ea"/>
              </a:rPr>
              <a:t> 성공하고 다른 </a:t>
            </a:r>
            <a:r>
              <a:rPr lang="ko-KR" altLang="en-US" sz="1000" dirty="0" err="1">
                <a:latin typeface="+mn-ea"/>
              </a:rPr>
              <a:t>메서드가</a:t>
            </a:r>
            <a:r>
              <a:rPr lang="ko-KR" altLang="en-US" sz="1000" dirty="0">
                <a:latin typeface="+mn-ea"/>
              </a:rPr>
              <a:t> 실패할 위험이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이러한 상황에서의 일관성을 보장하기 위해 우리는 분산트랜잭션을 관리할 프로세스의 필요성이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환경에서의 분산 트랜잭션 관리</a:t>
            </a:r>
            <a:r>
              <a:rPr lang="en-US" altLang="ko-KR" sz="1100" b="1" dirty="0">
                <a:latin typeface="+mn-ea"/>
              </a:rPr>
              <a:t>: 2PC &amp; SAGA </a:t>
            </a:r>
            <a:r>
              <a:rPr lang="ko-KR" altLang="en-US" sz="1100" b="1" dirty="0" smtClean="0">
                <a:latin typeface="+mn-ea"/>
              </a:rPr>
              <a:t>패턴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760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그럼 </a:t>
            </a:r>
            <a:r>
              <a:rPr lang="ko-KR" altLang="en-US" sz="1000" b="1" dirty="0">
                <a:latin typeface="+mn-ea"/>
              </a:rPr>
              <a:t>스프링에서는</a:t>
            </a:r>
            <a:r>
              <a:rPr lang="en-US" altLang="ko-KR" sz="1000" b="1" dirty="0">
                <a:latin typeface="+mn-ea"/>
              </a:rPr>
              <a:t>?</a:t>
            </a:r>
          </a:p>
          <a:p>
            <a:r>
              <a:rPr lang="en-US" altLang="ko-KR" sz="1000" b="1" dirty="0" smtClean="0">
                <a:latin typeface="+mn-ea"/>
              </a:rPr>
              <a:t>Spring </a:t>
            </a:r>
            <a:r>
              <a:rPr lang="en-US" altLang="ko-KR" sz="1000" b="1" dirty="0">
                <a:latin typeface="+mn-ea"/>
              </a:rPr>
              <a:t>Boot </a:t>
            </a:r>
            <a:r>
              <a:rPr lang="ko-KR" altLang="en-US" sz="1000" b="1" dirty="0">
                <a:latin typeface="+mn-ea"/>
              </a:rPr>
              <a:t>대표적으로 </a:t>
            </a:r>
            <a:r>
              <a:rPr lang="en-US" altLang="ko-KR" sz="1000" b="1" dirty="0">
                <a:latin typeface="+mn-ea"/>
              </a:rPr>
              <a:t>2-Phase-Commit(2PC) </a:t>
            </a:r>
            <a:r>
              <a:rPr lang="ko-KR" altLang="en-US" sz="1000" b="1" dirty="0">
                <a:latin typeface="+mn-ea"/>
              </a:rPr>
              <a:t>또는 </a:t>
            </a:r>
            <a:r>
              <a:rPr lang="en-US" altLang="ko-KR" sz="1000" b="1" dirty="0">
                <a:latin typeface="+mn-ea"/>
              </a:rPr>
              <a:t>SAGA </a:t>
            </a:r>
            <a:r>
              <a:rPr lang="ko-KR" altLang="en-US" sz="1000" b="1" dirty="0">
                <a:latin typeface="+mn-ea"/>
              </a:rPr>
              <a:t>패턴을 사용하여 분산 트랜잭션을 관리합니다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Spring Boot</a:t>
            </a:r>
            <a:r>
              <a:rPr lang="ko-KR" altLang="en-US" sz="1000" dirty="0">
                <a:latin typeface="+mn-ea"/>
              </a:rPr>
              <a:t>에서 </a:t>
            </a:r>
            <a:r>
              <a:rPr lang="en-US" altLang="ko-KR" sz="1000" dirty="0">
                <a:latin typeface="+mn-ea"/>
              </a:rPr>
              <a:t>2PC</a:t>
            </a:r>
            <a:r>
              <a:rPr lang="ko-KR" altLang="en-US" sz="1000" dirty="0">
                <a:latin typeface="+mn-ea"/>
              </a:rPr>
              <a:t>를 구현하는 한 가지 방법은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XA(</a:t>
            </a:r>
            <a:r>
              <a:rPr lang="en-US" altLang="ko-KR" sz="1000" b="1" dirty="0" err="1">
                <a:solidFill>
                  <a:srgbClr val="FF0000"/>
                </a:solidFill>
                <a:latin typeface="+mn-ea"/>
              </a:rPr>
              <a:t>eXtended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Architecture)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프로토콜을 사용하는 것입니다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Spring </a:t>
            </a:r>
            <a:r>
              <a:rPr lang="en-US" altLang="ko-KR" sz="1000" dirty="0">
                <a:latin typeface="+mn-ea"/>
              </a:rPr>
              <a:t>Boot</a:t>
            </a:r>
            <a:r>
              <a:rPr lang="ko-KR" altLang="en-US" sz="1000" dirty="0">
                <a:latin typeface="+mn-ea"/>
              </a:rPr>
              <a:t>는 여러 서비스에서 트랜잭션을 관리하는 데 사용할 수 있는 </a:t>
            </a:r>
            <a:r>
              <a:rPr lang="en-US" altLang="ko-KR" sz="1000" b="1" dirty="0" err="1">
                <a:latin typeface="+mn-ea"/>
              </a:rPr>
              <a:t>Atomikos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및 </a:t>
            </a:r>
            <a:r>
              <a:rPr lang="en-US" altLang="ko-KR" sz="1000" b="1" dirty="0" err="1">
                <a:latin typeface="+mn-ea"/>
              </a:rPr>
              <a:t>Bitronix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트랜잭션 관리자</a:t>
            </a:r>
            <a:r>
              <a:rPr lang="ko-KR" altLang="en-US" sz="1000" dirty="0">
                <a:latin typeface="+mn-ea"/>
              </a:rPr>
              <a:t>를 통해 </a:t>
            </a:r>
            <a:r>
              <a:rPr lang="en-US" altLang="ko-KR" sz="1000" dirty="0">
                <a:latin typeface="+mn-ea"/>
              </a:rPr>
              <a:t>XA </a:t>
            </a:r>
            <a:r>
              <a:rPr lang="ko-KR" altLang="en-US" sz="1000" dirty="0">
                <a:latin typeface="+mn-ea"/>
              </a:rPr>
              <a:t>트랜잭션을 지원합니다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XA</a:t>
            </a:r>
            <a:r>
              <a:rPr lang="ko-KR" altLang="en-US" sz="1000" dirty="0">
                <a:latin typeface="+mn-ea"/>
              </a:rPr>
              <a:t>는 분산 컴퓨팅 환경에서 여러 리소스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데이터베이스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메시징</a:t>
            </a:r>
            <a:r>
              <a:rPr lang="ko-KR" altLang="en-US" sz="1000" dirty="0">
                <a:latin typeface="+mn-ea"/>
              </a:rPr>
              <a:t> 시스템</a:t>
            </a:r>
            <a:r>
              <a:rPr lang="en-US" altLang="ko-KR" sz="1000" dirty="0">
                <a:latin typeface="+mn-ea"/>
              </a:rPr>
              <a:t>) </a:t>
            </a:r>
            <a:r>
              <a:rPr lang="ko-KR" altLang="en-US" sz="1000" dirty="0">
                <a:latin typeface="+mn-ea"/>
              </a:rPr>
              <a:t>간의 트랜잭션을 조율하기 위한 표준 인터페이스입니다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 </a:t>
            </a:r>
            <a:r>
              <a:rPr lang="ko-KR" altLang="en-US" sz="1000" dirty="0">
                <a:latin typeface="+mn-ea"/>
              </a:rPr>
              <a:t>인터페이스는 </a:t>
            </a:r>
            <a:r>
              <a:rPr lang="en-US" altLang="ko-KR" sz="1000" dirty="0">
                <a:latin typeface="+mn-ea"/>
              </a:rPr>
              <a:t>2-Phase-Commit (2PC, Two-Phase Commit) </a:t>
            </a:r>
            <a:r>
              <a:rPr lang="ko-KR" altLang="en-US" sz="1000" dirty="0">
                <a:latin typeface="+mn-ea"/>
              </a:rPr>
              <a:t>프로토콜을 사용하여 트랜잭션을 완료합니다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2-Phase-Commit(2PC)</a:t>
            </a:r>
          </a:p>
          <a:p>
            <a:r>
              <a:rPr lang="en-US" altLang="ko-KR" sz="1000" dirty="0">
                <a:latin typeface="+mn-ea"/>
              </a:rPr>
              <a:t>XA </a:t>
            </a:r>
            <a:r>
              <a:rPr lang="ko-KR" altLang="en-US" sz="1000" dirty="0">
                <a:latin typeface="+mn-ea"/>
              </a:rPr>
              <a:t>프로토콜은 </a:t>
            </a:r>
            <a:r>
              <a:rPr lang="en-US" altLang="ko-KR" sz="1000" dirty="0">
                <a:latin typeface="+mn-ea"/>
              </a:rPr>
              <a:t>2PC </a:t>
            </a:r>
            <a:r>
              <a:rPr lang="ko-KR" altLang="en-US" sz="1000" dirty="0">
                <a:latin typeface="+mn-ea"/>
              </a:rPr>
              <a:t>알고리즘을 통해 작동됩니다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2PC</a:t>
            </a:r>
            <a:r>
              <a:rPr lang="ko-KR" altLang="en-US" sz="1000" dirty="0">
                <a:latin typeface="+mn-ea"/>
              </a:rPr>
              <a:t>은 두 단계로 구분되어 작동됩니다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- Prepare </a:t>
            </a:r>
            <a:r>
              <a:rPr lang="en-US" altLang="ko-KR" sz="1000" b="1" dirty="0">
                <a:latin typeface="+mn-ea"/>
              </a:rPr>
              <a:t>Phase (</a:t>
            </a:r>
            <a:r>
              <a:rPr lang="ko-KR" altLang="en-US" sz="1000" b="1" dirty="0">
                <a:latin typeface="+mn-ea"/>
              </a:rPr>
              <a:t>준비 단계</a:t>
            </a:r>
            <a:r>
              <a:rPr lang="en-US" altLang="ko-KR" sz="1000" b="1" dirty="0">
                <a:latin typeface="+mn-ea"/>
              </a:rPr>
              <a:t>):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트랜잭션 매니저 </a:t>
            </a:r>
            <a:r>
              <a:rPr lang="en-US" altLang="ko-KR" sz="1000" dirty="0">
                <a:latin typeface="+mn-ea"/>
              </a:rPr>
              <a:t>(TM)</a:t>
            </a:r>
            <a:r>
              <a:rPr lang="ko-KR" altLang="en-US" sz="1000" dirty="0">
                <a:latin typeface="+mn-ea"/>
              </a:rPr>
              <a:t>는 모든 리소스 매니저 </a:t>
            </a:r>
            <a:r>
              <a:rPr lang="en-US" altLang="ko-KR" sz="1000" dirty="0">
                <a:latin typeface="+mn-ea"/>
              </a:rPr>
              <a:t>(RM)</a:t>
            </a:r>
            <a:r>
              <a:rPr lang="ko-KR" altLang="en-US" sz="1000" dirty="0">
                <a:latin typeface="+mn-ea"/>
              </a:rPr>
              <a:t>에게 트랜잭션 </a:t>
            </a:r>
            <a:r>
              <a:rPr lang="ko-KR" altLang="en-US" sz="1000" dirty="0" err="1">
                <a:latin typeface="+mn-ea"/>
              </a:rPr>
              <a:t>커밋</a:t>
            </a:r>
            <a:r>
              <a:rPr lang="ko-KR" altLang="en-US" sz="1000" dirty="0">
                <a:latin typeface="+mn-ea"/>
              </a:rPr>
              <a:t> 준비를 알립니다</a:t>
            </a:r>
            <a:r>
              <a:rPr lang="en-US" altLang="ko-KR" sz="1000" dirty="0">
                <a:latin typeface="+mn-ea"/>
              </a:rPr>
              <a:t>. RM</a:t>
            </a:r>
            <a:r>
              <a:rPr lang="ko-KR" altLang="en-US" sz="1000" dirty="0">
                <a:latin typeface="+mn-ea"/>
              </a:rPr>
              <a:t>들은 이 요청을 받고 필요한 모든 작업을 준비하며 준비가 완료되면 응답합니다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- Commit/Rollback </a:t>
            </a:r>
            <a:r>
              <a:rPr lang="en-US" altLang="ko-KR" sz="1000" b="1" dirty="0">
                <a:latin typeface="+mn-ea"/>
              </a:rPr>
              <a:t>Phase (</a:t>
            </a:r>
            <a:r>
              <a:rPr lang="ko-KR" altLang="en-US" sz="1000" b="1" dirty="0" err="1">
                <a:latin typeface="+mn-ea"/>
              </a:rPr>
              <a:t>커밋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롤백 단계</a:t>
            </a:r>
            <a:r>
              <a:rPr lang="en-US" altLang="ko-KR" sz="1000" b="1" dirty="0">
                <a:latin typeface="+mn-ea"/>
              </a:rPr>
              <a:t>):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모든 </a:t>
            </a:r>
            <a:r>
              <a:rPr lang="en-US" altLang="ko-KR" sz="1000" dirty="0">
                <a:latin typeface="+mn-ea"/>
              </a:rPr>
              <a:t>RM</a:t>
            </a:r>
            <a:r>
              <a:rPr lang="ko-KR" altLang="en-US" sz="1000" dirty="0">
                <a:latin typeface="+mn-ea"/>
              </a:rPr>
              <a:t>이 준비되면 </a:t>
            </a:r>
            <a:r>
              <a:rPr lang="en-US" altLang="ko-KR" sz="1000" dirty="0">
                <a:latin typeface="+mn-ea"/>
              </a:rPr>
              <a:t>TM</a:t>
            </a:r>
            <a:r>
              <a:rPr lang="ko-KR" altLang="en-US" sz="1000" dirty="0">
                <a:latin typeface="+mn-ea"/>
              </a:rPr>
              <a:t>은 트랜잭션을 </a:t>
            </a:r>
            <a:r>
              <a:rPr lang="ko-KR" altLang="en-US" sz="1000" dirty="0" err="1">
                <a:latin typeface="+mn-ea"/>
              </a:rPr>
              <a:t>커밋합니다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만약 어떤 </a:t>
            </a:r>
            <a:r>
              <a:rPr lang="en-US" altLang="ko-KR" sz="1000" dirty="0">
                <a:latin typeface="+mn-ea"/>
              </a:rPr>
              <a:t>RM</a:t>
            </a:r>
            <a:r>
              <a:rPr lang="ko-KR" altLang="en-US" sz="1000" dirty="0">
                <a:latin typeface="+mn-ea"/>
              </a:rPr>
              <a:t>이 준비되지 않았다면</a:t>
            </a:r>
            <a:r>
              <a:rPr lang="en-US" altLang="ko-KR" sz="1000" dirty="0">
                <a:latin typeface="+mn-ea"/>
              </a:rPr>
              <a:t>, TM</a:t>
            </a:r>
            <a:r>
              <a:rPr lang="ko-KR" altLang="en-US" sz="1000" dirty="0">
                <a:latin typeface="+mn-ea"/>
              </a:rPr>
              <a:t>은 트랜잭션을 </a:t>
            </a:r>
            <a:r>
              <a:rPr lang="ko-KR" altLang="en-US" sz="1000" dirty="0" err="1">
                <a:latin typeface="+mn-ea"/>
              </a:rPr>
              <a:t>롤백합니다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유저가 계좌 </a:t>
            </a:r>
            <a:r>
              <a:rPr lang="en-US" altLang="ko-KR" sz="1000" dirty="0">
                <a:latin typeface="+mn-ea"/>
              </a:rPr>
              <a:t>A</a:t>
            </a:r>
            <a:r>
              <a:rPr lang="ko-KR" altLang="en-US" sz="1000" dirty="0">
                <a:latin typeface="+mn-ea"/>
              </a:rPr>
              <a:t>에서 계좌 </a:t>
            </a:r>
            <a:r>
              <a:rPr lang="en-US" altLang="ko-KR" sz="1000" dirty="0">
                <a:latin typeface="+mn-ea"/>
              </a:rPr>
              <a:t>B</a:t>
            </a:r>
            <a:r>
              <a:rPr lang="ko-KR" altLang="en-US" sz="1000" dirty="0">
                <a:latin typeface="+mn-ea"/>
              </a:rPr>
              <a:t>로 자금을 이체하는 경우를 예시로 살펴보겠습니다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public interface </a:t>
            </a:r>
            <a:r>
              <a:rPr lang="en-US" altLang="ko-KR" sz="1000" dirty="0" err="1">
                <a:latin typeface="+mn-ea"/>
              </a:rPr>
              <a:t>BankService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    void </a:t>
            </a:r>
            <a:r>
              <a:rPr lang="en-US" altLang="ko-KR" sz="1000" dirty="0" err="1">
                <a:latin typeface="+mn-ea"/>
              </a:rPr>
              <a:t>prepareTransfer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amount);</a:t>
            </a:r>
          </a:p>
          <a:p>
            <a:r>
              <a:rPr lang="en-US" altLang="ko-KR" sz="1000" dirty="0">
                <a:latin typeface="+mn-ea"/>
              </a:rPr>
              <a:t>    void commit();</a:t>
            </a:r>
          </a:p>
          <a:p>
            <a:r>
              <a:rPr lang="en-US" altLang="ko-KR" sz="1000" dirty="0">
                <a:latin typeface="+mn-ea"/>
              </a:rPr>
              <a:t>    void rollback();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@Component</a:t>
            </a:r>
          </a:p>
          <a:p>
            <a:r>
              <a:rPr lang="en-US" altLang="ko-KR" sz="1000" dirty="0">
                <a:latin typeface="+mn-ea"/>
              </a:rPr>
              <a:t>public class </a:t>
            </a:r>
            <a:r>
              <a:rPr lang="en-US" altLang="ko-KR" sz="1000" dirty="0" err="1">
                <a:latin typeface="+mn-ea"/>
              </a:rPr>
              <a:t>AccountAService</a:t>
            </a:r>
            <a:r>
              <a:rPr lang="en-US" altLang="ko-KR" sz="1000" dirty="0">
                <a:latin typeface="+mn-ea"/>
              </a:rPr>
              <a:t> implements </a:t>
            </a:r>
            <a:r>
              <a:rPr lang="en-US" altLang="ko-KR" sz="1000" dirty="0" err="1">
                <a:latin typeface="+mn-ea"/>
              </a:rPr>
              <a:t>BankService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    // </a:t>
            </a:r>
            <a:r>
              <a:rPr lang="ko-KR" altLang="en-US" sz="1000" dirty="0">
                <a:latin typeface="+mn-ea"/>
              </a:rPr>
              <a:t>계좌 </a:t>
            </a:r>
            <a:r>
              <a:rPr lang="en-US" altLang="ko-KR" sz="1000" dirty="0">
                <a:latin typeface="+mn-ea"/>
              </a:rPr>
              <a:t>A</a:t>
            </a:r>
            <a:r>
              <a:rPr lang="ko-KR" altLang="en-US" sz="1000" dirty="0">
                <a:latin typeface="+mn-ea"/>
              </a:rPr>
              <a:t>에서 금액을 차감하기 전의 준비 작업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계좌호출 차감 금액 </a:t>
            </a:r>
            <a:r>
              <a:rPr lang="ko-KR" altLang="en-US" sz="1000" dirty="0" err="1">
                <a:latin typeface="+mn-ea"/>
              </a:rPr>
              <a:t>확인등</a:t>
            </a:r>
            <a:r>
              <a:rPr lang="en-US" altLang="ko-KR" sz="1000" dirty="0">
                <a:latin typeface="+mn-ea"/>
              </a:rPr>
              <a:t>..)</a:t>
            </a:r>
          </a:p>
          <a:p>
            <a:r>
              <a:rPr lang="en-US" altLang="ko-KR" sz="1000" dirty="0">
                <a:latin typeface="+mn-ea"/>
              </a:rPr>
              <a:t>    @Override</a:t>
            </a:r>
          </a:p>
          <a:p>
            <a:r>
              <a:rPr lang="en-US" altLang="ko-KR" sz="1000" dirty="0">
                <a:latin typeface="+mn-ea"/>
              </a:rPr>
              <a:t>    public void </a:t>
            </a:r>
            <a:r>
              <a:rPr lang="en-US" altLang="ko-KR" sz="1000" dirty="0" err="1">
                <a:latin typeface="+mn-ea"/>
              </a:rPr>
              <a:t>prepareTransfer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amount) {    </a:t>
            </a:r>
          </a:p>
          <a:p>
            <a:r>
              <a:rPr lang="en-US" altLang="ko-KR" sz="1000" dirty="0">
                <a:latin typeface="+mn-ea"/>
              </a:rPr>
              <a:t>        if(balance &gt;= amount) {</a:t>
            </a:r>
          </a:p>
          <a:p>
            <a:r>
              <a:rPr lang="en-US" altLang="ko-KR" sz="1000" dirty="0">
                <a:latin typeface="+mn-ea"/>
              </a:rPr>
              <a:t>            balance -= amount;</a:t>
            </a:r>
          </a:p>
          <a:p>
            <a:r>
              <a:rPr lang="en-US" altLang="ko-KR" sz="1000" dirty="0">
                <a:latin typeface="+mn-ea"/>
              </a:rPr>
              <a:t>            return true;</a:t>
            </a:r>
          </a:p>
          <a:p>
            <a:r>
              <a:rPr lang="en-US" altLang="ko-KR" sz="1000" dirty="0">
                <a:latin typeface="+mn-ea"/>
              </a:rPr>
              <a:t>        } else {</a:t>
            </a:r>
          </a:p>
          <a:p>
            <a:r>
              <a:rPr lang="en-US" altLang="ko-KR" sz="1000" dirty="0">
                <a:latin typeface="+mn-ea"/>
              </a:rPr>
              <a:t>            return false; // </a:t>
            </a:r>
            <a:r>
              <a:rPr lang="ko-KR" altLang="en-US" sz="1000" dirty="0">
                <a:latin typeface="+mn-ea"/>
              </a:rPr>
              <a:t>잔액 부족</a:t>
            </a:r>
          </a:p>
          <a:p>
            <a:r>
              <a:rPr lang="ko-KR" altLang="en-US" sz="1000" dirty="0">
                <a:latin typeface="+mn-ea"/>
              </a:rPr>
              <a:t>        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    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환경에서의 분산 트랜잭션 관리</a:t>
            </a:r>
            <a:r>
              <a:rPr lang="en-US" altLang="ko-KR" sz="1100" b="1" dirty="0">
                <a:latin typeface="+mn-ea"/>
              </a:rPr>
              <a:t>: 2PC &amp; SAGA </a:t>
            </a:r>
            <a:r>
              <a:rPr lang="ko-KR" altLang="en-US" sz="1100" b="1" dirty="0" smtClean="0">
                <a:latin typeface="+mn-ea"/>
              </a:rPr>
              <a:t>패턴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795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@</a:t>
            </a:r>
            <a:r>
              <a:rPr lang="en-US" altLang="ko-KR" sz="1000" dirty="0">
                <a:latin typeface="+mn-ea"/>
              </a:rPr>
              <a:t>Component</a:t>
            </a:r>
          </a:p>
          <a:p>
            <a:r>
              <a:rPr lang="en-US" altLang="ko-KR" sz="1000" dirty="0">
                <a:latin typeface="+mn-ea"/>
              </a:rPr>
              <a:t>public class </a:t>
            </a:r>
            <a:r>
              <a:rPr lang="en-US" altLang="ko-KR" sz="1000" dirty="0" err="1">
                <a:latin typeface="+mn-ea"/>
              </a:rPr>
              <a:t>AccountBService</a:t>
            </a:r>
            <a:r>
              <a:rPr lang="en-US" altLang="ko-KR" sz="1000" dirty="0">
                <a:latin typeface="+mn-ea"/>
              </a:rPr>
              <a:t> implements </a:t>
            </a:r>
            <a:r>
              <a:rPr lang="en-US" altLang="ko-KR" sz="1000" dirty="0" err="1">
                <a:latin typeface="+mn-ea"/>
              </a:rPr>
              <a:t>BankService</a:t>
            </a:r>
            <a:r>
              <a:rPr lang="en-US" altLang="ko-KR" sz="1000" dirty="0">
                <a:latin typeface="+mn-ea"/>
              </a:rPr>
              <a:t> {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// </a:t>
            </a:r>
            <a:r>
              <a:rPr lang="ko-KR" altLang="en-US" sz="1000" dirty="0">
                <a:latin typeface="+mn-ea"/>
              </a:rPr>
              <a:t>계좌 </a:t>
            </a:r>
            <a:r>
              <a:rPr lang="en-US" altLang="ko-KR" sz="1000" dirty="0">
                <a:latin typeface="+mn-ea"/>
              </a:rPr>
              <a:t>B</a:t>
            </a:r>
            <a:r>
              <a:rPr lang="ko-KR" altLang="en-US" sz="1000" dirty="0">
                <a:latin typeface="+mn-ea"/>
              </a:rPr>
              <a:t>로 입금하기 전의 준비 작업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입금 계좌 확인 및 금액 확인 등</a:t>
            </a:r>
            <a:r>
              <a:rPr lang="en-US" altLang="ko-KR" sz="1000" dirty="0">
                <a:latin typeface="+mn-ea"/>
              </a:rPr>
              <a:t>..)</a:t>
            </a:r>
          </a:p>
          <a:p>
            <a:r>
              <a:rPr lang="en-US" altLang="ko-KR" sz="1000" dirty="0">
                <a:latin typeface="+mn-ea"/>
              </a:rPr>
              <a:t>    @Override</a:t>
            </a:r>
          </a:p>
          <a:p>
            <a:r>
              <a:rPr lang="en-US" altLang="ko-KR" sz="1000" dirty="0">
                <a:latin typeface="+mn-ea"/>
              </a:rPr>
              <a:t>    public void </a:t>
            </a:r>
            <a:r>
              <a:rPr lang="en-US" altLang="ko-KR" sz="1000" dirty="0" err="1">
                <a:latin typeface="+mn-ea"/>
              </a:rPr>
              <a:t>prepareTransfer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amount) {</a:t>
            </a:r>
          </a:p>
          <a:p>
            <a:r>
              <a:rPr lang="en-US" altLang="ko-KR" sz="1000" dirty="0">
                <a:latin typeface="+mn-ea"/>
              </a:rPr>
              <a:t>        balance += amount;</a:t>
            </a:r>
          </a:p>
          <a:p>
            <a:r>
              <a:rPr lang="en-US" altLang="ko-KR" sz="1000" dirty="0">
                <a:latin typeface="+mn-ea"/>
              </a:rPr>
              <a:t>        return true;</a:t>
            </a:r>
          </a:p>
          <a:p>
            <a:r>
              <a:rPr lang="en-US" altLang="ko-KR" sz="1000" dirty="0">
                <a:latin typeface="+mn-ea"/>
              </a:rPr>
              <a:t>    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@Service</a:t>
            </a:r>
          </a:p>
          <a:p>
            <a:r>
              <a:rPr lang="en-US" altLang="ko-KR" sz="1000" dirty="0">
                <a:latin typeface="+mn-ea"/>
              </a:rPr>
              <a:t>@</a:t>
            </a:r>
            <a:r>
              <a:rPr lang="en-US" altLang="ko-KR" sz="1000" dirty="0" err="1">
                <a:latin typeface="+mn-ea"/>
              </a:rPr>
              <a:t>RequiredArgsConstructor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public class </a:t>
            </a:r>
            <a:r>
              <a:rPr lang="en-US" altLang="ko-KR" sz="1000" dirty="0" err="1">
                <a:latin typeface="+mn-ea"/>
              </a:rPr>
              <a:t>TransferService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    </a:t>
            </a:r>
          </a:p>
          <a:p>
            <a:r>
              <a:rPr lang="en-US" altLang="ko-KR" sz="1000" dirty="0">
                <a:latin typeface="+mn-ea"/>
              </a:rPr>
              <a:t>    private final </a:t>
            </a:r>
            <a:r>
              <a:rPr lang="en-US" altLang="ko-KR" sz="1000" dirty="0" err="1">
                <a:latin typeface="+mn-ea"/>
              </a:rPr>
              <a:t>AccountAService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accountA</a:t>
            </a:r>
            <a:r>
              <a:rPr lang="en-US" altLang="ko-KR" sz="1000" dirty="0">
                <a:latin typeface="+mn-ea"/>
              </a:rPr>
              <a:t>;</a:t>
            </a:r>
          </a:p>
          <a:p>
            <a:r>
              <a:rPr lang="en-US" altLang="ko-KR" sz="1000" dirty="0">
                <a:latin typeface="+mn-ea"/>
              </a:rPr>
              <a:t>    private final </a:t>
            </a:r>
            <a:r>
              <a:rPr lang="en-US" altLang="ko-KR" sz="1000" dirty="0" err="1">
                <a:latin typeface="+mn-ea"/>
              </a:rPr>
              <a:t>AccountBService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accountB</a:t>
            </a:r>
            <a:r>
              <a:rPr lang="en-US" altLang="ko-KR" sz="1000" dirty="0">
                <a:latin typeface="+mn-ea"/>
              </a:rPr>
              <a:t>;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  public void transfer(</a:t>
            </a:r>
            <a:r>
              <a:rPr lang="en-US" altLang="ko-KR" sz="1000" dirty="0" err="1">
                <a:latin typeface="+mn-ea"/>
              </a:rPr>
              <a:t>int</a:t>
            </a:r>
            <a:r>
              <a:rPr lang="en-US" altLang="ko-KR" sz="1000" dirty="0">
                <a:latin typeface="+mn-ea"/>
              </a:rPr>
              <a:t> amount) {</a:t>
            </a:r>
          </a:p>
          <a:p>
            <a:r>
              <a:rPr lang="en-US" altLang="ko-KR" sz="1000" dirty="0">
                <a:latin typeface="+mn-ea"/>
              </a:rPr>
              <a:t>        </a:t>
            </a:r>
            <a:r>
              <a:rPr lang="en-US" altLang="ko-KR" sz="1000" dirty="0" err="1">
                <a:latin typeface="+mn-ea"/>
              </a:rPr>
              <a:t>boolean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isPrepared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accountA.prepareTransfer</a:t>
            </a:r>
            <a:r>
              <a:rPr lang="en-US" altLang="ko-KR" sz="1000" dirty="0">
                <a:latin typeface="+mn-ea"/>
              </a:rPr>
              <a:t>(amount) &amp;&amp; </a:t>
            </a:r>
            <a:r>
              <a:rPr lang="en-US" altLang="ko-KR" sz="1000" dirty="0" err="1">
                <a:latin typeface="+mn-ea"/>
              </a:rPr>
              <a:t>accountB.prepareTransfer</a:t>
            </a:r>
            <a:r>
              <a:rPr lang="en-US" altLang="ko-KR" sz="1000" dirty="0">
                <a:latin typeface="+mn-ea"/>
              </a:rPr>
              <a:t>(amount);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      if (</a:t>
            </a:r>
            <a:r>
              <a:rPr lang="en-US" altLang="ko-KR" sz="1000" dirty="0" err="1">
                <a:latin typeface="+mn-ea"/>
              </a:rPr>
              <a:t>isPrepared</a:t>
            </a:r>
            <a:r>
              <a:rPr lang="en-US" altLang="ko-KR" sz="1000" dirty="0">
                <a:latin typeface="+mn-ea"/>
              </a:rPr>
              <a:t>) {</a:t>
            </a:r>
          </a:p>
          <a:p>
            <a:r>
              <a:rPr lang="en-US" altLang="ko-KR" sz="1000" dirty="0">
                <a:latin typeface="+mn-ea"/>
              </a:rPr>
              <a:t>            </a:t>
            </a:r>
            <a:r>
              <a:rPr lang="en-US" altLang="ko-KR" sz="1000" dirty="0" err="1">
                <a:latin typeface="+mn-ea"/>
              </a:rPr>
              <a:t>accountA.commit</a:t>
            </a:r>
            <a:r>
              <a:rPr lang="en-US" altLang="ko-KR" sz="1000" dirty="0">
                <a:latin typeface="+mn-ea"/>
              </a:rPr>
              <a:t>();</a:t>
            </a:r>
          </a:p>
          <a:p>
            <a:r>
              <a:rPr lang="en-US" altLang="ko-KR" sz="1000" dirty="0">
                <a:latin typeface="+mn-ea"/>
              </a:rPr>
              <a:t>            </a:t>
            </a:r>
            <a:r>
              <a:rPr lang="en-US" altLang="ko-KR" sz="1000" dirty="0" err="1">
                <a:latin typeface="+mn-ea"/>
              </a:rPr>
              <a:t>accountB.commit</a:t>
            </a:r>
            <a:r>
              <a:rPr lang="en-US" altLang="ko-KR" sz="1000" dirty="0">
                <a:latin typeface="+mn-ea"/>
              </a:rPr>
              <a:t>();</a:t>
            </a:r>
          </a:p>
          <a:p>
            <a:r>
              <a:rPr lang="en-US" altLang="ko-KR" sz="1000" dirty="0">
                <a:latin typeface="+mn-ea"/>
              </a:rPr>
              <a:t>        } else {</a:t>
            </a:r>
          </a:p>
          <a:p>
            <a:r>
              <a:rPr lang="en-US" altLang="ko-KR" sz="1000" dirty="0">
                <a:latin typeface="+mn-ea"/>
              </a:rPr>
              <a:t>            </a:t>
            </a:r>
            <a:r>
              <a:rPr lang="en-US" altLang="ko-KR" sz="1000" dirty="0" err="1">
                <a:latin typeface="+mn-ea"/>
              </a:rPr>
              <a:t>accountA.rollback</a:t>
            </a:r>
            <a:r>
              <a:rPr lang="en-US" altLang="ko-KR" sz="1000" dirty="0">
                <a:latin typeface="+mn-ea"/>
              </a:rPr>
              <a:t>();</a:t>
            </a:r>
          </a:p>
          <a:p>
            <a:r>
              <a:rPr lang="en-US" altLang="ko-KR" sz="1000" dirty="0">
                <a:latin typeface="+mn-ea"/>
              </a:rPr>
              <a:t>            </a:t>
            </a:r>
            <a:r>
              <a:rPr lang="en-US" altLang="ko-KR" sz="1000" dirty="0" err="1">
                <a:latin typeface="+mn-ea"/>
              </a:rPr>
              <a:t>accountB.rollback</a:t>
            </a:r>
            <a:r>
              <a:rPr lang="en-US" altLang="ko-KR" sz="1000" dirty="0">
                <a:latin typeface="+mn-ea"/>
              </a:rPr>
              <a:t>();</a:t>
            </a:r>
          </a:p>
          <a:p>
            <a:r>
              <a:rPr lang="en-US" altLang="ko-KR" sz="1000" dirty="0">
                <a:latin typeface="+mn-ea"/>
              </a:rPr>
              <a:t>        }</a:t>
            </a:r>
          </a:p>
          <a:p>
            <a:r>
              <a:rPr lang="en-US" altLang="ko-KR" sz="1000" dirty="0">
                <a:latin typeface="+mn-ea"/>
              </a:rPr>
              <a:t>    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환경에서의 분산 트랜잭션 관리</a:t>
            </a:r>
            <a:r>
              <a:rPr lang="en-US" altLang="ko-KR" sz="1100" b="1" dirty="0">
                <a:latin typeface="+mn-ea"/>
              </a:rPr>
              <a:t>: 2PC &amp; SAGA </a:t>
            </a:r>
            <a:r>
              <a:rPr lang="ko-KR" altLang="en-US" sz="1100" b="1" dirty="0" smtClean="0">
                <a:latin typeface="+mn-ea"/>
              </a:rPr>
              <a:t>패턴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316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단계별 </a:t>
            </a:r>
            <a:r>
              <a:rPr lang="ko-KR" altLang="en-US" sz="1000" b="1" dirty="0">
                <a:latin typeface="+mn-ea"/>
              </a:rPr>
              <a:t>설명 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1. Prepare </a:t>
            </a:r>
            <a:r>
              <a:rPr lang="en-US" altLang="ko-KR" sz="1000" b="1" dirty="0">
                <a:latin typeface="+mn-ea"/>
              </a:rPr>
              <a:t>Phase (</a:t>
            </a:r>
            <a:r>
              <a:rPr lang="ko-KR" altLang="en-US" sz="1000" b="1" dirty="0">
                <a:latin typeface="+mn-ea"/>
              </a:rPr>
              <a:t>준비 단계</a:t>
            </a:r>
            <a:r>
              <a:rPr lang="en-US" altLang="ko-KR" sz="1000" b="1" dirty="0" smtClean="0">
                <a:latin typeface="+mn-ea"/>
              </a:rPr>
              <a:t>)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- </a:t>
            </a:r>
            <a:r>
              <a:rPr lang="ko-KR" altLang="en-US" sz="1000" dirty="0" smtClean="0">
                <a:latin typeface="+mn-ea"/>
              </a:rPr>
              <a:t>유저가 </a:t>
            </a:r>
            <a:r>
              <a:rPr lang="en-US" altLang="ko-KR" sz="1000" dirty="0" err="1">
                <a:latin typeface="+mn-ea"/>
              </a:rPr>
              <a:t>TransferService</a:t>
            </a:r>
            <a:r>
              <a:rPr lang="ko-KR" altLang="en-US" sz="1000" dirty="0">
                <a:latin typeface="+mn-ea"/>
              </a:rPr>
              <a:t>를 통해 금액 이체를 요청합니다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- Coordinator(</a:t>
            </a:r>
            <a:r>
              <a:rPr lang="en-US" altLang="ko-KR" sz="1000" dirty="0" err="1" smtClean="0">
                <a:latin typeface="+mn-ea"/>
              </a:rPr>
              <a:t>TransferService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는 계좌 </a:t>
            </a:r>
            <a:r>
              <a:rPr lang="en-US" altLang="ko-KR" sz="1000" dirty="0">
                <a:latin typeface="+mn-ea"/>
              </a:rPr>
              <a:t>A (</a:t>
            </a:r>
            <a:r>
              <a:rPr lang="en-US" altLang="ko-KR" sz="1000" dirty="0" err="1">
                <a:latin typeface="+mn-ea"/>
              </a:rPr>
              <a:t>AccountAService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와 계좌 </a:t>
            </a:r>
            <a:r>
              <a:rPr lang="en-US" altLang="ko-KR" sz="1000" dirty="0">
                <a:latin typeface="+mn-ea"/>
              </a:rPr>
              <a:t>B (</a:t>
            </a:r>
            <a:r>
              <a:rPr lang="en-US" altLang="ko-KR" sz="1000" dirty="0" err="1">
                <a:latin typeface="+mn-ea"/>
              </a:rPr>
              <a:t>AccountBService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에게 </a:t>
            </a:r>
            <a:r>
              <a:rPr lang="en-US" altLang="ko-KR" sz="1000" dirty="0">
                <a:latin typeface="+mn-ea"/>
              </a:rPr>
              <a:t>prepare </a:t>
            </a:r>
            <a:r>
              <a:rPr lang="ko-KR" altLang="en-US" sz="1000" dirty="0">
                <a:latin typeface="+mn-ea"/>
              </a:rPr>
              <a:t>상태인지 확인을 요청합니다 </a:t>
            </a:r>
            <a:r>
              <a:rPr lang="en-US" altLang="ko-KR" sz="1000" dirty="0">
                <a:latin typeface="+mn-ea"/>
              </a:rPr>
              <a:t>(= </a:t>
            </a:r>
            <a:r>
              <a:rPr lang="en-US" altLang="ko-KR" sz="1000" dirty="0" err="1">
                <a:latin typeface="+mn-ea"/>
              </a:rPr>
              <a:t>prepareTransfer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메서드</a:t>
            </a:r>
            <a:r>
              <a:rPr lang="ko-KR" altLang="en-US" sz="1000" dirty="0">
                <a:latin typeface="+mn-ea"/>
              </a:rPr>
              <a:t> 호출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계좌 서비스는 자신의 상태를 확인하여 </a:t>
            </a:r>
            <a:r>
              <a:rPr lang="en-US" altLang="ko-KR" sz="1000" dirty="0">
                <a:latin typeface="+mn-ea"/>
              </a:rPr>
              <a:t>prepare </a:t>
            </a:r>
            <a:r>
              <a:rPr lang="ko-KR" altLang="en-US" sz="1000" dirty="0">
                <a:latin typeface="+mn-ea"/>
              </a:rPr>
              <a:t>상태이면 준비 완료 응답을 반환하고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그렇지 않으면 준비 실패 응답을 반환합니다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2. Commit/Rollback </a:t>
            </a:r>
            <a:r>
              <a:rPr lang="en-US" altLang="ko-KR" sz="1000" b="1" dirty="0">
                <a:latin typeface="+mn-ea"/>
              </a:rPr>
              <a:t>Phase (</a:t>
            </a:r>
            <a:r>
              <a:rPr lang="ko-KR" altLang="en-US" sz="1000" b="1" dirty="0" err="1">
                <a:latin typeface="+mn-ea"/>
              </a:rPr>
              <a:t>커밋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롤백 단계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 - Coordinator</a:t>
            </a:r>
            <a:r>
              <a:rPr lang="ko-KR" altLang="en-US" sz="1000" dirty="0">
                <a:latin typeface="+mn-ea"/>
              </a:rPr>
              <a:t>는 모든 계좌 서비스로부터 응답을 받습니다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만약 </a:t>
            </a:r>
            <a:r>
              <a:rPr lang="ko-KR" altLang="en-US" sz="1000" dirty="0">
                <a:latin typeface="+mn-ea"/>
              </a:rPr>
              <a:t>모든 서비스가 </a:t>
            </a:r>
            <a:r>
              <a:rPr lang="en-US" altLang="ko-KR" sz="1000" dirty="0">
                <a:latin typeface="+mn-ea"/>
              </a:rPr>
              <a:t>prepared </a:t>
            </a:r>
            <a:r>
              <a:rPr lang="ko-KR" altLang="en-US" sz="1000" dirty="0">
                <a:latin typeface="+mn-ea"/>
              </a:rPr>
              <a:t>응답을 반환하면</a:t>
            </a:r>
            <a:r>
              <a:rPr lang="en-US" altLang="ko-KR" sz="1000" dirty="0">
                <a:latin typeface="+mn-ea"/>
              </a:rPr>
              <a:t>, Coordinator</a:t>
            </a:r>
            <a:r>
              <a:rPr lang="ko-KR" altLang="en-US" sz="1000" dirty="0">
                <a:latin typeface="+mn-ea"/>
              </a:rPr>
              <a:t>는 각 계좌 서비스에 </a:t>
            </a:r>
            <a:r>
              <a:rPr lang="ko-KR" altLang="en-US" sz="1000" dirty="0" err="1">
                <a:latin typeface="+mn-ea"/>
              </a:rPr>
              <a:t>커밋을</a:t>
            </a:r>
            <a:r>
              <a:rPr lang="ko-KR" altLang="en-US" sz="1000" dirty="0">
                <a:latin typeface="+mn-ea"/>
              </a:rPr>
              <a:t> 요청합니다</a:t>
            </a:r>
            <a:r>
              <a:rPr lang="en-US" altLang="ko-KR" sz="1000" dirty="0">
                <a:latin typeface="+mn-ea"/>
              </a:rPr>
              <a:t>. (= commit </a:t>
            </a:r>
            <a:r>
              <a:rPr lang="ko-KR" altLang="en-US" sz="1000" dirty="0" err="1">
                <a:latin typeface="+mn-ea"/>
              </a:rPr>
              <a:t>메서드</a:t>
            </a:r>
            <a:r>
              <a:rPr lang="ko-KR" altLang="en-US" sz="1000" dirty="0">
                <a:latin typeface="+mn-ea"/>
              </a:rPr>
              <a:t> 호출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 - </a:t>
            </a:r>
            <a:r>
              <a:rPr lang="en-US" altLang="ko-KR" sz="1000" dirty="0">
                <a:latin typeface="+mn-ea"/>
              </a:rPr>
              <a:t>commit </a:t>
            </a:r>
            <a:r>
              <a:rPr lang="ko-KR" altLang="en-US" sz="1000" dirty="0">
                <a:latin typeface="+mn-ea"/>
              </a:rPr>
              <a:t>호출에 따라 계좌 </a:t>
            </a:r>
            <a:r>
              <a:rPr lang="en-US" altLang="ko-KR" sz="1000" dirty="0">
                <a:latin typeface="+mn-ea"/>
              </a:rPr>
              <a:t>A</a:t>
            </a:r>
            <a:r>
              <a:rPr lang="ko-KR" altLang="en-US" sz="1000" dirty="0">
                <a:latin typeface="+mn-ea"/>
              </a:rPr>
              <a:t>에서는 출금이 이루어지고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계좌 </a:t>
            </a:r>
            <a:r>
              <a:rPr lang="en-US" altLang="ko-KR" sz="1000" dirty="0">
                <a:latin typeface="+mn-ea"/>
              </a:rPr>
              <a:t>B</a:t>
            </a:r>
            <a:r>
              <a:rPr lang="ko-KR" altLang="en-US" sz="1000" dirty="0">
                <a:latin typeface="+mn-ea"/>
              </a:rPr>
              <a:t>에서는 입금이 이루어집니다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그러나 </a:t>
            </a:r>
            <a:r>
              <a:rPr lang="ko-KR" altLang="en-US" sz="1000" dirty="0">
                <a:latin typeface="+mn-ea"/>
              </a:rPr>
              <a:t>하나 이상의 서비스에서 </a:t>
            </a:r>
            <a:r>
              <a:rPr lang="en-US" altLang="ko-KR" sz="1000" dirty="0">
                <a:latin typeface="+mn-ea"/>
              </a:rPr>
              <a:t>prepared </a:t>
            </a:r>
            <a:r>
              <a:rPr lang="ko-KR" altLang="en-US" sz="1000" dirty="0">
                <a:latin typeface="+mn-ea"/>
              </a:rPr>
              <a:t>실패 응답을 받으면</a:t>
            </a:r>
            <a:r>
              <a:rPr lang="en-US" altLang="ko-KR" sz="1000" dirty="0">
                <a:latin typeface="+mn-ea"/>
              </a:rPr>
              <a:t>, Coordinator</a:t>
            </a:r>
            <a:r>
              <a:rPr lang="ko-KR" altLang="en-US" sz="1000" dirty="0">
                <a:latin typeface="+mn-ea"/>
              </a:rPr>
              <a:t>는 롤백을 요청합니다</a:t>
            </a:r>
            <a:r>
              <a:rPr lang="en-US" altLang="ko-KR" sz="1000" dirty="0">
                <a:latin typeface="+mn-ea"/>
              </a:rPr>
              <a:t>.(=rollback </a:t>
            </a:r>
            <a:r>
              <a:rPr lang="ko-KR" altLang="en-US" sz="1000" dirty="0" err="1">
                <a:latin typeface="+mn-ea"/>
              </a:rPr>
              <a:t>메서드</a:t>
            </a:r>
            <a:r>
              <a:rPr lang="ko-KR" altLang="en-US" sz="1000" dirty="0">
                <a:latin typeface="+mn-ea"/>
              </a:rPr>
              <a:t> 호출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 - </a:t>
            </a:r>
            <a:r>
              <a:rPr lang="en-US" altLang="ko-KR" sz="1000" dirty="0">
                <a:latin typeface="+mn-ea"/>
              </a:rPr>
              <a:t>rollback </a:t>
            </a:r>
            <a:r>
              <a:rPr lang="ko-KR" altLang="en-US" sz="1000" dirty="0">
                <a:latin typeface="+mn-ea"/>
              </a:rPr>
              <a:t>호출에 따라 이전 상태로 복구됩니다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3. </a:t>
            </a:r>
            <a:r>
              <a:rPr lang="ko-KR" altLang="en-US" sz="1000" b="1" dirty="0" err="1" smtClean="0">
                <a:latin typeface="+mn-ea"/>
              </a:rPr>
              <a:t>원자성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보장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2PC</a:t>
            </a:r>
            <a:r>
              <a:rPr lang="ko-KR" altLang="en-US" sz="1000" dirty="0">
                <a:latin typeface="+mn-ea"/>
              </a:rPr>
              <a:t>의 핵심은 여러 데이터베이스나 서비스에 걸쳐 있는 트랜잭션도 하나의 트랜잭션처럼 다룰 수 있게 해준다는 것입니다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모든 작업이 성공적으로 수행되거나 아무 작업도 수행되지 않은 것처럼 보장됩니다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코디네이터의 </a:t>
            </a:r>
            <a:r>
              <a:rPr lang="ko-KR" altLang="en-US" sz="1000" dirty="0">
                <a:latin typeface="+mn-ea"/>
              </a:rPr>
              <a:t>중요성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코디네이터는 분산 트랜잭션을 관리하고 조율하는 중요한 역할을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모든 </a:t>
            </a:r>
            <a:r>
              <a:rPr lang="ko-KR" altLang="en-US" sz="1000" dirty="0">
                <a:latin typeface="+mn-ea"/>
              </a:rPr>
              <a:t>작업의 상태를 모니터링하고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최종 </a:t>
            </a:r>
            <a:r>
              <a:rPr lang="ko-KR" altLang="en-US" sz="1000" dirty="0" err="1">
                <a:latin typeface="+mn-ea"/>
              </a:rPr>
              <a:t>커밋</a:t>
            </a:r>
            <a:r>
              <a:rPr lang="ko-KR" altLang="en-US" sz="1000" dirty="0">
                <a:latin typeface="+mn-ea"/>
              </a:rPr>
              <a:t> 또는 롤백 결정을 내립니다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2PC</a:t>
            </a:r>
            <a:r>
              <a:rPr lang="ko-KR" altLang="en-US" sz="1000" b="1" dirty="0">
                <a:latin typeface="+mn-ea"/>
              </a:rPr>
              <a:t>를 사용하였을 경우의 문제점</a:t>
            </a:r>
          </a:p>
          <a:p>
            <a:r>
              <a:rPr lang="ko-KR" altLang="en-US" sz="1000" dirty="0" smtClean="0">
                <a:latin typeface="+mn-ea"/>
              </a:rPr>
              <a:t>  트랜잭션의 </a:t>
            </a:r>
            <a:r>
              <a:rPr lang="ko-KR" altLang="en-US" sz="1000" dirty="0">
                <a:latin typeface="+mn-ea"/>
              </a:rPr>
              <a:t>책임이 </a:t>
            </a:r>
            <a:r>
              <a:rPr lang="en-US" altLang="ko-KR" sz="1000" dirty="0">
                <a:latin typeface="+mn-ea"/>
              </a:rPr>
              <a:t>Coordinator Node</a:t>
            </a:r>
            <a:r>
              <a:rPr lang="ko-KR" altLang="en-US" sz="1000" dirty="0">
                <a:latin typeface="+mn-ea"/>
              </a:rPr>
              <a:t>에 있으며 이 부분이 단일 실패지점</a:t>
            </a:r>
            <a:r>
              <a:rPr lang="en-US" altLang="ko-KR" sz="1000" dirty="0">
                <a:latin typeface="+mn-ea"/>
              </a:rPr>
              <a:t>(SPOF)</a:t>
            </a:r>
            <a:r>
              <a:rPr lang="ko-KR" altLang="en-US" sz="1000" dirty="0">
                <a:latin typeface="+mn-ea"/>
              </a:rPr>
              <a:t>가 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전체 </a:t>
            </a:r>
            <a:r>
              <a:rPr lang="ko-KR" altLang="en-US" sz="1000" dirty="0">
                <a:latin typeface="+mn-ea"/>
              </a:rPr>
              <a:t>트랜잭션이 완료될 때까지 서비스에서 사용하는 리소스가 잠겨 있어 서비스가 완료될 때까지 대기하여야 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때문에 </a:t>
            </a:r>
            <a:r>
              <a:rPr lang="ko-KR" altLang="en-US" sz="1000" dirty="0">
                <a:latin typeface="+mn-ea"/>
              </a:rPr>
              <a:t>지연 시간이 늘어나고 리소스가 차단되어 확장이 어려워질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NoSQL</a:t>
            </a:r>
            <a:r>
              <a:rPr lang="ko-KR" altLang="en-US" sz="1000" dirty="0">
                <a:latin typeface="+mn-ea"/>
              </a:rPr>
              <a:t>은 </a:t>
            </a:r>
            <a:r>
              <a:rPr lang="en-US" altLang="ko-KR" sz="1000" dirty="0">
                <a:latin typeface="+mn-ea"/>
              </a:rPr>
              <a:t>2PC-</a:t>
            </a:r>
            <a:r>
              <a:rPr lang="ko-KR" altLang="en-US" sz="1000" dirty="0">
                <a:latin typeface="+mn-ea"/>
              </a:rPr>
              <a:t>분산 트랜잭션을 지원하지 않습니다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SAGA </a:t>
            </a:r>
            <a:r>
              <a:rPr lang="ko-KR" altLang="en-US" sz="1000" b="1" dirty="0">
                <a:latin typeface="+mn-ea"/>
              </a:rPr>
              <a:t>패턴</a:t>
            </a:r>
          </a:p>
          <a:p>
            <a:r>
              <a:rPr lang="en-US" altLang="ko-KR" sz="1000" dirty="0">
                <a:latin typeface="+mn-ea"/>
              </a:rPr>
              <a:t>SAGA </a:t>
            </a:r>
            <a:r>
              <a:rPr lang="ko-KR" altLang="en-US" sz="1000" dirty="0">
                <a:latin typeface="+mn-ea"/>
              </a:rPr>
              <a:t>패턴은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MSA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환경에서 일관성을 지키기 </a:t>
            </a:r>
            <a:r>
              <a:rPr lang="ko-KR" altLang="en-US" sz="1000" dirty="0" err="1">
                <a:solidFill>
                  <a:srgbClr val="FF0000"/>
                </a:solidFill>
                <a:latin typeface="+mn-ea"/>
              </a:rPr>
              <a:t>여렵다는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 것을 기반으로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약간의 일관성을 포기하고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Eventual Consistency(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최종 일관성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을 보장하여 효율성을 높이기 위한 패턴입니다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2PC</a:t>
            </a:r>
            <a:r>
              <a:rPr lang="ko-KR" altLang="en-US" sz="1000" dirty="0">
                <a:latin typeface="+mn-ea"/>
              </a:rPr>
              <a:t>에서는 트랜잭션을 하나의 트랜잭션으로 묶어서 처리를 하지만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b="1" dirty="0">
                <a:latin typeface="+mn-ea"/>
              </a:rPr>
              <a:t>SAGA </a:t>
            </a:r>
            <a:r>
              <a:rPr lang="ko-KR" altLang="en-US" sz="1000" b="1" dirty="0">
                <a:latin typeface="+mn-ea"/>
              </a:rPr>
              <a:t>패턴은 긴 트랜잭션을 여러 개의 짧은 로컬 트랜잭션으로 분리하는 접근 방식입니다</a:t>
            </a:r>
            <a:r>
              <a:rPr lang="en-US" altLang="ko-KR" sz="1000" b="1" dirty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트랜잭션은 다른 트랜잭션의 완료를 기다리지 않고 독립적으로 실행됩니다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따라서 트랜잭션의 </a:t>
            </a:r>
            <a:r>
              <a:rPr lang="ko-KR" altLang="en-US" sz="1000" dirty="0" err="1">
                <a:latin typeface="+mn-ea"/>
              </a:rPr>
              <a:t>원자성을</a:t>
            </a:r>
            <a:r>
              <a:rPr lang="ko-KR" altLang="en-US" sz="1000" dirty="0">
                <a:latin typeface="+mn-ea"/>
              </a:rPr>
              <a:t> 지켜줄 방법이 필요합니다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만약 </a:t>
            </a:r>
            <a:r>
              <a:rPr lang="ko-KR" altLang="en-US" sz="1000" dirty="0">
                <a:latin typeface="+mn-ea"/>
              </a:rPr>
              <a:t>중간에 문제가 발생하면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보상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Compenstation</a:t>
            </a:r>
            <a:r>
              <a:rPr lang="en-US" altLang="ko-KR" sz="1000" dirty="0">
                <a:latin typeface="+mn-ea"/>
              </a:rPr>
              <a:t>) </a:t>
            </a:r>
            <a:r>
              <a:rPr lang="ko-KR" altLang="en-US" sz="1000" dirty="0">
                <a:latin typeface="+mn-ea"/>
              </a:rPr>
              <a:t>트랜잭션이 실행되어 이전 트랜잭션을 </a:t>
            </a:r>
            <a:r>
              <a:rPr lang="ko-KR" altLang="en-US" sz="1000" dirty="0" err="1">
                <a:latin typeface="+mn-ea"/>
              </a:rPr>
              <a:t>롤백하는</a:t>
            </a:r>
            <a:r>
              <a:rPr lang="ko-KR" altLang="en-US" sz="1000" dirty="0">
                <a:latin typeface="+mn-ea"/>
              </a:rPr>
              <a:t> 것과 같은 효과를 가져옵니다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각 로컬 트랜잭션은 자신의 트랜잭션을 끝내고 다음 트랜잭션을 호출하는 메시지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이벤트를 생성하게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그럼 보상 트랜잭션이 뭔데</a:t>
            </a:r>
            <a:r>
              <a:rPr lang="en-US" altLang="ko-KR" sz="1000" b="1" dirty="0">
                <a:latin typeface="+mn-ea"/>
              </a:rPr>
              <a:t>?</a:t>
            </a:r>
          </a:p>
          <a:p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보상 </a:t>
            </a:r>
            <a:r>
              <a:rPr lang="ko-KR" altLang="en-US" sz="1000" dirty="0">
                <a:latin typeface="+mn-ea"/>
              </a:rPr>
              <a:t>트랜잭션은 분산된 트랜잭션 중 일부가 실패할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 실패 전에 성공적으로 완료된 트랜잭션을 보상 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되돌리는 역할을 하는 트랜잭션입니다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SAGA </a:t>
            </a:r>
            <a:r>
              <a:rPr lang="ko-KR" altLang="en-US" sz="1000" dirty="0">
                <a:latin typeface="+mn-ea"/>
              </a:rPr>
              <a:t>패턴의 트랜잭션은 분산된 여러 독립적인 트랜잭션이기 </a:t>
            </a:r>
            <a:r>
              <a:rPr lang="ko-KR" altLang="en-US" sz="1000" dirty="0" err="1">
                <a:latin typeface="+mn-ea"/>
              </a:rPr>
              <a:t>떄문에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어떤 서비스의 트랜잭션이 실패하면 단일 트랜잭션 처럼 롤백 메커니즘을 사용할 수 없습니다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대신 </a:t>
            </a:r>
            <a:r>
              <a:rPr lang="ko-KR" altLang="en-US" sz="1000" dirty="0">
                <a:latin typeface="+mn-ea"/>
              </a:rPr>
              <a:t>보상 트랜잭션을 사용하여 이전에 성공한 트랜잭션의 효과를 취소합니다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환경에서의 분산 트랜잭션 관리</a:t>
            </a:r>
            <a:r>
              <a:rPr lang="en-US" altLang="ko-KR" sz="1100" b="1" dirty="0">
                <a:latin typeface="+mn-ea"/>
              </a:rPr>
              <a:t>: 2PC &amp; SAGA </a:t>
            </a:r>
            <a:r>
              <a:rPr lang="ko-KR" altLang="en-US" sz="1100" b="1" dirty="0" smtClean="0">
                <a:latin typeface="+mn-ea"/>
              </a:rPr>
              <a:t>패턴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366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보상트랜잭션이 </a:t>
            </a:r>
            <a:r>
              <a:rPr lang="ko-KR" altLang="en-US" sz="1000" b="1" dirty="0">
                <a:latin typeface="+mn-ea"/>
              </a:rPr>
              <a:t>실패할 경우에는</a:t>
            </a:r>
            <a:r>
              <a:rPr lang="en-US" altLang="ko-KR" sz="1000" b="1" dirty="0">
                <a:latin typeface="+mn-ea"/>
              </a:rPr>
              <a:t>?</a:t>
            </a:r>
          </a:p>
          <a:p>
            <a:r>
              <a:rPr lang="ko-KR" altLang="en-US" sz="1000" dirty="0" smtClean="0">
                <a:latin typeface="+mn-ea"/>
              </a:rPr>
              <a:t>   보상트랜잭션도 </a:t>
            </a:r>
            <a:r>
              <a:rPr lang="ko-KR" altLang="en-US" sz="1000" dirty="0">
                <a:latin typeface="+mn-ea"/>
              </a:rPr>
              <a:t>하나의 트랜잭션이기 때문에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다양한 요인들로 인해 실패할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이에 </a:t>
            </a:r>
            <a:r>
              <a:rPr lang="ko-KR" altLang="en-US" sz="1000" dirty="0">
                <a:latin typeface="+mn-ea"/>
              </a:rPr>
              <a:t>대한 대비도 필요합니다</a:t>
            </a:r>
            <a:r>
              <a:rPr lang="en-US" altLang="ko-KR" sz="1000" dirty="0">
                <a:latin typeface="+mn-ea"/>
              </a:rPr>
              <a:t>!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사가 패턴은 이벤트기반으로 작동합니다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보상 </a:t>
            </a:r>
            <a:r>
              <a:rPr lang="ko-KR" altLang="en-US" sz="1000" dirty="0">
                <a:latin typeface="+mn-ea"/>
              </a:rPr>
              <a:t>트랜잭션을 카프카 같은 데이터 </a:t>
            </a:r>
            <a:r>
              <a:rPr lang="ko-KR" altLang="en-US" sz="1000" dirty="0" err="1">
                <a:latin typeface="+mn-ea"/>
              </a:rPr>
              <a:t>스트리밍</a:t>
            </a:r>
            <a:r>
              <a:rPr lang="ko-KR" altLang="en-US" sz="1000" dirty="0">
                <a:latin typeface="+mn-ea"/>
              </a:rPr>
              <a:t> 서비스 </a:t>
            </a:r>
            <a:r>
              <a:rPr lang="ko-KR" altLang="en-US" sz="1000" dirty="0" smtClean="0">
                <a:latin typeface="+mn-ea"/>
              </a:rPr>
              <a:t>같은 곳에서 </a:t>
            </a:r>
            <a:r>
              <a:rPr lang="ko-KR" altLang="en-US" sz="1000" dirty="0">
                <a:latin typeface="+mn-ea"/>
              </a:rPr>
              <a:t>처리하게 하고 </a:t>
            </a:r>
            <a:r>
              <a:rPr lang="ko-KR" altLang="en-US" sz="1000" dirty="0" err="1">
                <a:latin typeface="+mn-ea"/>
              </a:rPr>
              <a:t>멱등키와</a:t>
            </a:r>
            <a:r>
              <a:rPr lang="ko-KR" altLang="en-US" sz="1000" dirty="0">
                <a:latin typeface="+mn-ea"/>
              </a:rPr>
              <a:t> 함께 재시도 프로세스를 추가합니다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이후 </a:t>
            </a:r>
            <a:r>
              <a:rPr lang="en-US" altLang="ko-KR" sz="1000" dirty="0">
                <a:latin typeface="+mn-ea"/>
              </a:rPr>
              <a:t>N</a:t>
            </a:r>
            <a:r>
              <a:rPr lang="ko-KR" altLang="en-US" sz="1000" dirty="0" err="1">
                <a:latin typeface="+mn-ea"/>
              </a:rPr>
              <a:t>번이상</a:t>
            </a:r>
            <a:r>
              <a:rPr lang="ko-KR" altLang="en-US" sz="1000" dirty="0">
                <a:latin typeface="+mn-ea"/>
              </a:rPr>
              <a:t> 실패 </a:t>
            </a:r>
            <a:r>
              <a:rPr lang="ko-KR" altLang="en-US" sz="1000" dirty="0" err="1">
                <a:latin typeface="+mn-ea"/>
              </a:rPr>
              <a:t>할경우에는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어쩔수</a:t>
            </a:r>
            <a:r>
              <a:rPr lang="ko-KR" altLang="en-US" sz="1000" dirty="0">
                <a:latin typeface="+mn-ea"/>
              </a:rPr>
              <a:t> 없지만</a:t>
            </a:r>
            <a:r>
              <a:rPr lang="en-US" altLang="ko-KR" sz="1000" dirty="0">
                <a:latin typeface="+mn-ea"/>
              </a:rPr>
              <a:t>... </a:t>
            </a:r>
            <a:r>
              <a:rPr lang="ko-KR" altLang="en-US" sz="1000" dirty="0">
                <a:latin typeface="+mn-ea"/>
              </a:rPr>
              <a:t>개발자가 수동으로 오류를 해결할 수 있게 </a:t>
            </a:r>
            <a:r>
              <a:rPr lang="ko-KR" altLang="en-US" sz="1000" dirty="0" err="1">
                <a:latin typeface="+mn-ea"/>
              </a:rPr>
              <a:t>알람을</a:t>
            </a:r>
            <a:r>
              <a:rPr lang="ko-KR" altLang="en-US" sz="1000" dirty="0">
                <a:latin typeface="+mn-ea"/>
              </a:rPr>
              <a:t> 주어야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err="1">
                <a:latin typeface="+mn-ea"/>
              </a:rPr>
              <a:t>멱등키</a:t>
            </a:r>
            <a:r>
              <a:rPr lang="ko-KR" altLang="en-US" sz="1000" dirty="0">
                <a:latin typeface="+mn-ea"/>
              </a:rPr>
              <a:t> 활용 </a:t>
            </a:r>
            <a:r>
              <a:rPr lang="ko-KR" altLang="en-US" sz="1000" dirty="0" err="1">
                <a:latin typeface="+mn-ea"/>
              </a:rPr>
              <a:t>로직</a:t>
            </a:r>
            <a:r>
              <a:rPr lang="ko-KR" altLang="en-US" sz="1000" dirty="0">
                <a:latin typeface="+mn-ea"/>
              </a:rPr>
              <a:t> 예시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public class </a:t>
            </a:r>
            <a:r>
              <a:rPr lang="en-US" altLang="ko-KR" sz="800" dirty="0" err="1">
                <a:latin typeface="+mn-ea"/>
              </a:rPr>
              <a:t>CompensationTransaction</a:t>
            </a:r>
            <a:r>
              <a:rPr lang="en-US" altLang="ko-KR" sz="800" dirty="0">
                <a:latin typeface="+mn-ea"/>
              </a:rPr>
              <a:t> {</a:t>
            </a:r>
          </a:p>
          <a:p>
            <a:r>
              <a:rPr lang="en-US" altLang="ko-KR" sz="800" dirty="0">
                <a:latin typeface="+mn-ea"/>
              </a:rPr>
              <a:t>    private </a:t>
            </a:r>
            <a:r>
              <a:rPr lang="en-US" altLang="ko-KR" sz="800" dirty="0" err="1">
                <a:latin typeface="+mn-ea"/>
              </a:rPr>
              <a:t>IdempotencyKey</a:t>
            </a:r>
            <a:r>
              <a:rPr lang="en-US" altLang="ko-KR" sz="800" dirty="0">
                <a:latin typeface="+mn-ea"/>
              </a:rPr>
              <a:t> key; // </a:t>
            </a:r>
            <a:r>
              <a:rPr lang="ko-KR" altLang="en-US" sz="800" dirty="0" err="1">
                <a:latin typeface="+mn-ea"/>
              </a:rPr>
              <a:t>멱등키를</a:t>
            </a:r>
            <a:r>
              <a:rPr lang="ko-KR" altLang="en-US" sz="800" dirty="0">
                <a:latin typeface="+mn-ea"/>
              </a:rPr>
              <a:t> 활용</a:t>
            </a:r>
          </a:p>
          <a:p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>
                <a:latin typeface="+mn-ea"/>
              </a:rPr>
              <a:t>private Event </a:t>
            </a:r>
            <a:r>
              <a:rPr lang="en-US" altLang="ko-KR" sz="800" dirty="0" err="1">
                <a:latin typeface="+mn-ea"/>
              </a:rPr>
              <a:t>event</a:t>
            </a:r>
            <a:r>
              <a:rPr lang="en-US" altLang="ko-KR" sz="800" dirty="0">
                <a:latin typeface="+mn-ea"/>
              </a:rPr>
              <a:t>;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public </a:t>
            </a:r>
            <a:r>
              <a:rPr lang="en-US" altLang="ko-KR" sz="800" dirty="0" err="1">
                <a:latin typeface="+mn-ea"/>
              </a:rPr>
              <a:t>CompensationTransaction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IdempotencyKey</a:t>
            </a:r>
            <a:r>
              <a:rPr lang="en-US" altLang="ko-KR" sz="800" dirty="0">
                <a:latin typeface="+mn-ea"/>
              </a:rPr>
              <a:t> key, Event event) {</a:t>
            </a:r>
          </a:p>
          <a:p>
            <a:r>
              <a:rPr lang="en-US" altLang="ko-KR" sz="800" dirty="0">
                <a:latin typeface="+mn-ea"/>
              </a:rPr>
              <a:t>        </a:t>
            </a:r>
            <a:r>
              <a:rPr lang="en-US" altLang="ko-KR" sz="800" dirty="0" err="1">
                <a:latin typeface="+mn-ea"/>
              </a:rPr>
              <a:t>this.key</a:t>
            </a:r>
            <a:r>
              <a:rPr lang="en-US" altLang="ko-KR" sz="800" dirty="0">
                <a:latin typeface="+mn-ea"/>
              </a:rPr>
              <a:t> = key;</a:t>
            </a:r>
          </a:p>
          <a:p>
            <a:r>
              <a:rPr lang="en-US" altLang="ko-KR" sz="800" dirty="0">
                <a:latin typeface="+mn-ea"/>
              </a:rPr>
              <a:t>        </a:t>
            </a:r>
            <a:r>
              <a:rPr lang="en-US" altLang="ko-KR" sz="800" dirty="0" err="1">
                <a:latin typeface="+mn-ea"/>
              </a:rPr>
              <a:t>this.event</a:t>
            </a:r>
            <a:r>
              <a:rPr lang="en-US" altLang="ko-KR" sz="800" dirty="0">
                <a:latin typeface="+mn-ea"/>
              </a:rPr>
              <a:t> = event;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public void execute() {</a:t>
            </a:r>
          </a:p>
          <a:p>
            <a:r>
              <a:rPr lang="en-US" altLang="ko-KR" sz="800" dirty="0">
                <a:latin typeface="+mn-ea"/>
              </a:rPr>
              <a:t>        if(!</a:t>
            </a:r>
            <a:r>
              <a:rPr lang="en-US" altLang="ko-KR" sz="800" dirty="0" err="1">
                <a:latin typeface="+mn-ea"/>
              </a:rPr>
              <a:t>isProcessed</a:t>
            </a:r>
            <a:r>
              <a:rPr lang="en-US" altLang="ko-KR" sz="800" dirty="0">
                <a:latin typeface="+mn-ea"/>
              </a:rPr>
              <a:t>(key)) {</a:t>
            </a:r>
          </a:p>
          <a:p>
            <a:r>
              <a:rPr lang="en-US" altLang="ko-KR" sz="800" dirty="0">
                <a:latin typeface="+mn-ea"/>
              </a:rPr>
              <a:t>            // </a:t>
            </a:r>
            <a:r>
              <a:rPr lang="ko-KR" altLang="en-US" sz="800" dirty="0">
                <a:latin typeface="+mn-ea"/>
              </a:rPr>
              <a:t>보상 </a:t>
            </a:r>
            <a:r>
              <a:rPr lang="ko-KR" altLang="en-US" sz="800" dirty="0" err="1">
                <a:latin typeface="+mn-ea"/>
              </a:rPr>
              <a:t>로직</a:t>
            </a:r>
            <a:r>
              <a:rPr lang="ko-KR" altLang="en-US" sz="800" dirty="0">
                <a:latin typeface="+mn-ea"/>
              </a:rPr>
              <a:t> 수행</a:t>
            </a:r>
          </a:p>
          <a:p>
            <a:r>
              <a:rPr lang="ko-KR" altLang="en-US" sz="800" dirty="0">
                <a:latin typeface="+mn-ea"/>
              </a:rPr>
              <a:t>            </a:t>
            </a:r>
            <a:r>
              <a:rPr lang="en-US" altLang="ko-KR" sz="800" dirty="0" err="1">
                <a:latin typeface="+mn-ea"/>
              </a:rPr>
              <a:t>processCompensation</a:t>
            </a:r>
            <a:r>
              <a:rPr lang="en-US" altLang="ko-KR" sz="800" dirty="0">
                <a:latin typeface="+mn-ea"/>
              </a:rPr>
              <a:t>(event);</a:t>
            </a:r>
          </a:p>
          <a:p>
            <a:r>
              <a:rPr lang="en-US" altLang="ko-KR" sz="800" dirty="0">
                <a:latin typeface="+mn-ea"/>
              </a:rPr>
              <a:t>            </a:t>
            </a:r>
            <a:r>
              <a:rPr lang="en-US" altLang="ko-KR" sz="800" dirty="0" err="1">
                <a:latin typeface="+mn-ea"/>
              </a:rPr>
              <a:t>markAsProcessed</a:t>
            </a:r>
            <a:r>
              <a:rPr lang="en-US" altLang="ko-KR" sz="800" dirty="0">
                <a:latin typeface="+mn-ea"/>
              </a:rPr>
              <a:t>(key);</a:t>
            </a:r>
          </a:p>
          <a:p>
            <a:r>
              <a:rPr lang="en-US" altLang="ko-KR" sz="800" dirty="0">
                <a:latin typeface="+mn-ea"/>
              </a:rPr>
              <a:t>        }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r>
              <a:rPr lang="en-US" altLang="ko-KR" sz="800" dirty="0">
                <a:latin typeface="+mn-ea"/>
              </a:rPr>
              <a:t>}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 err="1">
                <a:latin typeface="+mn-ea"/>
              </a:rPr>
              <a:t>멱등키의</a:t>
            </a:r>
            <a:r>
              <a:rPr lang="ko-KR" altLang="en-US" sz="1000" dirty="0">
                <a:latin typeface="+mn-ea"/>
              </a:rPr>
              <a:t> 사용 이유는 링크를 참조해주세요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토스페이먼츠에서</a:t>
            </a:r>
            <a:r>
              <a:rPr lang="ko-KR" altLang="en-US" sz="1000" dirty="0">
                <a:latin typeface="+mn-ea"/>
              </a:rPr>
              <a:t> 너무 정리를 잘해주셔서 꼭 보셨으면 좋겠습니다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>
                <a:latin typeface="+mn-ea"/>
              </a:rPr>
              <a:t>https://velog.io/@tosspayments/%EB%A9%B1%EB%93%B1%EC%84%B1%EC%9D%B4-%EB%AD%94%EA%B0%80%EC%9A%94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SAGA </a:t>
            </a:r>
            <a:r>
              <a:rPr lang="ko-KR" altLang="en-US" sz="1000" b="1" dirty="0">
                <a:latin typeface="+mn-ea"/>
              </a:rPr>
              <a:t>패턴의 구현방법</a:t>
            </a:r>
          </a:p>
          <a:p>
            <a:r>
              <a:rPr lang="en-US" altLang="ko-KR" sz="1000" dirty="0" smtClean="0">
                <a:latin typeface="+mn-ea"/>
              </a:rPr>
              <a:t>  - SAGA </a:t>
            </a:r>
            <a:r>
              <a:rPr lang="ko-KR" altLang="en-US" sz="1000" dirty="0">
                <a:latin typeface="+mn-ea"/>
              </a:rPr>
              <a:t>패턴을 구현하는 방법은 </a:t>
            </a:r>
            <a:r>
              <a:rPr lang="ko-KR" altLang="en-US" sz="1000" dirty="0" err="1">
                <a:latin typeface="+mn-ea"/>
              </a:rPr>
              <a:t>두가지가</a:t>
            </a:r>
            <a:r>
              <a:rPr lang="ko-KR" altLang="en-US" sz="1000" dirty="0">
                <a:latin typeface="+mn-ea"/>
              </a:rPr>
              <a:t>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Choreography </a:t>
            </a:r>
            <a:r>
              <a:rPr lang="en-US" altLang="ko-KR" sz="1000" dirty="0">
                <a:latin typeface="+mn-ea"/>
              </a:rPr>
              <a:t>SAGA(</a:t>
            </a:r>
            <a:r>
              <a:rPr lang="ko-KR" altLang="en-US" sz="1000" dirty="0" err="1">
                <a:latin typeface="+mn-ea"/>
              </a:rPr>
              <a:t>코레오크레피</a:t>
            </a:r>
            <a:r>
              <a:rPr lang="ko-KR" altLang="en-US" sz="1000" dirty="0">
                <a:latin typeface="+mn-ea"/>
              </a:rPr>
              <a:t> 사가</a:t>
            </a:r>
            <a:r>
              <a:rPr lang="en-US" altLang="ko-KR" sz="1000" dirty="0" smtClean="0">
                <a:latin typeface="+mn-ea"/>
              </a:rPr>
              <a:t>), Orchestration </a:t>
            </a:r>
            <a:r>
              <a:rPr lang="en-US" altLang="ko-KR" sz="1000" dirty="0">
                <a:latin typeface="+mn-ea"/>
              </a:rPr>
              <a:t>SAGA(</a:t>
            </a:r>
            <a:r>
              <a:rPr lang="ko-KR" altLang="en-US" sz="1000" dirty="0" err="1">
                <a:latin typeface="+mn-ea"/>
              </a:rPr>
              <a:t>오케스트레이션</a:t>
            </a:r>
            <a:r>
              <a:rPr lang="ko-KR" altLang="en-US" sz="1000" dirty="0">
                <a:latin typeface="+mn-ea"/>
              </a:rPr>
              <a:t> 사가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Choreography SAGA</a:t>
            </a:r>
          </a:p>
          <a:p>
            <a:r>
              <a:rPr lang="en-US" altLang="ko-KR" sz="1000" dirty="0" smtClean="0">
                <a:latin typeface="+mn-ea"/>
              </a:rPr>
              <a:t>    Choreography </a:t>
            </a:r>
            <a:r>
              <a:rPr lang="ko-KR" altLang="en-US" sz="1000" dirty="0">
                <a:latin typeface="+mn-ea"/>
              </a:rPr>
              <a:t>방식은 각 서비스끼리 이벤트를 주고 받는 방식입니다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각 </a:t>
            </a:r>
            <a:r>
              <a:rPr lang="ko-KR" altLang="en-US" sz="1000" dirty="0">
                <a:latin typeface="+mn-ea"/>
              </a:rPr>
              <a:t>서비스가 다른 서비스의 로컬 트랜잭션을 이벤트 </a:t>
            </a:r>
            <a:r>
              <a:rPr lang="ko-KR" altLang="en-US" sz="1000" dirty="0" err="1">
                <a:latin typeface="+mn-ea"/>
              </a:rPr>
              <a:t>트리거하는</a:t>
            </a:r>
            <a:r>
              <a:rPr lang="ko-KR" altLang="en-US" sz="1000" dirty="0">
                <a:latin typeface="+mn-ea"/>
              </a:rPr>
              <a:t> 방식으로 이루어 집니다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이 </a:t>
            </a:r>
            <a:r>
              <a:rPr lang="ko-KR" altLang="en-US" sz="1000" dirty="0">
                <a:latin typeface="+mn-ea"/>
              </a:rPr>
              <a:t>방식은 </a:t>
            </a:r>
            <a:r>
              <a:rPr lang="ko-KR" altLang="en-US" sz="1000" dirty="0" err="1">
                <a:latin typeface="+mn-ea"/>
              </a:rPr>
              <a:t>중앙집중된</a:t>
            </a:r>
            <a:r>
              <a:rPr lang="ko-KR" altLang="en-US" sz="1000" dirty="0">
                <a:latin typeface="+mn-ea"/>
              </a:rPr>
              <a:t> 지점이 없이 모든 서비스가 메시지 브로커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RabbitMQ</a:t>
            </a:r>
            <a:r>
              <a:rPr lang="en-US" altLang="ko-KR" sz="1000" dirty="0">
                <a:latin typeface="+mn-ea"/>
              </a:rPr>
              <a:t>, Kafka)</a:t>
            </a:r>
            <a:r>
              <a:rPr lang="ko-KR" altLang="en-US" sz="1000" dirty="0">
                <a:latin typeface="+mn-ea"/>
              </a:rPr>
              <a:t>를 통해 이벤트를 </a:t>
            </a:r>
            <a:r>
              <a:rPr lang="en-US" altLang="ko-KR" sz="1000" dirty="0">
                <a:latin typeface="+mn-ea"/>
              </a:rPr>
              <a:t>Pub/Sub </a:t>
            </a:r>
            <a:r>
              <a:rPr lang="ko-KR" altLang="en-US" sz="1000" dirty="0">
                <a:latin typeface="+mn-ea"/>
              </a:rPr>
              <a:t>하는 구조입니다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중앙 </a:t>
            </a:r>
            <a:r>
              <a:rPr lang="ko-KR" altLang="en-US" sz="1000" dirty="0" err="1">
                <a:latin typeface="+mn-ea"/>
              </a:rPr>
              <a:t>집중형</a:t>
            </a:r>
            <a:r>
              <a:rPr lang="ko-KR" altLang="en-US" sz="1000" dirty="0">
                <a:latin typeface="+mn-ea"/>
              </a:rPr>
              <a:t> 관리방식이 아니기 때문에 </a:t>
            </a:r>
            <a:r>
              <a:rPr lang="en-US" altLang="ko-KR" sz="1000" dirty="0">
                <a:latin typeface="+mn-ea"/>
              </a:rPr>
              <a:t>SPOF(</a:t>
            </a:r>
            <a:r>
              <a:rPr lang="ko-KR" altLang="en-US" sz="1000" dirty="0">
                <a:latin typeface="+mn-ea"/>
              </a:rPr>
              <a:t>단일 실패지점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이 없습니다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새로운 </a:t>
            </a:r>
            <a:r>
              <a:rPr lang="ko-KR" altLang="en-US" sz="1000" dirty="0">
                <a:latin typeface="+mn-ea"/>
              </a:rPr>
              <a:t>서비스 추가가 필요할 때 서비스간 연결을 잘 </a:t>
            </a:r>
            <a:r>
              <a:rPr lang="ko-KR" altLang="en-US" sz="1000" dirty="0" smtClean="0">
                <a:latin typeface="+mn-ea"/>
              </a:rPr>
              <a:t>확인해야 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서비스끼리 </a:t>
            </a:r>
            <a:r>
              <a:rPr lang="ko-KR" altLang="en-US" sz="1000" dirty="0">
                <a:latin typeface="+mn-ea"/>
              </a:rPr>
              <a:t>이벤트를 주고 받기 때문에 큰 시스템의 경우 구조의 파악이 어려워 질 가능성이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트랜잭션을 시뮬레이션 하기 </a:t>
            </a:r>
            <a:r>
              <a:rPr lang="ko-KR" altLang="en-US" sz="1000" dirty="0">
                <a:latin typeface="+mn-ea"/>
              </a:rPr>
              <a:t>위해 모든 서비스를 </a:t>
            </a:r>
            <a:r>
              <a:rPr lang="ko-KR" altLang="en-US" sz="1000" dirty="0" smtClean="0">
                <a:latin typeface="+mn-ea"/>
              </a:rPr>
              <a:t>실행해야 하기 </a:t>
            </a:r>
            <a:r>
              <a:rPr lang="ko-KR" altLang="en-US" sz="1000" dirty="0">
                <a:latin typeface="+mn-ea"/>
              </a:rPr>
              <a:t>때문에 통합테스트와 디버깅이 어려운 점이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환경에서의 분산 트랜잭션 관리</a:t>
            </a:r>
            <a:r>
              <a:rPr lang="en-US" altLang="ko-KR" sz="1100" b="1" dirty="0">
                <a:latin typeface="+mn-ea"/>
              </a:rPr>
              <a:t>: 2PC &amp; SAGA </a:t>
            </a:r>
            <a:r>
              <a:rPr lang="ko-KR" altLang="en-US" sz="1100" b="1" dirty="0" smtClean="0">
                <a:latin typeface="+mn-ea"/>
              </a:rPr>
              <a:t>패턴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127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public </a:t>
            </a:r>
            <a:r>
              <a:rPr lang="en-US" altLang="ko-KR" sz="800" dirty="0">
                <a:latin typeface="+mn-ea"/>
              </a:rPr>
              <a:t>class </a:t>
            </a:r>
            <a:r>
              <a:rPr lang="en-US" altLang="ko-KR" sz="800" dirty="0" err="1">
                <a:latin typeface="+mn-ea"/>
              </a:rPr>
              <a:t>MessageBroker</a:t>
            </a:r>
            <a:r>
              <a:rPr lang="en-US" altLang="ko-KR" sz="800" dirty="0">
                <a:latin typeface="+mn-ea"/>
              </a:rPr>
              <a:t> {</a:t>
            </a:r>
          </a:p>
          <a:p>
            <a:r>
              <a:rPr lang="en-US" altLang="ko-KR" sz="800" dirty="0">
                <a:latin typeface="+mn-ea"/>
              </a:rPr>
              <a:t>    public static void publish(String event, double amount) {</a:t>
            </a:r>
          </a:p>
          <a:p>
            <a:r>
              <a:rPr lang="en-US" altLang="ko-KR" sz="800" dirty="0">
                <a:latin typeface="+mn-ea"/>
              </a:rPr>
              <a:t>        // </a:t>
            </a:r>
            <a:r>
              <a:rPr lang="ko-KR" altLang="en-US" sz="800" dirty="0">
                <a:latin typeface="+mn-ea"/>
              </a:rPr>
              <a:t>이벤트 발행 </a:t>
            </a:r>
            <a:r>
              <a:rPr lang="ko-KR" altLang="en-US" sz="800" dirty="0" err="1">
                <a:latin typeface="+mn-ea"/>
              </a:rPr>
              <a:t>로직</a:t>
            </a:r>
            <a:endParaRPr lang="ko-KR" altLang="en-US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public static void subscribe(String event, Service service) {</a:t>
            </a:r>
          </a:p>
          <a:p>
            <a:r>
              <a:rPr lang="en-US" altLang="ko-KR" sz="800" dirty="0">
                <a:latin typeface="+mn-ea"/>
              </a:rPr>
              <a:t>        // </a:t>
            </a:r>
            <a:r>
              <a:rPr lang="ko-KR" altLang="en-US" sz="800" dirty="0">
                <a:latin typeface="+mn-ea"/>
              </a:rPr>
              <a:t>이벤트 구독 </a:t>
            </a:r>
            <a:r>
              <a:rPr lang="ko-KR" altLang="en-US" sz="800" dirty="0" err="1">
                <a:latin typeface="+mn-ea"/>
              </a:rPr>
              <a:t>로직</a:t>
            </a:r>
            <a:endParaRPr lang="ko-KR" altLang="en-US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>
                <a:latin typeface="+mn-ea"/>
              </a:rPr>
              <a:t>}</a:t>
            </a:r>
          </a:p>
          <a:p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public class </a:t>
            </a:r>
            <a:r>
              <a:rPr lang="en-US" altLang="ko-KR" sz="800" dirty="0" err="1">
                <a:latin typeface="+mn-ea"/>
              </a:rPr>
              <a:t>AAccountService</a:t>
            </a:r>
            <a:r>
              <a:rPr lang="en-US" altLang="ko-KR" sz="800" dirty="0">
                <a:latin typeface="+mn-ea"/>
              </a:rPr>
              <a:t> {</a:t>
            </a:r>
          </a:p>
          <a:p>
            <a:r>
              <a:rPr lang="en-US" altLang="ko-KR" sz="800" dirty="0">
                <a:latin typeface="+mn-ea"/>
              </a:rPr>
              <a:t>    public void </a:t>
            </a:r>
            <a:r>
              <a:rPr lang="en-US" altLang="ko-KR" sz="800" dirty="0" err="1">
                <a:latin typeface="+mn-ea"/>
              </a:rPr>
              <a:t>deductAmount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if (</a:t>
            </a:r>
            <a:r>
              <a:rPr lang="en-US" altLang="ko-KR" sz="800" dirty="0" err="1">
                <a:latin typeface="+mn-ea"/>
              </a:rPr>
              <a:t>canDeduct</a:t>
            </a:r>
            <a:r>
              <a:rPr lang="en-US" altLang="ko-KR" sz="800" dirty="0">
                <a:latin typeface="+mn-ea"/>
              </a:rPr>
              <a:t>(amount)) {</a:t>
            </a:r>
          </a:p>
          <a:p>
            <a:r>
              <a:rPr lang="en-US" altLang="ko-KR" sz="800" dirty="0">
                <a:latin typeface="+mn-ea"/>
              </a:rPr>
              <a:t>            </a:t>
            </a:r>
            <a:r>
              <a:rPr lang="en-US" altLang="ko-KR" sz="800" dirty="0" err="1">
                <a:latin typeface="+mn-ea"/>
              </a:rPr>
              <a:t>MessageBroker.publish</a:t>
            </a:r>
            <a:r>
              <a:rPr lang="en-US" altLang="ko-KR" sz="800" dirty="0">
                <a:latin typeface="+mn-ea"/>
              </a:rPr>
              <a:t>("</a:t>
            </a:r>
            <a:r>
              <a:rPr lang="en-US" altLang="ko-KR" sz="800" dirty="0" err="1">
                <a:latin typeface="+mn-ea"/>
              </a:rPr>
              <a:t>AmountDeducted</a:t>
            </a:r>
            <a:r>
              <a:rPr lang="en-US" altLang="ko-KR" sz="800" dirty="0">
                <a:latin typeface="+mn-ea"/>
              </a:rPr>
              <a:t>", amount);</a:t>
            </a:r>
          </a:p>
          <a:p>
            <a:r>
              <a:rPr lang="en-US" altLang="ko-KR" sz="800" dirty="0">
                <a:latin typeface="+mn-ea"/>
              </a:rPr>
              <a:t>        } else {</a:t>
            </a:r>
          </a:p>
          <a:p>
            <a:r>
              <a:rPr lang="en-US" altLang="ko-KR" sz="800" dirty="0">
                <a:latin typeface="+mn-ea"/>
              </a:rPr>
              <a:t>            </a:t>
            </a:r>
            <a:r>
              <a:rPr lang="en-US" altLang="ko-KR" sz="800" dirty="0" err="1">
                <a:latin typeface="+mn-ea"/>
              </a:rPr>
              <a:t>MessageBroker.publish</a:t>
            </a:r>
            <a:r>
              <a:rPr lang="en-US" altLang="ko-KR" sz="800" dirty="0">
                <a:latin typeface="+mn-ea"/>
              </a:rPr>
              <a:t>("</a:t>
            </a:r>
            <a:r>
              <a:rPr lang="en-US" altLang="ko-KR" sz="800" dirty="0" err="1">
                <a:latin typeface="+mn-ea"/>
              </a:rPr>
              <a:t>TransferFailed</a:t>
            </a:r>
            <a:r>
              <a:rPr lang="en-US" altLang="ko-KR" sz="800" dirty="0">
                <a:latin typeface="+mn-ea"/>
              </a:rPr>
              <a:t>", amount);</a:t>
            </a:r>
          </a:p>
          <a:p>
            <a:r>
              <a:rPr lang="en-US" altLang="ko-KR" sz="800" dirty="0">
                <a:latin typeface="+mn-ea"/>
              </a:rPr>
              <a:t>        }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@Subscribe("</a:t>
            </a:r>
            <a:r>
              <a:rPr lang="en-US" altLang="ko-KR" sz="800" dirty="0" err="1">
                <a:latin typeface="+mn-ea"/>
              </a:rPr>
              <a:t>CreditFailed</a:t>
            </a:r>
            <a:r>
              <a:rPr lang="en-US" altLang="ko-KR" sz="800" dirty="0">
                <a:latin typeface="+mn-ea"/>
              </a:rPr>
              <a:t>")</a:t>
            </a:r>
          </a:p>
          <a:p>
            <a:r>
              <a:rPr lang="en-US" altLang="ko-KR" sz="800" dirty="0">
                <a:latin typeface="+mn-ea"/>
              </a:rPr>
              <a:t>    public void </a:t>
            </a:r>
            <a:r>
              <a:rPr lang="en-US" altLang="ko-KR" sz="800" dirty="0" err="1">
                <a:latin typeface="+mn-ea"/>
              </a:rPr>
              <a:t>revertDeduction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// </a:t>
            </a:r>
            <a:r>
              <a:rPr lang="ko-KR" altLang="en-US" sz="800" dirty="0">
                <a:latin typeface="+mn-ea"/>
              </a:rPr>
              <a:t>보상 </a:t>
            </a:r>
            <a:r>
              <a:rPr lang="ko-KR" altLang="en-US" sz="800" dirty="0" err="1">
                <a:latin typeface="+mn-ea"/>
              </a:rPr>
              <a:t>로직</a:t>
            </a:r>
            <a:endParaRPr lang="ko-KR" altLang="en-US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private </a:t>
            </a:r>
            <a:r>
              <a:rPr lang="en-US" altLang="ko-KR" sz="800" dirty="0" err="1">
                <a:latin typeface="+mn-ea"/>
              </a:rPr>
              <a:t>boolean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canDeduct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return true; 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public class </a:t>
            </a:r>
            <a:r>
              <a:rPr lang="en-US" altLang="ko-KR" sz="800" dirty="0" err="1">
                <a:latin typeface="+mn-ea"/>
              </a:rPr>
              <a:t>BAccountService</a:t>
            </a:r>
            <a:r>
              <a:rPr lang="en-US" altLang="ko-KR" sz="800" dirty="0">
                <a:latin typeface="+mn-ea"/>
              </a:rPr>
              <a:t> {</a:t>
            </a:r>
          </a:p>
          <a:p>
            <a:r>
              <a:rPr lang="en-US" altLang="ko-KR" sz="800" dirty="0">
                <a:latin typeface="+mn-ea"/>
              </a:rPr>
              <a:t>    @Subscribe("</a:t>
            </a:r>
            <a:r>
              <a:rPr lang="en-US" altLang="ko-KR" sz="800" dirty="0" err="1">
                <a:latin typeface="+mn-ea"/>
              </a:rPr>
              <a:t>AmountDeducted</a:t>
            </a:r>
            <a:r>
              <a:rPr lang="en-US" altLang="ko-KR" sz="800" dirty="0">
                <a:latin typeface="+mn-ea"/>
              </a:rPr>
              <a:t>")</a:t>
            </a:r>
          </a:p>
          <a:p>
            <a:r>
              <a:rPr lang="en-US" altLang="ko-KR" sz="800" dirty="0">
                <a:latin typeface="+mn-ea"/>
              </a:rPr>
              <a:t>    public void </a:t>
            </a:r>
            <a:r>
              <a:rPr lang="en-US" altLang="ko-KR" sz="800" dirty="0" err="1">
                <a:latin typeface="+mn-ea"/>
              </a:rPr>
              <a:t>creditAmount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if (</a:t>
            </a:r>
            <a:r>
              <a:rPr lang="en-US" altLang="ko-KR" sz="800" dirty="0" err="1">
                <a:latin typeface="+mn-ea"/>
              </a:rPr>
              <a:t>canCredit</a:t>
            </a:r>
            <a:r>
              <a:rPr lang="en-US" altLang="ko-KR" sz="800" dirty="0">
                <a:latin typeface="+mn-ea"/>
              </a:rPr>
              <a:t>(amount)) {</a:t>
            </a:r>
          </a:p>
          <a:p>
            <a:r>
              <a:rPr lang="en-US" altLang="ko-KR" sz="800" dirty="0">
                <a:latin typeface="+mn-ea"/>
              </a:rPr>
              <a:t>            </a:t>
            </a:r>
            <a:r>
              <a:rPr lang="en-US" altLang="ko-KR" sz="800" dirty="0" err="1">
                <a:latin typeface="+mn-ea"/>
              </a:rPr>
              <a:t>MessageBroker.publish</a:t>
            </a:r>
            <a:r>
              <a:rPr lang="en-US" altLang="ko-KR" sz="800" dirty="0">
                <a:latin typeface="+mn-ea"/>
              </a:rPr>
              <a:t>("</a:t>
            </a:r>
            <a:r>
              <a:rPr lang="en-US" altLang="ko-KR" sz="800" dirty="0" err="1">
                <a:latin typeface="+mn-ea"/>
              </a:rPr>
              <a:t>AmountCredited</a:t>
            </a:r>
            <a:r>
              <a:rPr lang="en-US" altLang="ko-KR" sz="800" dirty="0">
                <a:latin typeface="+mn-ea"/>
              </a:rPr>
              <a:t>", amount);</a:t>
            </a:r>
          </a:p>
          <a:p>
            <a:r>
              <a:rPr lang="en-US" altLang="ko-KR" sz="800" dirty="0">
                <a:latin typeface="+mn-ea"/>
              </a:rPr>
              <a:t>        } else {</a:t>
            </a:r>
          </a:p>
          <a:p>
            <a:r>
              <a:rPr lang="en-US" altLang="ko-KR" sz="800" dirty="0">
                <a:latin typeface="+mn-ea"/>
              </a:rPr>
              <a:t>            </a:t>
            </a:r>
            <a:r>
              <a:rPr lang="en-US" altLang="ko-KR" sz="800" dirty="0" err="1">
                <a:latin typeface="+mn-ea"/>
              </a:rPr>
              <a:t>MessageBroker.publish</a:t>
            </a:r>
            <a:r>
              <a:rPr lang="en-US" altLang="ko-KR" sz="800" dirty="0">
                <a:latin typeface="+mn-ea"/>
              </a:rPr>
              <a:t>("</a:t>
            </a:r>
            <a:r>
              <a:rPr lang="en-US" altLang="ko-KR" sz="800" dirty="0" err="1">
                <a:latin typeface="+mn-ea"/>
              </a:rPr>
              <a:t>CreditFailed</a:t>
            </a:r>
            <a:r>
              <a:rPr lang="en-US" altLang="ko-KR" sz="800" dirty="0">
                <a:latin typeface="+mn-ea"/>
              </a:rPr>
              <a:t>", amount);</a:t>
            </a:r>
          </a:p>
          <a:p>
            <a:r>
              <a:rPr lang="en-US" altLang="ko-KR" sz="800" dirty="0">
                <a:latin typeface="+mn-ea"/>
              </a:rPr>
              <a:t>        }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private </a:t>
            </a:r>
            <a:r>
              <a:rPr lang="en-US" altLang="ko-KR" sz="800" dirty="0" err="1">
                <a:latin typeface="+mn-ea"/>
              </a:rPr>
              <a:t>boolean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canCredit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return true; 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A. </a:t>
            </a:r>
            <a:r>
              <a:rPr lang="en-US" altLang="ko-KR" sz="1000" dirty="0" err="1" smtClean="0">
                <a:latin typeface="+mn-ea"/>
              </a:rPr>
              <a:t>AccountService</a:t>
            </a:r>
            <a:r>
              <a:rPr lang="ko-KR" altLang="en-US" sz="1000" dirty="0">
                <a:latin typeface="+mn-ea"/>
              </a:rPr>
              <a:t>에서 금액을 인출하려고 시도합니다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인출에 </a:t>
            </a:r>
            <a:r>
              <a:rPr lang="ko-KR" altLang="en-US" sz="1000" dirty="0">
                <a:latin typeface="+mn-ea"/>
              </a:rPr>
              <a:t>성공하면</a:t>
            </a:r>
            <a:r>
              <a:rPr lang="en-US" altLang="ko-KR" sz="1000" dirty="0">
                <a:latin typeface="+mn-ea"/>
              </a:rPr>
              <a:t>, "</a:t>
            </a:r>
            <a:r>
              <a:rPr lang="en-US" altLang="ko-KR" sz="1000" dirty="0" err="1">
                <a:latin typeface="+mn-ea"/>
              </a:rPr>
              <a:t>AmountDeducted</a:t>
            </a:r>
            <a:r>
              <a:rPr lang="en-US" altLang="ko-KR" sz="1000" dirty="0">
                <a:latin typeface="+mn-ea"/>
              </a:rPr>
              <a:t>" </a:t>
            </a:r>
            <a:r>
              <a:rPr lang="ko-KR" altLang="en-US" sz="1000" dirty="0">
                <a:latin typeface="+mn-ea"/>
              </a:rPr>
              <a:t>이벤트가 </a:t>
            </a:r>
            <a:r>
              <a:rPr lang="en-US" altLang="ko-KR" sz="1000" dirty="0" err="1">
                <a:latin typeface="+mn-ea"/>
              </a:rPr>
              <a:t>MessageBroker</a:t>
            </a:r>
            <a:r>
              <a:rPr lang="ko-KR" altLang="en-US" sz="1000" dirty="0">
                <a:latin typeface="+mn-ea"/>
              </a:rPr>
              <a:t>를 통해 발행됩니다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B. </a:t>
            </a:r>
            <a:r>
              <a:rPr lang="en-US" altLang="ko-KR" sz="1000" dirty="0" err="1" smtClean="0">
                <a:latin typeface="+mn-ea"/>
              </a:rPr>
              <a:t>AccountService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"</a:t>
            </a:r>
            <a:r>
              <a:rPr lang="en-US" altLang="ko-KR" sz="1000" dirty="0" err="1">
                <a:latin typeface="+mn-ea"/>
              </a:rPr>
              <a:t>AmountDeducted</a:t>
            </a:r>
            <a:r>
              <a:rPr lang="en-US" altLang="ko-KR" sz="1000" dirty="0">
                <a:latin typeface="+mn-ea"/>
              </a:rPr>
              <a:t>" </a:t>
            </a:r>
            <a:r>
              <a:rPr lang="ko-KR" altLang="en-US" sz="1000" dirty="0">
                <a:latin typeface="+mn-ea"/>
              </a:rPr>
              <a:t>이벤트를 구독하고 있으므로 이 이벤트를 수신하고 금액을 입금하려고 시도합니다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만약 </a:t>
            </a:r>
            <a:r>
              <a:rPr lang="en-US" altLang="ko-KR" sz="1000" dirty="0" err="1">
                <a:latin typeface="+mn-ea"/>
              </a:rPr>
              <a:t>BAccountService</a:t>
            </a:r>
            <a:r>
              <a:rPr lang="ko-KR" altLang="en-US" sz="1000" dirty="0">
                <a:latin typeface="+mn-ea"/>
              </a:rPr>
              <a:t>에서 입금에 실패하면</a:t>
            </a:r>
            <a:r>
              <a:rPr lang="en-US" altLang="ko-KR" sz="1000" dirty="0">
                <a:latin typeface="+mn-ea"/>
              </a:rPr>
              <a:t>, "</a:t>
            </a:r>
            <a:r>
              <a:rPr lang="en-US" altLang="ko-KR" sz="1000" dirty="0" err="1">
                <a:latin typeface="+mn-ea"/>
              </a:rPr>
              <a:t>CreditFailed</a:t>
            </a:r>
            <a:r>
              <a:rPr lang="en-US" altLang="ko-KR" sz="1000" dirty="0">
                <a:latin typeface="+mn-ea"/>
              </a:rPr>
              <a:t>" </a:t>
            </a:r>
            <a:r>
              <a:rPr lang="ko-KR" altLang="en-US" sz="1000" dirty="0">
                <a:latin typeface="+mn-ea"/>
              </a:rPr>
              <a:t>이벤트가 발행됩니다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AAccountService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"</a:t>
            </a:r>
            <a:r>
              <a:rPr lang="en-US" altLang="ko-KR" sz="1000" dirty="0" err="1">
                <a:latin typeface="+mn-ea"/>
              </a:rPr>
              <a:t>CreditFailed</a:t>
            </a:r>
            <a:r>
              <a:rPr lang="en-US" altLang="ko-KR" sz="1000" dirty="0">
                <a:latin typeface="+mn-ea"/>
              </a:rPr>
              <a:t>" </a:t>
            </a:r>
            <a:r>
              <a:rPr lang="ko-KR" altLang="en-US" sz="1000" dirty="0">
                <a:latin typeface="+mn-ea"/>
              </a:rPr>
              <a:t>이벤트를 구독하고 있으므로 이 이벤트를 수신하고 인출된 금액을 되돌립니다</a:t>
            </a:r>
            <a:r>
              <a:rPr lang="en-US" altLang="ko-KR" sz="1000" dirty="0" smtClean="0">
                <a:latin typeface="+mn-ea"/>
              </a:rPr>
              <a:t>. 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환경에서의 분산 트랜잭션 관리</a:t>
            </a:r>
            <a:r>
              <a:rPr lang="en-US" altLang="ko-KR" sz="1100" b="1" dirty="0">
                <a:latin typeface="+mn-ea"/>
              </a:rPr>
              <a:t>: 2PC &amp; SAGA </a:t>
            </a:r>
            <a:r>
              <a:rPr lang="ko-KR" altLang="en-US" sz="1100" b="1" dirty="0" smtClean="0">
                <a:latin typeface="+mn-ea"/>
              </a:rPr>
              <a:t>패턴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392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■ </a:t>
            </a:r>
            <a:r>
              <a:rPr lang="ko-KR" altLang="en-US" sz="1100" b="1" dirty="0" err="1" smtClean="0">
                <a:latin typeface="+mn-ea"/>
              </a:rPr>
              <a:t>스티키</a:t>
            </a:r>
            <a:r>
              <a:rPr lang="ko-KR" altLang="en-US" sz="1100" b="1" dirty="0" smtClean="0">
                <a:latin typeface="+mn-ea"/>
              </a:rPr>
              <a:t> 세션 </a:t>
            </a:r>
            <a:r>
              <a:rPr lang="en-US" altLang="ko-KR" sz="1100" b="1" dirty="0" smtClean="0">
                <a:latin typeface="+mn-ea"/>
              </a:rPr>
              <a:t>(Sticky Session)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스케일 아웃 시</a:t>
            </a:r>
            <a:r>
              <a:rPr lang="ko-KR" altLang="en-US" sz="1100" dirty="0" smtClean="0">
                <a:latin typeface="+mn-ea"/>
              </a:rPr>
              <a:t> 여러 서버에 세션 정보를 복사할 필요 없도록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특정 세션을 처음 처리한 서버에게 이후 같은 세션의 요청을 같은 서버가 처리</a:t>
            </a:r>
            <a:r>
              <a:rPr lang="ko-KR" altLang="en-US" sz="1100" dirty="0" smtClean="0">
                <a:latin typeface="+mn-ea"/>
              </a:rPr>
              <a:t>하도록 하는 방식이다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</a:t>
            </a:r>
            <a:r>
              <a:rPr lang="en-US" altLang="ko-KR" sz="1100" u="sng" dirty="0" smtClean="0">
                <a:latin typeface="+mn-ea"/>
              </a:rPr>
              <a:t>A </a:t>
            </a:r>
            <a:r>
              <a:rPr lang="ko-KR" altLang="en-US" sz="1100" u="sng" dirty="0" smtClean="0">
                <a:latin typeface="+mn-ea"/>
              </a:rPr>
              <a:t>사용자가 </a:t>
            </a:r>
            <a:r>
              <a:rPr lang="en-US" altLang="ko-KR" sz="1100" u="sng" dirty="0" smtClean="0">
                <a:latin typeface="+mn-ea"/>
              </a:rPr>
              <a:t>A </a:t>
            </a:r>
            <a:r>
              <a:rPr lang="ko-KR" altLang="en-US" sz="1100" u="sng" dirty="0" smtClean="0">
                <a:latin typeface="+mn-ea"/>
              </a:rPr>
              <a:t>서버에게 요</a:t>
            </a:r>
            <a:r>
              <a:rPr lang="ko-KR" altLang="en-US" sz="1100" dirty="0" smtClean="0">
                <a:latin typeface="+mn-ea"/>
              </a:rPr>
              <a:t>청했다면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u="sng" dirty="0" smtClean="0">
                <a:latin typeface="+mn-ea"/>
              </a:rPr>
              <a:t>A</a:t>
            </a:r>
            <a:r>
              <a:rPr lang="ko-KR" altLang="en-US" sz="1100" u="sng" dirty="0" smtClean="0">
                <a:latin typeface="+mn-ea"/>
              </a:rPr>
              <a:t>사용자의 요청은 모두 </a:t>
            </a:r>
            <a:r>
              <a:rPr lang="en-US" altLang="ko-KR" sz="1100" u="sng" dirty="0" smtClean="0">
                <a:latin typeface="+mn-ea"/>
              </a:rPr>
              <a:t>A</a:t>
            </a:r>
            <a:r>
              <a:rPr lang="ko-KR" altLang="en-US" sz="1100" u="sng" dirty="0" smtClean="0">
                <a:latin typeface="+mn-ea"/>
              </a:rPr>
              <a:t>서버에서 처리</a:t>
            </a:r>
            <a:r>
              <a:rPr lang="ko-KR" altLang="en-US" sz="1100" dirty="0" smtClean="0">
                <a:latin typeface="+mn-ea"/>
              </a:rPr>
              <a:t>하는 방식이다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 방법의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문제점은 각 서버가 균일하게 요청을 처리할 수 없다</a:t>
            </a:r>
            <a:r>
              <a:rPr lang="ko-KR" altLang="en-US" sz="1100" dirty="0" smtClean="0">
                <a:latin typeface="+mn-ea"/>
              </a:rPr>
              <a:t>는 점에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즉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특정 서버에만 요청이 몰리는 상황이 발생할 수 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부하가 균일하게 분산되지 않는</a:t>
            </a:r>
            <a:r>
              <a:rPr lang="ko-KR" altLang="en-US" sz="1100" dirty="0" smtClean="0">
                <a:latin typeface="+mn-ea"/>
              </a:rPr>
              <a:t>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■ 세션 스토리지 분리</a:t>
            </a:r>
          </a:p>
          <a:p>
            <a:r>
              <a:rPr lang="ko-KR" altLang="en-US" sz="1100" dirty="0" smtClean="0">
                <a:latin typeface="+mn-ea"/>
              </a:rPr>
              <a:t>   이 방식은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스토리지를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외부 서버로 분리하는 방식</a:t>
            </a:r>
            <a:r>
              <a:rPr lang="ko-KR" altLang="en-US" sz="1100" dirty="0" smtClean="0">
                <a:latin typeface="+mn-ea"/>
              </a:rPr>
              <a:t>이다</a:t>
            </a:r>
            <a:r>
              <a:rPr lang="en-US" altLang="ko-KR" sz="1100" dirty="0" smtClean="0">
                <a:latin typeface="+mn-ea"/>
              </a:rPr>
              <a:t>.  </a:t>
            </a:r>
            <a:r>
              <a:rPr lang="ko-KR" altLang="en-US" sz="1100" dirty="0" smtClean="0">
                <a:latin typeface="+mn-ea"/>
              </a:rPr>
              <a:t>이 때 사용되는 세션 스토리지 서버로 일반적인 </a:t>
            </a:r>
            <a:r>
              <a:rPr lang="en-US" altLang="ko-KR" sz="1100" dirty="0" smtClean="0">
                <a:latin typeface="+mn-ea"/>
              </a:rPr>
              <a:t>Disk-Based DB (</a:t>
            </a:r>
            <a:r>
              <a:rPr lang="en-US" altLang="ko-KR" sz="1100" dirty="0" err="1" smtClean="0">
                <a:latin typeface="+mn-ea"/>
              </a:rPr>
              <a:t>Mysql</a:t>
            </a:r>
            <a:r>
              <a:rPr lang="en-US" altLang="ko-KR" sz="1100" dirty="0" smtClean="0">
                <a:latin typeface="+mn-ea"/>
              </a:rPr>
              <a:t>, PostgreSQL, MongoDB </a:t>
            </a:r>
            <a:r>
              <a:rPr lang="ko-KR" altLang="en-US" sz="1100" dirty="0" smtClean="0">
                <a:latin typeface="+mn-ea"/>
              </a:rPr>
              <a:t>등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</a:t>
            </a:r>
          </a:p>
          <a:p>
            <a:r>
              <a:rPr lang="ko-KR" altLang="en-US" sz="1100" dirty="0" smtClean="0">
                <a:latin typeface="+mn-ea"/>
              </a:rPr>
              <a:t>   사용할 수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입출력이 잦은 세션 특성 상 </a:t>
            </a:r>
            <a:r>
              <a:rPr lang="en-US" altLang="ko-KR" sz="1100" dirty="0" smtClean="0">
                <a:latin typeface="+mn-ea"/>
              </a:rPr>
              <a:t>I/O </a:t>
            </a:r>
            <a:r>
              <a:rPr lang="ko-KR" altLang="en-US" sz="1100" dirty="0" smtClean="0">
                <a:latin typeface="+mn-ea"/>
              </a:rPr>
              <a:t>성능이 느린 데이터베이스는 사용하기에 적합하지 않다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따라서 세션을 저장하는 저장소로는 </a:t>
            </a:r>
            <a:r>
              <a:rPr lang="en-US" altLang="ko-KR" sz="1100" dirty="0" smtClean="0">
                <a:latin typeface="+mn-ea"/>
              </a:rPr>
              <a:t>In-Memory DB</a:t>
            </a:r>
            <a:r>
              <a:rPr lang="ko-KR" altLang="en-US" sz="1100" dirty="0" smtClean="0">
                <a:latin typeface="+mn-ea"/>
              </a:rPr>
              <a:t>를 사용하는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 것이 일반적이다</a:t>
            </a:r>
            <a:r>
              <a:rPr lang="en-US" altLang="ko-KR" sz="1100" dirty="0" smtClean="0">
                <a:latin typeface="+mn-ea"/>
              </a:rPr>
              <a:t>. In-Memory DB </a:t>
            </a:r>
            <a:r>
              <a:rPr lang="ko-KR" altLang="en-US" sz="1100" dirty="0" smtClean="0">
                <a:latin typeface="+mn-ea"/>
              </a:rPr>
              <a:t>중 어떤 </a:t>
            </a:r>
            <a:r>
              <a:rPr lang="en-US" altLang="ko-KR" sz="1100" dirty="0" smtClean="0">
                <a:latin typeface="+mn-ea"/>
              </a:rPr>
              <a:t>DBMS </a:t>
            </a:r>
            <a:r>
              <a:rPr lang="ko-KR" altLang="en-US" sz="1100" dirty="0" smtClean="0">
                <a:latin typeface="+mn-ea"/>
              </a:rPr>
              <a:t>를 사용하는 것이 좋을까</a:t>
            </a:r>
            <a:r>
              <a:rPr lang="en-US" altLang="ko-KR" sz="1100" dirty="0" smtClean="0">
                <a:latin typeface="+mn-ea"/>
              </a:rPr>
              <a:t>? </a:t>
            </a:r>
            <a:r>
              <a:rPr lang="ko-KR" altLang="en-US" sz="1100" dirty="0" smtClean="0">
                <a:latin typeface="+mn-ea"/>
              </a:rPr>
              <a:t>세션 데이터는 </a:t>
            </a:r>
            <a:r>
              <a:rPr lang="en-US" altLang="ko-KR" sz="1100" dirty="0" smtClean="0">
                <a:latin typeface="+mn-ea"/>
              </a:rPr>
              <a:t>Key-Value</a:t>
            </a:r>
            <a:r>
              <a:rPr lang="ko-KR" altLang="en-US" sz="1100" dirty="0" smtClean="0">
                <a:latin typeface="+mn-ea"/>
              </a:rPr>
              <a:t>로 구성되어 있다</a:t>
            </a:r>
            <a:r>
              <a:rPr lang="en-US" altLang="ko-KR" sz="1100" dirty="0" smtClean="0">
                <a:latin typeface="+mn-ea"/>
              </a:rPr>
              <a:t>.  </a:t>
            </a:r>
          </a:p>
          <a:p>
            <a:r>
              <a:rPr lang="ko-KR" altLang="en-US" sz="1100" dirty="0" smtClean="0">
                <a:latin typeface="+mn-ea"/>
              </a:rPr>
              <a:t>   따라서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세션을 저장할 때는 대표적인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Key-Value DB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인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Redis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Memcached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사용</a:t>
            </a:r>
            <a:r>
              <a:rPr lang="ko-KR" altLang="en-US" sz="1100" dirty="0" smtClean="0">
                <a:latin typeface="+mn-ea"/>
              </a:rPr>
              <a:t>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200" b="1" dirty="0" smtClean="0">
                <a:latin typeface="+mn-ea"/>
              </a:rPr>
              <a:t>토큰 </a:t>
            </a:r>
            <a:r>
              <a:rPr lang="en-US" altLang="ko-KR" sz="1200" b="1" dirty="0" smtClean="0">
                <a:latin typeface="+mn-ea"/>
              </a:rPr>
              <a:t>JWT(</a:t>
            </a:r>
            <a:r>
              <a:rPr lang="en-US" altLang="ko-KR" sz="1200" b="1" dirty="0" err="1" smtClean="0">
                <a:latin typeface="+mn-ea"/>
              </a:rPr>
              <a:t>Json</a:t>
            </a:r>
            <a:r>
              <a:rPr lang="en-US" altLang="ko-KR" sz="1200" b="1" dirty="0" smtClean="0">
                <a:latin typeface="+mn-ea"/>
              </a:rPr>
              <a:t> web token)</a:t>
            </a:r>
          </a:p>
          <a:p>
            <a:r>
              <a:rPr lang="en-US" altLang="ko-KR" sz="1100" dirty="0" smtClean="0"/>
              <a:t>  JWT </a:t>
            </a:r>
            <a:r>
              <a:rPr lang="ko-KR" altLang="en-US" sz="1100" dirty="0"/>
              <a:t>토큰 방식은 </a:t>
            </a:r>
            <a:r>
              <a:rPr lang="ko-KR" altLang="en-US" sz="1100" dirty="0" err="1"/>
              <a:t>웹표준</a:t>
            </a:r>
            <a:r>
              <a:rPr lang="en-US" altLang="ko-KR" sz="1100" dirty="0"/>
              <a:t>(RFC 7519)</a:t>
            </a:r>
            <a:r>
              <a:rPr lang="ko-KR" altLang="en-US" sz="1100" dirty="0"/>
              <a:t>로서 두 개체에서 </a:t>
            </a:r>
            <a:r>
              <a:rPr lang="en-US" altLang="ko-KR" sz="1100" dirty="0"/>
              <a:t>JSON </a:t>
            </a:r>
            <a:r>
              <a:rPr lang="ko-KR" altLang="en-US" sz="1100" dirty="0"/>
              <a:t>객체를 사용하여 가볍고 자가수용적인</a:t>
            </a:r>
            <a:r>
              <a:rPr lang="en-US" altLang="ko-KR" sz="1100" dirty="0"/>
              <a:t>(self-contained) </a:t>
            </a:r>
            <a:r>
              <a:rPr lang="ko-KR" altLang="en-US" sz="1100" dirty="0"/>
              <a:t>방식으로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정보를 </a:t>
            </a:r>
            <a:r>
              <a:rPr lang="ko-KR" altLang="en-US" sz="1100" dirty="0"/>
              <a:t>안정성 있게 전달한다</a:t>
            </a:r>
            <a:r>
              <a:rPr lang="en-US" altLang="ko-KR" sz="1100" dirty="0" smtClean="0"/>
              <a:t>. (</a:t>
            </a:r>
            <a:r>
              <a:rPr lang="ko-KR" altLang="en-US" sz="1100" dirty="0"/>
              <a:t>자가수용적이라는 의미는 </a:t>
            </a:r>
            <a:r>
              <a:rPr lang="en-US" altLang="ko-KR" sz="1100" dirty="0">
                <a:solidFill>
                  <a:srgbClr val="FF0000"/>
                </a:solidFill>
              </a:rPr>
              <a:t>JWT </a:t>
            </a:r>
            <a:r>
              <a:rPr lang="ko-KR" altLang="en-US" sz="1100" dirty="0">
                <a:solidFill>
                  <a:srgbClr val="FF0000"/>
                </a:solidFill>
              </a:rPr>
              <a:t>안에 인증에 필요한 모든 정보를 자체적으로 지니</a:t>
            </a:r>
            <a:r>
              <a:rPr lang="ko-KR" altLang="en-US" sz="1100" dirty="0"/>
              <a:t>고 </a:t>
            </a:r>
            <a:r>
              <a:rPr lang="ko-KR" altLang="en-US" sz="1100" dirty="0" smtClean="0"/>
              <a:t>있다</a:t>
            </a:r>
            <a:endParaRPr lang="en-US" altLang="ko-KR" sz="1100" dirty="0" smtClean="0"/>
          </a:p>
          <a:p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■ 동작과정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사용자는 클라이언트에서 </a:t>
            </a:r>
            <a:r>
              <a:rPr lang="en-US" altLang="ko-KR" sz="1100" dirty="0" smtClean="0">
                <a:latin typeface="+mn-ea"/>
              </a:rPr>
              <a:t>ID/PW</a:t>
            </a:r>
            <a:r>
              <a:rPr lang="ko-KR" altLang="en-US" sz="1100" dirty="0" smtClean="0">
                <a:latin typeface="+mn-ea"/>
              </a:rPr>
              <a:t>를 통해 </a:t>
            </a:r>
            <a:r>
              <a:rPr lang="ko-KR" altLang="en-US" sz="1100" dirty="0" err="1" smtClean="0">
                <a:latin typeface="+mn-ea"/>
              </a:rPr>
              <a:t>로그인을</a:t>
            </a:r>
            <a:r>
              <a:rPr lang="ko-KR" altLang="en-US" sz="1100" dirty="0" smtClean="0">
                <a:latin typeface="+mn-ea"/>
              </a:rPr>
              <a:t> 요청한다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2. </a:t>
            </a:r>
            <a:r>
              <a:rPr lang="ko-KR" altLang="en-US" sz="1100" dirty="0" smtClean="0">
                <a:latin typeface="+mn-ea"/>
              </a:rPr>
              <a:t>유효한 </a:t>
            </a:r>
            <a:r>
              <a:rPr lang="en-US" altLang="ko-KR" sz="1100" dirty="0" smtClean="0">
                <a:latin typeface="+mn-ea"/>
              </a:rPr>
              <a:t>ID/PW</a:t>
            </a:r>
            <a:r>
              <a:rPr lang="ko-KR" altLang="en-US" sz="1100" dirty="0" smtClean="0">
                <a:latin typeface="+mn-ea"/>
              </a:rPr>
              <a:t>라면</a:t>
            </a:r>
            <a:r>
              <a:rPr lang="en-US" altLang="ko-KR" sz="1100" dirty="0" smtClean="0">
                <a:latin typeface="+mn-ea"/>
              </a:rPr>
              <a:t>, Access token &amp; Refresh token</a:t>
            </a:r>
            <a:r>
              <a:rPr lang="ko-KR" altLang="en-US" sz="1100" dirty="0" smtClean="0">
                <a:latin typeface="+mn-ea"/>
              </a:rPr>
              <a:t>을 발급한다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3. </a:t>
            </a:r>
            <a:r>
              <a:rPr lang="ko-KR" altLang="en-US" sz="1100" dirty="0" smtClean="0">
                <a:latin typeface="+mn-ea"/>
              </a:rPr>
              <a:t>클라이언트는 전달 받은 토큰들은 </a:t>
            </a:r>
            <a:r>
              <a:rPr lang="en-US" altLang="ko-KR" sz="1100" dirty="0" err="1" smtClean="0">
                <a:latin typeface="+mn-ea"/>
              </a:rPr>
              <a:t>localStorage</a:t>
            </a:r>
            <a:r>
              <a:rPr lang="ko-KR" altLang="en-US" sz="1100" dirty="0" smtClean="0">
                <a:latin typeface="+mn-ea"/>
              </a:rPr>
              <a:t>에 저장한다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4. </a:t>
            </a:r>
            <a:r>
              <a:rPr lang="ko-KR" altLang="en-US" sz="1100" dirty="0" smtClean="0">
                <a:latin typeface="+mn-ea"/>
              </a:rPr>
              <a:t>클라이언트는 헤더에 </a:t>
            </a:r>
            <a:r>
              <a:rPr lang="en-US" altLang="ko-KR" sz="1100" dirty="0" smtClean="0">
                <a:latin typeface="+mn-ea"/>
              </a:rPr>
              <a:t>Access token</a:t>
            </a:r>
            <a:r>
              <a:rPr lang="ko-KR" altLang="en-US" sz="1100" dirty="0" smtClean="0">
                <a:latin typeface="+mn-ea"/>
              </a:rPr>
              <a:t>을 담아 서버에 요청한다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5. </a:t>
            </a:r>
            <a:r>
              <a:rPr lang="ko-KR" altLang="en-US" sz="1100" dirty="0" smtClean="0">
                <a:latin typeface="+mn-ea"/>
              </a:rPr>
              <a:t>서버에서는 </a:t>
            </a:r>
            <a:r>
              <a:rPr lang="en-US" altLang="ko-KR" sz="1100" dirty="0" smtClean="0">
                <a:latin typeface="+mn-ea"/>
              </a:rPr>
              <a:t>Access token</a:t>
            </a:r>
            <a:r>
              <a:rPr lang="ko-KR" altLang="en-US" sz="1100" dirty="0" smtClean="0">
                <a:latin typeface="+mn-ea"/>
              </a:rPr>
              <a:t>을 검증하고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응답을 클라이언트로 보낸다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- Access token</a:t>
            </a:r>
            <a:r>
              <a:rPr lang="ko-KR" altLang="en-US" sz="1100" dirty="0" smtClean="0">
                <a:latin typeface="+mn-ea"/>
              </a:rPr>
              <a:t>이 유효하지 않다면 </a:t>
            </a:r>
            <a:r>
              <a:rPr lang="en-US" altLang="ko-KR" sz="1100" dirty="0" err="1" smtClean="0">
                <a:latin typeface="+mn-ea"/>
              </a:rPr>
              <a:t>Refersh</a:t>
            </a:r>
            <a:r>
              <a:rPr lang="en-US" altLang="ko-KR" sz="1100" dirty="0" smtClean="0">
                <a:latin typeface="+mn-ea"/>
              </a:rPr>
              <a:t> token</a:t>
            </a:r>
            <a:r>
              <a:rPr lang="ko-KR" altLang="en-US" sz="1100" dirty="0" smtClean="0">
                <a:latin typeface="+mn-ea"/>
              </a:rPr>
              <a:t>으로 </a:t>
            </a:r>
            <a:r>
              <a:rPr lang="en-US" altLang="ko-KR" sz="1100" dirty="0" smtClean="0">
                <a:latin typeface="+mn-ea"/>
              </a:rPr>
              <a:t>Access token</a:t>
            </a:r>
            <a:r>
              <a:rPr lang="ko-KR" altLang="en-US" sz="1100" dirty="0" smtClean="0">
                <a:latin typeface="+mn-ea"/>
              </a:rPr>
              <a:t>을 재발급한 뒤</a:t>
            </a:r>
            <a:r>
              <a:rPr lang="en-US" altLang="ko-KR" sz="1100" dirty="0" smtClean="0">
                <a:latin typeface="+mn-ea"/>
              </a:rPr>
              <a:t>, access token</a:t>
            </a:r>
            <a:r>
              <a:rPr lang="ko-KR" altLang="en-US" sz="1100" dirty="0" smtClean="0">
                <a:latin typeface="+mn-ea"/>
              </a:rPr>
              <a:t>을 </a:t>
            </a:r>
            <a:r>
              <a:rPr lang="ko-KR" altLang="en-US" sz="1100" dirty="0" err="1" smtClean="0">
                <a:latin typeface="+mn-ea"/>
              </a:rPr>
              <a:t>리턴해준다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■ </a:t>
            </a:r>
            <a:r>
              <a:rPr lang="en-US" altLang="ko-KR" sz="1100" b="1" dirty="0" smtClean="0">
                <a:latin typeface="+mn-ea"/>
              </a:rPr>
              <a:t>JWT </a:t>
            </a:r>
            <a:r>
              <a:rPr lang="ko-KR" altLang="en-US" sz="1100" b="1" dirty="0" smtClean="0">
                <a:latin typeface="+mn-ea"/>
              </a:rPr>
              <a:t>구조</a:t>
            </a:r>
          </a:p>
          <a:p>
            <a:r>
              <a:rPr lang="en-US" altLang="ko-KR" sz="1100" dirty="0" smtClean="0">
                <a:latin typeface="+mn-ea"/>
              </a:rPr>
              <a:t>    1. </a:t>
            </a:r>
            <a:r>
              <a:rPr lang="ko-KR" altLang="en-US" sz="1100" dirty="0" smtClean="0">
                <a:latin typeface="+mn-ea"/>
              </a:rPr>
              <a:t>헤더 </a:t>
            </a:r>
            <a:r>
              <a:rPr lang="en-US" altLang="ko-KR" sz="1100" dirty="0" smtClean="0">
                <a:latin typeface="+mn-ea"/>
              </a:rPr>
              <a:t>(Header) : </a:t>
            </a:r>
            <a:r>
              <a:rPr lang="ko-KR" altLang="en-US" sz="1100" dirty="0" smtClean="0">
                <a:latin typeface="+mn-ea"/>
              </a:rPr>
              <a:t>헤더는 두 가지 정보를 가진다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 “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typ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토큰의 타입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(JWT)” 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 “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alg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해싱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알고리즘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ko-KR" sz="1100" dirty="0" smtClean="0">
                <a:latin typeface="+mn-ea"/>
              </a:rPr>
              <a:t> (Signature </a:t>
            </a:r>
            <a:r>
              <a:rPr lang="ko-KR" altLang="en-US" sz="1100" dirty="0" smtClean="0">
                <a:latin typeface="+mn-ea"/>
              </a:rPr>
              <a:t>를 </a:t>
            </a:r>
            <a:r>
              <a:rPr lang="ko-KR" altLang="en-US" sz="1100" dirty="0" err="1" smtClean="0">
                <a:latin typeface="+mn-ea"/>
              </a:rPr>
              <a:t>해싱하기</a:t>
            </a:r>
            <a:r>
              <a:rPr lang="ko-KR" altLang="en-US" sz="1100" dirty="0" smtClean="0">
                <a:latin typeface="+mn-ea"/>
              </a:rPr>
              <a:t> 위한 알고리즘 지정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   2. </a:t>
            </a:r>
            <a:r>
              <a:rPr lang="ko-KR" altLang="en-US" sz="1100" dirty="0" smtClean="0">
                <a:latin typeface="+mn-ea"/>
              </a:rPr>
              <a:t>내용 </a:t>
            </a:r>
            <a:r>
              <a:rPr lang="en-US" altLang="ko-KR" sz="1100" dirty="0" smtClean="0">
                <a:latin typeface="+mn-ea"/>
              </a:rPr>
              <a:t>(Payload) : Payload</a:t>
            </a:r>
            <a:r>
              <a:rPr lang="ko-KR" altLang="en-US" sz="1100" dirty="0" smtClean="0">
                <a:latin typeface="+mn-ea"/>
              </a:rPr>
              <a:t>에는 토큰에 담을 정보들이 존재하고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여기에 담는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정보의 한 조각을 클레임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(claim)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이라고 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- </a:t>
            </a:r>
            <a:r>
              <a:rPr lang="ko-KR" altLang="en-US" sz="1100" dirty="0" smtClean="0">
                <a:latin typeface="+mn-ea"/>
              </a:rPr>
              <a:t>클레임은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키 값 형태로 존재</a:t>
            </a:r>
            <a:r>
              <a:rPr lang="ko-KR" altLang="en-US" sz="1100" dirty="0" smtClean="0">
                <a:latin typeface="+mn-ea"/>
              </a:rPr>
              <a:t>한다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클레임의 종류는 등록된</a:t>
            </a:r>
            <a:r>
              <a:rPr lang="en-US" altLang="ko-KR" sz="1100" dirty="0" smtClean="0">
                <a:latin typeface="+mn-ea"/>
              </a:rPr>
              <a:t>(registered) </a:t>
            </a:r>
            <a:r>
              <a:rPr lang="ko-KR" altLang="en-US" sz="1100" dirty="0" smtClean="0">
                <a:latin typeface="+mn-ea"/>
              </a:rPr>
              <a:t>클레임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공개</a:t>
            </a:r>
            <a:r>
              <a:rPr lang="en-US" altLang="ko-KR" sz="1100" dirty="0" smtClean="0">
                <a:latin typeface="+mn-ea"/>
              </a:rPr>
              <a:t>(public) </a:t>
            </a:r>
            <a:r>
              <a:rPr lang="ko-KR" altLang="en-US" sz="1100" dirty="0" smtClean="0">
                <a:latin typeface="+mn-ea"/>
              </a:rPr>
              <a:t>클레임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비공개</a:t>
            </a:r>
            <a:r>
              <a:rPr lang="en-US" altLang="ko-KR" sz="1100" dirty="0" smtClean="0">
                <a:latin typeface="+mn-ea"/>
              </a:rPr>
              <a:t>(private) </a:t>
            </a:r>
            <a:r>
              <a:rPr lang="ko-KR" altLang="en-US" sz="1100" dirty="0" smtClean="0">
                <a:latin typeface="+mn-ea"/>
              </a:rPr>
              <a:t>클레임들이 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3. </a:t>
            </a:r>
            <a:r>
              <a:rPr lang="ko-KR" altLang="en-US" sz="1100" dirty="0" smtClean="0">
                <a:latin typeface="+mn-ea"/>
              </a:rPr>
              <a:t>서명 </a:t>
            </a:r>
            <a:r>
              <a:rPr lang="en-US" altLang="ko-KR" sz="1100" dirty="0" smtClean="0">
                <a:latin typeface="+mn-ea"/>
              </a:rPr>
              <a:t>(Signature) : Signature </a:t>
            </a:r>
            <a:r>
              <a:rPr lang="ko-KR" altLang="en-US" sz="1100" dirty="0" smtClean="0">
                <a:latin typeface="+mn-ea"/>
              </a:rPr>
              <a:t>이란 토큰을 </a:t>
            </a:r>
            <a:r>
              <a:rPr lang="ko-KR" altLang="en-US" sz="1100" dirty="0" err="1" smtClean="0">
                <a:latin typeface="+mn-ea"/>
              </a:rPr>
              <a:t>인코딩</a:t>
            </a:r>
            <a:r>
              <a:rPr lang="ko-KR" altLang="en-US" sz="1100" dirty="0" smtClean="0">
                <a:latin typeface="+mn-ea"/>
              </a:rPr>
              <a:t> 하거나 유효성 검증을 할 때 사용하는 고유한 암호화 코드이다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  - </a:t>
            </a:r>
            <a:r>
              <a:rPr lang="ko-KR" altLang="en-US" sz="1100" dirty="0" smtClean="0">
                <a:latin typeface="+mn-ea"/>
              </a:rPr>
              <a:t>서명 생성 과정</a:t>
            </a:r>
          </a:p>
          <a:p>
            <a:r>
              <a:rPr lang="ko-KR" altLang="en-US" sz="1100" dirty="0" smtClean="0">
                <a:latin typeface="+mn-ea"/>
              </a:rPr>
              <a:t>     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헤더와 페이로드 값을 각각 </a:t>
            </a:r>
            <a:r>
              <a:rPr lang="en-US" altLang="ko-KR" sz="1100" dirty="0" smtClean="0">
                <a:latin typeface="+mn-ea"/>
              </a:rPr>
              <a:t>BASE64 </a:t>
            </a:r>
            <a:r>
              <a:rPr lang="ko-KR" altLang="en-US" sz="1100" dirty="0" smtClean="0">
                <a:latin typeface="+mn-ea"/>
              </a:rPr>
              <a:t>로 </a:t>
            </a:r>
            <a:r>
              <a:rPr lang="ko-KR" altLang="en-US" sz="1100" dirty="0" err="1" smtClean="0">
                <a:latin typeface="+mn-ea"/>
              </a:rPr>
              <a:t>인코딩</a:t>
            </a:r>
            <a:endParaRPr lang="ko-KR" altLang="en-US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위에서 </a:t>
            </a:r>
            <a:r>
              <a:rPr lang="ko-KR" altLang="en-US" sz="1100" dirty="0" err="1" smtClean="0">
                <a:latin typeface="+mn-ea"/>
              </a:rPr>
              <a:t>인코딩한</a:t>
            </a:r>
            <a:r>
              <a:rPr lang="ko-KR" altLang="en-US" sz="1100" dirty="0" smtClean="0">
                <a:latin typeface="+mn-ea"/>
              </a:rPr>
              <a:t> 값을 비밀 키를 이용해 헤더에서 정의한 알고리즘으로 </a:t>
            </a:r>
            <a:r>
              <a:rPr lang="ko-KR" altLang="en-US" sz="1100" dirty="0" err="1" smtClean="0">
                <a:latin typeface="+mn-ea"/>
              </a:rPr>
              <a:t>해싱</a:t>
            </a:r>
            <a:endParaRPr lang="ko-KR" altLang="en-US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  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위에서 </a:t>
            </a:r>
            <a:r>
              <a:rPr lang="ko-KR" altLang="en-US" sz="1100" dirty="0" err="1" smtClean="0">
                <a:latin typeface="+mn-ea"/>
              </a:rPr>
              <a:t>해싱한</a:t>
            </a:r>
            <a:r>
              <a:rPr lang="ko-KR" altLang="en-US" sz="1100" dirty="0" smtClean="0">
                <a:latin typeface="+mn-ea"/>
              </a:rPr>
              <a:t> 값을 다시 </a:t>
            </a:r>
            <a:r>
              <a:rPr lang="en-US" altLang="ko-KR" sz="1100" dirty="0" smtClean="0">
                <a:latin typeface="+mn-ea"/>
              </a:rPr>
              <a:t>BASE64 </a:t>
            </a:r>
            <a:r>
              <a:rPr lang="ko-KR" altLang="en-US" sz="1100" dirty="0" smtClean="0">
                <a:latin typeface="+mn-ea"/>
              </a:rPr>
              <a:t>로 </a:t>
            </a:r>
            <a:r>
              <a:rPr lang="ko-KR" altLang="en-US" sz="1100" dirty="0" err="1" smtClean="0">
                <a:latin typeface="+mn-ea"/>
              </a:rPr>
              <a:t>인코딩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650" y="2667000"/>
            <a:ext cx="2505075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042" y="2838451"/>
            <a:ext cx="3879133" cy="1866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721" y="4705351"/>
            <a:ext cx="3372704" cy="2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20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2</a:t>
            </a:r>
            <a:r>
              <a:rPr lang="en-US" altLang="ko-KR" sz="1000" b="1" dirty="0">
                <a:latin typeface="+mn-ea"/>
              </a:rPr>
              <a:t>. Orchestration SAGA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err="1" smtClean="0">
                <a:latin typeface="+mn-ea"/>
              </a:rPr>
              <a:t>오케스트레이션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사가는 중앙 </a:t>
            </a:r>
            <a:r>
              <a:rPr lang="ko-KR" altLang="en-US" sz="1000" dirty="0" err="1">
                <a:latin typeface="+mn-ea"/>
              </a:rPr>
              <a:t>집중형으로</a:t>
            </a:r>
            <a:r>
              <a:rPr lang="ko-KR" altLang="en-US" sz="1000" dirty="0">
                <a:latin typeface="+mn-ea"/>
              </a:rPr>
              <a:t> 실행 흐름을 관리하게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Ochestrator</a:t>
            </a:r>
            <a:r>
              <a:rPr lang="ko-KR" altLang="en-US" sz="1000" dirty="0">
                <a:latin typeface="+mn-ea"/>
              </a:rPr>
              <a:t>는 요청을 실행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각 서비스의 상태를 확인하고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실패에 대한 보상 트랜잭션을 실행합니다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public class </a:t>
            </a:r>
            <a:r>
              <a:rPr lang="en-US" altLang="ko-KR" sz="800" dirty="0" err="1">
                <a:latin typeface="+mn-ea"/>
              </a:rPr>
              <a:t>MessageBroker</a:t>
            </a:r>
            <a:r>
              <a:rPr lang="en-US" altLang="ko-KR" sz="800" dirty="0">
                <a:latin typeface="+mn-ea"/>
              </a:rPr>
              <a:t> {</a:t>
            </a:r>
          </a:p>
          <a:p>
            <a:r>
              <a:rPr lang="en-US" altLang="ko-KR" sz="800" dirty="0">
                <a:latin typeface="+mn-ea"/>
              </a:rPr>
              <a:t>    public static void publish(String event, double amount) {</a:t>
            </a:r>
          </a:p>
          <a:p>
            <a:r>
              <a:rPr lang="en-US" altLang="ko-KR" sz="800" dirty="0">
                <a:latin typeface="+mn-ea"/>
              </a:rPr>
              <a:t>        // Publish event 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public static void subscribe(String event, Service service) {</a:t>
            </a:r>
          </a:p>
          <a:p>
            <a:r>
              <a:rPr lang="en-US" altLang="ko-KR" sz="800" dirty="0">
                <a:latin typeface="+mn-ea"/>
              </a:rPr>
              <a:t>        // Subscribe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public class Orchestrator {</a:t>
            </a: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AAccountService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aAccountService</a:t>
            </a:r>
            <a:r>
              <a:rPr lang="en-US" altLang="ko-KR" sz="800" dirty="0">
                <a:latin typeface="+mn-ea"/>
              </a:rPr>
              <a:t>;</a:t>
            </a: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BAccountService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bAccountService</a:t>
            </a:r>
            <a:r>
              <a:rPr lang="en-US" altLang="ko-KR" sz="800" dirty="0">
                <a:latin typeface="+mn-ea"/>
              </a:rPr>
              <a:t>;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public Orchestrator(</a:t>
            </a:r>
            <a:r>
              <a:rPr lang="en-US" altLang="ko-KR" sz="800" dirty="0" err="1">
                <a:latin typeface="+mn-ea"/>
              </a:rPr>
              <a:t>AAccountService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aService</a:t>
            </a:r>
            <a:r>
              <a:rPr lang="en-US" altLang="ko-KR" sz="800" dirty="0">
                <a:latin typeface="+mn-ea"/>
              </a:rPr>
              <a:t>, </a:t>
            </a:r>
            <a:r>
              <a:rPr lang="en-US" altLang="ko-KR" sz="800" dirty="0" err="1">
                <a:latin typeface="+mn-ea"/>
              </a:rPr>
              <a:t>BAccountService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bService</a:t>
            </a:r>
            <a:r>
              <a:rPr lang="en-US" altLang="ko-KR" sz="800" dirty="0">
                <a:latin typeface="+mn-ea"/>
              </a:rPr>
              <a:t>) {</a:t>
            </a:r>
          </a:p>
          <a:p>
            <a:r>
              <a:rPr lang="en-US" altLang="ko-KR" sz="800" dirty="0">
                <a:latin typeface="+mn-ea"/>
              </a:rPr>
              <a:t>        </a:t>
            </a:r>
            <a:r>
              <a:rPr lang="en-US" altLang="ko-KR" sz="800" dirty="0" err="1">
                <a:latin typeface="+mn-ea"/>
              </a:rPr>
              <a:t>this.aAccountService</a:t>
            </a:r>
            <a:r>
              <a:rPr lang="en-US" altLang="ko-KR" sz="800" dirty="0">
                <a:latin typeface="+mn-ea"/>
              </a:rPr>
              <a:t> = </a:t>
            </a:r>
            <a:r>
              <a:rPr lang="en-US" altLang="ko-KR" sz="800" dirty="0" err="1">
                <a:latin typeface="+mn-ea"/>
              </a:rPr>
              <a:t>aService</a:t>
            </a:r>
            <a:r>
              <a:rPr lang="en-US" altLang="ko-KR" sz="800" dirty="0">
                <a:latin typeface="+mn-ea"/>
              </a:rPr>
              <a:t>;</a:t>
            </a:r>
          </a:p>
          <a:p>
            <a:r>
              <a:rPr lang="en-US" altLang="ko-KR" sz="800" dirty="0">
                <a:latin typeface="+mn-ea"/>
              </a:rPr>
              <a:t>        </a:t>
            </a:r>
            <a:r>
              <a:rPr lang="en-US" altLang="ko-KR" sz="800" dirty="0" err="1">
                <a:latin typeface="+mn-ea"/>
              </a:rPr>
              <a:t>this.bAccountService</a:t>
            </a:r>
            <a:r>
              <a:rPr lang="en-US" altLang="ko-KR" sz="800" dirty="0">
                <a:latin typeface="+mn-ea"/>
              </a:rPr>
              <a:t> = </a:t>
            </a:r>
            <a:r>
              <a:rPr lang="en-US" altLang="ko-KR" sz="800" dirty="0" err="1">
                <a:latin typeface="+mn-ea"/>
              </a:rPr>
              <a:t>bService</a:t>
            </a:r>
            <a:r>
              <a:rPr lang="en-US" altLang="ko-KR" sz="800" dirty="0">
                <a:latin typeface="+mn-ea"/>
              </a:rPr>
              <a:t>;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public void </a:t>
            </a:r>
            <a:r>
              <a:rPr lang="en-US" altLang="ko-KR" sz="800" dirty="0" err="1">
                <a:latin typeface="+mn-ea"/>
              </a:rPr>
              <a:t>transferAmount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if (</a:t>
            </a:r>
            <a:r>
              <a:rPr lang="en-US" altLang="ko-KR" sz="800" dirty="0" err="1">
                <a:latin typeface="+mn-ea"/>
              </a:rPr>
              <a:t>aAccountService.deductAmount</a:t>
            </a:r>
            <a:r>
              <a:rPr lang="en-US" altLang="ko-KR" sz="800" dirty="0">
                <a:latin typeface="+mn-ea"/>
              </a:rPr>
              <a:t>(amount)) {</a:t>
            </a:r>
          </a:p>
          <a:p>
            <a:r>
              <a:rPr lang="en-US" altLang="ko-KR" sz="800" dirty="0">
                <a:latin typeface="+mn-ea"/>
              </a:rPr>
              <a:t>            if (!</a:t>
            </a:r>
            <a:r>
              <a:rPr lang="en-US" altLang="ko-KR" sz="800" dirty="0" err="1">
                <a:latin typeface="+mn-ea"/>
              </a:rPr>
              <a:t>bAccountService.creditAmount</a:t>
            </a:r>
            <a:r>
              <a:rPr lang="en-US" altLang="ko-KR" sz="800" dirty="0">
                <a:latin typeface="+mn-ea"/>
              </a:rPr>
              <a:t>(amount)) {</a:t>
            </a:r>
          </a:p>
          <a:p>
            <a:r>
              <a:rPr lang="en-US" altLang="ko-KR" sz="800" dirty="0">
                <a:latin typeface="+mn-ea"/>
              </a:rPr>
              <a:t>                </a:t>
            </a:r>
            <a:r>
              <a:rPr lang="en-US" altLang="ko-KR" sz="800" dirty="0" err="1">
                <a:latin typeface="+mn-ea"/>
              </a:rPr>
              <a:t>aAccountService.revertDeduction</a:t>
            </a:r>
            <a:r>
              <a:rPr lang="en-US" altLang="ko-KR" sz="800" dirty="0">
                <a:latin typeface="+mn-ea"/>
              </a:rPr>
              <a:t>(amount);</a:t>
            </a:r>
          </a:p>
          <a:p>
            <a:r>
              <a:rPr lang="en-US" altLang="ko-KR" sz="800" dirty="0">
                <a:latin typeface="+mn-ea"/>
              </a:rPr>
              <a:t>            }</a:t>
            </a:r>
          </a:p>
          <a:p>
            <a:r>
              <a:rPr lang="en-US" altLang="ko-KR" sz="800" dirty="0">
                <a:latin typeface="+mn-ea"/>
              </a:rPr>
              <a:t>        }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public class </a:t>
            </a:r>
            <a:r>
              <a:rPr lang="en-US" altLang="ko-KR" sz="800" dirty="0" err="1">
                <a:latin typeface="+mn-ea"/>
              </a:rPr>
              <a:t>AAccountService</a:t>
            </a:r>
            <a:r>
              <a:rPr lang="en-US" altLang="ko-KR" sz="800" dirty="0">
                <a:latin typeface="+mn-ea"/>
              </a:rPr>
              <a:t> {</a:t>
            </a:r>
          </a:p>
          <a:p>
            <a:r>
              <a:rPr lang="en-US" altLang="ko-KR" sz="800" dirty="0">
                <a:latin typeface="+mn-ea"/>
              </a:rPr>
              <a:t>    public </a:t>
            </a:r>
            <a:r>
              <a:rPr lang="en-US" altLang="ko-KR" sz="800" dirty="0" err="1">
                <a:latin typeface="+mn-ea"/>
              </a:rPr>
              <a:t>boolean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deductAmount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if (</a:t>
            </a:r>
            <a:r>
              <a:rPr lang="en-US" altLang="ko-KR" sz="800" dirty="0" err="1">
                <a:latin typeface="+mn-ea"/>
              </a:rPr>
              <a:t>canDeduct</a:t>
            </a:r>
            <a:r>
              <a:rPr lang="en-US" altLang="ko-KR" sz="800" dirty="0">
                <a:latin typeface="+mn-ea"/>
              </a:rPr>
              <a:t>(amount)) {</a:t>
            </a:r>
          </a:p>
          <a:p>
            <a:r>
              <a:rPr lang="en-US" altLang="ko-KR" sz="800" dirty="0">
                <a:latin typeface="+mn-ea"/>
              </a:rPr>
              <a:t>            return true;</a:t>
            </a:r>
          </a:p>
          <a:p>
            <a:r>
              <a:rPr lang="en-US" altLang="ko-KR" sz="800" dirty="0">
                <a:latin typeface="+mn-ea"/>
              </a:rPr>
              <a:t>        } else {</a:t>
            </a:r>
          </a:p>
          <a:p>
            <a:r>
              <a:rPr lang="en-US" altLang="ko-KR" sz="800" dirty="0">
                <a:latin typeface="+mn-ea"/>
              </a:rPr>
              <a:t>            return false;</a:t>
            </a:r>
          </a:p>
          <a:p>
            <a:r>
              <a:rPr lang="en-US" altLang="ko-KR" sz="800" dirty="0">
                <a:latin typeface="+mn-ea"/>
              </a:rPr>
              <a:t>        }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public void </a:t>
            </a:r>
            <a:r>
              <a:rPr lang="en-US" altLang="ko-KR" sz="800" dirty="0" err="1">
                <a:latin typeface="+mn-ea"/>
              </a:rPr>
              <a:t>revertDeduction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// </a:t>
            </a:r>
            <a:r>
              <a:rPr lang="ko-KR" altLang="en-US" sz="800" dirty="0">
                <a:latin typeface="+mn-ea"/>
              </a:rPr>
              <a:t>보상 </a:t>
            </a:r>
            <a:r>
              <a:rPr lang="ko-KR" altLang="en-US" sz="800" dirty="0" err="1">
                <a:latin typeface="+mn-ea"/>
              </a:rPr>
              <a:t>로직</a:t>
            </a:r>
            <a:r>
              <a:rPr lang="ko-KR" altLang="en-US" sz="800" dirty="0">
                <a:latin typeface="+mn-ea"/>
              </a:rPr>
              <a:t> 구현</a:t>
            </a:r>
          </a:p>
          <a:p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 private </a:t>
            </a:r>
            <a:r>
              <a:rPr lang="en-US" altLang="ko-KR" sz="800" dirty="0" err="1">
                <a:latin typeface="+mn-ea"/>
              </a:rPr>
              <a:t>boolean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canDeduct</a:t>
            </a:r>
            <a:r>
              <a:rPr lang="en-US" altLang="ko-KR" sz="800" dirty="0">
                <a:latin typeface="+mn-ea"/>
              </a:rPr>
              <a:t>(double amount) {</a:t>
            </a:r>
          </a:p>
          <a:p>
            <a:r>
              <a:rPr lang="en-US" altLang="ko-KR" sz="800" dirty="0">
                <a:latin typeface="+mn-ea"/>
              </a:rPr>
              <a:t>        return true; </a:t>
            </a:r>
          </a:p>
          <a:p>
            <a:r>
              <a:rPr lang="en-US" altLang="ko-KR" sz="800" dirty="0">
                <a:latin typeface="+mn-ea"/>
              </a:rPr>
              <a:t>    }</a:t>
            </a:r>
          </a:p>
          <a:p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MSA </a:t>
            </a:r>
            <a:r>
              <a:rPr lang="ko-KR" altLang="en-US" sz="1100" b="1" dirty="0">
                <a:latin typeface="+mn-ea"/>
              </a:rPr>
              <a:t>환경에서의 분산 트랜잭션 관리</a:t>
            </a:r>
            <a:r>
              <a:rPr lang="en-US" altLang="ko-KR" sz="1100" b="1" dirty="0">
                <a:latin typeface="+mn-ea"/>
              </a:rPr>
              <a:t>: 2PC &amp; SAGA </a:t>
            </a:r>
            <a:r>
              <a:rPr lang="ko-KR" altLang="en-US" sz="1100" b="1" dirty="0" smtClean="0">
                <a:latin typeface="+mn-ea"/>
              </a:rPr>
              <a:t>패턴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33010" y="489088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public class </a:t>
            </a:r>
            <a:r>
              <a:rPr lang="en-US" altLang="ko-KR" sz="800" dirty="0" err="1"/>
              <a:t>BAccountService</a:t>
            </a:r>
            <a:r>
              <a:rPr lang="en-US" altLang="ko-KR" sz="800" dirty="0"/>
              <a:t> {</a:t>
            </a:r>
          </a:p>
          <a:p>
            <a:r>
              <a:rPr lang="en-US" altLang="ko-KR" sz="800" dirty="0"/>
              <a:t>    public </a:t>
            </a:r>
            <a:r>
              <a:rPr lang="en-US" altLang="ko-KR" sz="800" dirty="0" err="1"/>
              <a:t>boolean</a:t>
            </a:r>
            <a:r>
              <a:rPr lang="en-US" altLang="ko-KR" sz="800" dirty="0"/>
              <a:t> </a:t>
            </a:r>
            <a:r>
              <a:rPr lang="en-US" altLang="ko-KR" sz="800" dirty="0" err="1"/>
              <a:t>creditAmount</a:t>
            </a:r>
            <a:r>
              <a:rPr lang="en-US" altLang="ko-KR" sz="800" dirty="0"/>
              <a:t>(double amount) {</a:t>
            </a:r>
          </a:p>
          <a:p>
            <a:r>
              <a:rPr lang="en-US" altLang="ko-KR" sz="800" dirty="0"/>
              <a:t>        if (</a:t>
            </a:r>
            <a:r>
              <a:rPr lang="en-US" altLang="ko-KR" sz="800" dirty="0" err="1"/>
              <a:t>canCredit</a:t>
            </a:r>
            <a:r>
              <a:rPr lang="en-US" altLang="ko-KR" sz="800" dirty="0"/>
              <a:t>(amount)) {</a:t>
            </a:r>
          </a:p>
          <a:p>
            <a:r>
              <a:rPr lang="en-US" altLang="ko-KR" sz="800" dirty="0"/>
              <a:t>            return true;</a:t>
            </a:r>
          </a:p>
          <a:p>
            <a:r>
              <a:rPr lang="en-US" altLang="ko-KR" sz="800" dirty="0"/>
              <a:t>        } else {</a:t>
            </a:r>
          </a:p>
          <a:p>
            <a:r>
              <a:rPr lang="en-US" altLang="ko-KR" sz="800" dirty="0"/>
              <a:t>            return false;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}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private </a:t>
            </a:r>
            <a:r>
              <a:rPr lang="en-US" altLang="ko-KR" sz="800" dirty="0" err="1"/>
              <a:t>boolean</a:t>
            </a:r>
            <a:r>
              <a:rPr lang="en-US" altLang="ko-KR" sz="800" dirty="0"/>
              <a:t> </a:t>
            </a:r>
            <a:r>
              <a:rPr lang="en-US" altLang="ko-KR" sz="800" dirty="0" err="1"/>
              <a:t>canCredit</a:t>
            </a:r>
            <a:r>
              <a:rPr lang="en-US" altLang="ko-KR" sz="800" dirty="0"/>
              <a:t>(double amount) {</a:t>
            </a:r>
          </a:p>
          <a:p>
            <a:r>
              <a:rPr lang="en-US" altLang="ko-KR" sz="800" dirty="0"/>
              <a:t>        return true; 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 smtClean="0"/>
              <a:t>}</a:t>
            </a:r>
            <a:endParaRPr lang="en-US" altLang="ko-KR" sz="800" dirty="0"/>
          </a:p>
        </p:txBody>
      </p:sp>
      <p:sp>
        <p:nvSpPr>
          <p:cNvPr id="6" name="직사각형 5"/>
          <p:cNvSpPr/>
          <p:nvPr/>
        </p:nvSpPr>
        <p:spPr>
          <a:xfrm>
            <a:off x="6107061" y="4890888"/>
            <a:ext cx="119363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Ochestration</a:t>
            </a:r>
            <a:r>
              <a:rPr lang="ko-KR" altLang="en-US" sz="1000" dirty="0">
                <a:latin typeface="+mn-ea"/>
              </a:rPr>
              <a:t>은 트랜잭션 처리를 위한 </a:t>
            </a:r>
            <a:r>
              <a:rPr lang="en-US" altLang="ko-KR" sz="1000" dirty="0">
                <a:latin typeface="+mn-ea"/>
              </a:rPr>
              <a:t>Manager </a:t>
            </a:r>
            <a:r>
              <a:rPr lang="ko-KR" altLang="en-US" sz="1000" dirty="0" err="1">
                <a:latin typeface="+mn-ea"/>
              </a:rPr>
              <a:t>인스턴스가</a:t>
            </a:r>
            <a:r>
              <a:rPr lang="ko-KR" altLang="en-US" sz="1000" dirty="0">
                <a:latin typeface="+mn-ea"/>
              </a:rPr>
              <a:t> 별도로 존재합니다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Ochestrator</a:t>
            </a:r>
            <a:r>
              <a:rPr lang="ko-KR" altLang="en-US" sz="1000" dirty="0">
                <a:latin typeface="+mn-ea"/>
              </a:rPr>
              <a:t>가 중앙 </a:t>
            </a:r>
            <a:r>
              <a:rPr lang="ko-KR" altLang="en-US" sz="1000" dirty="0" err="1">
                <a:latin typeface="+mn-ea"/>
              </a:rPr>
              <a:t>집중형</a:t>
            </a:r>
            <a:r>
              <a:rPr lang="ko-KR" altLang="en-US" sz="1000" dirty="0">
                <a:latin typeface="+mn-ea"/>
              </a:rPr>
              <a:t> 컨트롤러 역할 → 각 서비스에서 실행할 트랜잭션을 관리를 </a:t>
            </a:r>
            <a:r>
              <a:rPr lang="ko-KR" altLang="en-US" sz="1000" dirty="0" err="1">
                <a:latin typeface="+mn-ea"/>
              </a:rPr>
              <a:t>하게됩니다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Ochestrator</a:t>
            </a:r>
            <a:r>
              <a:rPr lang="ko-KR" altLang="en-US" sz="1000" dirty="0">
                <a:latin typeface="+mn-ea"/>
              </a:rPr>
              <a:t>는 요청을 실행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각 서비스의 상태를 확인하고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실패에 대한 보상 트랜잭션을 실행합니다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>
                <a:latin typeface="+mn-ea"/>
              </a:rPr>
              <a:t>많은 서비스가 있는 복잡한 </a:t>
            </a:r>
            <a:r>
              <a:rPr lang="ko-KR" altLang="en-US" sz="1000" dirty="0" err="1">
                <a:latin typeface="+mn-ea"/>
              </a:rPr>
              <a:t>워크플로우에</a:t>
            </a:r>
            <a:r>
              <a:rPr lang="ko-KR" altLang="en-US" sz="1000" dirty="0">
                <a:latin typeface="+mn-ea"/>
              </a:rPr>
              <a:t> 적합합니다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- A</a:t>
            </a:r>
            <a:r>
              <a:rPr lang="ko-KR" altLang="en-US" sz="1000" dirty="0">
                <a:latin typeface="+mn-ea"/>
              </a:rPr>
              <a:t>서비스는 </a:t>
            </a:r>
            <a:r>
              <a:rPr lang="en-US" altLang="ko-KR" sz="1000" dirty="0">
                <a:latin typeface="+mn-ea"/>
              </a:rPr>
              <a:t>B</a:t>
            </a:r>
            <a:r>
              <a:rPr lang="ko-KR" altLang="en-US" sz="1000" dirty="0">
                <a:latin typeface="+mn-ea"/>
              </a:rPr>
              <a:t>서비스의 트랜잭션의 결과를 </a:t>
            </a:r>
            <a:r>
              <a:rPr lang="ko-KR" altLang="en-US" sz="1000" dirty="0" err="1">
                <a:latin typeface="+mn-ea"/>
              </a:rPr>
              <a:t>알필요가</a:t>
            </a:r>
            <a:r>
              <a:rPr lang="ko-KR" altLang="en-US" sz="1000" dirty="0">
                <a:latin typeface="+mn-ea"/>
              </a:rPr>
              <a:t> 없습니다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>
                <a:latin typeface="+mn-ea"/>
              </a:rPr>
              <a:t>흐름을 파악하는데도 좋습니다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Ochestrator</a:t>
            </a:r>
            <a:r>
              <a:rPr lang="ko-KR" altLang="en-US" sz="1000" dirty="0">
                <a:latin typeface="+mn-ea"/>
              </a:rPr>
              <a:t>가 전체 </a:t>
            </a:r>
            <a:r>
              <a:rPr lang="ko-KR" altLang="en-US" sz="1000" dirty="0" err="1">
                <a:latin typeface="+mn-ea"/>
              </a:rPr>
              <a:t>워크플로우를</a:t>
            </a:r>
            <a:r>
              <a:rPr lang="ko-KR" altLang="en-US" sz="1000" dirty="0">
                <a:latin typeface="+mn-ea"/>
              </a:rPr>
              <a:t> 관리하기 </a:t>
            </a:r>
            <a:r>
              <a:rPr lang="ko-KR" altLang="en-US" sz="1000" dirty="0" err="1">
                <a:latin typeface="+mn-ea"/>
              </a:rPr>
              <a:t>떄문에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SPOF(</a:t>
            </a:r>
            <a:r>
              <a:rPr lang="ko-KR" altLang="en-US" sz="1000" dirty="0">
                <a:latin typeface="+mn-ea"/>
              </a:rPr>
              <a:t>단일 실패지점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가 될 가능성이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>
                <a:latin typeface="+mn-ea"/>
              </a:rPr>
              <a:t>이후에는 직접 코드를 짜보면서 </a:t>
            </a:r>
            <a:r>
              <a:rPr lang="en-US" altLang="ko-KR" sz="1000" dirty="0" err="1">
                <a:latin typeface="+mn-ea"/>
              </a:rPr>
              <a:t>Ochestration</a:t>
            </a:r>
            <a:r>
              <a:rPr lang="ko-KR" altLang="en-US" sz="1000" dirty="0">
                <a:latin typeface="+mn-ea"/>
              </a:rPr>
              <a:t>을 공부해보도록 하겠습니다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66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35131"/>
            <a:ext cx="119363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+mn-ea"/>
              </a:rPr>
              <a:t>고객의 비밀번호를 안전하게 저장하기 위해서는 암호학적 방법을 사용하여 비밀번호를 </a:t>
            </a:r>
            <a:r>
              <a:rPr lang="ko-KR" altLang="en-US" sz="800" dirty="0" err="1">
                <a:latin typeface="+mn-ea"/>
              </a:rPr>
              <a:t>해싱하고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이를 보호하기 위한 추가적인 보안 조치를 취해야 합니다</a:t>
            </a:r>
            <a:r>
              <a:rPr lang="en-US" altLang="ko-KR" sz="800" dirty="0">
                <a:latin typeface="+mn-ea"/>
              </a:rPr>
              <a:t>. </a:t>
            </a: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암호화 </a:t>
            </a:r>
            <a:r>
              <a:rPr lang="ko-KR" altLang="en-US" sz="800" b="1" dirty="0" err="1">
                <a:latin typeface="+mn-ea"/>
              </a:rPr>
              <a:t>해싱</a:t>
            </a:r>
            <a:r>
              <a:rPr lang="ko-KR" altLang="en-US" sz="800" b="1" dirty="0">
                <a:latin typeface="+mn-ea"/>
              </a:rPr>
              <a:t> 함수 </a:t>
            </a:r>
            <a:r>
              <a:rPr lang="ko-KR" altLang="en-US" sz="800" b="1" dirty="0" smtClean="0">
                <a:latin typeface="+mn-ea"/>
              </a:rPr>
              <a:t>사용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비밀번호는 </a:t>
            </a:r>
            <a:r>
              <a:rPr lang="ko-KR" altLang="en-US" sz="800" dirty="0" err="1">
                <a:latin typeface="+mn-ea"/>
              </a:rPr>
              <a:t>평문으로</a:t>
            </a:r>
            <a:r>
              <a:rPr lang="ko-KR" altLang="en-US" sz="800" dirty="0">
                <a:latin typeface="+mn-ea"/>
              </a:rPr>
              <a:t> 저장해서는 안 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안전한 </a:t>
            </a:r>
            <a:r>
              <a:rPr lang="ko-KR" altLang="en-US" sz="800" dirty="0" err="1">
                <a:latin typeface="+mn-ea"/>
              </a:rPr>
              <a:t>해싱</a:t>
            </a:r>
            <a:r>
              <a:rPr lang="ko-KR" altLang="en-US" sz="800" dirty="0">
                <a:latin typeface="+mn-ea"/>
              </a:rPr>
              <a:t> 알고리즘을 사용하여 해시 값을 저장해야 합니다</a:t>
            </a:r>
            <a:r>
              <a:rPr lang="en-US" altLang="ko-KR" sz="800" dirty="0">
                <a:latin typeface="+mn-ea"/>
              </a:rPr>
              <a:t>. 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</a:t>
            </a:r>
            <a:r>
              <a:rPr lang="ko-KR" altLang="en-US" sz="800" dirty="0" err="1" smtClean="0">
                <a:latin typeface="+mn-ea"/>
              </a:rPr>
              <a:t>해싱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함수는 비밀번호를 고정된 크기의 고유한 데이터로 변환하는 함수로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역으로 원래 비밀번호를 계산할 수 없도록 설계되었습니다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1. PBKDF2 </a:t>
            </a:r>
            <a:r>
              <a:rPr lang="en-US" altLang="ko-KR" sz="800" b="1" dirty="0">
                <a:latin typeface="+mn-ea"/>
              </a:rPr>
              <a:t>(Password-Based Key Derivation Function 2):</a:t>
            </a:r>
          </a:p>
          <a:p>
            <a:r>
              <a:rPr lang="ko-KR" altLang="en-US" sz="800" dirty="0" smtClean="0">
                <a:latin typeface="+mn-ea"/>
              </a:rPr>
              <a:t>       반복적으로 </a:t>
            </a:r>
            <a:r>
              <a:rPr lang="ko-KR" altLang="en-US" sz="800" dirty="0" err="1">
                <a:latin typeface="+mn-ea"/>
              </a:rPr>
              <a:t>해싱을</a:t>
            </a:r>
            <a:r>
              <a:rPr lang="ko-KR" altLang="en-US" sz="800" dirty="0">
                <a:latin typeface="+mn-ea"/>
              </a:rPr>
              <a:t> 수행하여 계산을 복잡하게 만들어 공격이 어렵도록 합니다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ko-KR" altLang="en-US" sz="800" dirty="0" smtClean="0">
                <a:latin typeface="+mn-ea"/>
              </a:rPr>
              <a:t>많은 </a:t>
            </a:r>
            <a:r>
              <a:rPr lang="ko-KR" altLang="en-US" sz="800" dirty="0">
                <a:latin typeface="+mn-ea"/>
              </a:rPr>
              <a:t>보안 라이브러리에서 지원하며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해시 계산에 시간이 걸리도록 설정할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2. </a:t>
            </a:r>
            <a:r>
              <a:rPr lang="en-US" altLang="ko-KR" sz="800" b="1" dirty="0" err="1" smtClean="0">
                <a:latin typeface="+mn-ea"/>
              </a:rPr>
              <a:t>bcrypt</a:t>
            </a:r>
            <a:r>
              <a:rPr lang="en-US" altLang="ko-KR" sz="800" b="1" dirty="0">
                <a:latin typeface="+mn-ea"/>
              </a:rPr>
              <a:t>:</a:t>
            </a:r>
          </a:p>
          <a:p>
            <a:r>
              <a:rPr lang="ko-KR" altLang="en-US" sz="800" dirty="0" smtClean="0">
                <a:latin typeface="+mn-ea"/>
              </a:rPr>
              <a:t>       비밀번호 </a:t>
            </a:r>
            <a:r>
              <a:rPr lang="ko-KR" altLang="en-US" sz="800" dirty="0" err="1">
                <a:latin typeface="+mn-ea"/>
              </a:rPr>
              <a:t>해싱을</a:t>
            </a:r>
            <a:r>
              <a:rPr lang="ko-KR" altLang="en-US" sz="800" dirty="0">
                <a:latin typeface="+mn-ea"/>
              </a:rPr>
              <a:t> 위한 알고리즘으로</a:t>
            </a:r>
            <a:r>
              <a:rPr lang="en-US" altLang="ko-KR" sz="800" dirty="0">
                <a:latin typeface="+mn-ea"/>
              </a:rPr>
              <a:t>, salt</a:t>
            </a:r>
            <a:r>
              <a:rPr lang="ko-KR" altLang="en-US" sz="800" dirty="0">
                <a:latin typeface="+mn-ea"/>
              </a:rPr>
              <a:t>와 함께 해시를 계산하며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반복 횟수를 조정하여 </a:t>
            </a:r>
            <a:r>
              <a:rPr lang="ko-KR" altLang="en-US" sz="800" dirty="0" err="1">
                <a:latin typeface="+mn-ea"/>
              </a:rPr>
              <a:t>해싱의</a:t>
            </a:r>
            <a:r>
              <a:rPr lang="ko-KR" altLang="en-US" sz="800" dirty="0">
                <a:latin typeface="+mn-ea"/>
              </a:rPr>
              <a:t> 난이도를 높일 수 있습니다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ko-KR" altLang="en-US" sz="800" dirty="0" smtClean="0">
                <a:latin typeface="+mn-ea"/>
              </a:rPr>
              <a:t>공격자가 </a:t>
            </a:r>
            <a:r>
              <a:rPr lang="ko-KR" altLang="en-US" sz="800" dirty="0">
                <a:latin typeface="+mn-ea"/>
              </a:rPr>
              <a:t>모든 가능한 비밀번호 조합을 시도하는 시간</a:t>
            </a:r>
            <a:r>
              <a:rPr lang="en-US" altLang="ko-KR" sz="800" dirty="0">
                <a:latin typeface="+mn-ea"/>
              </a:rPr>
              <a:t>(Brute-force </a:t>
            </a:r>
            <a:r>
              <a:rPr lang="ko-KR" altLang="en-US" sz="800" dirty="0">
                <a:latin typeface="+mn-ea"/>
              </a:rPr>
              <a:t>공격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늘릴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3. </a:t>
            </a:r>
            <a:r>
              <a:rPr lang="en-US" altLang="ko-KR" sz="800" b="1" dirty="0" err="1" smtClean="0">
                <a:latin typeface="+mn-ea"/>
              </a:rPr>
              <a:t>scrypt</a:t>
            </a:r>
            <a:r>
              <a:rPr lang="en-US" altLang="ko-KR" sz="800" b="1" dirty="0">
                <a:latin typeface="+mn-ea"/>
              </a:rPr>
              <a:t>:</a:t>
            </a:r>
          </a:p>
          <a:p>
            <a:r>
              <a:rPr lang="en-US" altLang="ko-KR" sz="800" dirty="0" smtClean="0">
                <a:latin typeface="+mn-ea"/>
              </a:rPr>
              <a:t>       </a:t>
            </a:r>
            <a:r>
              <a:rPr lang="en-US" altLang="ko-KR" sz="800" dirty="0" err="1" smtClean="0">
                <a:latin typeface="+mn-ea"/>
              </a:rPr>
              <a:t>bcrypt</a:t>
            </a:r>
            <a:r>
              <a:rPr lang="ko-KR" altLang="en-US" sz="800" dirty="0">
                <a:latin typeface="+mn-ea"/>
              </a:rPr>
              <a:t>와 유사하지만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메모리 사용량도 조절할 수 있어 더욱 강력한 보안을 제공합니다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ko-KR" altLang="en-US" sz="800" dirty="0" smtClean="0">
                <a:latin typeface="+mn-ea"/>
              </a:rPr>
              <a:t>특히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병렬화된 공격</a:t>
            </a:r>
            <a:r>
              <a:rPr lang="en-US" altLang="ko-KR" sz="800" dirty="0">
                <a:latin typeface="+mn-ea"/>
              </a:rPr>
              <a:t>(Parallel Attacks)</a:t>
            </a:r>
            <a:r>
              <a:rPr lang="ko-KR" altLang="en-US" sz="800" dirty="0">
                <a:latin typeface="+mn-ea"/>
              </a:rPr>
              <a:t>에 더 강합니다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2. Salt </a:t>
            </a:r>
            <a:r>
              <a:rPr lang="ko-KR" altLang="en-US" sz="800" b="1" dirty="0">
                <a:latin typeface="+mn-ea"/>
              </a:rPr>
              <a:t>추가</a:t>
            </a: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Salt</a:t>
            </a:r>
            <a:r>
              <a:rPr lang="ko-KR" altLang="en-US" sz="800" b="1" dirty="0">
                <a:latin typeface="+mn-ea"/>
              </a:rPr>
              <a:t>란</a:t>
            </a:r>
            <a:r>
              <a:rPr lang="en-US" altLang="ko-KR" sz="800" b="1" dirty="0">
                <a:latin typeface="+mn-ea"/>
              </a:rPr>
              <a:t>?:</a:t>
            </a: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  </a:t>
            </a:r>
            <a:r>
              <a:rPr lang="ko-KR" altLang="en-US" sz="800" dirty="0" err="1" smtClean="0">
                <a:latin typeface="+mn-ea"/>
              </a:rPr>
              <a:t>해싱하기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전에 비밀번호에 추가되는 임의의 데이터입니다</a:t>
            </a:r>
            <a:r>
              <a:rPr lang="en-US" altLang="ko-KR" sz="800" dirty="0">
                <a:latin typeface="+mn-ea"/>
              </a:rPr>
              <a:t>. salt</a:t>
            </a:r>
            <a:r>
              <a:rPr lang="ko-KR" altLang="en-US" sz="800" dirty="0">
                <a:latin typeface="+mn-ea"/>
              </a:rPr>
              <a:t>는 고유한 값이어야 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비밀번호 해시와 함께 저장됩니다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ko-KR" altLang="en-US" sz="800" dirty="0" smtClean="0">
                <a:latin typeface="+mn-ea"/>
              </a:rPr>
              <a:t>같은 </a:t>
            </a:r>
            <a:r>
              <a:rPr lang="ko-KR" altLang="en-US" sz="800" dirty="0">
                <a:latin typeface="+mn-ea"/>
              </a:rPr>
              <a:t>비밀번호라도 사용자가 다르다면 서로 다른 해시 값이 생성되도록 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1. Salt</a:t>
            </a:r>
            <a:r>
              <a:rPr lang="ko-KR" altLang="en-US" sz="800" b="1" dirty="0">
                <a:latin typeface="+mn-ea"/>
              </a:rPr>
              <a:t>의 중요성</a:t>
            </a:r>
            <a:r>
              <a:rPr lang="en-US" altLang="ko-KR" sz="800" b="1" dirty="0">
                <a:latin typeface="+mn-ea"/>
              </a:rPr>
              <a:t>:</a:t>
            </a:r>
          </a:p>
          <a:p>
            <a:r>
              <a:rPr lang="en-US" altLang="ko-KR" sz="800" dirty="0" smtClean="0">
                <a:latin typeface="+mn-ea"/>
              </a:rPr>
              <a:t>       rainbow </a:t>
            </a:r>
            <a:r>
              <a:rPr lang="en-US" altLang="ko-KR" sz="800" dirty="0">
                <a:latin typeface="+mn-ea"/>
              </a:rPr>
              <a:t>table </a:t>
            </a:r>
            <a:r>
              <a:rPr lang="ko-KR" altLang="en-US" sz="800" dirty="0">
                <a:latin typeface="+mn-ea"/>
              </a:rPr>
              <a:t>공격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미리 계산된 </a:t>
            </a:r>
            <a:r>
              <a:rPr lang="ko-KR" altLang="en-US" sz="800" dirty="0" err="1">
                <a:latin typeface="+mn-ea"/>
              </a:rPr>
              <a:t>해시값을</a:t>
            </a:r>
            <a:r>
              <a:rPr lang="ko-KR" altLang="en-US" sz="800" dirty="0">
                <a:latin typeface="+mn-ea"/>
              </a:rPr>
              <a:t> 사용하여 빠르게 비밀번호를 역추적하는 방법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방어할 수 있습니다</a:t>
            </a:r>
            <a:r>
              <a:rPr lang="en-US" altLang="ko-KR" sz="800" dirty="0" smtClean="0">
                <a:latin typeface="+mn-ea"/>
              </a:rPr>
              <a:t>. </a:t>
            </a:r>
            <a:r>
              <a:rPr lang="ko-KR" altLang="en-US" sz="800" dirty="0" smtClean="0">
                <a:latin typeface="+mn-ea"/>
              </a:rPr>
              <a:t>각 </a:t>
            </a:r>
            <a:r>
              <a:rPr lang="ko-KR" altLang="en-US" sz="800" dirty="0">
                <a:latin typeface="+mn-ea"/>
              </a:rPr>
              <a:t>사용자의 비밀번호에 고유한 </a:t>
            </a:r>
            <a:r>
              <a:rPr lang="en-US" altLang="ko-KR" sz="800" dirty="0">
                <a:latin typeface="+mn-ea"/>
              </a:rPr>
              <a:t>salt</a:t>
            </a:r>
            <a:r>
              <a:rPr lang="ko-KR" altLang="en-US" sz="800" dirty="0">
                <a:latin typeface="+mn-ea"/>
              </a:rPr>
              <a:t>를 사용하면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공격자가 </a:t>
            </a:r>
            <a:r>
              <a:rPr lang="en-US" altLang="ko-KR" sz="800" dirty="0">
                <a:latin typeface="+mn-ea"/>
              </a:rPr>
              <a:t>rainbow table</a:t>
            </a:r>
            <a:r>
              <a:rPr lang="ko-KR" altLang="en-US" sz="800" dirty="0">
                <a:latin typeface="+mn-ea"/>
              </a:rPr>
              <a:t>을 사용해도 공격을 수행하기 어려워집니다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3. Pepper </a:t>
            </a:r>
            <a:r>
              <a:rPr lang="ko-KR" altLang="en-US" sz="800" b="1" dirty="0">
                <a:latin typeface="+mn-ea"/>
              </a:rPr>
              <a:t>사용</a:t>
            </a: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Pepper</a:t>
            </a:r>
            <a:r>
              <a:rPr lang="ko-KR" altLang="en-US" sz="800" b="1" dirty="0">
                <a:latin typeface="+mn-ea"/>
              </a:rPr>
              <a:t>란</a:t>
            </a:r>
            <a:r>
              <a:rPr lang="en-US" altLang="ko-KR" sz="800" b="1" dirty="0">
                <a:latin typeface="+mn-ea"/>
              </a:rPr>
              <a:t>?:</a:t>
            </a:r>
          </a:p>
          <a:p>
            <a:r>
              <a:rPr lang="ko-KR" altLang="en-US" sz="800" dirty="0" smtClean="0">
                <a:latin typeface="+mn-ea"/>
              </a:rPr>
              <a:t>      비밀번호에 </a:t>
            </a:r>
            <a:r>
              <a:rPr lang="ko-KR" altLang="en-US" sz="800" dirty="0">
                <a:latin typeface="+mn-ea"/>
              </a:rPr>
              <a:t>추가로 더하는 비밀 키</a:t>
            </a:r>
            <a:r>
              <a:rPr lang="en-US" altLang="ko-KR" sz="800" dirty="0">
                <a:latin typeface="+mn-ea"/>
              </a:rPr>
              <a:t>(pepper)</a:t>
            </a:r>
            <a:r>
              <a:rPr lang="ko-KR" altLang="en-US" sz="800" dirty="0">
                <a:latin typeface="+mn-ea"/>
              </a:rPr>
              <a:t>로</a:t>
            </a:r>
            <a:r>
              <a:rPr lang="en-US" altLang="ko-KR" sz="800" dirty="0">
                <a:latin typeface="+mn-ea"/>
              </a:rPr>
              <a:t>, salt</a:t>
            </a:r>
            <a:r>
              <a:rPr lang="ko-KR" altLang="en-US" sz="800" dirty="0">
                <a:latin typeface="+mn-ea"/>
              </a:rPr>
              <a:t>와는 달리 시스템 전체적으로 공통된 값으로 유지됩니다</a:t>
            </a:r>
            <a:r>
              <a:rPr lang="en-US" altLang="ko-KR" sz="800" dirty="0" smtClean="0">
                <a:latin typeface="+mn-ea"/>
              </a:rPr>
              <a:t>. pepper</a:t>
            </a:r>
            <a:r>
              <a:rPr lang="ko-KR" altLang="en-US" sz="800" dirty="0">
                <a:latin typeface="+mn-ea"/>
              </a:rPr>
              <a:t>는 코드나 환경 변수에 저장하며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해시와 함께 저장하지 않습니다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Pepper</a:t>
            </a:r>
            <a:r>
              <a:rPr lang="ko-KR" altLang="en-US" sz="800" b="1" dirty="0">
                <a:latin typeface="+mn-ea"/>
              </a:rPr>
              <a:t>의 사용법</a:t>
            </a:r>
            <a:r>
              <a:rPr lang="en-US" altLang="ko-KR" sz="800" b="1" dirty="0">
                <a:latin typeface="+mn-ea"/>
              </a:rPr>
              <a:t>:</a:t>
            </a:r>
          </a:p>
          <a:p>
            <a:r>
              <a:rPr lang="en-US" altLang="ko-KR" sz="800" dirty="0" smtClean="0">
                <a:latin typeface="+mn-ea"/>
              </a:rPr>
              <a:t>      </a:t>
            </a:r>
            <a:r>
              <a:rPr lang="ko-KR" altLang="en-US" sz="800" dirty="0" smtClean="0">
                <a:latin typeface="+mn-ea"/>
              </a:rPr>
              <a:t>비밀번호에 </a:t>
            </a:r>
            <a:r>
              <a:rPr lang="en-US" altLang="ko-KR" sz="800" dirty="0">
                <a:latin typeface="+mn-ea"/>
              </a:rPr>
              <a:t>pepper</a:t>
            </a:r>
            <a:r>
              <a:rPr lang="ko-KR" altLang="en-US" sz="800" dirty="0">
                <a:latin typeface="+mn-ea"/>
              </a:rPr>
              <a:t>를 추가한 후 </a:t>
            </a:r>
            <a:r>
              <a:rPr lang="ko-KR" altLang="en-US" sz="800" dirty="0" err="1">
                <a:latin typeface="+mn-ea"/>
              </a:rPr>
              <a:t>해싱을</a:t>
            </a:r>
            <a:r>
              <a:rPr lang="ko-KR" altLang="en-US" sz="800" dirty="0">
                <a:latin typeface="+mn-ea"/>
              </a:rPr>
              <a:t> 수행합니다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이는 추가적인 보안을 제공하며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데이터베이스가 유출되더라도 공격자가 </a:t>
            </a:r>
            <a:r>
              <a:rPr lang="ko-KR" altLang="en-US" sz="800" dirty="0" err="1">
                <a:latin typeface="+mn-ea"/>
              </a:rPr>
              <a:t>해시값만으로는</a:t>
            </a:r>
            <a:r>
              <a:rPr lang="ko-KR" altLang="en-US" sz="800" dirty="0">
                <a:latin typeface="+mn-ea"/>
              </a:rPr>
              <a:t> 원래 비밀번호를 알아낼 수 없게 합니다</a:t>
            </a:r>
            <a:r>
              <a:rPr lang="en-US" altLang="ko-KR" sz="800" dirty="0" smtClean="0">
                <a:latin typeface="+mn-ea"/>
              </a:rPr>
              <a:t>.</a:t>
            </a:r>
            <a:br>
              <a:rPr lang="en-US" altLang="ko-KR" sz="800" dirty="0" smtClean="0">
                <a:latin typeface="+mn-ea"/>
              </a:rPr>
            </a:b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4. </a:t>
            </a:r>
            <a:r>
              <a:rPr lang="ko-KR" altLang="en-US" sz="800" b="1" dirty="0">
                <a:latin typeface="+mn-ea"/>
              </a:rPr>
              <a:t>비밀번호 해시를 안전하게 저장하기 위한 추가 조치</a:t>
            </a:r>
          </a:p>
          <a:p>
            <a:r>
              <a:rPr lang="ko-KR" altLang="en-US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키 </a:t>
            </a:r>
            <a:r>
              <a:rPr lang="ko-KR" altLang="en-US" sz="800" b="1" dirty="0" err="1">
                <a:latin typeface="+mn-ea"/>
              </a:rPr>
              <a:t>스트레칭</a:t>
            </a:r>
            <a:r>
              <a:rPr lang="ko-KR" altLang="en-US" sz="800" b="1" dirty="0">
                <a:latin typeface="+mn-ea"/>
              </a:rPr>
              <a:t> </a:t>
            </a:r>
            <a:r>
              <a:rPr lang="en-US" altLang="ko-KR" sz="800" b="1" dirty="0">
                <a:latin typeface="+mn-ea"/>
              </a:rPr>
              <a:t>(Key Stretching</a:t>
            </a:r>
            <a:r>
              <a:rPr lang="en-US" altLang="ko-KR" sz="800" b="1" dirty="0" smtClean="0">
                <a:latin typeface="+mn-ea"/>
              </a:rPr>
              <a:t>): 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해시 </a:t>
            </a:r>
            <a:r>
              <a:rPr lang="ko-KR" altLang="en-US" sz="800" dirty="0">
                <a:latin typeface="+mn-ea"/>
              </a:rPr>
              <a:t>계산을 여러 번 반복하여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</a:t>
            </a:r>
            <a:r>
              <a:rPr lang="en-US" altLang="ko-KR" sz="800" dirty="0" err="1">
                <a:latin typeface="+mn-ea"/>
              </a:rPr>
              <a:t>bcrypt</a:t>
            </a:r>
            <a:r>
              <a:rPr lang="ko-KR" altLang="en-US" sz="800" dirty="0">
                <a:latin typeface="+mn-ea"/>
              </a:rPr>
              <a:t>의 반복 횟수를 높임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>
                <a:latin typeface="+mn-ea"/>
              </a:rPr>
              <a:t>계산을 더 복잡하게 만듭니다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이는 공격자가 </a:t>
            </a:r>
            <a:r>
              <a:rPr lang="ko-KR" altLang="en-US" sz="800" dirty="0" err="1">
                <a:latin typeface="+mn-ea"/>
              </a:rPr>
              <a:t>해시값을</a:t>
            </a:r>
            <a:r>
              <a:rPr lang="ko-KR" altLang="en-US" sz="800" dirty="0">
                <a:latin typeface="+mn-ea"/>
              </a:rPr>
              <a:t> 풀기 위해 더 많은 시간과 자원을 소모하게 만듭니다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2. </a:t>
            </a:r>
            <a:r>
              <a:rPr lang="ko-KR" altLang="en-US" sz="800" b="1" dirty="0" smtClean="0">
                <a:latin typeface="+mn-ea"/>
              </a:rPr>
              <a:t>정기적인 </a:t>
            </a:r>
            <a:r>
              <a:rPr lang="ko-KR" altLang="en-US" sz="800" b="1" dirty="0">
                <a:latin typeface="+mn-ea"/>
              </a:rPr>
              <a:t>해시 알고리즘 업데이트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시간이 </a:t>
            </a:r>
            <a:r>
              <a:rPr lang="ko-KR" altLang="en-US" sz="800" dirty="0">
                <a:latin typeface="+mn-ea"/>
              </a:rPr>
              <a:t>지나면서 더 강력한 해시 알고리즘이 등장할 수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시스템의 해시 알고리즘이 약화된 것으로 판명되면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더 강력한 알고리즘으로 </a:t>
            </a:r>
            <a:r>
              <a:rPr lang="ko-KR" altLang="en-US" sz="800" dirty="0" err="1">
                <a:latin typeface="+mn-ea"/>
              </a:rPr>
              <a:t>마이그레이션해야</a:t>
            </a:r>
            <a:r>
              <a:rPr lang="ko-KR" altLang="en-US" sz="800" dirty="0">
                <a:latin typeface="+mn-ea"/>
              </a:rPr>
              <a:t> 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3. </a:t>
            </a:r>
            <a:r>
              <a:rPr lang="ko-KR" altLang="en-US" sz="800" b="1" dirty="0" smtClean="0">
                <a:latin typeface="+mn-ea"/>
              </a:rPr>
              <a:t>보안적으로 </a:t>
            </a:r>
            <a:r>
              <a:rPr lang="ko-KR" altLang="en-US" sz="800" b="1" dirty="0">
                <a:latin typeface="+mn-ea"/>
              </a:rPr>
              <a:t>강력한 환경 변수 관리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en-US" altLang="ko-KR" sz="800" dirty="0" smtClean="0">
                <a:latin typeface="+mn-ea"/>
              </a:rPr>
              <a:t> Pepper</a:t>
            </a:r>
            <a:r>
              <a:rPr lang="ko-KR" altLang="en-US" sz="800" dirty="0">
                <a:latin typeface="+mn-ea"/>
              </a:rPr>
              <a:t>와 같은 비밀 데이터를 환경 변수로 관리하고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안전한 저장소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AWS Secrets Manager, </a:t>
            </a:r>
            <a:r>
              <a:rPr lang="en-US" altLang="ko-KR" sz="800" dirty="0" err="1">
                <a:latin typeface="+mn-ea"/>
              </a:rPr>
              <a:t>HashiCorp</a:t>
            </a:r>
            <a:r>
              <a:rPr lang="en-US" altLang="ko-KR" sz="800" dirty="0">
                <a:latin typeface="+mn-ea"/>
              </a:rPr>
              <a:t> Vault)</a:t>
            </a:r>
            <a:r>
              <a:rPr lang="ko-KR" altLang="en-US" sz="800" dirty="0">
                <a:latin typeface="+mn-ea"/>
              </a:rPr>
              <a:t>에서 관리합니다</a:t>
            </a:r>
            <a:r>
              <a:rPr lang="en-US" altLang="ko-KR" sz="800" dirty="0" smtClean="0">
                <a:latin typeface="+mn-ea"/>
              </a:rPr>
              <a:t>.  </a:t>
            </a:r>
            <a:r>
              <a:rPr lang="ko-KR" altLang="en-US" sz="800" dirty="0" smtClean="0">
                <a:latin typeface="+mn-ea"/>
              </a:rPr>
              <a:t>데이터베이스 </a:t>
            </a:r>
            <a:r>
              <a:rPr lang="ko-KR" altLang="en-US" sz="800" dirty="0">
                <a:latin typeface="+mn-ea"/>
              </a:rPr>
              <a:t>유출만으로는 </a:t>
            </a:r>
            <a:r>
              <a:rPr lang="en-US" altLang="ko-KR" sz="800" dirty="0">
                <a:latin typeface="+mn-ea"/>
              </a:rPr>
              <a:t>Pepper </a:t>
            </a:r>
            <a:r>
              <a:rPr lang="ko-KR" altLang="en-US" sz="800" dirty="0">
                <a:latin typeface="+mn-ea"/>
              </a:rPr>
              <a:t>값을 알아낼 수 없도록 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5. </a:t>
            </a:r>
            <a:r>
              <a:rPr lang="ko-KR" altLang="en-US" sz="800" b="1" dirty="0">
                <a:latin typeface="+mn-ea"/>
              </a:rPr>
              <a:t>비밀번호 재사용 방지 및 강도 요구</a:t>
            </a:r>
          </a:p>
          <a:p>
            <a:r>
              <a:rPr lang="ko-KR" altLang="en-US" sz="800" b="1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비밀번호 </a:t>
            </a:r>
            <a:r>
              <a:rPr lang="ko-KR" altLang="en-US" sz="800" b="1" dirty="0">
                <a:latin typeface="+mn-ea"/>
              </a:rPr>
              <a:t>강도 정책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사용자에게 </a:t>
            </a:r>
            <a:r>
              <a:rPr lang="ko-KR" altLang="en-US" sz="800" dirty="0">
                <a:latin typeface="+mn-ea"/>
              </a:rPr>
              <a:t>충분히 강력한 비밀번호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최소 길이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대문자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소문자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숫자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특수문자 포함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를 사용하도록 요구합니다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r>
              <a:rPr lang="en-US" altLang="ko-KR" sz="800" dirty="0">
                <a:latin typeface="+mn-ea"/>
              </a:rPr>
              <a:t> 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2. </a:t>
            </a:r>
            <a:r>
              <a:rPr lang="ko-KR" altLang="en-US" sz="800" b="1" dirty="0" smtClean="0">
                <a:latin typeface="+mn-ea"/>
              </a:rPr>
              <a:t>비밀번호 </a:t>
            </a:r>
            <a:r>
              <a:rPr lang="ko-KR" altLang="en-US" sz="800" b="1" dirty="0">
                <a:latin typeface="+mn-ea"/>
              </a:rPr>
              <a:t>재사용 방지</a:t>
            </a:r>
            <a:r>
              <a:rPr lang="en-US" altLang="ko-KR" sz="800" b="1" dirty="0" smtClean="0">
                <a:latin typeface="+mn-ea"/>
              </a:rPr>
              <a:t>:</a:t>
            </a:r>
            <a:r>
              <a:rPr lang="en-US" altLang="ko-KR" sz="800" dirty="0" smtClean="0">
                <a:latin typeface="+mn-ea"/>
              </a:rPr>
              <a:t>  </a:t>
            </a:r>
            <a:r>
              <a:rPr lang="ko-KR" altLang="en-US" sz="800" dirty="0" smtClean="0">
                <a:latin typeface="+mn-ea"/>
              </a:rPr>
              <a:t>이전에 </a:t>
            </a:r>
            <a:r>
              <a:rPr lang="ko-KR" altLang="en-US" sz="800" dirty="0">
                <a:latin typeface="+mn-ea"/>
              </a:rPr>
              <a:t>사용했던 비밀번호를 다시 사용할 수 없도록 하여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유출된 비밀번호를 재사용하는 것을 방지합니다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6. 2</a:t>
            </a:r>
            <a:r>
              <a:rPr lang="ko-KR" altLang="en-US" sz="800" b="1" dirty="0">
                <a:latin typeface="+mn-ea"/>
              </a:rPr>
              <a:t>단계 인증</a:t>
            </a:r>
            <a:r>
              <a:rPr lang="en-US" altLang="ko-KR" sz="800" b="1" dirty="0">
                <a:latin typeface="+mn-ea"/>
              </a:rPr>
              <a:t>(2FA) </a:t>
            </a:r>
            <a:r>
              <a:rPr lang="ko-KR" altLang="en-US" sz="800" b="1" dirty="0">
                <a:latin typeface="+mn-ea"/>
              </a:rPr>
              <a:t>도입</a:t>
            </a:r>
          </a:p>
          <a:p>
            <a:r>
              <a:rPr lang="ko-KR" altLang="en-US" sz="800" b="1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추가 </a:t>
            </a:r>
            <a:r>
              <a:rPr lang="ko-KR" altLang="en-US" sz="800" b="1" dirty="0">
                <a:latin typeface="+mn-ea"/>
              </a:rPr>
              <a:t>보안 계층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ko-KR" altLang="en-US" sz="800" dirty="0" smtClean="0">
                <a:latin typeface="+mn-ea"/>
              </a:rPr>
              <a:t>비밀번호 </a:t>
            </a:r>
            <a:r>
              <a:rPr lang="ko-KR" altLang="en-US" sz="800" dirty="0">
                <a:latin typeface="+mn-ea"/>
              </a:rPr>
              <a:t>이외의 인증 수단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SMS </a:t>
            </a:r>
            <a:r>
              <a:rPr lang="ko-KR" altLang="en-US" sz="800" dirty="0">
                <a:latin typeface="+mn-ea"/>
              </a:rPr>
              <a:t>코드</a:t>
            </a:r>
            <a:r>
              <a:rPr lang="en-US" altLang="ko-KR" sz="800" dirty="0">
                <a:latin typeface="+mn-ea"/>
              </a:rPr>
              <a:t>, OTP, </a:t>
            </a:r>
            <a:r>
              <a:rPr lang="ko-KR" altLang="en-US" sz="800" dirty="0">
                <a:latin typeface="+mn-ea"/>
              </a:rPr>
              <a:t>인증 </a:t>
            </a:r>
            <a:r>
              <a:rPr lang="ko-KR" altLang="en-US" sz="800" dirty="0" err="1">
                <a:latin typeface="+mn-ea"/>
              </a:rPr>
              <a:t>앱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추가하여 보안을 강화합니다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비밀번호가 유출되더라도 추가 인증 없이 접근할 수 없도록 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결론</a:t>
            </a:r>
            <a:endParaRPr lang="ko-KR" altLang="en-US" sz="800" b="1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비밀번호를 안전하게 저장하기 위해서는 안전한 </a:t>
            </a:r>
            <a:r>
              <a:rPr lang="ko-KR" altLang="en-US" sz="800" dirty="0" err="1">
                <a:latin typeface="+mn-ea"/>
              </a:rPr>
              <a:t>해싱</a:t>
            </a:r>
            <a:r>
              <a:rPr lang="ko-KR" altLang="en-US" sz="800" dirty="0">
                <a:latin typeface="+mn-ea"/>
              </a:rPr>
              <a:t> 알고리즘</a:t>
            </a:r>
            <a:r>
              <a:rPr lang="en-US" altLang="ko-KR" sz="800" dirty="0">
                <a:latin typeface="+mn-ea"/>
              </a:rPr>
              <a:t>(PBKDF2, </a:t>
            </a:r>
            <a:r>
              <a:rPr lang="en-US" altLang="ko-KR" sz="800" dirty="0" err="1">
                <a:latin typeface="+mn-ea"/>
              </a:rPr>
              <a:t>bcrypt</a:t>
            </a:r>
            <a:r>
              <a:rPr lang="en-US" altLang="ko-KR" sz="800" dirty="0">
                <a:latin typeface="+mn-ea"/>
              </a:rPr>
              <a:t>, </a:t>
            </a:r>
            <a:r>
              <a:rPr lang="en-US" altLang="ko-KR" sz="800" dirty="0" err="1">
                <a:latin typeface="+mn-ea"/>
              </a:rPr>
              <a:t>scrypt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사용하고</a:t>
            </a:r>
            <a:r>
              <a:rPr lang="en-US" altLang="ko-KR" sz="800" dirty="0">
                <a:latin typeface="+mn-ea"/>
              </a:rPr>
              <a:t>, salt</a:t>
            </a:r>
            <a:r>
              <a:rPr lang="ko-KR" altLang="en-US" sz="800" dirty="0">
                <a:latin typeface="+mn-ea"/>
              </a:rPr>
              <a:t>와 </a:t>
            </a:r>
            <a:r>
              <a:rPr lang="en-US" altLang="ko-KR" sz="800" dirty="0">
                <a:latin typeface="+mn-ea"/>
              </a:rPr>
              <a:t>pepper</a:t>
            </a:r>
            <a:r>
              <a:rPr lang="ko-KR" altLang="en-US" sz="800" dirty="0">
                <a:latin typeface="+mn-ea"/>
              </a:rPr>
              <a:t>를 활용하여 보안을 강화해야 합니다</a:t>
            </a:r>
            <a:r>
              <a:rPr lang="en-US" altLang="ko-KR" sz="800" dirty="0">
                <a:latin typeface="+mn-ea"/>
              </a:rPr>
              <a:t>.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이를 </a:t>
            </a:r>
            <a:r>
              <a:rPr lang="ko-KR" altLang="en-US" sz="800" dirty="0">
                <a:latin typeface="+mn-ea"/>
              </a:rPr>
              <a:t>통해 비밀번호의 무작위 대입 공격을 방지하고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데이터베이스가 유출되더라도 사용자의 비밀번호를 안전하게 보호할 수 있습니다</a:t>
            </a:r>
            <a:r>
              <a:rPr lang="en-US" altLang="ko-KR" sz="800" dirty="0">
                <a:latin typeface="+mn-ea"/>
              </a:rPr>
              <a:t>.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추가적으로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비밀번호 강도 요구사항 및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단계 인증을 도입하여 전반적인 계정 보안을 강화할 수 있습니다</a:t>
            </a:r>
            <a:r>
              <a:rPr lang="en-US" altLang="ko-KR" sz="800" dirty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고객의 비밀번호를 안전하게 저장하기 위해 어떤 방법을 사용할 수 있는가</a:t>
            </a:r>
            <a:r>
              <a:rPr lang="en-US" altLang="ko-KR" sz="1100" b="1" dirty="0">
                <a:latin typeface="+mn-ea"/>
              </a:rPr>
              <a:t>?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85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579513"/>
            <a:ext cx="119363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+mn-ea"/>
              </a:rPr>
              <a:t>고객이 안전하게 로그인할 수 있도록 설계된 로그인 절차는 강력한 보안 대책을 포함해야 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고객의 인증 정보가 안전하게 보호되도록 해야 합니다</a:t>
            </a:r>
            <a:r>
              <a:rPr lang="en-US" altLang="ko-KR" sz="800" dirty="0">
                <a:latin typeface="+mn-ea"/>
              </a:rPr>
              <a:t>. 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로그인 </a:t>
            </a:r>
            <a:r>
              <a:rPr lang="ko-KR" altLang="en-US" sz="800" b="1" dirty="0">
                <a:latin typeface="+mn-ea"/>
              </a:rPr>
              <a:t>절차 </a:t>
            </a:r>
            <a:r>
              <a:rPr lang="ko-KR" altLang="en-US" sz="800" b="1" dirty="0" smtClean="0">
                <a:latin typeface="+mn-ea"/>
              </a:rPr>
              <a:t>설계</a:t>
            </a:r>
            <a:endParaRPr lang="en-US" altLang="ko-KR" sz="800" b="1" dirty="0" smtClean="0"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en-US" altLang="ko-KR" sz="800" b="1" dirty="0" smtClean="0">
                <a:latin typeface="+mn-ea"/>
              </a:rPr>
              <a:t>a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로그인 요청</a:t>
            </a:r>
          </a:p>
          <a:p>
            <a:r>
              <a:rPr lang="en-US" altLang="ko-KR" sz="800" b="1" dirty="0" smtClean="0">
                <a:latin typeface="+mn-ea"/>
              </a:rPr>
              <a:t>        1. TLS/SSL</a:t>
            </a:r>
            <a:r>
              <a:rPr lang="ko-KR" altLang="en-US" sz="800" b="1" dirty="0">
                <a:latin typeface="+mn-ea"/>
              </a:rPr>
              <a:t>을 통한 보안 통신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ko-KR" altLang="en-US" sz="800" dirty="0" smtClean="0">
                <a:latin typeface="+mn-ea"/>
              </a:rPr>
              <a:t>모든 </a:t>
            </a:r>
            <a:r>
              <a:rPr lang="ko-KR" altLang="en-US" sz="800" dirty="0">
                <a:latin typeface="+mn-ea"/>
              </a:rPr>
              <a:t>로그인 요청은 </a:t>
            </a:r>
            <a:r>
              <a:rPr lang="en-US" altLang="ko-KR" sz="800" dirty="0">
                <a:latin typeface="+mn-ea"/>
              </a:rPr>
              <a:t>HTTPS</a:t>
            </a:r>
            <a:r>
              <a:rPr lang="ko-KR" altLang="en-US" sz="800" dirty="0">
                <a:latin typeface="+mn-ea"/>
              </a:rPr>
              <a:t>를 통해 전송되며</a:t>
            </a:r>
            <a:r>
              <a:rPr lang="en-US" altLang="ko-KR" sz="800" dirty="0">
                <a:latin typeface="+mn-ea"/>
              </a:rPr>
              <a:t>, TLS/SSL</a:t>
            </a:r>
            <a:r>
              <a:rPr lang="ko-KR" altLang="en-US" sz="800" dirty="0">
                <a:latin typeface="+mn-ea"/>
              </a:rPr>
              <a:t>로 암호화되어야 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이는 클라이언트와 서버 간의 통신이 안전하게 이루어지도록 보장합니다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        </a:t>
            </a:r>
            <a:r>
              <a:rPr lang="en-US" altLang="ko-KR" sz="800" b="1" dirty="0" smtClean="0">
                <a:latin typeface="+mn-ea"/>
              </a:rPr>
              <a:t>2. </a:t>
            </a:r>
            <a:r>
              <a:rPr lang="ko-KR" altLang="en-US" sz="800" b="1" dirty="0" smtClean="0">
                <a:latin typeface="+mn-ea"/>
              </a:rPr>
              <a:t>사용자 </a:t>
            </a:r>
            <a:r>
              <a:rPr lang="ko-KR" altLang="en-US" sz="800" b="1" dirty="0">
                <a:latin typeface="+mn-ea"/>
              </a:rPr>
              <a:t>자격 증명 입력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사용자는 </a:t>
            </a:r>
            <a:r>
              <a:rPr lang="ko-KR" altLang="en-US" sz="800" dirty="0">
                <a:latin typeface="+mn-ea"/>
              </a:rPr>
              <a:t>로그인 폼에 자신의 자격 증명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이메일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사용자 이름 및 비밀번호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입력합니다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        </a:t>
            </a:r>
            <a:r>
              <a:rPr lang="en-US" altLang="ko-KR" sz="800" b="1" dirty="0" smtClean="0">
                <a:latin typeface="+mn-ea"/>
              </a:rPr>
              <a:t>3. </a:t>
            </a:r>
            <a:r>
              <a:rPr lang="ko-KR" altLang="en-US" sz="800" b="1" dirty="0" smtClean="0">
                <a:latin typeface="+mn-ea"/>
              </a:rPr>
              <a:t>서버로 </a:t>
            </a:r>
            <a:r>
              <a:rPr lang="ko-KR" altLang="en-US" sz="800" b="1" dirty="0">
                <a:latin typeface="+mn-ea"/>
              </a:rPr>
              <a:t>로그인 요청 </a:t>
            </a:r>
            <a:r>
              <a:rPr lang="ko-KR" altLang="en-US" sz="800" b="1" dirty="0" smtClean="0">
                <a:latin typeface="+mn-ea"/>
              </a:rPr>
              <a:t>전송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사용자가 </a:t>
            </a:r>
            <a:r>
              <a:rPr lang="ko-KR" altLang="en-US" sz="800" dirty="0">
                <a:latin typeface="+mn-ea"/>
              </a:rPr>
              <a:t>자격 증명을 제출하면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클라이언트는 이를 암호화된 통신을 통해 서버에 전송합니다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en-US" altLang="ko-KR" sz="800" b="1" dirty="0" smtClean="0">
                <a:latin typeface="+mn-ea"/>
              </a:rPr>
              <a:t>b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서버 측 인증 처리</a:t>
            </a:r>
          </a:p>
          <a:p>
            <a:r>
              <a:rPr lang="ko-KR" altLang="en-US" sz="800" b="1" dirty="0" smtClean="0">
                <a:latin typeface="+mn-ea"/>
              </a:rPr>
              <a:t>        </a:t>
            </a:r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자격 </a:t>
            </a:r>
            <a:r>
              <a:rPr lang="ko-KR" altLang="en-US" sz="800" b="1" dirty="0">
                <a:latin typeface="+mn-ea"/>
              </a:rPr>
              <a:t>증명 검증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ko-KR" altLang="en-US" sz="800" dirty="0" smtClean="0">
                <a:latin typeface="+mn-ea"/>
              </a:rPr>
              <a:t>서버는 </a:t>
            </a:r>
            <a:r>
              <a:rPr lang="ko-KR" altLang="en-US" sz="800" dirty="0">
                <a:latin typeface="+mn-ea"/>
              </a:rPr>
              <a:t>데이터베이스에서 사용자의 </a:t>
            </a:r>
            <a:r>
              <a:rPr lang="ko-KR" altLang="en-US" sz="800" dirty="0" err="1">
                <a:latin typeface="+mn-ea"/>
              </a:rPr>
              <a:t>이메일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사용자 이름을 검색하고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해당 사용자의 </a:t>
            </a:r>
            <a:r>
              <a:rPr lang="ko-KR" altLang="en-US" sz="800" dirty="0" err="1">
                <a:latin typeface="+mn-ea"/>
              </a:rPr>
              <a:t>해시된</a:t>
            </a:r>
            <a:r>
              <a:rPr lang="ko-KR" altLang="en-US" sz="800" dirty="0">
                <a:latin typeface="+mn-ea"/>
              </a:rPr>
              <a:t> 비밀번호와 입력된 비밀번호를 비교합니다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                              </a:t>
            </a:r>
            <a:r>
              <a:rPr lang="ko-KR" altLang="en-US" sz="800" dirty="0" err="1" smtClean="0">
                <a:latin typeface="+mn-ea"/>
              </a:rPr>
              <a:t>해시된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비밀번호는 안전한 해시 알고리즘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</a:t>
            </a:r>
            <a:r>
              <a:rPr lang="en-US" altLang="ko-KR" sz="800" dirty="0" err="1">
                <a:latin typeface="+mn-ea"/>
              </a:rPr>
              <a:t>bcrypt</a:t>
            </a:r>
            <a:r>
              <a:rPr lang="en-US" altLang="ko-KR" sz="800" dirty="0">
                <a:latin typeface="+mn-ea"/>
              </a:rPr>
              <a:t>, PBKDF2, </a:t>
            </a:r>
            <a:r>
              <a:rPr lang="en-US" altLang="ko-KR" sz="800" dirty="0" err="1">
                <a:latin typeface="+mn-ea"/>
              </a:rPr>
              <a:t>scrypt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사용하여 저장되며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입력된 비밀번호는 동일한 해시 알고리즘을 통해 </a:t>
            </a:r>
            <a:r>
              <a:rPr lang="ko-KR" altLang="en-US" sz="800" dirty="0" err="1">
                <a:latin typeface="+mn-ea"/>
              </a:rPr>
              <a:t>해시된</a:t>
            </a:r>
            <a:r>
              <a:rPr lang="ko-KR" altLang="en-US" sz="800" dirty="0">
                <a:latin typeface="+mn-ea"/>
              </a:rPr>
              <a:t> 후 비교됩니다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        </a:t>
            </a:r>
            <a:r>
              <a:rPr lang="en-US" altLang="ko-KR" sz="800" b="1" dirty="0" smtClean="0">
                <a:latin typeface="+mn-ea"/>
              </a:rPr>
              <a:t>2. </a:t>
            </a:r>
            <a:r>
              <a:rPr lang="ko-KR" altLang="en-US" sz="800" b="1" dirty="0" smtClean="0">
                <a:latin typeface="+mn-ea"/>
              </a:rPr>
              <a:t>인증 </a:t>
            </a:r>
            <a:r>
              <a:rPr lang="ko-KR" altLang="en-US" sz="800" b="1" dirty="0">
                <a:latin typeface="+mn-ea"/>
              </a:rPr>
              <a:t>성공 시 </a:t>
            </a:r>
            <a:r>
              <a:rPr lang="en-US" altLang="ko-KR" sz="800" b="1" dirty="0">
                <a:latin typeface="+mn-ea"/>
              </a:rPr>
              <a:t>JWT </a:t>
            </a:r>
            <a:r>
              <a:rPr lang="ko-KR" altLang="en-US" sz="800" b="1" dirty="0">
                <a:latin typeface="+mn-ea"/>
              </a:rPr>
              <a:t>생성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ko-KR" altLang="en-US" sz="800" dirty="0" smtClean="0">
                <a:latin typeface="+mn-ea"/>
              </a:rPr>
              <a:t>인증에 </a:t>
            </a:r>
            <a:r>
              <a:rPr lang="ko-KR" altLang="en-US" sz="800" dirty="0">
                <a:latin typeface="+mn-ea"/>
              </a:rPr>
              <a:t>성공하면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서버는 사용자 정보를 바탕으로 </a:t>
            </a:r>
            <a:r>
              <a:rPr lang="en-US" altLang="ko-KR" sz="800" dirty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를 생성합니다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en-US" altLang="ko-KR" sz="800" dirty="0" smtClean="0">
                <a:latin typeface="+mn-ea"/>
              </a:rPr>
              <a:t>                                           JWT</a:t>
            </a:r>
            <a:r>
              <a:rPr lang="ko-KR" altLang="en-US" sz="800" dirty="0">
                <a:latin typeface="+mn-ea"/>
              </a:rPr>
              <a:t>는 사용자 </a:t>
            </a:r>
            <a:r>
              <a:rPr lang="ko-KR" altLang="en-US" sz="800" dirty="0" err="1">
                <a:latin typeface="+mn-ea"/>
              </a:rPr>
              <a:t>식별자</a:t>
            </a:r>
            <a:r>
              <a:rPr lang="en-US" altLang="ko-KR" sz="800" dirty="0">
                <a:latin typeface="+mn-ea"/>
              </a:rPr>
              <a:t>(user_id), </a:t>
            </a:r>
            <a:r>
              <a:rPr lang="ko-KR" altLang="en-US" sz="800" dirty="0">
                <a:latin typeface="+mn-ea"/>
              </a:rPr>
              <a:t>발급 시간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iat</a:t>
            </a:r>
            <a:r>
              <a:rPr lang="en-US" altLang="ko-KR" sz="800" dirty="0">
                <a:latin typeface="+mn-ea"/>
              </a:rPr>
              <a:t>), </a:t>
            </a:r>
            <a:r>
              <a:rPr lang="ko-KR" altLang="en-US" sz="800" dirty="0">
                <a:latin typeface="+mn-ea"/>
              </a:rPr>
              <a:t>만료 시간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exp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>
                <a:latin typeface="+mn-ea"/>
              </a:rPr>
              <a:t>등의 정보를 포함할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  3. JWT </a:t>
            </a:r>
            <a:r>
              <a:rPr lang="ko-KR" altLang="en-US" sz="800" b="1" dirty="0">
                <a:latin typeface="+mn-ea"/>
              </a:rPr>
              <a:t>서명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en-US" altLang="ko-KR" sz="800" dirty="0" smtClean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는 서버의 비밀 키를 사용하여 서명됩니다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서명된 </a:t>
            </a:r>
            <a:r>
              <a:rPr lang="en-US" altLang="ko-KR" sz="800" dirty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는 클라이언트가 이후 요청에서 자신의 신원을 증명하는 데 사용됩니다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  4. </a:t>
            </a:r>
            <a:r>
              <a:rPr lang="ko-KR" altLang="en-US" sz="800" b="1" dirty="0" smtClean="0">
                <a:latin typeface="+mn-ea"/>
              </a:rPr>
              <a:t>클라이언트로 </a:t>
            </a:r>
            <a:r>
              <a:rPr lang="en-US" altLang="ko-KR" sz="800" b="1" dirty="0">
                <a:latin typeface="+mn-ea"/>
              </a:rPr>
              <a:t>JWT </a:t>
            </a:r>
            <a:r>
              <a:rPr lang="ko-KR" altLang="en-US" sz="800" b="1" dirty="0">
                <a:latin typeface="+mn-ea"/>
              </a:rPr>
              <a:t>전송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서버는 </a:t>
            </a:r>
            <a:r>
              <a:rPr lang="ko-KR" altLang="en-US" sz="800" dirty="0">
                <a:latin typeface="+mn-ea"/>
              </a:rPr>
              <a:t>서명된 </a:t>
            </a:r>
            <a:r>
              <a:rPr lang="en-US" altLang="ko-KR" sz="800" dirty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를 클라이언트에 반환합니다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 토큰은 클라이언트의 로컬 스토리지 또는 쿠키에 저장됩니다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c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인증된 요청 처리</a:t>
            </a:r>
          </a:p>
          <a:p>
            <a:r>
              <a:rPr lang="en-US" altLang="ko-KR" sz="800" b="1" dirty="0" smtClean="0">
                <a:latin typeface="+mn-ea"/>
              </a:rPr>
              <a:t>         1. JWT </a:t>
            </a:r>
            <a:r>
              <a:rPr lang="ko-KR" altLang="en-US" sz="800" b="1" dirty="0">
                <a:latin typeface="+mn-ea"/>
              </a:rPr>
              <a:t>포함 요청</a:t>
            </a:r>
            <a:r>
              <a:rPr lang="en-US" altLang="ko-KR" sz="800" b="1" dirty="0" smtClean="0">
                <a:latin typeface="+mn-ea"/>
              </a:rPr>
              <a:t>:   </a:t>
            </a:r>
            <a:r>
              <a:rPr lang="ko-KR" altLang="en-US" sz="800" dirty="0" smtClean="0">
                <a:latin typeface="+mn-ea"/>
              </a:rPr>
              <a:t>클라이언트는 </a:t>
            </a:r>
            <a:r>
              <a:rPr lang="ko-KR" altLang="en-US" sz="800" dirty="0">
                <a:latin typeface="+mn-ea"/>
              </a:rPr>
              <a:t>이후 모든 인증된 요청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사용자 정보 조회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주문 내역 확인 등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에 </a:t>
            </a:r>
            <a:r>
              <a:rPr lang="en-US" altLang="ko-KR" sz="800" dirty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를 포함시켜 서버에 전송합니다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en-US" altLang="ko-KR" sz="800" dirty="0" smtClean="0">
                <a:latin typeface="+mn-ea"/>
              </a:rPr>
              <a:t>                                   JWT</a:t>
            </a:r>
            <a:r>
              <a:rPr lang="ko-KR" altLang="en-US" sz="800" dirty="0">
                <a:latin typeface="+mn-ea"/>
              </a:rPr>
              <a:t>는 일반적으로 </a:t>
            </a:r>
            <a:r>
              <a:rPr lang="en-US" altLang="ko-KR" sz="800" dirty="0">
                <a:latin typeface="+mn-ea"/>
              </a:rPr>
              <a:t>HTTP </a:t>
            </a:r>
            <a:r>
              <a:rPr lang="ko-KR" altLang="en-US" sz="800" dirty="0">
                <a:latin typeface="+mn-ea"/>
              </a:rPr>
              <a:t>헤더의 </a:t>
            </a:r>
            <a:r>
              <a:rPr lang="en-US" altLang="ko-KR" sz="800" dirty="0">
                <a:latin typeface="+mn-ea"/>
              </a:rPr>
              <a:t>Authorization </a:t>
            </a:r>
            <a:r>
              <a:rPr lang="ko-KR" altLang="en-US" sz="800" dirty="0">
                <a:latin typeface="+mn-ea"/>
              </a:rPr>
              <a:t>필드에 </a:t>
            </a:r>
            <a:r>
              <a:rPr lang="en-US" altLang="ko-KR" sz="800" dirty="0">
                <a:latin typeface="+mn-ea"/>
              </a:rPr>
              <a:t>Bearer </a:t>
            </a:r>
            <a:r>
              <a:rPr lang="ko-KR" altLang="en-US" sz="800" dirty="0">
                <a:latin typeface="+mn-ea"/>
              </a:rPr>
              <a:t>스키마로 포함됩니다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   2. JWT </a:t>
            </a:r>
            <a:r>
              <a:rPr lang="ko-KR" altLang="en-US" sz="800" b="1" dirty="0">
                <a:latin typeface="+mn-ea"/>
              </a:rPr>
              <a:t>검증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서버는 </a:t>
            </a:r>
            <a:r>
              <a:rPr lang="ko-KR" altLang="en-US" sz="800" dirty="0">
                <a:latin typeface="+mn-ea"/>
              </a:rPr>
              <a:t>요청을 수신하면</a:t>
            </a:r>
            <a:r>
              <a:rPr lang="en-US" altLang="ko-KR" sz="800" dirty="0">
                <a:latin typeface="+mn-ea"/>
              </a:rPr>
              <a:t>, JWT</a:t>
            </a:r>
            <a:r>
              <a:rPr lang="ko-KR" altLang="en-US" sz="800" dirty="0">
                <a:latin typeface="+mn-ea"/>
              </a:rPr>
              <a:t>를 검증합니다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                       토큰이 </a:t>
            </a:r>
            <a:r>
              <a:rPr lang="ko-KR" altLang="en-US" sz="800" dirty="0">
                <a:latin typeface="+mn-ea"/>
              </a:rPr>
              <a:t>변조되지 않았는지 확인하기 위해 서명을 검증하고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토큰의 만료 시간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exp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과 유효성을 확인합니다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   3. </a:t>
            </a:r>
            <a:r>
              <a:rPr lang="ko-KR" altLang="en-US" sz="800" b="1" dirty="0" smtClean="0">
                <a:latin typeface="+mn-ea"/>
              </a:rPr>
              <a:t>요청 </a:t>
            </a:r>
            <a:r>
              <a:rPr lang="ko-KR" altLang="en-US" sz="800" b="1" dirty="0">
                <a:latin typeface="+mn-ea"/>
              </a:rPr>
              <a:t>처리 및 응답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en-US" altLang="ko-KR" sz="800" dirty="0" smtClean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가 유효하면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서버는 요청된 작업을 수행하고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결과를 클라이언트에 응답합니다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                                   만약 </a:t>
            </a:r>
            <a:r>
              <a:rPr lang="en-US" altLang="ko-KR" sz="800" dirty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가 유효하지 않거나 만료된 경우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클라이언트에게 인증 실패 메시지를 반환하고 </a:t>
            </a:r>
            <a:r>
              <a:rPr lang="ko-KR" altLang="en-US" sz="800" dirty="0" err="1">
                <a:latin typeface="+mn-ea"/>
              </a:rPr>
              <a:t>재로그인을</a:t>
            </a:r>
            <a:r>
              <a:rPr lang="ko-KR" altLang="en-US" sz="800" dirty="0">
                <a:latin typeface="+mn-ea"/>
              </a:rPr>
              <a:t> 요청할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2. </a:t>
            </a:r>
            <a:r>
              <a:rPr lang="ko-KR" altLang="en-US" sz="800" b="1" dirty="0">
                <a:latin typeface="+mn-ea"/>
              </a:rPr>
              <a:t>보안 대책 </a:t>
            </a:r>
            <a:r>
              <a:rPr lang="ko-KR" altLang="en-US" sz="800" b="1" dirty="0" smtClean="0">
                <a:latin typeface="+mn-ea"/>
              </a:rPr>
              <a:t>설명</a:t>
            </a:r>
            <a:endParaRPr lang="en-US" altLang="ko-KR" sz="800" b="1" dirty="0" smtClean="0">
              <a:latin typeface="+mn-ea"/>
            </a:endParaRPr>
          </a:p>
          <a:p>
            <a:endParaRPr lang="ko-KR" altLang="en-US" sz="800" b="1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en-US" altLang="ko-KR" sz="800" b="1" dirty="0" smtClean="0">
                <a:latin typeface="+mn-ea"/>
              </a:rPr>
              <a:t>a</a:t>
            </a:r>
            <a:r>
              <a:rPr lang="en-US" altLang="ko-KR" sz="800" b="1" dirty="0">
                <a:latin typeface="+mn-ea"/>
              </a:rPr>
              <a:t>) TLS/SSL</a:t>
            </a:r>
            <a:r>
              <a:rPr lang="ko-KR" altLang="en-US" sz="800" b="1" dirty="0">
                <a:latin typeface="+mn-ea"/>
              </a:rPr>
              <a:t>을 통한 데이터 전송 암호화</a:t>
            </a:r>
          </a:p>
          <a:p>
            <a:r>
              <a:rPr lang="ko-KR" altLang="en-US" sz="800" dirty="0" smtClean="0">
                <a:latin typeface="+mn-ea"/>
              </a:rPr>
              <a:t>        </a:t>
            </a:r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목적</a:t>
            </a:r>
            <a:r>
              <a:rPr lang="en-US" altLang="ko-KR" sz="800" b="1" dirty="0">
                <a:latin typeface="+mn-ea"/>
              </a:rPr>
              <a:t>: </a:t>
            </a:r>
            <a:r>
              <a:rPr lang="en-US" altLang="ko-KR" sz="800" dirty="0">
                <a:latin typeface="+mn-ea"/>
              </a:rPr>
              <a:t>TLS/SSL</a:t>
            </a:r>
            <a:r>
              <a:rPr lang="ko-KR" altLang="en-US" sz="800" dirty="0">
                <a:latin typeface="+mn-ea"/>
              </a:rPr>
              <a:t>을 사용하여 클라이언트와 서버 간의 모든 통신을 암호화함으로써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데이터 전송 중에 발생할 수 있는 도청 및 중간자 공격</a:t>
            </a:r>
            <a:r>
              <a:rPr lang="en-US" altLang="ko-KR" sz="800" dirty="0">
                <a:latin typeface="+mn-ea"/>
              </a:rPr>
              <a:t>(Man-in-the-Middle Attack)</a:t>
            </a:r>
            <a:r>
              <a:rPr lang="ko-KR" altLang="en-US" sz="800" dirty="0">
                <a:latin typeface="+mn-ea"/>
              </a:rPr>
              <a:t>을 방지합니다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  2. </a:t>
            </a:r>
            <a:r>
              <a:rPr lang="ko-KR" altLang="en-US" sz="800" b="1" dirty="0" smtClean="0">
                <a:latin typeface="+mn-ea"/>
              </a:rPr>
              <a:t>구현 </a:t>
            </a:r>
            <a:r>
              <a:rPr lang="ko-KR" altLang="en-US" sz="800" b="1" dirty="0">
                <a:latin typeface="+mn-ea"/>
              </a:rPr>
              <a:t>방법</a:t>
            </a:r>
            <a:r>
              <a:rPr lang="en-US" altLang="ko-KR" sz="800" b="1" dirty="0">
                <a:latin typeface="+mn-ea"/>
              </a:rPr>
              <a:t>: </a:t>
            </a:r>
            <a:r>
              <a:rPr lang="en-US" altLang="ko-KR" sz="800" dirty="0">
                <a:latin typeface="+mn-ea"/>
              </a:rPr>
              <a:t>HTTPS </a:t>
            </a:r>
            <a:r>
              <a:rPr lang="ko-KR" altLang="en-US" sz="800" dirty="0">
                <a:latin typeface="+mn-ea"/>
              </a:rPr>
              <a:t>프로토콜을 통해 모든 요청과 응답을 암호화하며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클라이언트와 서버 간의 세션을 안전하게 유지합니다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en-US" altLang="ko-KR" sz="800" b="1" dirty="0" smtClean="0">
                <a:latin typeface="+mn-ea"/>
              </a:rPr>
              <a:t>b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비밀번호 안전 </a:t>
            </a:r>
            <a:r>
              <a:rPr lang="ko-KR" altLang="en-US" sz="800" b="1" dirty="0" smtClean="0">
                <a:latin typeface="+mn-ea"/>
              </a:rPr>
              <a:t>관리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  1. </a:t>
            </a:r>
            <a:r>
              <a:rPr lang="ko-KR" altLang="en-US" sz="800" b="1" dirty="0" smtClean="0">
                <a:latin typeface="+mn-ea"/>
              </a:rPr>
              <a:t>안전한 </a:t>
            </a:r>
            <a:r>
              <a:rPr lang="ko-KR" altLang="en-US" sz="800" b="1" dirty="0">
                <a:latin typeface="+mn-ea"/>
              </a:rPr>
              <a:t>해시 알고리즘 사용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ko-KR" altLang="en-US" sz="800" dirty="0" smtClean="0">
                <a:latin typeface="+mn-ea"/>
              </a:rPr>
              <a:t>비밀번호는 </a:t>
            </a:r>
            <a:r>
              <a:rPr lang="en-US" altLang="ko-KR" sz="800" dirty="0" err="1">
                <a:latin typeface="+mn-ea"/>
              </a:rPr>
              <a:t>bcrypt</a:t>
            </a:r>
            <a:r>
              <a:rPr lang="en-US" altLang="ko-KR" sz="800" dirty="0">
                <a:latin typeface="+mn-ea"/>
              </a:rPr>
              <a:t>, PBKDF2, </a:t>
            </a:r>
            <a:r>
              <a:rPr lang="en-US" altLang="ko-KR" sz="800" dirty="0" err="1">
                <a:latin typeface="+mn-ea"/>
              </a:rPr>
              <a:t>scrypt</a:t>
            </a:r>
            <a:r>
              <a:rPr lang="ko-KR" altLang="en-US" sz="800" dirty="0">
                <a:latin typeface="+mn-ea"/>
              </a:rPr>
              <a:t>와 같은 강력한 해시 알고리즘을 사용하여 해시 처리 후 데이터베이스에 저장됩니다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                                             해시 </a:t>
            </a:r>
            <a:r>
              <a:rPr lang="ko-KR" altLang="en-US" sz="800" dirty="0">
                <a:latin typeface="+mn-ea"/>
              </a:rPr>
              <a:t>처리 시 각 비밀번호에 고유의 </a:t>
            </a:r>
            <a:r>
              <a:rPr lang="en-US" altLang="ko-KR" sz="800" dirty="0">
                <a:latin typeface="+mn-ea"/>
              </a:rPr>
              <a:t>salt</a:t>
            </a:r>
            <a:r>
              <a:rPr lang="ko-KR" altLang="en-US" sz="800" dirty="0">
                <a:latin typeface="+mn-ea"/>
              </a:rPr>
              <a:t>를 추가하여 동일한 비밀번호라도 다른 해시 값을 가지도록 합니다</a:t>
            </a:r>
            <a:r>
              <a:rPr lang="en-US" altLang="ko-KR" sz="800" dirty="0" smtClean="0">
                <a:latin typeface="+mn-ea"/>
              </a:rPr>
              <a:t>.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  2. </a:t>
            </a:r>
            <a:r>
              <a:rPr lang="ko-KR" altLang="en-US" sz="800" b="1" dirty="0" smtClean="0">
                <a:latin typeface="+mn-ea"/>
              </a:rPr>
              <a:t>비밀번호 </a:t>
            </a:r>
            <a:r>
              <a:rPr lang="ko-KR" altLang="en-US" sz="800" b="1" dirty="0">
                <a:latin typeface="+mn-ea"/>
              </a:rPr>
              <a:t>강도 요구사항</a:t>
            </a:r>
            <a:r>
              <a:rPr lang="en-US" altLang="ko-KR" sz="800" b="1" dirty="0">
                <a:latin typeface="+mn-ea"/>
              </a:rPr>
              <a:t>:</a:t>
            </a:r>
          </a:p>
          <a:p>
            <a:r>
              <a:rPr lang="ko-KR" altLang="en-US" sz="800" dirty="0" smtClean="0">
                <a:latin typeface="+mn-ea"/>
              </a:rPr>
              <a:t>            사용자가 </a:t>
            </a:r>
            <a:r>
              <a:rPr lang="ko-KR" altLang="en-US" sz="800" dirty="0">
                <a:latin typeface="+mn-ea"/>
              </a:rPr>
              <a:t>안전한 비밀번호를 설정하도록 비밀번호 강도 요구사항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최소 길이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대문자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소문자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숫자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특수문자 포함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적용합니다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c</a:t>
            </a:r>
            <a:r>
              <a:rPr lang="en-US" altLang="ko-KR" sz="800" b="1" dirty="0">
                <a:latin typeface="+mn-ea"/>
              </a:rPr>
              <a:t>) JWT </a:t>
            </a:r>
            <a:r>
              <a:rPr lang="ko-KR" altLang="en-US" sz="800" b="1" dirty="0">
                <a:latin typeface="+mn-ea"/>
              </a:rPr>
              <a:t>보안</a:t>
            </a:r>
          </a:p>
          <a:p>
            <a:r>
              <a:rPr lang="ko-KR" altLang="en-US" sz="800" b="1" dirty="0" smtClean="0">
                <a:latin typeface="+mn-ea"/>
              </a:rPr>
              <a:t>        </a:t>
            </a:r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서명된 </a:t>
            </a:r>
            <a:r>
              <a:rPr lang="en-US" altLang="ko-KR" sz="800" b="1" dirty="0">
                <a:latin typeface="+mn-ea"/>
              </a:rPr>
              <a:t>JWT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en-US" altLang="ko-KR" sz="800" dirty="0" smtClean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는 서버의 비밀 키로 서명되어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클라이언트가 발급받은 토큰을 수정할 수 없도록 보장합니다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서명 검증을 통해 서버는 토큰의 진위 여부를 확인할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en-US" altLang="ko-KR" sz="800" b="1" dirty="0" smtClean="0">
                <a:latin typeface="+mn-ea"/>
              </a:rPr>
              <a:t>        2. JWT </a:t>
            </a:r>
            <a:r>
              <a:rPr lang="ko-KR" altLang="en-US" sz="800" b="1" dirty="0">
                <a:latin typeface="+mn-ea"/>
              </a:rPr>
              <a:t>만료 시간 설정</a:t>
            </a:r>
            <a:r>
              <a:rPr lang="en-US" altLang="ko-KR" sz="800" b="1" dirty="0" smtClean="0">
                <a:latin typeface="+mn-ea"/>
              </a:rPr>
              <a:t>:   </a:t>
            </a:r>
            <a:r>
              <a:rPr lang="en-US" altLang="ko-KR" sz="800" dirty="0" smtClean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에는 만료 시간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exp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을 설정하여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일정 기간 이후에는 토큰이 무효화되도록 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만료된 토큰으로는 서버에 접근할 수 없으며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 err="1">
                <a:latin typeface="+mn-ea"/>
              </a:rPr>
              <a:t>재로그인이</a:t>
            </a:r>
            <a:r>
              <a:rPr lang="ko-KR" altLang="en-US" sz="800" dirty="0">
                <a:latin typeface="+mn-ea"/>
              </a:rPr>
              <a:t> 필요합니다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en-US" altLang="ko-KR" sz="800" b="1" dirty="0" smtClean="0">
                <a:latin typeface="+mn-ea"/>
              </a:rPr>
              <a:t>        3. JWT </a:t>
            </a:r>
            <a:r>
              <a:rPr lang="ko-KR" altLang="en-US" sz="800" b="1" dirty="0">
                <a:latin typeface="+mn-ea"/>
              </a:rPr>
              <a:t>저장 위치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ko-KR" altLang="en-US" sz="800" dirty="0" smtClean="0">
                <a:latin typeface="+mn-ea"/>
              </a:rPr>
              <a:t>클라이언트 </a:t>
            </a:r>
            <a:r>
              <a:rPr lang="ko-KR" altLang="en-US" sz="800" dirty="0">
                <a:latin typeface="+mn-ea"/>
              </a:rPr>
              <a:t>측에서 </a:t>
            </a:r>
            <a:r>
              <a:rPr lang="en-US" altLang="ko-KR" sz="800" dirty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를 안전하게 저장해야 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로컬 스토리지는 </a:t>
            </a:r>
            <a:r>
              <a:rPr lang="en-US" altLang="ko-KR" sz="800" dirty="0">
                <a:latin typeface="+mn-ea"/>
              </a:rPr>
              <a:t>XSS </a:t>
            </a:r>
            <a:r>
              <a:rPr lang="ko-KR" altLang="en-US" sz="800" dirty="0">
                <a:latin typeface="+mn-ea"/>
              </a:rPr>
              <a:t>공격에 취약할 수 있으므로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보안이 중요한 애플리케이션에서는 </a:t>
            </a:r>
            <a:r>
              <a:rPr lang="en-US" altLang="ko-KR" sz="800" dirty="0" err="1">
                <a:latin typeface="+mn-ea"/>
              </a:rPr>
              <a:t>HttpOnly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및 </a:t>
            </a:r>
            <a:r>
              <a:rPr lang="en-US" altLang="ko-KR" sz="800" dirty="0">
                <a:latin typeface="+mn-ea"/>
              </a:rPr>
              <a:t>Secure </a:t>
            </a:r>
            <a:r>
              <a:rPr lang="ko-KR" altLang="en-US" sz="800" dirty="0">
                <a:latin typeface="+mn-ea"/>
              </a:rPr>
              <a:t>속성이 설정된 쿠키에 저장하는 것이 더 안전할 수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en-US" altLang="ko-KR" sz="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고객이 안전하게 로그인할 수 있도록 로그인 절차를 설계하고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이에 필요한 보안 대책을 설명하세요</a:t>
            </a:r>
            <a:r>
              <a:rPr lang="en-US" altLang="ko-KR" sz="1100" b="1" dirty="0">
                <a:latin typeface="+mn-ea"/>
              </a:rPr>
              <a:t>.</a:t>
            </a:r>
            <a:r>
              <a:rPr lang="ko-KR" altLang="en-US" sz="1100" b="1" dirty="0">
                <a:latin typeface="+mn-ea"/>
              </a:rPr>
              <a:t>힌트</a:t>
            </a:r>
            <a:r>
              <a:rPr lang="en-US" altLang="ko-KR" sz="1100" b="1" dirty="0">
                <a:latin typeface="+mn-ea"/>
              </a:rPr>
              <a:t>: JWT(JSON Web Token)</a:t>
            </a:r>
            <a:r>
              <a:rPr lang="ko-KR" altLang="en-US" sz="1100" b="1" dirty="0">
                <a:latin typeface="+mn-ea"/>
              </a:rPr>
              <a:t>와 같은 토큰 기반 인증을 사용하세요</a:t>
            </a:r>
            <a:r>
              <a:rPr lang="en-US" altLang="ko-KR" sz="1100" b="1" dirty="0" smtClean="0">
                <a:latin typeface="+mn-ea"/>
              </a:rPr>
              <a:t>.</a:t>
            </a:r>
          </a:p>
          <a:p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TLS/SSL</a:t>
            </a:r>
            <a:r>
              <a:rPr lang="ko-KR" altLang="en-US" sz="1100" b="1" dirty="0">
                <a:latin typeface="+mn-ea"/>
              </a:rPr>
              <a:t>을 통해 데이터 전송 시 암호화하는 것도 중요한 보안 대책입니다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973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579513"/>
            <a:ext cx="1193636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    d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 err="1">
                <a:latin typeface="+mn-ea"/>
              </a:rPr>
              <a:t>재로그인</a:t>
            </a:r>
            <a:r>
              <a:rPr lang="ko-KR" altLang="en-US" sz="800" b="1" dirty="0">
                <a:latin typeface="+mn-ea"/>
              </a:rPr>
              <a:t> 및 토큰 갱신</a:t>
            </a:r>
          </a:p>
          <a:p>
            <a:r>
              <a:rPr lang="en-US" altLang="ko-KR" sz="800" b="1" dirty="0" smtClean="0">
                <a:latin typeface="+mn-ea"/>
              </a:rPr>
              <a:t>       1. Refresh </a:t>
            </a:r>
            <a:r>
              <a:rPr lang="en-US" altLang="ko-KR" sz="800" b="1" dirty="0">
                <a:latin typeface="+mn-ea"/>
              </a:rPr>
              <a:t>Token </a:t>
            </a:r>
            <a:r>
              <a:rPr lang="ko-KR" altLang="en-US" sz="800" b="1" dirty="0">
                <a:latin typeface="+mn-ea"/>
              </a:rPr>
              <a:t>사용</a:t>
            </a:r>
            <a:r>
              <a:rPr lang="en-US" altLang="ko-KR" sz="800" b="1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짧은 </a:t>
            </a:r>
            <a:r>
              <a:rPr lang="ko-KR" altLang="en-US" sz="800" dirty="0">
                <a:latin typeface="+mn-ea"/>
              </a:rPr>
              <a:t>수명의 </a:t>
            </a:r>
            <a:r>
              <a:rPr lang="en-US" altLang="ko-KR" sz="800" dirty="0">
                <a:latin typeface="+mn-ea"/>
              </a:rPr>
              <a:t>Access Token</a:t>
            </a:r>
            <a:r>
              <a:rPr lang="ko-KR" altLang="en-US" sz="800" dirty="0">
                <a:latin typeface="+mn-ea"/>
              </a:rPr>
              <a:t>과 더불어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길게 유효한 </a:t>
            </a:r>
            <a:r>
              <a:rPr lang="en-US" altLang="ko-KR" sz="800" dirty="0">
                <a:latin typeface="+mn-ea"/>
              </a:rPr>
              <a:t>Refresh Token</a:t>
            </a:r>
            <a:r>
              <a:rPr lang="ko-KR" altLang="en-US" sz="800" dirty="0">
                <a:latin typeface="+mn-ea"/>
              </a:rPr>
              <a:t>을 사용하여 새로운 </a:t>
            </a:r>
            <a:r>
              <a:rPr lang="en-US" altLang="ko-KR" sz="800" dirty="0">
                <a:latin typeface="+mn-ea"/>
              </a:rPr>
              <a:t>Access Token</a:t>
            </a:r>
            <a:r>
              <a:rPr lang="ko-KR" altLang="en-US" sz="800" dirty="0">
                <a:latin typeface="+mn-ea"/>
              </a:rPr>
              <a:t>을 발급받을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en-US" altLang="ko-KR" sz="800" dirty="0" smtClean="0">
                <a:latin typeface="+mn-ea"/>
              </a:rPr>
              <a:t>                                      Refresh </a:t>
            </a:r>
            <a:r>
              <a:rPr lang="en-US" altLang="ko-KR" sz="800" dirty="0">
                <a:latin typeface="+mn-ea"/>
              </a:rPr>
              <a:t>Token</a:t>
            </a:r>
            <a:r>
              <a:rPr lang="ko-KR" altLang="en-US" sz="800" dirty="0">
                <a:latin typeface="+mn-ea"/>
              </a:rPr>
              <a:t>은 </a:t>
            </a:r>
            <a:r>
              <a:rPr lang="en-US" altLang="ko-KR" sz="800" dirty="0">
                <a:latin typeface="+mn-ea"/>
              </a:rPr>
              <a:t>Access Token</a:t>
            </a:r>
            <a:r>
              <a:rPr lang="ko-KR" altLang="en-US" sz="800" dirty="0">
                <a:latin typeface="+mn-ea"/>
              </a:rPr>
              <a:t>과 달리 서버에서만 저장하며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이로 인해 유효 기간이 길고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이를 통해 새로운 </a:t>
            </a:r>
            <a:r>
              <a:rPr lang="en-US" altLang="ko-KR" sz="800" dirty="0">
                <a:latin typeface="+mn-ea"/>
              </a:rPr>
              <a:t>Access Token</a:t>
            </a:r>
            <a:r>
              <a:rPr lang="ko-KR" altLang="en-US" sz="800" dirty="0">
                <a:latin typeface="+mn-ea"/>
              </a:rPr>
              <a:t>을 안전하게 발급받을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en-US" altLang="ko-KR" sz="800" b="1" dirty="0" smtClean="0">
                <a:latin typeface="+mn-ea"/>
              </a:rPr>
              <a:t>e</a:t>
            </a:r>
            <a:r>
              <a:rPr lang="en-US" altLang="ko-KR" sz="800" b="1" dirty="0">
                <a:latin typeface="+mn-ea"/>
              </a:rPr>
              <a:t>) 2</a:t>
            </a:r>
            <a:r>
              <a:rPr lang="ko-KR" altLang="en-US" sz="800" b="1" dirty="0">
                <a:latin typeface="+mn-ea"/>
              </a:rPr>
              <a:t>단계 인증</a:t>
            </a:r>
            <a:r>
              <a:rPr lang="en-US" altLang="ko-KR" sz="800" b="1" dirty="0">
                <a:latin typeface="+mn-ea"/>
              </a:rPr>
              <a:t>(2FA) </a:t>
            </a:r>
            <a:r>
              <a:rPr lang="ko-KR" altLang="en-US" sz="800" b="1" dirty="0" smtClean="0">
                <a:latin typeface="+mn-ea"/>
              </a:rPr>
              <a:t>도입</a:t>
            </a:r>
            <a:endParaRPr lang="en-US" altLang="ko-KR" sz="800" b="1" dirty="0" smtClean="0">
              <a:latin typeface="+mn-ea"/>
            </a:endParaRPr>
          </a:p>
          <a:p>
            <a:r>
              <a:rPr lang="ko-KR" altLang="en-US" sz="800" b="1" dirty="0" smtClean="0">
                <a:latin typeface="+mn-ea"/>
              </a:rPr>
              <a:t>       </a:t>
            </a:r>
            <a:r>
              <a:rPr lang="en-US" altLang="ko-KR" sz="800" b="1" dirty="0" smtClean="0">
                <a:latin typeface="+mn-ea"/>
              </a:rPr>
              <a:t>1. </a:t>
            </a:r>
            <a:r>
              <a:rPr lang="ko-KR" altLang="en-US" sz="800" b="1" dirty="0" smtClean="0">
                <a:latin typeface="+mn-ea"/>
              </a:rPr>
              <a:t>추가적인 </a:t>
            </a:r>
            <a:r>
              <a:rPr lang="ko-KR" altLang="en-US" sz="800" b="1" dirty="0">
                <a:latin typeface="+mn-ea"/>
              </a:rPr>
              <a:t>보안 계층</a:t>
            </a:r>
            <a:r>
              <a:rPr lang="en-US" altLang="ko-KR" sz="800" b="1" dirty="0" smtClean="0">
                <a:latin typeface="+mn-ea"/>
              </a:rPr>
              <a:t>:  </a:t>
            </a:r>
            <a:r>
              <a:rPr lang="ko-KR" altLang="en-US" sz="800" dirty="0" smtClean="0">
                <a:latin typeface="+mn-ea"/>
              </a:rPr>
              <a:t>비밀번호 </a:t>
            </a:r>
            <a:r>
              <a:rPr lang="ko-KR" altLang="en-US" sz="800" dirty="0">
                <a:latin typeface="+mn-ea"/>
              </a:rPr>
              <a:t>외에도 </a:t>
            </a:r>
            <a:r>
              <a:rPr lang="en-US" altLang="ko-KR" sz="800" dirty="0">
                <a:latin typeface="+mn-ea"/>
              </a:rPr>
              <a:t>SMS </a:t>
            </a:r>
            <a:r>
              <a:rPr lang="ko-KR" altLang="en-US" sz="800" dirty="0">
                <a:latin typeface="+mn-ea"/>
              </a:rPr>
              <a:t>또는 인증 </a:t>
            </a:r>
            <a:r>
              <a:rPr lang="ko-KR" altLang="en-US" sz="800" dirty="0" err="1">
                <a:latin typeface="+mn-ea"/>
              </a:rPr>
              <a:t>앱을</a:t>
            </a:r>
            <a:r>
              <a:rPr lang="ko-KR" altLang="en-US" sz="800" dirty="0">
                <a:latin typeface="+mn-ea"/>
              </a:rPr>
              <a:t> 사용한 </a:t>
            </a:r>
            <a:r>
              <a:rPr lang="en-US" altLang="ko-KR" sz="800" dirty="0">
                <a:latin typeface="+mn-ea"/>
              </a:rPr>
              <a:t>2</a:t>
            </a:r>
            <a:r>
              <a:rPr lang="ko-KR" altLang="en-US" sz="800" dirty="0">
                <a:latin typeface="+mn-ea"/>
              </a:rPr>
              <a:t>단계 인증을 통해 보안을 강화합니다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이로 인해 비밀번호가 유출되더라도 추가적인 인증 절차가 필요하여 계정을 보호할 수 있습니다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f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로그인 시도 제한</a:t>
            </a:r>
          </a:p>
          <a:p>
            <a:r>
              <a:rPr lang="en-US" altLang="ko-KR" sz="800" dirty="0" smtClean="0">
                <a:latin typeface="+mn-ea"/>
              </a:rPr>
              <a:t>       - Brute-Force </a:t>
            </a:r>
            <a:r>
              <a:rPr lang="ko-KR" altLang="en-US" sz="800" dirty="0">
                <a:latin typeface="+mn-ea"/>
              </a:rPr>
              <a:t>공격 방지</a:t>
            </a:r>
            <a:r>
              <a:rPr lang="en-US" altLang="ko-KR" sz="800" dirty="0">
                <a:latin typeface="+mn-ea"/>
              </a:rPr>
              <a:t>:</a:t>
            </a:r>
          </a:p>
          <a:p>
            <a:r>
              <a:rPr lang="ko-KR" altLang="en-US" sz="800" dirty="0" smtClean="0">
                <a:latin typeface="+mn-ea"/>
              </a:rPr>
              <a:t>       </a:t>
            </a:r>
            <a:r>
              <a:rPr lang="en-US" altLang="ko-KR" sz="800" dirty="0" smtClean="0">
                <a:latin typeface="+mn-ea"/>
              </a:rPr>
              <a:t>-</a:t>
            </a:r>
            <a:r>
              <a:rPr lang="ko-KR" altLang="en-US" sz="800" dirty="0" smtClean="0">
                <a:latin typeface="+mn-ea"/>
              </a:rPr>
              <a:t>특정 </a:t>
            </a:r>
            <a:r>
              <a:rPr lang="en-US" altLang="ko-KR" sz="800" dirty="0">
                <a:latin typeface="+mn-ea"/>
              </a:rPr>
              <a:t>IP</a:t>
            </a:r>
            <a:r>
              <a:rPr lang="ko-KR" altLang="en-US" sz="800" dirty="0">
                <a:latin typeface="+mn-ea"/>
              </a:rPr>
              <a:t>에서의 로그인 시도를 제한하거나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일정 횟수 이상 실패 시 계정을 잠금 처리하여 </a:t>
            </a:r>
            <a:r>
              <a:rPr lang="en-US" altLang="ko-KR" sz="800" dirty="0">
                <a:latin typeface="+mn-ea"/>
              </a:rPr>
              <a:t>Brute-Force </a:t>
            </a:r>
            <a:r>
              <a:rPr lang="ko-KR" altLang="en-US" sz="800" dirty="0">
                <a:latin typeface="+mn-ea"/>
              </a:rPr>
              <a:t>공격을 방지합니다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g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로그인 알림</a:t>
            </a:r>
          </a:p>
          <a:p>
            <a:r>
              <a:rPr lang="ko-KR" altLang="en-US" sz="800" dirty="0" smtClean="0">
                <a:latin typeface="+mn-ea"/>
              </a:rPr>
              <a:t>    사용자 </a:t>
            </a:r>
            <a:r>
              <a:rPr lang="ko-KR" altLang="en-US" sz="800" dirty="0">
                <a:latin typeface="+mn-ea"/>
              </a:rPr>
              <a:t>알림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새로운 </a:t>
            </a:r>
            <a:r>
              <a:rPr lang="ko-KR" altLang="en-US" sz="800" dirty="0">
                <a:latin typeface="+mn-ea"/>
              </a:rPr>
              <a:t>기기나 위치에서 로그인 시도 시 사용자에게 알림을 보내어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허가되지 않은 로그인 시도를 신속히 감지할 수 있도록 합니다</a:t>
            </a:r>
            <a:r>
              <a:rPr lang="en-US" altLang="ko-KR" sz="800" dirty="0" smtClean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b="1" dirty="0">
                <a:latin typeface="+mn-ea"/>
              </a:rPr>
              <a:t>결론</a:t>
            </a:r>
          </a:p>
          <a:p>
            <a:r>
              <a:rPr lang="ko-KR" altLang="en-US" sz="800" dirty="0">
                <a:latin typeface="+mn-ea"/>
              </a:rPr>
              <a:t>이 로그인 절차 설계는 </a:t>
            </a:r>
            <a:r>
              <a:rPr lang="en-US" altLang="ko-KR" sz="800" dirty="0">
                <a:latin typeface="+mn-ea"/>
              </a:rPr>
              <a:t>TLS/SSL</a:t>
            </a:r>
            <a:r>
              <a:rPr lang="ko-KR" altLang="en-US" sz="800" dirty="0">
                <a:latin typeface="+mn-ea"/>
              </a:rPr>
              <a:t>을 통한 안전한 통신과 </a:t>
            </a:r>
            <a:r>
              <a:rPr lang="en-US" altLang="ko-KR" sz="800" dirty="0">
                <a:latin typeface="+mn-ea"/>
              </a:rPr>
              <a:t>JWT</a:t>
            </a:r>
            <a:r>
              <a:rPr lang="ko-KR" altLang="en-US" sz="800" dirty="0">
                <a:latin typeface="+mn-ea"/>
              </a:rPr>
              <a:t>를 기반으로 한 토큰 인증을 중심으로 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비밀번호 관리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토큰 만료 관리</a:t>
            </a:r>
            <a:r>
              <a:rPr lang="en-US" altLang="ko-KR" sz="800" dirty="0">
                <a:latin typeface="+mn-ea"/>
              </a:rPr>
              <a:t>, 2</a:t>
            </a:r>
            <a:r>
              <a:rPr lang="ko-KR" altLang="en-US" sz="800" dirty="0">
                <a:latin typeface="+mn-ea"/>
              </a:rPr>
              <a:t>단계 인증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로그인 시도 제한 등의 추가적인 보안 대책을 통해 고객의 계정을 안전하게 보호할 수 있도록 설계되었습니다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이를 통해 데이터 전송의 기밀성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 err="1">
                <a:latin typeface="+mn-ea"/>
              </a:rPr>
              <a:t>무결성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인증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그리고 사용자의 안전한 로그인 경험을 보장할 수 있습니다</a:t>
            </a:r>
            <a:r>
              <a:rPr lang="en-US" altLang="ko-KR" sz="800" dirty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고객이 안전하게 로그인할 수 있도록 로그인 절차를 설계하고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이에 필요한 보안 대책을 설명하세요</a:t>
            </a:r>
            <a:r>
              <a:rPr lang="en-US" altLang="ko-KR" sz="1100" b="1" dirty="0">
                <a:latin typeface="+mn-ea"/>
              </a:rPr>
              <a:t>.</a:t>
            </a:r>
            <a:r>
              <a:rPr lang="ko-KR" altLang="en-US" sz="1100" b="1" dirty="0">
                <a:latin typeface="+mn-ea"/>
              </a:rPr>
              <a:t>힌트</a:t>
            </a:r>
            <a:r>
              <a:rPr lang="en-US" altLang="ko-KR" sz="1100" b="1" dirty="0">
                <a:latin typeface="+mn-ea"/>
              </a:rPr>
              <a:t>: JWT(JSON Web Token)</a:t>
            </a:r>
            <a:r>
              <a:rPr lang="ko-KR" altLang="en-US" sz="1100" b="1" dirty="0">
                <a:latin typeface="+mn-ea"/>
              </a:rPr>
              <a:t>와 같은 토큰 기반 인증을 사용하세요</a:t>
            </a:r>
            <a:r>
              <a:rPr lang="en-US" altLang="ko-KR" sz="1100" b="1" dirty="0" smtClean="0">
                <a:latin typeface="+mn-ea"/>
              </a:rPr>
              <a:t>.</a:t>
            </a:r>
          </a:p>
          <a:p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TLS/SSL</a:t>
            </a:r>
            <a:r>
              <a:rPr lang="ko-KR" altLang="en-US" sz="1100" b="1" dirty="0">
                <a:latin typeface="+mn-ea"/>
              </a:rPr>
              <a:t>을 통해 데이터 전송 시 암호화하는 것도 중요한 보안 대책입니다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8036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579513"/>
            <a:ext cx="11936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SQL </a:t>
            </a:r>
            <a:r>
              <a:rPr lang="ko-KR" altLang="en-US" sz="800" dirty="0" err="1">
                <a:latin typeface="+mn-ea"/>
              </a:rPr>
              <a:t>인젝션</a:t>
            </a:r>
            <a:r>
              <a:rPr lang="en-US" altLang="ko-KR" sz="800" dirty="0">
                <a:latin typeface="+mn-ea"/>
              </a:rPr>
              <a:t>(SQL Injection) </a:t>
            </a:r>
            <a:r>
              <a:rPr lang="ko-KR" altLang="en-US" sz="800" dirty="0">
                <a:latin typeface="+mn-ea"/>
              </a:rPr>
              <a:t>공격에 매우 취약합니다</a:t>
            </a:r>
            <a:r>
              <a:rPr lang="en-US" altLang="ko-KR" sz="800" dirty="0">
                <a:latin typeface="+mn-ea"/>
              </a:rPr>
              <a:t>. SQL </a:t>
            </a:r>
            <a:r>
              <a:rPr lang="ko-KR" altLang="en-US" sz="800" dirty="0" err="1">
                <a:latin typeface="+mn-ea"/>
              </a:rPr>
              <a:t>인젝션은</a:t>
            </a:r>
            <a:r>
              <a:rPr lang="ko-KR" altLang="en-US" sz="800" dirty="0">
                <a:latin typeface="+mn-ea"/>
              </a:rPr>
              <a:t> 공격자가 사용자 입력 필드를 통해 악의적인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>
                <a:latin typeface="+mn-ea"/>
              </a:rPr>
              <a:t>코드를 주입하여 데이터베이스를 비정상적으로 조작하거나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민감한 데이터를 탈취하는 공격 기법입니다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1. SQL </a:t>
            </a:r>
            <a:r>
              <a:rPr lang="ko-KR" altLang="en-US" sz="800" b="1" dirty="0" err="1">
                <a:latin typeface="+mn-ea"/>
              </a:rPr>
              <a:t>인젝션</a:t>
            </a:r>
            <a:r>
              <a:rPr lang="ko-KR" altLang="en-US" sz="800" b="1" dirty="0">
                <a:latin typeface="+mn-ea"/>
              </a:rPr>
              <a:t> 취약점의 발생 원인</a:t>
            </a:r>
          </a:p>
          <a:p>
            <a:r>
              <a:rPr lang="ko-KR" altLang="en-US" sz="800" dirty="0" smtClean="0">
                <a:latin typeface="+mn-ea"/>
              </a:rPr>
              <a:t>   이 </a:t>
            </a:r>
            <a:r>
              <a:rPr lang="ko-KR" altLang="en-US" sz="800" dirty="0">
                <a:latin typeface="+mn-ea"/>
              </a:rPr>
              <a:t>쿼리에서는 사용자가 입력한 값이 쿼리에 그대로 포함됩니다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만약 사용자가 의도적으로 악의적인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>
                <a:latin typeface="+mn-ea"/>
              </a:rPr>
              <a:t>코드를 입력하면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이 코드가 쿼리의 일부로 실행되어 의도하지 않은 결과를 초래할 수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예를 들어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다음과 같은 입력이 제공될 수 있습니다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user_id </a:t>
            </a:r>
            <a:r>
              <a:rPr lang="en-US" altLang="ko-KR" sz="800" dirty="0">
                <a:latin typeface="+mn-ea"/>
              </a:rPr>
              <a:t>= '1'; -- '</a:t>
            </a:r>
          </a:p>
          <a:p>
            <a:r>
              <a:rPr lang="ko-KR" altLang="en-US" sz="800" dirty="0" smtClean="0">
                <a:latin typeface="+mn-ea"/>
              </a:rPr>
              <a:t>    이 </a:t>
            </a:r>
            <a:r>
              <a:rPr lang="ko-KR" altLang="en-US" sz="800" dirty="0">
                <a:latin typeface="+mn-ea"/>
              </a:rPr>
              <a:t>경우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쿼리는 다음과 같이 변환됩니다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SELECT </a:t>
            </a:r>
            <a:r>
              <a:rPr lang="en-US" altLang="ko-KR" sz="800" dirty="0">
                <a:latin typeface="+mn-ea"/>
              </a:rPr>
              <a:t>* FROM users WHERE user_id = '1'; -- ';</a:t>
            </a:r>
          </a:p>
          <a:p>
            <a:r>
              <a:rPr lang="en-US" altLang="ko-KR" sz="800" dirty="0" smtClean="0">
                <a:latin typeface="+mn-ea"/>
              </a:rPr>
              <a:t>     SQL</a:t>
            </a:r>
            <a:r>
              <a:rPr lang="ko-KR" altLang="en-US" sz="800" dirty="0">
                <a:latin typeface="+mn-ea"/>
              </a:rPr>
              <a:t>에서 </a:t>
            </a:r>
            <a:r>
              <a:rPr lang="en-US" altLang="ko-KR" sz="800" dirty="0">
                <a:latin typeface="+mn-ea"/>
              </a:rPr>
              <a:t>--</a:t>
            </a:r>
            <a:r>
              <a:rPr lang="ko-KR" altLang="en-US" sz="800" dirty="0">
                <a:latin typeface="+mn-ea"/>
              </a:rPr>
              <a:t>는 주석을 의미하기 때문에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그 뒤에 있는 모든 내용이 무시됩니다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이로 인해 쿼리는 사실상 다음과 같이 실행됩니다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SELECT </a:t>
            </a:r>
            <a:r>
              <a:rPr lang="en-US" altLang="ko-KR" sz="800" dirty="0">
                <a:latin typeface="+mn-ea"/>
              </a:rPr>
              <a:t>* FROM users WHERE user_id = '1';</a:t>
            </a:r>
          </a:p>
          <a:p>
            <a:r>
              <a:rPr lang="ko-KR" altLang="en-US" sz="800" dirty="0" smtClean="0">
                <a:latin typeface="+mn-ea"/>
              </a:rPr>
              <a:t>    이 </a:t>
            </a:r>
            <a:r>
              <a:rPr lang="ko-KR" altLang="en-US" sz="800" dirty="0">
                <a:latin typeface="+mn-ea"/>
              </a:rPr>
              <a:t>쿼리는 </a:t>
            </a:r>
            <a:r>
              <a:rPr lang="en-US" altLang="ko-KR" sz="800" dirty="0">
                <a:latin typeface="+mn-ea"/>
              </a:rPr>
              <a:t>user_id</a:t>
            </a:r>
            <a:r>
              <a:rPr lang="ko-KR" altLang="en-US" sz="800" dirty="0">
                <a:latin typeface="+mn-ea"/>
              </a:rPr>
              <a:t>가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인 사용자의 모든 정보를 반환하게 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user_id </a:t>
            </a:r>
            <a:r>
              <a:rPr lang="en-US" altLang="ko-KR" sz="800" dirty="0">
                <a:latin typeface="+mn-ea"/>
              </a:rPr>
              <a:t>= '1' OR '1'='1';</a:t>
            </a:r>
          </a:p>
          <a:p>
            <a:r>
              <a:rPr lang="ko-KR" altLang="en-US" sz="800" dirty="0" smtClean="0">
                <a:latin typeface="+mn-ea"/>
              </a:rPr>
              <a:t>    이 </a:t>
            </a:r>
            <a:r>
              <a:rPr lang="ko-KR" altLang="en-US" sz="800" dirty="0">
                <a:latin typeface="+mn-ea"/>
              </a:rPr>
              <a:t>경우 쿼리는 다음과 같이 변경됩니다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 SELECT </a:t>
            </a:r>
            <a:r>
              <a:rPr lang="en-US" altLang="ko-KR" sz="800" dirty="0">
                <a:latin typeface="+mn-ea"/>
              </a:rPr>
              <a:t>* FROM users WHERE user_id = '1' OR '1'='1';</a:t>
            </a:r>
          </a:p>
          <a:p>
            <a:r>
              <a:rPr lang="ko-KR" altLang="en-US" sz="800" dirty="0" smtClean="0">
                <a:latin typeface="+mn-ea"/>
              </a:rPr>
              <a:t>     이 </a:t>
            </a:r>
            <a:r>
              <a:rPr lang="ko-KR" altLang="en-US" sz="800" dirty="0">
                <a:latin typeface="+mn-ea"/>
              </a:rPr>
              <a:t>쿼리는 </a:t>
            </a:r>
            <a:r>
              <a:rPr lang="en-US" altLang="ko-KR" sz="800" dirty="0">
                <a:latin typeface="+mn-ea"/>
              </a:rPr>
              <a:t>user_id</a:t>
            </a:r>
            <a:r>
              <a:rPr lang="ko-KR" altLang="en-US" sz="800" dirty="0">
                <a:latin typeface="+mn-ea"/>
              </a:rPr>
              <a:t>가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이거나 </a:t>
            </a:r>
            <a:r>
              <a:rPr lang="en-US" altLang="ko-KR" sz="800" dirty="0">
                <a:latin typeface="+mn-ea"/>
              </a:rPr>
              <a:t>'1'='1'</a:t>
            </a:r>
            <a:r>
              <a:rPr lang="ko-KR" altLang="en-US" sz="800" dirty="0">
                <a:latin typeface="+mn-ea"/>
              </a:rPr>
              <a:t>인 모든 레코드를 반환합니다</a:t>
            </a:r>
            <a:r>
              <a:rPr lang="en-US" altLang="ko-KR" sz="800" dirty="0">
                <a:latin typeface="+mn-ea"/>
              </a:rPr>
              <a:t>. '1'='1'</a:t>
            </a:r>
            <a:r>
              <a:rPr lang="ko-KR" altLang="en-US" sz="800" dirty="0">
                <a:latin typeface="+mn-ea"/>
              </a:rPr>
              <a:t>은 항상 참이기 때문에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이 쿼리는 </a:t>
            </a:r>
            <a:r>
              <a:rPr lang="en-US" altLang="ko-KR" sz="800" dirty="0">
                <a:latin typeface="+mn-ea"/>
              </a:rPr>
              <a:t>users </a:t>
            </a:r>
            <a:r>
              <a:rPr lang="ko-KR" altLang="en-US" sz="800" dirty="0">
                <a:latin typeface="+mn-ea"/>
              </a:rPr>
              <a:t>테이블의 모든 레코드를 반환하게 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2. SQL </a:t>
            </a:r>
            <a:r>
              <a:rPr lang="ko-KR" altLang="en-US" sz="800" b="1" dirty="0" err="1">
                <a:latin typeface="+mn-ea"/>
              </a:rPr>
              <a:t>인젝션으로</a:t>
            </a:r>
            <a:r>
              <a:rPr lang="ko-KR" altLang="en-US" sz="800" b="1" dirty="0">
                <a:latin typeface="+mn-ea"/>
              </a:rPr>
              <a:t> 인한 보안 위협</a:t>
            </a:r>
          </a:p>
          <a:p>
            <a:r>
              <a:rPr lang="ko-KR" altLang="en-US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- </a:t>
            </a:r>
            <a:r>
              <a:rPr lang="ko-KR" altLang="en-US" sz="800" b="1" dirty="0" smtClean="0">
                <a:latin typeface="+mn-ea"/>
              </a:rPr>
              <a:t>데이터 </a:t>
            </a:r>
            <a:r>
              <a:rPr lang="ko-KR" altLang="en-US" sz="800" b="1" dirty="0">
                <a:latin typeface="+mn-ea"/>
              </a:rPr>
              <a:t>유출</a:t>
            </a:r>
            <a:r>
              <a:rPr lang="en-US" altLang="ko-KR" sz="800" b="1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공격자는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 err="1">
                <a:latin typeface="+mn-ea"/>
              </a:rPr>
              <a:t>인젝션을</a:t>
            </a:r>
            <a:r>
              <a:rPr lang="ko-KR" altLang="en-US" sz="800" dirty="0">
                <a:latin typeface="+mn-ea"/>
              </a:rPr>
              <a:t> 통해 데이터베이스에서 민감한 데이터를 쉽게 조회할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- </a:t>
            </a:r>
            <a:r>
              <a:rPr lang="ko-KR" altLang="en-US" sz="800" b="1" dirty="0" smtClean="0">
                <a:latin typeface="+mn-ea"/>
              </a:rPr>
              <a:t>데이터 </a:t>
            </a:r>
            <a:r>
              <a:rPr lang="ko-KR" altLang="en-US" sz="800" b="1" dirty="0">
                <a:latin typeface="+mn-ea"/>
              </a:rPr>
              <a:t>변조</a:t>
            </a:r>
            <a:r>
              <a:rPr lang="en-US" altLang="ko-KR" sz="800" b="1" dirty="0">
                <a:latin typeface="+mn-ea"/>
              </a:rPr>
              <a:t>: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공격자는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 err="1">
                <a:latin typeface="+mn-ea"/>
              </a:rPr>
              <a:t>인젝션을</a:t>
            </a:r>
            <a:r>
              <a:rPr lang="ko-KR" altLang="en-US" sz="800" dirty="0">
                <a:latin typeface="+mn-ea"/>
              </a:rPr>
              <a:t> 사용하여 데이터베이스의 데이터를 삭제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수정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삽입할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- </a:t>
            </a:r>
            <a:r>
              <a:rPr lang="ko-KR" altLang="en-US" sz="800" b="1" dirty="0" smtClean="0">
                <a:latin typeface="+mn-ea"/>
              </a:rPr>
              <a:t>권한 </a:t>
            </a:r>
            <a:r>
              <a:rPr lang="ko-KR" altLang="en-US" sz="800" b="1" dirty="0">
                <a:latin typeface="+mn-ea"/>
              </a:rPr>
              <a:t>상승</a:t>
            </a:r>
            <a:r>
              <a:rPr lang="en-US" altLang="ko-KR" sz="800" b="1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일부 경우에는 공격자가 데이터베이스의 권한을 상승시켜 시스템 전체를 장악할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</a:t>
            </a:r>
            <a:r>
              <a:rPr lang="en-US" altLang="ko-KR" sz="800" b="1" dirty="0" smtClean="0">
                <a:latin typeface="+mn-ea"/>
              </a:rPr>
              <a:t>- </a:t>
            </a:r>
            <a:r>
              <a:rPr lang="ko-KR" altLang="en-US" sz="800" b="1" dirty="0" smtClean="0">
                <a:latin typeface="+mn-ea"/>
              </a:rPr>
              <a:t>서비스 </a:t>
            </a:r>
            <a:r>
              <a:rPr lang="ko-KR" altLang="en-US" sz="800" b="1" dirty="0">
                <a:latin typeface="+mn-ea"/>
              </a:rPr>
              <a:t>장애</a:t>
            </a:r>
            <a:r>
              <a:rPr lang="en-US" altLang="ko-KR" sz="800" b="1" dirty="0">
                <a:latin typeface="+mn-ea"/>
              </a:rPr>
              <a:t>: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악의적인 입력을 통해 데이터베이스 쿼리를 방해하거나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무한 루프를 유도하여 서비스 장애를 일으킬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3</a:t>
            </a:r>
            <a:r>
              <a:rPr lang="en-US" altLang="ko-KR" sz="800" b="1" dirty="0">
                <a:latin typeface="+mn-ea"/>
              </a:rPr>
              <a:t>. SQL </a:t>
            </a:r>
            <a:r>
              <a:rPr lang="ko-KR" altLang="en-US" sz="800" b="1" dirty="0" err="1">
                <a:latin typeface="+mn-ea"/>
              </a:rPr>
              <a:t>인젝션</a:t>
            </a:r>
            <a:r>
              <a:rPr lang="ko-KR" altLang="en-US" sz="800" b="1" dirty="0">
                <a:latin typeface="+mn-ea"/>
              </a:rPr>
              <a:t> 방지 방법</a:t>
            </a:r>
          </a:p>
          <a:p>
            <a:r>
              <a:rPr lang="en-US" altLang="ko-KR" sz="800" dirty="0" smtClean="0">
                <a:latin typeface="+mn-ea"/>
              </a:rPr>
              <a:t>    SQL </a:t>
            </a:r>
            <a:r>
              <a:rPr lang="ko-KR" altLang="en-US" sz="800" dirty="0" err="1">
                <a:latin typeface="+mn-ea"/>
              </a:rPr>
              <a:t>인젝션을</a:t>
            </a:r>
            <a:r>
              <a:rPr lang="ko-KR" altLang="en-US" sz="800" dirty="0">
                <a:latin typeface="+mn-ea"/>
              </a:rPr>
              <a:t> 방지하기 위해 다음과 같은 보안 대책을 적용해야 합니다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en-US" altLang="ko-KR" sz="800" b="1" dirty="0" smtClean="0">
                <a:latin typeface="+mn-ea"/>
              </a:rPr>
              <a:t>a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준비된 쿼리</a:t>
            </a:r>
            <a:r>
              <a:rPr lang="en-US" altLang="ko-KR" sz="800" b="1" dirty="0">
                <a:latin typeface="+mn-ea"/>
              </a:rPr>
              <a:t>(Prepared Statements) </a:t>
            </a:r>
            <a:r>
              <a:rPr lang="ko-KR" altLang="en-US" sz="800" b="1" dirty="0">
                <a:latin typeface="+mn-ea"/>
              </a:rPr>
              <a:t>및 </a:t>
            </a:r>
            <a:r>
              <a:rPr lang="ko-KR" altLang="en-US" sz="800" b="1" dirty="0" err="1">
                <a:latin typeface="+mn-ea"/>
              </a:rPr>
              <a:t>파라미터화된</a:t>
            </a:r>
            <a:r>
              <a:rPr lang="ko-KR" altLang="en-US" sz="800" b="1" dirty="0">
                <a:latin typeface="+mn-ea"/>
              </a:rPr>
              <a:t> 쿼리 사용</a:t>
            </a:r>
          </a:p>
          <a:p>
            <a:r>
              <a:rPr lang="ko-KR" altLang="en-US" sz="800" dirty="0" smtClean="0">
                <a:latin typeface="+mn-ea"/>
              </a:rPr>
              <a:t>        준비된 </a:t>
            </a:r>
            <a:r>
              <a:rPr lang="ko-KR" altLang="en-US" sz="800" dirty="0">
                <a:latin typeface="+mn-ea"/>
              </a:rPr>
              <a:t>쿼리와 </a:t>
            </a:r>
            <a:r>
              <a:rPr lang="ko-KR" altLang="en-US" sz="800" dirty="0" err="1">
                <a:latin typeface="+mn-ea"/>
              </a:rPr>
              <a:t>파라미터화된</a:t>
            </a:r>
            <a:r>
              <a:rPr lang="ko-KR" altLang="en-US" sz="800" dirty="0">
                <a:latin typeface="+mn-ea"/>
              </a:rPr>
              <a:t> 쿼리는 사용자 입력이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>
                <a:latin typeface="+mn-ea"/>
              </a:rPr>
              <a:t>쿼리의 구조에 영향을 미치지 않도록 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이는 쿼리에서 입력된 값을 데이터로 취급하며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쿼리 자체의 구조를 변경할 수 없게 만듭니다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   # </a:t>
            </a:r>
            <a:r>
              <a:rPr lang="en-US" altLang="ko-KR" sz="800" dirty="0">
                <a:latin typeface="+mn-ea"/>
              </a:rPr>
              <a:t>Python </a:t>
            </a:r>
            <a:r>
              <a:rPr lang="ko-KR" altLang="en-US" sz="800" dirty="0">
                <a:latin typeface="+mn-ea"/>
              </a:rPr>
              <a:t>예시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 err="1">
                <a:latin typeface="+mn-ea"/>
              </a:rPr>
              <a:t>파이썬</a:t>
            </a:r>
            <a:r>
              <a:rPr lang="ko-KR" altLang="en-US" sz="800" dirty="0">
                <a:latin typeface="+mn-ea"/>
              </a:rPr>
              <a:t> 데이터베이스 라이브러리 사용</a:t>
            </a:r>
            <a:r>
              <a:rPr lang="en-US" altLang="ko-KR" sz="800" dirty="0">
                <a:latin typeface="+mn-ea"/>
              </a:rPr>
              <a:t>)</a:t>
            </a:r>
          </a:p>
          <a:p>
            <a:r>
              <a:rPr lang="en-US" altLang="ko-KR" sz="800" dirty="0" smtClean="0">
                <a:latin typeface="+mn-ea"/>
              </a:rPr>
              <a:t>       </a:t>
            </a:r>
            <a:r>
              <a:rPr lang="en-US" altLang="ko-KR" sz="800" dirty="0" err="1" smtClean="0">
                <a:latin typeface="+mn-ea"/>
              </a:rPr>
              <a:t>cursor.execute</a:t>
            </a:r>
            <a:r>
              <a:rPr lang="en-US" altLang="ko-KR" sz="800" dirty="0">
                <a:latin typeface="+mn-ea"/>
              </a:rPr>
              <a:t>("SELECT * FROM users WHERE user_id = ?", (user_id,))</a:t>
            </a:r>
          </a:p>
          <a:p>
            <a:r>
              <a:rPr lang="ko-KR" altLang="en-US" sz="800" dirty="0" smtClean="0">
                <a:latin typeface="+mn-ea"/>
              </a:rPr>
              <a:t>       이 </a:t>
            </a:r>
            <a:r>
              <a:rPr lang="ko-KR" altLang="en-US" sz="800" dirty="0">
                <a:latin typeface="+mn-ea"/>
              </a:rPr>
              <a:t>방법을 사용하면</a:t>
            </a:r>
            <a:r>
              <a:rPr lang="en-US" altLang="ko-KR" sz="800" dirty="0">
                <a:latin typeface="+mn-ea"/>
              </a:rPr>
              <a:t>, user_id</a:t>
            </a:r>
            <a:r>
              <a:rPr lang="ko-KR" altLang="en-US" sz="800" dirty="0">
                <a:latin typeface="+mn-ea"/>
              </a:rPr>
              <a:t>의 값이 쿼리에 문자 그대로 포함되지 않고</a:t>
            </a:r>
            <a:r>
              <a:rPr lang="en-US" altLang="ko-KR" sz="800" dirty="0">
                <a:latin typeface="+mn-ea"/>
              </a:rPr>
              <a:t>, SQL </a:t>
            </a:r>
            <a:r>
              <a:rPr lang="ko-KR" altLang="en-US" sz="800" dirty="0">
                <a:latin typeface="+mn-ea"/>
              </a:rPr>
              <a:t>서버에서 적절히 처리됩니다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b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입력 검증 및 정규화</a:t>
            </a:r>
          </a:p>
          <a:p>
            <a:r>
              <a:rPr lang="ko-KR" altLang="en-US" sz="800" dirty="0" smtClean="0">
                <a:latin typeface="+mn-ea"/>
              </a:rPr>
              <a:t>        사용자 </a:t>
            </a:r>
            <a:r>
              <a:rPr lang="ko-KR" altLang="en-US" sz="800" dirty="0">
                <a:latin typeface="+mn-ea"/>
              </a:rPr>
              <a:t>입력을 철저히 검증하고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예상치 못한 문자나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>
                <a:latin typeface="+mn-ea"/>
              </a:rPr>
              <a:t>명령어가 포함되어 있는지 확인해야 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     </a:t>
            </a:r>
            <a:r>
              <a:rPr lang="en-US" altLang="ko-KR" sz="800" dirty="0" smtClean="0">
                <a:latin typeface="+mn-ea"/>
              </a:rPr>
              <a:t>- </a:t>
            </a:r>
            <a:r>
              <a:rPr lang="ko-KR" altLang="en-US" sz="800" dirty="0" smtClean="0">
                <a:latin typeface="+mn-ea"/>
              </a:rPr>
              <a:t>화이트리스트 </a:t>
            </a:r>
            <a:r>
              <a:rPr lang="ko-KR" altLang="en-US" sz="800" dirty="0">
                <a:latin typeface="+mn-ea"/>
              </a:rPr>
              <a:t>사용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허용된 값만을 받아들이도록 검증합니다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 smtClean="0">
                <a:latin typeface="+mn-ea"/>
              </a:rPr>
              <a:t>        </a:t>
            </a:r>
            <a:r>
              <a:rPr lang="en-US" altLang="ko-KR" sz="800" dirty="0" smtClean="0">
                <a:latin typeface="+mn-ea"/>
              </a:rPr>
              <a:t>- </a:t>
            </a:r>
            <a:r>
              <a:rPr lang="ko-KR" altLang="en-US" sz="800" dirty="0" smtClean="0">
                <a:latin typeface="+mn-ea"/>
              </a:rPr>
              <a:t>정규 </a:t>
            </a:r>
            <a:r>
              <a:rPr lang="ko-KR" altLang="en-US" sz="800" dirty="0" err="1">
                <a:latin typeface="+mn-ea"/>
              </a:rPr>
              <a:t>표현식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사용자 입력을 특정 패턴으로 제한하는 방법을 사용합니다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en-US" altLang="ko-KR" sz="800" b="1" dirty="0" smtClean="0">
                <a:latin typeface="+mn-ea"/>
              </a:rPr>
              <a:t> 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c</a:t>
            </a:r>
            <a:r>
              <a:rPr lang="en-US" altLang="ko-KR" sz="800" b="1" dirty="0">
                <a:latin typeface="+mn-ea"/>
              </a:rPr>
              <a:t>) ORM </a:t>
            </a:r>
            <a:r>
              <a:rPr lang="ko-KR" altLang="en-US" sz="800" b="1" dirty="0">
                <a:latin typeface="+mn-ea"/>
              </a:rPr>
              <a:t>사용</a:t>
            </a:r>
          </a:p>
          <a:p>
            <a:r>
              <a:rPr lang="en-US" altLang="ko-KR" sz="800" dirty="0" smtClean="0">
                <a:latin typeface="+mn-ea"/>
              </a:rPr>
              <a:t>        </a:t>
            </a:r>
            <a:r>
              <a:rPr lang="en-US" altLang="ko-KR" sz="800" b="1" dirty="0" smtClean="0">
                <a:latin typeface="+mn-ea"/>
              </a:rPr>
              <a:t>ORM(Object-Relational </a:t>
            </a:r>
            <a:r>
              <a:rPr lang="en-US" altLang="ko-KR" sz="800" b="1" dirty="0">
                <a:latin typeface="+mn-ea"/>
              </a:rPr>
              <a:t>Mapping)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라이브러리는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>
                <a:latin typeface="+mn-ea"/>
              </a:rPr>
              <a:t>쿼리를 자동으로 생성하고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데이터베이스와의 상호작용을 추상화하여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 err="1">
                <a:latin typeface="+mn-ea"/>
              </a:rPr>
              <a:t>인젝션의</a:t>
            </a:r>
            <a:r>
              <a:rPr lang="ko-KR" altLang="en-US" sz="800" dirty="0">
                <a:latin typeface="+mn-ea"/>
              </a:rPr>
              <a:t> 위험을 줄입니다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en-US" altLang="ko-KR" sz="800" b="1" dirty="0" smtClean="0">
                <a:latin typeface="+mn-ea"/>
              </a:rPr>
              <a:t>d</a:t>
            </a:r>
            <a:r>
              <a:rPr lang="en-US" altLang="ko-KR" sz="800" b="1" dirty="0">
                <a:latin typeface="+mn-ea"/>
              </a:rPr>
              <a:t>) </a:t>
            </a:r>
            <a:r>
              <a:rPr lang="ko-KR" altLang="en-US" sz="800" b="1" dirty="0">
                <a:latin typeface="+mn-ea"/>
              </a:rPr>
              <a:t>최소 권한 원칙</a:t>
            </a:r>
          </a:p>
          <a:p>
            <a:r>
              <a:rPr lang="ko-KR" altLang="en-US" sz="800" dirty="0" smtClean="0">
                <a:latin typeface="+mn-ea"/>
              </a:rPr>
              <a:t>        데이터베이스 </a:t>
            </a:r>
            <a:r>
              <a:rPr lang="ko-KR" altLang="en-US" sz="800" dirty="0">
                <a:latin typeface="+mn-ea"/>
              </a:rPr>
              <a:t>사용자를 최소 권한 원칙에 따라 설정하여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애플리케이션이 필요한 최소한의 데이터베이스 권한만을 가지도록 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이를 통해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 err="1">
                <a:latin typeface="+mn-ea"/>
              </a:rPr>
              <a:t>인젝션</a:t>
            </a:r>
            <a:r>
              <a:rPr lang="ko-KR" altLang="en-US" sz="800" dirty="0">
                <a:latin typeface="+mn-ea"/>
              </a:rPr>
              <a:t> 공격으로 인한 피해를 최소화할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결론</a:t>
            </a:r>
          </a:p>
          <a:p>
            <a:r>
              <a:rPr lang="en-US" altLang="ko-KR" sz="800" dirty="0">
                <a:latin typeface="+mn-ea"/>
              </a:rPr>
              <a:t>SELECT * FROM users WHERE user_id = '&lt;</a:t>
            </a:r>
            <a:r>
              <a:rPr lang="ko-KR" altLang="en-US" sz="800" dirty="0">
                <a:latin typeface="+mn-ea"/>
              </a:rPr>
              <a:t>사용자 입력</a:t>
            </a:r>
            <a:r>
              <a:rPr lang="en-US" altLang="ko-KR" sz="800" dirty="0">
                <a:latin typeface="+mn-ea"/>
              </a:rPr>
              <a:t>&gt;';</a:t>
            </a:r>
            <a:r>
              <a:rPr lang="ko-KR" altLang="en-US" sz="800" dirty="0">
                <a:latin typeface="+mn-ea"/>
              </a:rPr>
              <a:t>는 사용자 입력이 그대로 쿼리에 포함되기 때문에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 err="1">
                <a:latin typeface="+mn-ea"/>
              </a:rPr>
              <a:t>인젝션</a:t>
            </a:r>
            <a:r>
              <a:rPr lang="ko-KR" altLang="en-US" sz="800" dirty="0">
                <a:latin typeface="+mn-ea"/>
              </a:rPr>
              <a:t> 공격에 매우 취약합니다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이를 방지하기 위해 준비된 쿼리와 </a:t>
            </a:r>
            <a:r>
              <a:rPr lang="ko-KR" altLang="en-US" sz="800" dirty="0" err="1">
                <a:latin typeface="+mn-ea"/>
              </a:rPr>
              <a:t>파라미터화된</a:t>
            </a:r>
            <a:r>
              <a:rPr lang="ko-KR" altLang="en-US" sz="800" dirty="0">
                <a:latin typeface="+mn-ea"/>
              </a:rPr>
              <a:t> 쿼리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입력 검증</a:t>
            </a:r>
            <a:r>
              <a:rPr lang="en-US" altLang="ko-KR" sz="800" dirty="0">
                <a:latin typeface="+mn-ea"/>
              </a:rPr>
              <a:t>, ORM </a:t>
            </a:r>
            <a:r>
              <a:rPr lang="ko-KR" altLang="en-US" sz="800" dirty="0">
                <a:latin typeface="+mn-ea"/>
              </a:rPr>
              <a:t>사용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최소 권한 원칙 등의 보안 대책을 적용해야 합니다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이를 통해 데이터베이스를 </a:t>
            </a:r>
            <a:r>
              <a:rPr lang="en-US" altLang="ko-KR" sz="800" dirty="0">
                <a:latin typeface="+mn-ea"/>
              </a:rPr>
              <a:t>SQL </a:t>
            </a:r>
            <a:r>
              <a:rPr lang="ko-KR" altLang="en-US" sz="800" dirty="0" err="1">
                <a:latin typeface="+mn-ea"/>
              </a:rPr>
              <a:t>인젝션으로부터</a:t>
            </a:r>
            <a:r>
              <a:rPr lang="ko-KR" altLang="en-US" sz="800" dirty="0">
                <a:latin typeface="+mn-ea"/>
              </a:rPr>
              <a:t> 보호하고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애플리케이션의 </a:t>
            </a:r>
            <a:r>
              <a:rPr lang="ko-KR" altLang="en-US" sz="800" dirty="0" err="1">
                <a:latin typeface="+mn-ea"/>
              </a:rPr>
              <a:t>보안성을</a:t>
            </a:r>
            <a:r>
              <a:rPr lang="ko-KR" altLang="en-US" sz="800" dirty="0">
                <a:latin typeface="+mn-ea"/>
              </a:rPr>
              <a:t> 크게 향상시킬 수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en-US" altLang="ko-KR" sz="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SELECT * FROM users WHERE user_id = '&lt;</a:t>
            </a:r>
            <a:r>
              <a:rPr lang="ko-KR" altLang="en-US" sz="1100" b="1" dirty="0">
                <a:latin typeface="+mn-ea"/>
              </a:rPr>
              <a:t>사용자 입력</a:t>
            </a:r>
            <a:r>
              <a:rPr lang="en-US" altLang="ko-KR" sz="1100" b="1" dirty="0">
                <a:latin typeface="+mn-ea"/>
              </a:rPr>
              <a:t>&gt;'; </a:t>
            </a:r>
            <a:r>
              <a:rPr lang="ko-KR" altLang="en-US" sz="1100" b="1" dirty="0">
                <a:latin typeface="+mn-ea"/>
              </a:rPr>
              <a:t>위와 같은 입력이 취약한 이유를 설명하세요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847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+mn-ea"/>
              </a:rPr>
              <a:t>call_records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테이블의 월별 조회 성능을 향상시키고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 삭제를 효율적으로 하기 위해 </a:t>
            </a:r>
            <a:r>
              <a:rPr lang="ko-KR" altLang="en-US" sz="1000" dirty="0" err="1">
                <a:latin typeface="+mn-ea"/>
              </a:rPr>
              <a:t>파티셔닝</a:t>
            </a:r>
            <a:r>
              <a:rPr lang="en-US" altLang="ko-KR" sz="1000" dirty="0">
                <a:latin typeface="+mn-ea"/>
              </a:rPr>
              <a:t>(partitioning) </a:t>
            </a:r>
            <a:r>
              <a:rPr lang="ko-KR" altLang="en-US" sz="1000" dirty="0">
                <a:latin typeface="+mn-ea"/>
              </a:rPr>
              <a:t>기법을 적용할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err="1" smtClean="0">
                <a:latin typeface="+mn-ea"/>
              </a:rPr>
              <a:t>파티셔닝을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통해 테이블을 논리적으로 분할하면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월에 대한 데이터를 조회하거나 삭제하는 작업을 더 빠르고 효율적으로 수행할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</a:t>
            </a:r>
            <a:r>
              <a:rPr lang="ko-KR" altLang="en-US" sz="1000" b="1" dirty="0" err="1">
                <a:latin typeface="+mn-ea"/>
              </a:rPr>
              <a:t>파티셔닝</a:t>
            </a:r>
            <a:r>
              <a:rPr lang="ko-KR" altLang="en-US" sz="1000" b="1" dirty="0">
                <a:latin typeface="+mn-ea"/>
              </a:rPr>
              <a:t> 설계</a:t>
            </a:r>
          </a:p>
          <a:p>
            <a:r>
              <a:rPr lang="ko-KR" altLang="en-US" sz="1000" dirty="0" smtClean="0">
                <a:latin typeface="+mn-ea"/>
              </a:rPr>
              <a:t>   범위 </a:t>
            </a:r>
            <a:r>
              <a:rPr lang="ko-KR" altLang="en-US" sz="1000" dirty="0" err="1">
                <a:latin typeface="+mn-ea"/>
              </a:rPr>
              <a:t>파티셔닝</a:t>
            </a:r>
            <a:r>
              <a:rPr lang="en-US" altLang="ko-KR" sz="1000" dirty="0">
                <a:latin typeface="+mn-ea"/>
              </a:rPr>
              <a:t>(Range Partitioning</a:t>
            </a:r>
            <a:r>
              <a:rPr lang="en-US" altLang="ko-KR" sz="1000" dirty="0" smtClean="0">
                <a:latin typeface="+mn-ea"/>
              </a:rPr>
              <a:t>)</a:t>
            </a:r>
            <a:r>
              <a:rPr lang="ko-KR" altLang="en-US" sz="1000" dirty="0" smtClean="0">
                <a:latin typeface="+mn-ea"/>
              </a:rPr>
              <a:t>을 </a:t>
            </a:r>
            <a:r>
              <a:rPr lang="ko-KR" altLang="en-US" sz="1000" dirty="0">
                <a:latin typeface="+mn-ea"/>
              </a:rPr>
              <a:t>사용하여 </a:t>
            </a:r>
            <a:r>
              <a:rPr lang="en-US" altLang="ko-KR" sz="1000" dirty="0" err="1">
                <a:latin typeface="+mn-ea"/>
              </a:rPr>
              <a:t>call_date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컬럼을</a:t>
            </a:r>
            <a:r>
              <a:rPr lang="ko-KR" altLang="en-US" sz="1000" dirty="0">
                <a:latin typeface="+mn-ea"/>
              </a:rPr>
              <a:t> 기준으로 데이터를 월별로 분할할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이는 </a:t>
            </a:r>
            <a:r>
              <a:rPr lang="ko-KR" altLang="en-US" sz="1000" dirty="0">
                <a:latin typeface="+mn-ea"/>
              </a:rPr>
              <a:t>각 파티션이 특정 월의 데이터를 포함하게 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월별 데이터 조회와 삭제 작업을 최적화할 수 있게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-- </a:t>
            </a:r>
            <a:r>
              <a:rPr lang="ko-KR" altLang="en-US" sz="800" dirty="0">
                <a:latin typeface="+mn-ea"/>
              </a:rPr>
              <a:t>기존 테이블을 </a:t>
            </a:r>
            <a:r>
              <a:rPr lang="ko-KR" altLang="en-US" sz="800" dirty="0" err="1">
                <a:latin typeface="+mn-ea"/>
              </a:rPr>
              <a:t>파티셔닝</a:t>
            </a:r>
            <a:r>
              <a:rPr lang="ko-KR" altLang="en-US" sz="800" dirty="0">
                <a:latin typeface="+mn-ea"/>
              </a:rPr>
              <a:t> 테이블로 변경</a:t>
            </a:r>
          </a:p>
          <a:p>
            <a:r>
              <a:rPr lang="en-US" altLang="ko-KR" sz="800" dirty="0">
                <a:latin typeface="+mn-ea"/>
              </a:rPr>
              <a:t>CREATE TABLE </a:t>
            </a:r>
            <a:r>
              <a:rPr lang="en-US" altLang="ko-KR" sz="800" dirty="0" err="1">
                <a:latin typeface="+mn-ea"/>
              </a:rPr>
              <a:t>call_records</a:t>
            </a:r>
            <a:r>
              <a:rPr lang="en-US" altLang="ko-KR" sz="800" dirty="0">
                <a:latin typeface="+mn-ea"/>
              </a:rPr>
              <a:t> (</a:t>
            </a:r>
          </a:p>
          <a:p>
            <a:r>
              <a:rPr lang="en-US" altLang="ko-KR" sz="800" dirty="0">
                <a:latin typeface="+mn-ea"/>
              </a:rPr>
              <a:t>    id INT,</a:t>
            </a:r>
          </a:p>
          <a:p>
            <a:r>
              <a:rPr lang="en-US" altLang="ko-KR" sz="800" dirty="0">
                <a:latin typeface="+mn-ea"/>
              </a:rPr>
              <a:t>    user_id INT,</a:t>
            </a:r>
          </a:p>
          <a:p>
            <a:r>
              <a:rPr lang="en-US" altLang="ko-KR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call_date</a:t>
            </a:r>
            <a:r>
              <a:rPr lang="en-US" altLang="ko-KR" sz="800" dirty="0">
                <a:latin typeface="+mn-ea"/>
              </a:rPr>
              <a:t> DATE,</a:t>
            </a:r>
          </a:p>
          <a:p>
            <a:r>
              <a:rPr lang="en-US" altLang="ko-KR" sz="800" dirty="0">
                <a:latin typeface="+mn-ea"/>
              </a:rPr>
              <a:t>    duration INT,</a:t>
            </a:r>
          </a:p>
          <a:p>
            <a:r>
              <a:rPr lang="en-US" altLang="ko-KR" sz="800" dirty="0">
                <a:latin typeface="+mn-ea"/>
              </a:rPr>
              <a:t>    destination VARCHAR(50),</a:t>
            </a:r>
          </a:p>
          <a:p>
            <a:r>
              <a:rPr lang="en-US" altLang="ko-KR" sz="800" dirty="0">
                <a:latin typeface="+mn-ea"/>
              </a:rPr>
              <a:t>    PRIMARY KEY (id, </a:t>
            </a:r>
            <a:r>
              <a:rPr lang="en-US" altLang="ko-KR" sz="800" dirty="0" err="1">
                <a:latin typeface="+mn-ea"/>
              </a:rPr>
              <a:t>call_date</a:t>
            </a:r>
            <a:r>
              <a:rPr lang="en-US" altLang="ko-KR" sz="800" dirty="0">
                <a:latin typeface="+mn-ea"/>
              </a:rPr>
              <a:t>)  -- </a:t>
            </a:r>
            <a:r>
              <a:rPr lang="ko-KR" altLang="en-US" sz="800" dirty="0">
                <a:latin typeface="+mn-ea"/>
              </a:rPr>
              <a:t>파티션 키로 </a:t>
            </a:r>
            <a:r>
              <a:rPr lang="en-US" altLang="ko-KR" sz="800" dirty="0" err="1">
                <a:latin typeface="+mn-ea"/>
              </a:rPr>
              <a:t>call_date</a:t>
            </a:r>
            <a:r>
              <a:rPr lang="ko-KR" altLang="en-US" sz="800" dirty="0">
                <a:latin typeface="+mn-ea"/>
              </a:rPr>
              <a:t>를 포함</a:t>
            </a:r>
          </a:p>
          <a:p>
            <a:r>
              <a:rPr lang="en-US" altLang="ko-KR" sz="800" dirty="0">
                <a:latin typeface="+mn-ea"/>
              </a:rPr>
              <a:t>)</a:t>
            </a:r>
          </a:p>
          <a:p>
            <a:r>
              <a:rPr lang="en-US" altLang="ko-KR" sz="800" dirty="0">
                <a:latin typeface="+mn-ea"/>
              </a:rPr>
              <a:t>PARTITION BY RANGE (</a:t>
            </a:r>
            <a:r>
              <a:rPr lang="en-US" altLang="ko-KR" sz="800" dirty="0" err="1">
                <a:latin typeface="+mn-ea"/>
              </a:rPr>
              <a:t>call_date</a:t>
            </a:r>
            <a:r>
              <a:rPr lang="en-US" altLang="ko-KR" sz="800" dirty="0">
                <a:latin typeface="+mn-ea"/>
              </a:rPr>
              <a:t>);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-- </a:t>
            </a:r>
            <a:r>
              <a:rPr lang="ko-KR" altLang="en-US" sz="800" dirty="0">
                <a:latin typeface="+mn-ea"/>
              </a:rPr>
              <a:t>각 월별 파티션을 생성</a:t>
            </a:r>
          </a:p>
          <a:p>
            <a:r>
              <a:rPr lang="en-US" altLang="ko-KR" sz="800" dirty="0">
                <a:latin typeface="+mn-ea"/>
              </a:rPr>
              <a:t>CREATE TABLE call_records_2023_01 PARTITION OF </a:t>
            </a:r>
            <a:r>
              <a:rPr lang="en-US" altLang="ko-KR" sz="800" dirty="0" err="1">
                <a:latin typeface="+mn-ea"/>
              </a:rPr>
              <a:t>call_records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FOR VALUES FROM ('2023-01-01') TO ('2023-02-01');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CREATE TABLE call_records_2023_02 PARTITION OF </a:t>
            </a:r>
            <a:r>
              <a:rPr lang="en-US" altLang="ko-KR" sz="800" dirty="0" err="1">
                <a:latin typeface="+mn-ea"/>
              </a:rPr>
              <a:t>call_records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FOR VALUES FROM ('2023-02-01') TO ('2023-03-01');</a:t>
            </a:r>
          </a:p>
          <a:p>
            <a:r>
              <a:rPr lang="en-US" altLang="ko-KR" sz="800" dirty="0" smtClean="0">
                <a:latin typeface="+mn-ea"/>
              </a:rPr>
              <a:t>-- </a:t>
            </a:r>
            <a:r>
              <a:rPr lang="ko-KR" altLang="en-US" sz="800" dirty="0">
                <a:latin typeface="+mn-ea"/>
              </a:rPr>
              <a:t>이후 다른 월별 파티션을 동일하게 </a:t>
            </a:r>
            <a:r>
              <a:rPr lang="ko-KR" altLang="en-US" sz="800" dirty="0" smtClean="0">
                <a:latin typeface="+mn-ea"/>
              </a:rPr>
              <a:t>생성</a:t>
            </a:r>
            <a:endParaRPr lang="en-US" altLang="ko-KR" sz="800" dirty="0" smtClean="0">
              <a:latin typeface="+mn-ea"/>
            </a:endParaRPr>
          </a:p>
          <a:p>
            <a:endParaRPr lang="ko-KR" altLang="en-US" sz="8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2. </a:t>
            </a:r>
            <a:r>
              <a:rPr lang="ko-KR" altLang="en-US" sz="1000" b="1" dirty="0" err="1">
                <a:latin typeface="+mn-ea"/>
              </a:rPr>
              <a:t>파티셔닝의</a:t>
            </a:r>
            <a:r>
              <a:rPr lang="ko-KR" altLang="en-US" sz="1000" b="1" dirty="0">
                <a:latin typeface="+mn-ea"/>
              </a:rPr>
              <a:t> 이점</a:t>
            </a:r>
          </a:p>
          <a:p>
            <a:r>
              <a:rPr lang="ko-KR" altLang="en-US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월별 </a:t>
            </a:r>
            <a:r>
              <a:rPr lang="ko-KR" altLang="en-US" sz="1000" b="1" dirty="0">
                <a:latin typeface="+mn-ea"/>
              </a:rPr>
              <a:t>조회 성능 향상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 특정 </a:t>
            </a:r>
            <a:r>
              <a:rPr lang="ko-KR" altLang="en-US" sz="1000" dirty="0">
                <a:latin typeface="+mn-ea"/>
              </a:rPr>
              <a:t>월의 데이터를 조회할 때 해당 월에 해당하는 파티션만 접근하게 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이로 인해 전체 테이블을 검색하는 것보다 훨씬 빠른 쿼리 성능을 얻을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   데이터 </a:t>
            </a:r>
            <a:r>
              <a:rPr lang="ko-KR" altLang="en-US" sz="1000" b="1" dirty="0">
                <a:latin typeface="+mn-ea"/>
              </a:rPr>
              <a:t>삭제 효율성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년이 지난 데이터를 삭제할 때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개별적으로 행을 삭제하지 않고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해당 월에 해당하는 파티션을 </a:t>
            </a:r>
            <a:r>
              <a:rPr lang="ko-KR" altLang="en-US" sz="1000" dirty="0" err="1">
                <a:latin typeface="+mn-ea"/>
              </a:rPr>
              <a:t>드롭</a:t>
            </a:r>
            <a:r>
              <a:rPr lang="en-US" altLang="ko-KR" sz="1000" dirty="0">
                <a:latin typeface="+mn-ea"/>
              </a:rPr>
              <a:t>(DROP)</a:t>
            </a:r>
            <a:r>
              <a:rPr lang="ko-KR" altLang="en-US" sz="1000" dirty="0">
                <a:latin typeface="+mn-ea"/>
              </a:rPr>
              <a:t>하여 즉시 데이터 삭제를 수행할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 방법은 훨씬 효율적이며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삭제 성능을 극대화할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b="1" dirty="0">
                <a:latin typeface="+mn-ea"/>
              </a:rPr>
              <a:t>3. </a:t>
            </a:r>
            <a:r>
              <a:rPr lang="ko-KR" altLang="en-US" sz="1000" b="1" dirty="0">
                <a:latin typeface="+mn-ea"/>
              </a:rPr>
              <a:t>예시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b="1" dirty="0">
                <a:latin typeface="+mn-ea"/>
              </a:rPr>
              <a:t>월별 데이터 </a:t>
            </a:r>
            <a:r>
              <a:rPr lang="ko-KR" altLang="en-US" sz="1000" b="1" dirty="0" smtClean="0">
                <a:latin typeface="+mn-ea"/>
              </a:rPr>
              <a:t>조회 </a:t>
            </a:r>
            <a:endParaRPr lang="ko-KR" altLang="en-US" sz="1000" b="1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dirty="0" err="1" smtClean="0">
                <a:latin typeface="+mn-ea"/>
              </a:rPr>
              <a:t>파티셔닝이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적용된 테이블에서 특정 월의 데이터를 조회하는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>
                <a:latin typeface="+mn-ea"/>
              </a:rPr>
              <a:t>예시입니다</a:t>
            </a:r>
            <a:r>
              <a:rPr lang="en-US" altLang="ko-KR" sz="1000" dirty="0">
                <a:latin typeface="+mn-ea"/>
              </a:rPr>
              <a:t>:</a:t>
            </a:r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-- </a:t>
            </a:r>
            <a:r>
              <a:rPr lang="en-US" altLang="ko-KR" sz="800" dirty="0">
                <a:latin typeface="+mn-ea"/>
              </a:rPr>
              <a:t>2023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월의 통화 기록을 조회</a:t>
            </a:r>
          </a:p>
          <a:p>
            <a:r>
              <a:rPr lang="en-US" altLang="ko-KR" sz="800" dirty="0">
                <a:latin typeface="+mn-ea"/>
              </a:rPr>
              <a:t>SELECT * FROM </a:t>
            </a:r>
            <a:r>
              <a:rPr lang="en-US" altLang="ko-KR" sz="800" dirty="0" err="1">
                <a:latin typeface="+mn-ea"/>
              </a:rPr>
              <a:t>call_records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WHERE </a:t>
            </a:r>
            <a:r>
              <a:rPr lang="en-US" altLang="ko-KR" sz="800" dirty="0" err="1">
                <a:latin typeface="+mn-ea"/>
              </a:rPr>
              <a:t>call_date</a:t>
            </a:r>
            <a:r>
              <a:rPr lang="en-US" altLang="ko-KR" sz="800" dirty="0">
                <a:latin typeface="+mn-ea"/>
              </a:rPr>
              <a:t> &gt;= '2023-01-01' AND </a:t>
            </a:r>
            <a:r>
              <a:rPr lang="en-US" altLang="ko-KR" sz="800" dirty="0" err="1">
                <a:latin typeface="+mn-ea"/>
              </a:rPr>
              <a:t>call_date</a:t>
            </a:r>
            <a:r>
              <a:rPr lang="en-US" altLang="ko-KR" sz="800" dirty="0">
                <a:latin typeface="+mn-ea"/>
              </a:rPr>
              <a:t> &lt; '2023-02-01';</a:t>
            </a:r>
          </a:p>
          <a:p>
            <a:r>
              <a:rPr lang="ko-KR" altLang="en-US" sz="800" dirty="0">
                <a:latin typeface="+mn-ea"/>
              </a:rPr>
              <a:t>이 쿼리는 해당 월의 파티션에서만 데이터를 검색하기 때문에 성능이 최적화됩니다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4. </a:t>
            </a:r>
            <a:r>
              <a:rPr lang="ko-KR" altLang="en-US" sz="800" b="1" dirty="0">
                <a:latin typeface="+mn-ea"/>
              </a:rPr>
              <a:t>예시</a:t>
            </a:r>
            <a:r>
              <a:rPr lang="en-US" altLang="ko-KR" sz="800" b="1" dirty="0">
                <a:latin typeface="+mn-ea"/>
              </a:rPr>
              <a:t>: 1</a:t>
            </a:r>
            <a:r>
              <a:rPr lang="ko-KR" altLang="en-US" sz="800" b="1" dirty="0">
                <a:latin typeface="+mn-ea"/>
              </a:rPr>
              <a:t>년이 지난 데이터 삭제</a:t>
            </a:r>
          </a:p>
          <a:p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년이 지난 데이터를 삭제할 때는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해당 월의 파티션을 </a:t>
            </a:r>
            <a:r>
              <a:rPr lang="ko-KR" altLang="en-US" sz="800" dirty="0" err="1">
                <a:latin typeface="+mn-ea"/>
              </a:rPr>
              <a:t>드롭하는</a:t>
            </a:r>
            <a:r>
              <a:rPr lang="ko-KR" altLang="en-US" sz="800" dirty="0">
                <a:latin typeface="+mn-ea"/>
              </a:rPr>
              <a:t> 방식으로 간단하게 수행할 수 있습니다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-- </a:t>
            </a:r>
            <a:r>
              <a:rPr lang="en-US" altLang="ko-KR" sz="800" dirty="0">
                <a:latin typeface="+mn-ea"/>
              </a:rPr>
              <a:t>2022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월의 통화 기록이 저장된 파티션 삭제</a:t>
            </a:r>
          </a:p>
          <a:p>
            <a:r>
              <a:rPr lang="en-US" altLang="ko-KR" sz="800" dirty="0">
                <a:latin typeface="+mn-ea"/>
              </a:rPr>
              <a:t>DROP TABLE call_records_2022_01;</a:t>
            </a:r>
          </a:p>
          <a:p>
            <a:r>
              <a:rPr lang="ko-KR" altLang="en-US" sz="800" dirty="0">
                <a:latin typeface="+mn-ea"/>
              </a:rPr>
              <a:t>이 방법은 매우 효율적이며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대량의 데이터를 일괄 삭제하는 데 걸리는 시간을 크게 줄일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5. </a:t>
            </a:r>
            <a:r>
              <a:rPr lang="ko-KR" altLang="en-US" sz="800" b="1" dirty="0">
                <a:latin typeface="+mn-ea"/>
              </a:rPr>
              <a:t>자동화된 파티션 관리</a:t>
            </a:r>
          </a:p>
          <a:p>
            <a:r>
              <a:rPr lang="ko-KR" altLang="en-US" sz="800" dirty="0">
                <a:latin typeface="+mn-ea"/>
              </a:rPr>
              <a:t>매달 새로운 데이터를 삽입하기 전에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새로운 월에 대한 파티션을 자동으로 생성하도록 스크립트를 작성할 수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또한</a:t>
            </a:r>
            <a:r>
              <a:rPr lang="en-US" altLang="ko-KR" sz="800" dirty="0">
                <a:latin typeface="+mn-ea"/>
              </a:rPr>
              <a:t>, 1</a:t>
            </a:r>
            <a:r>
              <a:rPr lang="ko-KR" altLang="en-US" sz="800" dirty="0">
                <a:latin typeface="+mn-ea"/>
              </a:rPr>
              <a:t>년이 지난 데이터 파티션을 자동으로 삭제하도록 </a:t>
            </a:r>
            <a:r>
              <a:rPr lang="ko-KR" altLang="en-US" sz="800" dirty="0" err="1">
                <a:latin typeface="+mn-ea"/>
              </a:rPr>
              <a:t>스케줄링할</a:t>
            </a:r>
            <a:r>
              <a:rPr lang="ko-KR" altLang="en-US" sz="800" dirty="0">
                <a:latin typeface="+mn-ea"/>
              </a:rPr>
              <a:t>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-- 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새로운 월별 파티션 생성</a:t>
            </a:r>
          </a:p>
          <a:p>
            <a:r>
              <a:rPr lang="en-US" altLang="ko-KR" sz="800" dirty="0">
                <a:latin typeface="+mn-ea"/>
              </a:rPr>
              <a:t>CREATE TABLE call_records_2023_03 PARTITION OF </a:t>
            </a:r>
            <a:r>
              <a:rPr lang="en-US" altLang="ko-KR" sz="800" dirty="0" err="1">
                <a:latin typeface="+mn-ea"/>
              </a:rPr>
              <a:t>call_records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FOR VALUES FROM ('2023-03-01') TO ('2023-04-01');</a:t>
            </a:r>
          </a:p>
          <a:p>
            <a:r>
              <a:rPr lang="ko-KR" altLang="en-US" sz="800" dirty="0">
                <a:latin typeface="+mn-ea"/>
              </a:rPr>
              <a:t>이와 같은 자동화 스크립트를 </a:t>
            </a:r>
            <a:r>
              <a:rPr lang="en-US" altLang="ko-KR" sz="800" dirty="0">
                <a:latin typeface="+mn-ea"/>
              </a:rPr>
              <a:t>CRON </a:t>
            </a:r>
            <a:r>
              <a:rPr lang="ko-KR" altLang="en-US" sz="800" dirty="0">
                <a:latin typeface="+mn-ea"/>
              </a:rPr>
              <a:t>작업이나 데이터베이스 스케줄러를 통해 주기적으로 실행하여 파티션 관리의 부담을 줄일 수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en-US" altLang="ko-KR" sz="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월별 조회 성능 향상과 데이터 삭제를 효율적으로 하기 위한 방안을 제시하세요</a:t>
            </a:r>
            <a:r>
              <a:rPr lang="en-US" altLang="ko-KR" sz="1100" b="1" dirty="0" smtClean="0">
                <a:latin typeface="+mn-ea"/>
              </a:rPr>
              <a:t>. 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 err="1">
                <a:latin typeface="+mn-ea"/>
              </a:rPr>
              <a:t>파티셔닝</a:t>
            </a:r>
            <a:r>
              <a:rPr lang="en-US" altLang="ko-KR" sz="1100" b="1" dirty="0">
                <a:latin typeface="+mn-ea"/>
              </a:rPr>
              <a:t>(partitioning)</a:t>
            </a:r>
            <a:r>
              <a:rPr lang="ko-KR" altLang="en-US" sz="1100" b="1" dirty="0">
                <a:latin typeface="+mn-ea"/>
              </a:rPr>
              <a:t>을 사용하여 데이터를 월별로 분할하세요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5389" y="968935"/>
            <a:ext cx="48590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j-lt"/>
              </a:rPr>
              <a:t>1. </a:t>
            </a:r>
            <a:r>
              <a:rPr lang="ko-KR" altLang="en-US" sz="800" dirty="0">
                <a:latin typeface="+mj-lt"/>
              </a:rPr>
              <a:t>수평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(Horizontal Partitioning): </a:t>
            </a:r>
            <a:r>
              <a:rPr lang="ko-KR" altLang="en-US" sz="800" dirty="0">
                <a:latin typeface="+mj-lt"/>
              </a:rPr>
              <a:t>일명 </a:t>
            </a:r>
            <a:r>
              <a:rPr lang="en-US" altLang="ko-KR" sz="800" dirty="0">
                <a:latin typeface="+mj-lt"/>
              </a:rPr>
              <a:t>'</a:t>
            </a:r>
            <a:r>
              <a:rPr lang="ko-KR" altLang="en-US" sz="800" dirty="0" err="1">
                <a:latin typeface="+mj-lt"/>
              </a:rPr>
              <a:t>샤딩</a:t>
            </a:r>
            <a:r>
              <a:rPr lang="en-US" altLang="ko-KR" sz="800" dirty="0">
                <a:latin typeface="+mj-lt"/>
              </a:rPr>
              <a:t>(</a:t>
            </a:r>
            <a:r>
              <a:rPr lang="en-US" altLang="ko-KR" sz="800" dirty="0" err="1">
                <a:latin typeface="+mj-lt"/>
              </a:rPr>
              <a:t>Sharding</a:t>
            </a:r>
            <a:r>
              <a:rPr lang="en-US" altLang="ko-KR" sz="800" dirty="0">
                <a:latin typeface="+mj-lt"/>
              </a:rPr>
              <a:t>)'</a:t>
            </a:r>
            <a:r>
              <a:rPr lang="ko-KR" altLang="en-US" sz="800" dirty="0">
                <a:latin typeface="+mj-lt"/>
              </a:rPr>
              <a:t>이라고도 함</a:t>
            </a:r>
          </a:p>
          <a:p>
            <a:r>
              <a:rPr lang="ko-KR" altLang="en-US" sz="800" dirty="0">
                <a:latin typeface="+mj-lt"/>
              </a:rPr>
              <a:t>   동일한 스키마를 가진 데이터를 여러 테이블</a:t>
            </a:r>
            <a:r>
              <a:rPr lang="en-US" altLang="ko-KR" sz="800" dirty="0">
                <a:latin typeface="+mj-lt"/>
              </a:rPr>
              <a:t>/DB</a:t>
            </a:r>
            <a:r>
              <a:rPr lang="ko-KR" altLang="en-US" sz="800" dirty="0">
                <a:latin typeface="+mj-lt"/>
              </a:rPr>
              <a:t>로 분할</a:t>
            </a:r>
          </a:p>
          <a:p>
            <a:r>
              <a:rPr lang="ko-KR" altLang="en-US" sz="800" dirty="0">
                <a:latin typeface="+mj-lt"/>
              </a:rPr>
              <a:t>   예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고객 데이터를 지역별로 나누기</a:t>
            </a:r>
          </a:p>
          <a:p>
            <a:r>
              <a:rPr lang="en-US" altLang="ko-KR" sz="800" dirty="0">
                <a:latin typeface="+mj-lt"/>
              </a:rPr>
              <a:t>2. </a:t>
            </a:r>
            <a:r>
              <a:rPr lang="ko-KR" altLang="en-US" sz="800" dirty="0">
                <a:latin typeface="+mj-lt"/>
              </a:rPr>
              <a:t>수직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(Vertical Partitioning): </a:t>
            </a:r>
            <a:r>
              <a:rPr lang="ko-KR" altLang="en-US" sz="800" dirty="0">
                <a:latin typeface="+mj-lt"/>
              </a:rPr>
              <a:t>테이블의 열을 기준으로 데이터를 분할</a:t>
            </a:r>
          </a:p>
          <a:p>
            <a:r>
              <a:rPr lang="ko-KR" altLang="en-US" sz="800" dirty="0">
                <a:latin typeface="+mj-lt"/>
              </a:rPr>
              <a:t>    자주 사용하는 </a:t>
            </a:r>
            <a:r>
              <a:rPr lang="ko-KR" altLang="en-US" sz="800" dirty="0" err="1">
                <a:latin typeface="+mj-lt"/>
              </a:rPr>
              <a:t>컬럼과</a:t>
            </a:r>
            <a:r>
              <a:rPr lang="ko-KR" altLang="en-US" sz="800" dirty="0">
                <a:latin typeface="+mj-lt"/>
              </a:rPr>
              <a:t> 그렇지 않은 </a:t>
            </a:r>
            <a:r>
              <a:rPr lang="ko-KR" altLang="en-US" sz="800" dirty="0" err="1">
                <a:latin typeface="+mj-lt"/>
              </a:rPr>
              <a:t>컬럼을</a:t>
            </a:r>
            <a:r>
              <a:rPr lang="ko-KR" altLang="en-US" sz="800" dirty="0">
                <a:latin typeface="+mj-lt"/>
              </a:rPr>
              <a:t> 분리</a:t>
            </a:r>
          </a:p>
          <a:p>
            <a:r>
              <a:rPr lang="ko-KR" altLang="en-US" sz="800" dirty="0">
                <a:latin typeface="+mj-lt"/>
              </a:rPr>
              <a:t>   예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고객 기본 정보와 상세 정보를 별도 테이블로 분리</a:t>
            </a:r>
          </a:p>
          <a:p>
            <a:r>
              <a:rPr lang="en-US" altLang="ko-KR" sz="800" dirty="0">
                <a:latin typeface="+mj-lt"/>
              </a:rPr>
              <a:t>3. </a:t>
            </a:r>
            <a:r>
              <a:rPr lang="ko-KR" altLang="en-US" sz="800" dirty="0">
                <a:latin typeface="+mj-lt"/>
              </a:rPr>
              <a:t>기능적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(Functional Partitioning): </a:t>
            </a:r>
            <a:r>
              <a:rPr lang="ko-KR" altLang="en-US" sz="800" dirty="0">
                <a:latin typeface="+mj-lt"/>
              </a:rPr>
              <a:t>비즈니스 기능이나 사용 패턴에 따라 데이터 분할</a:t>
            </a:r>
          </a:p>
          <a:p>
            <a:r>
              <a:rPr lang="ko-KR" altLang="en-US" sz="800" dirty="0">
                <a:latin typeface="+mj-lt"/>
              </a:rPr>
              <a:t>   예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주문</a:t>
            </a:r>
            <a:r>
              <a:rPr lang="en-US" altLang="ko-KR" sz="800" dirty="0">
                <a:latin typeface="+mj-lt"/>
              </a:rPr>
              <a:t>, </a:t>
            </a:r>
            <a:r>
              <a:rPr lang="ko-KR" altLang="en-US" sz="800" dirty="0">
                <a:latin typeface="+mj-lt"/>
              </a:rPr>
              <a:t>재고</a:t>
            </a:r>
            <a:r>
              <a:rPr lang="en-US" altLang="ko-KR" sz="800" dirty="0">
                <a:latin typeface="+mj-lt"/>
              </a:rPr>
              <a:t>, </a:t>
            </a:r>
            <a:r>
              <a:rPr lang="ko-KR" altLang="en-US" sz="800" dirty="0">
                <a:latin typeface="+mj-lt"/>
              </a:rPr>
              <a:t>고객 데이터를 별도의 </a:t>
            </a:r>
            <a:r>
              <a:rPr lang="en-US" altLang="ko-KR" sz="800" dirty="0">
                <a:latin typeface="+mj-lt"/>
              </a:rPr>
              <a:t>DB</a:t>
            </a:r>
            <a:r>
              <a:rPr lang="ko-KR" altLang="en-US" sz="800" dirty="0">
                <a:latin typeface="+mj-lt"/>
              </a:rPr>
              <a:t>로 분리</a:t>
            </a:r>
          </a:p>
          <a:p>
            <a:r>
              <a:rPr lang="en-US" altLang="ko-KR" sz="800" dirty="0">
                <a:latin typeface="+mj-lt"/>
              </a:rPr>
              <a:t>4. </a:t>
            </a:r>
            <a:r>
              <a:rPr lang="ko-KR" altLang="en-US" sz="800" dirty="0">
                <a:latin typeface="+mj-lt"/>
              </a:rPr>
              <a:t>범위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(Range Partitioning): </a:t>
            </a:r>
            <a:r>
              <a:rPr lang="ko-KR" altLang="en-US" sz="800" dirty="0">
                <a:latin typeface="+mj-lt"/>
              </a:rPr>
              <a:t>특정 </a:t>
            </a:r>
            <a:r>
              <a:rPr lang="ko-KR" altLang="en-US" sz="800" dirty="0" err="1">
                <a:latin typeface="+mj-lt"/>
              </a:rPr>
              <a:t>컬럼의</a:t>
            </a:r>
            <a:r>
              <a:rPr lang="ko-KR" altLang="en-US" sz="800" dirty="0">
                <a:latin typeface="+mj-lt"/>
              </a:rPr>
              <a:t> 값 범위를 기준으로 데이터 분할</a:t>
            </a:r>
          </a:p>
          <a:p>
            <a:r>
              <a:rPr lang="ko-KR" altLang="en-US" sz="800" dirty="0">
                <a:latin typeface="+mj-lt"/>
              </a:rPr>
              <a:t>   예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 err="1">
                <a:latin typeface="+mj-lt"/>
              </a:rPr>
              <a:t>날짜별로</a:t>
            </a:r>
            <a:r>
              <a:rPr lang="ko-KR" altLang="en-US" sz="800" dirty="0">
                <a:latin typeface="+mj-lt"/>
              </a:rPr>
              <a:t> 데이터 분할 </a:t>
            </a:r>
            <a:r>
              <a:rPr lang="en-US" altLang="ko-KR" sz="800" dirty="0">
                <a:latin typeface="+mj-lt"/>
              </a:rPr>
              <a:t>(2023</a:t>
            </a:r>
            <a:r>
              <a:rPr lang="ko-KR" altLang="en-US" sz="800" dirty="0">
                <a:latin typeface="+mj-lt"/>
              </a:rPr>
              <a:t>년 </a:t>
            </a:r>
            <a:r>
              <a:rPr lang="en-US" altLang="ko-KR" sz="800" dirty="0">
                <a:latin typeface="+mj-lt"/>
              </a:rPr>
              <a:t>1</a:t>
            </a:r>
            <a:r>
              <a:rPr lang="ko-KR" altLang="en-US" sz="800" dirty="0">
                <a:latin typeface="+mj-lt"/>
              </a:rPr>
              <a:t>월</a:t>
            </a:r>
            <a:r>
              <a:rPr lang="en-US" altLang="ko-KR" sz="800" dirty="0">
                <a:latin typeface="+mj-lt"/>
              </a:rPr>
              <a:t>, 2</a:t>
            </a:r>
            <a:r>
              <a:rPr lang="ko-KR" altLang="en-US" sz="800" dirty="0">
                <a:latin typeface="+mj-lt"/>
              </a:rPr>
              <a:t>월 등</a:t>
            </a:r>
            <a:r>
              <a:rPr lang="en-US" altLang="ko-KR" sz="800" dirty="0">
                <a:latin typeface="+mj-lt"/>
              </a:rPr>
              <a:t>)</a:t>
            </a:r>
          </a:p>
          <a:p>
            <a:r>
              <a:rPr lang="en-US" altLang="ko-KR" sz="800" dirty="0">
                <a:latin typeface="+mj-lt"/>
              </a:rPr>
              <a:t>5. </a:t>
            </a:r>
            <a:r>
              <a:rPr lang="ko-KR" altLang="en-US" sz="800" dirty="0">
                <a:latin typeface="+mj-lt"/>
              </a:rPr>
              <a:t>리스트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(List Partitioning): </a:t>
            </a:r>
            <a:r>
              <a:rPr lang="ko-KR" altLang="en-US" sz="800" dirty="0">
                <a:latin typeface="+mj-lt"/>
              </a:rPr>
              <a:t>특정 </a:t>
            </a:r>
            <a:r>
              <a:rPr lang="ko-KR" altLang="en-US" sz="800" dirty="0" err="1">
                <a:latin typeface="+mj-lt"/>
              </a:rPr>
              <a:t>컬럼의</a:t>
            </a:r>
            <a:r>
              <a:rPr lang="ko-KR" altLang="en-US" sz="800" dirty="0">
                <a:latin typeface="+mj-lt"/>
              </a:rPr>
              <a:t> 값 목록을 기준으로 데이터 분할</a:t>
            </a:r>
          </a:p>
          <a:p>
            <a:r>
              <a:rPr lang="ko-KR" altLang="en-US" sz="800" dirty="0">
                <a:latin typeface="+mj-lt"/>
              </a:rPr>
              <a:t>   예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지역 </a:t>
            </a:r>
            <a:r>
              <a:rPr lang="ko-KR" altLang="en-US" sz="800" dirty="0" err="1">
                <a:latin typeface="+mj-lt"/>
              </a:rPr>
              <a:t>코드별로</a:t>
            </a:r>
            <a:r>
              <a:rPr lang="ko-KR" altLang="en-US" sz="800" dirty="0">
                <a:latin typeface="+mj-lt"/>
              </a:rPr>
              <a:t> 데이터 분할</a:t>
            </a:r>
          </a:p>
          <a:p>
            <a:r>
              <a:rPr lang="en-US" altLang="ko-KR" sz="800" dirty="0">
                <a:latin typeface="+mj-lt"/>
              </a:rPr>
              <a:t>6. </a:t>
            </a:r>
            <a:r>
              <a:rPr lang="ko-KR" altLang="en-US" sz="800" dirty="0">
                <a:latin typeface="+mj-lt"/>
              </a:rPr>
              <a:t>해시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(Hash Partitioning): </a:t>
            </a:r>
            <a:r>
              <a:rPr lang="ko-KR" altLang="en-US" sz="800" dirty="0">
                <a:latin typeface="+mj-lt"/>
              </a:rPr>
              <a:t>해시 함수를 사용하여 데이터를 균등하게 분배</a:t>
            </a:r>
          </a:p>
          <a:p>
            <a:r>
              <a:rPr lang="ko-KR" altLang="en-US" sz="800" dirty="0">
                <a:latin typeface="+mj-lt"/>
              </a:rPr>
              <a:t>   예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고객 </a:t>
            </a:r>
            <a:r>
              <a:rPr lang="en-US" altLang="ko-KR" sz="800" dirty="0">
                <a:latin typeface="+mj-lt"/>
              </a:rPr>
              <a:t>ID</a:t>
            </a:r>
            <a:r>
              <a:rPr lang="ko-KR" altLang="en-US" sz="800" dirty="0">
                <a:latin typeface="+mj-lt"/>
              </a:rPr>
              <a:t>의 </a:t>
            </a:r>
            <a:r>
              <a:rPr lang="ko-KR" altLang="en-US" sz="800" dirty="0" err="1">
                <a:latin typeface="+mj-lt"/>
              </a:rPr>
              <a:t>해시값을</a:t>
            </a:r>
            <a:r>
              <a:rPr lang="ko-KR" altLang="en-US" sz="800" dirty="0">
                <a:latin typeface="+mj-lt"/>
              </a:rPr>
              <a:t> 기준으로 분할</a:t>
            </a:r>
          </a:p>
          <a:p>
            <a:r>
              <a:rPr lang="en-US" altLang="ko-KR" sz="800" dirty="0">
                <a:latin typeface="+mj-lt"/>
              </a:rPr>
              <a:t>7. </a:t>
            </a:r>
            <a:r>
              <a:rPr lang="ko-KR" altLang="en-US" sz="800" dirty="0">
                <a:latin typeface="+mj-lt"/>
              </a:rPr>
              <a:t>복합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(Composite Partitioning): </a:t>
            </a:r>
            <a:r>
              <a:rPr lang="ko-KR" altLang="en-US" sz="800" dirty="0">
                <a:latin typeface="+mj-lt"/>
              </a:rPr>
              <a:t>두 가지 이상의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방법을 조합</a:t>
            </a:r>
          </a:p>
          <a:p>
            <a:r>
              <a:rPr lang="ko-KR" altLang="en-US" sz="800" dirty="0">
                <a:latin typeface="+mj-lt"/>
              </a:rPr>
              <a:t>   예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날짜로 범위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후</a:t>
            </a:r>
            <a:r>
              <a:rPr lang="en-US" altLang="ko-KR" sz="800" dirty="0">
                <a:latin typeface="+mj-lt"/>
              </a:rPr>
              <a:t>, </a:t>
            </a:r>
            <a:r>
              <a:rPr lang="ko-KR" altLang="en-US" sz="800" dirty="0">
                <a:latin typeface="+mj-lt"/>
              </a:rPr>
              <a:t>각 파티션 내에서 해시 </a:t>
            </a:r>
            <a:r>
              <a:rPr lang="ko-KR" altLang="en-US" sz="800" dirty="0" err="1">
                <a:latin typeface="+mj-lt"/>
              </a:rPr>
              <a:t>파티셔닝</a:t>
            </a:r>
            <a:endParaRPr lang="ko-KR" altLang="en-US" sz="800" dirty="0">
              <a:latin typeface="+mj-lt"/>
            </a:endParaRPr>
          </a:p>
          <a:p>
            <a:r>
              <a:rPr lang="en-US" altLang="ko-KR" sz="800" dirty="0">
                <a:latin typeface="+mj-lt"/>
              </a:rPr>
              <a:t>8. </a:t>
            </a:r>
            <a:r>
              <a:rPr lang="ko-KR" altLang="en-US" sz="800" dirty="0">
                <a:latin typeface="+mj-lt"/>
              </a:rPr>
              <a:t>라운드 로빈 </a:t>
            </a:r>
            <a:r>
              <a:rPr lang="ko-KR" altLang="en-US" sz="800" dirty="0" err="1">
                <a:latin typeface="+mj-lt"/>
              </a:rPr>
              <a:t>파티셔닝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>
                <a:latin typeface="+mj-lt"/>
              </a:rPr>
              <a:t>(Round-robin Partitioning): </a:t>
            </a:r>
            <a:r>
              <a:rPr lang="ko-KR" altLang="en-US" sz="800" dirty="0">
                <a:latin typeface="+mj-lt"/>
              </a:rPr>
              <a:t>데이터를 순차적으로 각 파티션에 균등하게 분배</a:t>
            </a:r>
          </a:p>
          <a:p>
            <a:r>
              <a:rPr lang="ko-KR" altLang="en-US" sz="800" dirty="0">
                <a:latin typeface="+mj-lt"/>
              </a:rPr>
              <a:t>    데이터의 균등한 분포가 필요할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352002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+mn-ea"/>
              </a:rPr>
              <a:t>파티셔닝을</a:t>
            </a:r>
            <a:r>
              <a:rPr lang="ko-KR" altLang="en-US" sz="1000" b="1" dirty="0">
                <a:latin typeface="+mn-ea"/>
              </a:rPr>
              <a:t> 사용하여 </a:t>
            </a:r>
            <a:r>
              <a:rPr lang="en-US" altLang="ko-KR" sz="1000" b="1" dirty="0" err="1">
                <a:latin typeface="+mn-ea"/>
              </a:rPr>
              <a:t>call_records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테이블을 월별로 분할하는 방안의 장점은 다음과 같습니다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</a:t>
            </a:r>
            <a:r>
              <a:rPr lang="ko-KR" altLang="en-US" sz="1000" b="1" dirty="0">
                <a:latin typeface="+mn-ea"/>
              </a:rPr>
              <a:t>쿼리 성능 향상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선택적 </a:t>
            </a:r>
            <a:r>
              <a:rPr lang="ko-KR" altLang="en-US" sz="1000" b="1" dirty="0">
                <a:latin typeface="+mn-ea"/>
              </a:rPr>
              <a:t>데이터 접근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파티셔닝을</a:t>
            </a:r>
            <a:r>
              <a:rPr lang="ko-KR" altLang="en-US" sz="1000" dirty="0">
                <a:latin typeface="+mn-ea"/>
              </a:rPr>
              <a:t> 통해 데이터를 월별로 분할하면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월의 데이터를 조회할 때 해당 월에 해당하는 파티션만 접근합니다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</a:t>
            </a:r>
            <a:r>
              <a:rPr lang="ko-KR" altLang="en-US" sz="1000" dirty="0" smtClean="0">
                <a:latin typeface="+mn-ea"/>
              </a:rPr>
              <a:t>이는 </a:t>
            </a:r>
            <a:r>
              <a:rPr lang="ko-KR" altLang="en-US" sz="1000" dirty="0">
                <a:latin typeface="+mn-ea"/>
              </a:rPr>
              <a:t>전체 테이블을 검색하는 것보다 훨씬 적은 데이터를 </a:t>
            </a:r>
            <a:r>
              <a:rPr lang="ko-KR" altLang="en-US" sz="1000" dirty="0" err="1">
                <a:latin typeface="+mn-ea"/>
              </a:rPr>
              <a:t>스캔하기</a:t>
            </a:r>
            <a:r>
              <a:rPr lang="ko-KR" altLang="en-US" sz="1000" dirty="0">
                <a:latin typeface="+mn-ea"/>
              </a:rPr>
              <a:t> 때문에 쿼리 성능이 크게 향상됩니다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인덱스 </a:t>
            </a:r>
            <a:r>
              <a:rPr lang="ko-KR" altLang="en-US" sz="1000" b="1" dirty="0">
                <a:latin typeface="+mn-ea"/>
              </a:rPr>
              <a:t>크기 감소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각 </a:t>
            </a:r>
            <a:r>
              <a:rPr lang="ko-KR" altLang="en-US" sz="1000" dirty="0">
                <a:latin typeface="+mn-ea"/>
              </a:rPr>
              <a:t>파티션은 독립적인 인덱스를 가질 수 있어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파티션의 데이터 양이 줄어들수록 인덱스 크기도 줄어듭니다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</a:t>
            </a:r>
            <a:r>
              <a:rPr lang="ko-KR" altLang="en-US" sz="1000" dirty="0" smtClean="0">
                <a:latin typeface="+mn-ea"/>
              </a:rPr>
              <a:t>작은 </a:t>
            </a:r>
            <a:r>
              <a:rPr lang="ko-KR" altLang="en-US" sz="1000" dirty="0">
                <a:latin typeface="+mn-ea"/>
              </a:rPr>
              <a:t>인덱스는 더 빠른 검색을 가능하게 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인덱스 유지 비용도 줄어듭니다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2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데이터 관리 효율성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효율적인 </a:t>
            </a:r>
            <a:r>
              <a:rPr lang="ko-KR" altLang="en-US" sz="1000" b="1" dirty="0">
                <a:latin typeface="+mn-ea"/>
              </a:rPr>
              <a:t>데이터 삭제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년이 지난 데이터를 삭제할 때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각 월에 해당하는 파티션을 </a:t>
            </a:r>
            <a:r>
              <a:rPr lang="ko-KR" altLang="en-US" sz="1000" dirty="0" err="1">
                <a:latin typeface="+mn-ea"/>
              </a:rPr>
              <a:t>드롭</a:t>
            </a:r>
            <a:r>
              <a:rPr lang="en-US" altLang="ko-KR" sz="1000" dirty="0">
                <a:latin typeface="+mn-ea"/>
              </a:rPr>
              <a:t>(DROP)</a:t>
            </a:r>
            <a:r>
              <a:rPr lang="ko-KR" altLang="en-US" sz="1000" dirty="0">
                <a:latin typeface="+mn-ea"/>
              </a:rPr>
              <a:t>하는 방식으로 데이터를 일괄 삭제할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   </a:t>
            </a:r>
            <a:r>
              <a:rPr lang="ko-KR" altLang="en-US" sz="1000" dirty="0" smtClean="0">
                <a:latin typeface="+mn-ea"/>
              </a:rPr>
              <a:t>이는 </a:t>
            </a:r>
            <a:r>
              <a:rPr lang="ko-KR" altLang="en-US" sz="1000" dirty="0">
                <a:latin typeface="+mn-ea"/>
              </a:rPr>
              <a:t>대량의 데이터를 개별적으로 삭제하는 것보다 훨씬 빠르고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성능에 미치는 영향도 적습니다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데이터 </a:t>
            </a:r>
            <a:r>
              <a:rPr lang="ko-KR" altLang="en-US" sz="1000" b="1" dirty="0">
                <a:latin typeface="+mn-ea"/>
              </a:rPr>
              <a:t>정리 및 유지보수 간소화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파티션을 사용하면 오래된 데이터를 정리하고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새로운 데이터를 추가하는 작업이 간편해집니다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                </a:t>
            </a:r>
            <a:r>
              <a:rPr lang="ko-KR" altLang="en-US" sz="1000" dirty="0" smtClean="0">
                <a:latin typeface="+mn-ea"/>
              </a:rPr>
              <a:t>특히 </a:t>
            </a:r>
            <a:r>
              <a:rPr lang="ko-KR" altLang="en-US" sz="1000" dirty="0">
                <a:latin typeface="+mn-ea"/>
              </a:rPr>
              <a:t>일정 주기로 오래된 데이터를 삭제하거나 </a:t>
            </a:r>
            <a:r>
              <a:rPr lang="ko-KR" altLang="en-US" sz="1000" dirty="0" err="1">
                <a:latin typeface="+mn-ea"/>
              </a:rPr>
              <a:t>아카이빙하는</a:t>
            </a:r>
            <a:r>
              <a:rPr lang="ko-KR" altLang="en-US" sz="1000" dirty="0">
                <a:latin typeface="+mn-ea"/>
              </a:rPr>
              <a:t> 작업을 손쉽게 관리할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3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테이블 및 인덱스의 성능 최적화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작은 </a:t>
            </a:r>
            <a:r>
              <a:rPr lang="ko-KR" altLang="en-US" sz="1000" b="1" dirty="0">
                <a:latin typeface="+mn-ea"/>
              </a:rPr>
              <a:t>파티션 크기 유지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각 파티션이 월별 데이터만을 포함하기 때문에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테이블과 인덱스의 크기가 제한됩니다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    </a:t>
            </a:r>
            <a:r>
              <a:rPr lang="ko-KR" altLang="en-US" sz="1000" dirty="0">
                <a:latin typeface="+mn-ea"/>
              </a:rPr>
              <a:t>작은 테이블과 인덱스는 메모리 내에서 효율적으로 관리될 수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디스크 </a:t>
            </a:r>
            <a:r>
              <a:rPr lang="en-US" altLang="ko-KR" sz="1000" dirty="0">
                <a:latin typeface="+mn-ea"/>
              </a:rPr>
              <a:t>I/O</a:t>
            </a:r>
            <a:r>
              <a:rPr lang="ko-KR" altLang="en-US" sz="1000" dirty="0">
                <a:latin typeface="+mn-ea"/>
              </a:rPr>
              <a:t>도 줄어듭니다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병렬 </a:t>
            </a:r>
            <a:r>
              <a:rPr lang="ko-KR" altLang="en-US" sz="1000" b="1" dirty="0">
                <a:latin typeface="+mn-ea"/>
              </a:rPr>
              <a:t>처리 가능성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여러 파티션이 존재하는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데이터베이스 시스템은 병렬 처리를 통해 성능을 더욱 향상시킬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</a:t>
            </a:r>
            <a:r>
              <a:rPr lang="ko-KR" altLang="en-US" sz="1000" dirty="0">
                <a:latin typeface="+mn-ea"/>
              </a:rPr>
              <a:t>예를 들어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서로 다른 파티션에서 데이터를 동시에 읽거나 쓰는 작업을 병렬로 수행할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4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 err="1">
                <a:latin typeface="+mn-ea"/>
              </a:rPr>
              <a:t>확장성</a:t>
            </a:r>
            <a:r>
              <a:rPr lang="ko-KR" altLang="en-US" sz="1000" b="1" dirty="0">
                <a:latin typeface="+mn-ea"/>
              </a:rPr>
              <a:t> 및 관리 용이성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대규모 </a:t>
            </a:r>
            <a:r>
              <a:rPr lang="ko-KR" altLang="en-US" sz="1000" b="1" dirty="0">
                <a:latin typeface="+mn-ea"/>
              </a:rPr>
              <a:t>데이터 처리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통화 기록과 같은 대규모 </a:t>
            </a:r>
            <a:r>
              <a:rPr lang="ko-KR" altLang="en-US" sz="1000" dirty="0" err="1">
                <a:latin typeface="+mn-ea"/>
              </a:rPr>
              <a:t>데이터셋을</a:t>
            </a:r>
            <a:r>
              <a:rPr lang="ko-KR" altLang="en-US" sz="1000" dirty="0">
                <a:latin typeface="+mn-ea"/>
              </a:rPr>
              <a:t> 효과적으로 관리할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</a:t>
            </a:r>
            <a:r>
              <a:rPr lang="ko-KR" altLang="en-US" sz="1000" dirty="0" err="1" smtClean="0">
                <a:latin typeface="+mn-ea"/>
              </a:rPr>
              <a:t>파티셔닝은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데이터 양이 증가함에 따라 성능 문제를 최소화하면서 테이블을 확장할 수 있는 방법을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장기적 </a:t>
            </a:r>
            <a:r>
              <a:rPr lang="ko-KR" altLang="en-US" sz="1000" b="1" dirty="0">
                <a:latin typeface="+mn-ea"/>
              </a:rPr>
              <a:t>데이터 관리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파티셔닝을</a:t>
            </a:r>
            <a:r>
              <a:rPr lang="ko-KR" altLang="en-US" sz="1000" dirty="0">
                <a:latin typeface="+mn-ea"/>
              </a:rPr>
              <a:t> 사용하면 시간이 지나면서 데이터가 계속 축적될 경우에도 효율적으로 데이터를 관리할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</a:t>
            </a:r>
            <a:r>
              <a:rPr lang="ko-KR" altLang="en-US" sz="1000" dirty="0" smtClean="0">
                <a:latin typeface="+mn-ea"/>
              </a:rPr>
              <a:t>예를 </a:t>
            </a:r>
            <a:r>
              <a:rPr lang="ko-KR" altLang="en-US" sz="1000" dirty="0">
                <a:latin typeface="+mn-ea"/>
              </a:rPr>
              <a:t>들어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오래된 데이터를 주기적으로 삭제하거나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파티션을 통해 쉽게 </a:t>
            </a:r>
            <a:r>
              <a:rPr lang="ko-KR" altLang="en-US" sz="1000" dirty="0" err="1">
                <a:latin typeface="+mn-ea"/>
              </a:rPr>
              <a:t>아카이빙할</a:t>
            </a:r>
            <a:r>
              <a:rPr lang="ko-KR" altLang="en-US" sz="1000" dirty="0">
                <a:latin typeface="+mn-ea"/>
              </a:rPr>
              <a:t>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5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데이터베이스 유지 관리 비용 절감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효율적인 </a:t>
            </a:r>
            <a:r>
              <a:rPr lang="ko-KR" altLang="en-US" sz="1000" b="1" dirty="0">
                <a:latin typeface="+mn-ea"/>
              </a:rPr>
              <a:t>백업 및 복구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파티셔닝된</a:t>
            </a:r>
            <a:r>
              <a:rPr lang="ko-KR" altLang="en-US" sz="1000" dirty="0">
                <a:latin typeface="+mn-ea"/>
              </a:rPr>
              <a:t> 테이블은 각 파티션을 독립적으로 백업하거나 복구할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이를 통해 전체 테이블을 백업할 필요 없이</a:t>
            </a:r>
            <a:r>
              <a:rPr lang="en-US" altLang="ko-KR" sz="1000" dirty="0">
                <a:latin typeface="+mn-ea"/>
              </a:rPr>
              <a:t>,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       </a:t>
            </a:r>
            <a:r>
              <a:rPr lang="ko-KR" altLang="en-US" sz="1000" dirty="0" smtClean="0">
                <a:latin typeface="+mn-ea"/>
              </a:rPr>
              <a:t>특정 </a:t>
            </a:r>
            <a:r>
              <a:rPr lang="ko-KR" altLang="en-US" sz="1000" dirty="0">
                <a:latin typeface="+mn-ea"/>
              </a:rPr>
              <a:t>파티션만 백업 또는 복구하는 작업이 가능해집니다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이는 데이터베이스 관리자의 작업 부담을 줄여줍니다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성능 </a:t>
            </a:r>
            <a:r>
              <a:rPr lang="ko-KR" altLang="en-US" sz="1000" b="1" dirty="0">
                <a:latin typeface="+mn-ea"/>
              </a:rPr>
              <a:t>튜닝 간소화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파티셔닝을</a:t>
            </a:r>
            <a:r>
              <a:rPr lang="ko-KR" altLang="en-US" sz="1000" dirty="0">
                <a:latin typeface="+mn-ea"/>
              </a:rPr>
              <a:t> 통해 성능 문제를 특정 파티션으로 국한시킬 수 있어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문제 해결 및 성능 튜닝 작업이 훨씬 쉬워집니다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b="1" dirty="0" smtClean="0">
                <a:latin typeface="+mn-ea"/>
              </a:rPr>
              <a:t>6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데이터 접근 제어 및 보안 </a:t>
            </a:r>
            <a:r>
              <a:rPr lang="ko-KR" altLang="en-US" sz="1000" b="1" dirty="0" smtClean="0">
                <a:latin typeface="+mn-ea"/>
              </a:rPr>
              <a:t>강화</a:t>
            </a:r>
            <a:endParaRPr lang="en-US" altLang="ko-KR" sz="1000" b="1" dirty="0" smtClean="0">
              <a:latin typeface="+mn-ea"/>
            </a:endParaRPr>
          </a:p>
          <a:p>
            <a:endParaRPr lang="ko-KR" altLang="en-US" sz="1000" b="1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파티션 </a:t>
            </a:r>
            <a:r>
              <a:rPr lang="ko-KR" altLang="en-US" sz="1000" b="1" dirty="0">
                <a:latin typeface="+mn-ea"/>
              </a:rPr>
              <a:t>단위의 접근 제어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파티셔닝을</a:t>
            </a:r>
            <a:r>
              <a:rPr lang="ko-KR" altLang="en-US" sz="1000" dirty="0">
                <a:latin typeface="+mn-ea"/>
              </a:rPr>
              <a:t> 통해 특정 파티션에 대한 접근 권한을 별도로 설정할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                                      </a:t>
            </a:r>
            <a:r>
              <a:rPr lang="ko-KR" altLang="en-US" sz="1000" dirty="0" smtClean="0">
                <a:latin typeface="+mn-ea"/>
              </a:rPr>
              <a:t>예를 </a:t>
            </a:r>
            <a:r>
              <a:rPr lang="ko-KR" altLang="en-US" sz="1000" dirty="0">
                <a:latin typeface="+mn-ea"/>
              </a:rPr>
              <a:t>들어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월의 데이터에 대해서만 접근 권한을 부여하거나 제한할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데이터 </a:t>
            </a:r>
            <a:r>
              <a:rPr lang="ko-KR" altLang="en-US" sz="1000" b="1" dirty="0">
                <a:latin typeface="+mn-ea"/>
              </a:rPr>
              <a:t>격리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 err="1">
                <a:latin typeface="+mn-ea"/>
              </a:rPr>
              <a:t>파티셔닝된</a:t>
            </a:r>
            <a:r>
              <a:rPr lang="ko-KR" altLang="en-US" sz="1000" dirty="0">
                <a:latin typeface="+mn-ea"/>
              </a:rPr>
              <a:t> 데이터는 논리적으로 분리되어 있으므로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 손상 또는 부정 접근 시 피해를 최소화할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</a:t>
            </a:r>
            <a:r>
              <a:rPr lang="ko-KR" altLang="en-US" sz="1000" dirty="0" smtClean="0">
                <a:latin typeface="+mn-ea"/>
              </a:rPr>
              <a:t>이는 </a:t>
            </a:r>
            <a:r>
              <a:rPr lang="ko-KR" altLang="en-US" sz="1000" dirty="0">
                <a:latin typeface="+mn-ea"/>
              </a:rPr>
              <a:t>특히 민감한 데이터가 포함된 경우 보안 측면에서 유리합니다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b="1" dirty="0" smtClean="0">
                <a:latin typeface="+mn-ea"/>
              </a:rPr>
              <a:t>결론</a:t>
            </a:r>
            <a:endParaRPr lang="ko-KR" altLang="en-US" sz="1000" b="1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제시된 </a:t>
            </a:r>
            <a:r>
              <a:rPr lang="ko-KR" altLang="en-US" sz="1000" dirty="0" err="1">
                <a:latin typeface="+mn-ea"/>
              </a:rPr>
              <a:t>파티셔닝</a:t>
            </a:r>
            <a:r>
              <a:rPr lang="ko-KR" altLang="en-US" sz="1000" dirty="0">
                <a:latin typeface="+mn-ea"/>
              </a:rPr>
              <a:t> 방안은 통화 기록 데이터의 월별 조회 성능을 크게 향상시키고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년이 지난 데이터를 효율적으로 삭제할 수 있는 방법을 제공합니다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통해 대량의 데이터를 관리하는 데 필요한 성능 최적화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유지 보수 비용 절감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확장성</a:t>
            </a:r>
            <a:r>
              <a:rPr lang="ko-KR" altLang="en-US" sz="1000" dirty="0">
                <a:latin typeface="+mn-ea"/>
              </a:rPr>
              <a:t> 등의 이점을 제공하며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장기적인 데이터 관리 및 성능 튜닝 작업을 간소화할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월별 조회 성능 향상과 데이터 삭제를 효율적으로 하기 위한 방안을 제시하세요</a:t>
            </a:r>
            <a:r>
              <a:rPr lang="en-US" altLang="ko-KR" sz="1100" b="1" dirty="0" smtClean="0">
                <a:latin typeface="+mn-ea"/>
              </a:rPr>
              <a:t>. 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 err="1">
                <a:latin typeface="+mn-ea"/>
              </a:rPr>
              <a:t>파티셔닝</a:t>
            </a:r>
            <a:r>
              <a:rPr lang="en-US" altLang="ko-KR" sz="1100" b="1" dirty="0">
                <a:latin typeface="+mn-ea"/>
              </a:rPr>
              <a:t>(partitioning)</a:t>
            </a:r>
            <a:r>
              <a:rPr lang="ko-KR" altLang="en-US" sz="1100" b="1" dirty="0">
                <a:latin typeface="+mn-ea"/>
              </a:rPr>
              <a:t>을 사용하여 데이터를 월별로 분할하세요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997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n-ea"/>
              </a:rPr>
              <a:t>데이터 삭제를 자동화하는 방안을 설계하기 위해서는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년이 지난 통화 기록 데이터를 매달 자동으로 삭제하는 메커니즘을 구축할 필요가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위해 데이터베이스 관리 시스템</a:t>
            </a:r>
            <a:r>
              <a:rPr lang="en-US" altLang="ko-KR" sz="1000" dirty="0">
                <a:latin typeface="+mn-ea"/>
              </a:rPr>
              <a:t>(DBMS)</a:t>
            </a:r>
            <a:r>
              <a:rPr lang="ko-KR" altLang="en-US" sz="1000" dirty="0">
                <a:latin typeface="+mn-ea"/>
              </a:rPr>
              <a:t>의 스케줄링 기능을 활용하여 자동화할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</a:t>
            </a:r>
            <a:r>
              <a:rPr lang="ko-KR" altLang="en-US" sz="1000" b="1" dirty="0">
                <a:latin typeface="+mn-ea"/>
              </a:rPr>
              <a:t>자동 데이터 삭제 개요</a:t>
            </a:r>
          </a:p>
          <a:p>
            <a:r>
              <a:rPr lang="ko-KR" altLang="en-US" sz="1000" dirty="0" smtClean="0">
                <a:latin typeface="+mn-ea"/>
              </a:rPr>
              <a:t>    매달 </a:t>
            </a:r>
            <a:r>
              <a:rPr lang="ko-KR" altLang="en-US" sz="1000" dirty="0">
                <a:latin typeface="+mn-ea"/>
              </a:rPr>
              <a:t>말일 또는 새로운 달의 첫날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년이 지난 통화 기록 파티션을 자동으로 삭제하는 작업을 </a:t>
            </a:r>
            <a:r>
              <a:rPr lang="ko-KR" altLang="en-US" sz="1000" dirty="0" err="1">
                <a:latin typeface="+mn-ea"/>
              </a:rPr>
              <a:t>스케줄링합니다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통해 관리자는 매달 반복적으로 데이터를 수동으로 삭제할 필요가 없으며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데이터베이스는 항상 최신의 데이터를 유지하게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2. </a:t>
            </a:r>
            <a:r>
              <a:rPr lang="ko-KR" altLang="en-US" sz="1000" b="1" dirty="0">
                <a:latin typeface="+mn-ea"/>
              </a:rPr>
              <a:t>자동화 방법 </a:t>
            </a:r>
            <a:r>
              <a:rPr lang="en-US" altLang="ko-KR" sz="1000" b="1" dirty="0">
                <a:latin typeface="+mn-ea"/>
              </a:rPr>
              <a:t>1: </a:t>
            </a:r>
            <a:r>
              <a:rPr lang="ko-KR" altLang="en-US" sz="1000" b="1" dirty="0">
                <a:latin typeface="+mn-ea"/>
              </a:rPr>
              <a:t>데이터베이스 스케줄러 사용</a:t>
            </a:r>
          </a:p>
          <a:p>
            <a:r>
              <a:rPr lang="ko-KR" altLang="en-US" sz="1000" dirty="0" smtClean="0">
                <a:latin typeface="+mn-ea"/>
              </a:rPr>
              <a:t>    대부분의 </a:t>
            </a:r>
            <a:r>
              <a:rPr lang="en-US" altLang="ko-KR" sz="1000" dirty="0">
                <a:latin typeface="+mn-ea"/>
              </a:rPr>
              <a:t>DBMS(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PostgreSQL, MySQL, Oracle </a:t>
            </a:r>
            <a:r>
              <a:rPr lang="ko-KR" altLang="en-US" sz="1000" dirty="0">
                <a:latin typeface="+mn-ea"/>
              </a:rPr>
              <a:t>등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에는 정기적으로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>
                <a:latin typeface="+mn-ea"/>
              </a:rPr>
              <a:t>스크립트를 실행할 수 있는 스케줄링 기능이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a</a:t>
            </a:r>
            <a:r>
              <a:rPr lang="en-US" altLang="ko-KR" sz="1000" b="1" dirty="0">
                <a:latin typeface="+mn-ea"/>
              </a:rPr>
              <a:t>) PostgreSQL</a:t>
            </a:r>
            <a:r>
              <a:rPr lang="ko-KR" altLang="en-US" sz="1000" b="1" dirty="0">
                <a:latin typeface="+mn-ea"/>
              </a:rPr>
              <a:t>에서의 구현 예시</a:t>
            </a:r>
          </a:p>
          <a:p>
            <a:r>
              <a:rPr lang="en-US" altLang="ko-KR" sz="1000" dirty="0" smtClean="0">
                <a:latin typeface="+mn-ea"/>
              </a:rPr>
              <a:t>        PostgreSQL</a:t>
            </a:r>
            <a:r>
              <a:rPr lang="ko-KR" altLang="en-US" sz="1000" dirty="0">
                <a:latin typeface="+mn-ea"/>
              </a:rPr>
              <a:t>에서는 </a:t>
            </a:r>
            <a:r>
              <a:rPr lang="en-US" altLang="ko-KR" sz="1000" dirty="0" err="1">
                <a:latin typeface="+mn-ea"/>
              </a:rPr>
              <a:t>pg_cron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또는 </a:t>
            </a:r>
            <a:r>
              <a:rPr lang="en-US" altLang="ko-KR" sz="1000" dirty="0" err="1">
                <a:latin typeface="+mn-ea"/>
              </a:rPr>
              <a:t>pgAgent</a:t>
            </a:r>
            <a:r>
              <a:rPr lang="ko-KR" altLang="en-US" sz="1000" dirty="0">
                <a:latin typeface="+mn-ea"/>
              </a:rPr>
              <a:t>와 같은 스케줄러 확장을 사용하여 정기적으로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>
                <a:latin typeface="+mn-ea"/>
              </a:rPr>
              <a:t>작업을 실행할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b="1" dirty="0" err="1" smtClean="0">
                <a:latin typeface="+mn-ea"/>
              </a:rPr>
              <a:t>pg_cron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확장 설치 </a:t>
            </a:r>
            <a:r>
              <a:rPr lang="en-US" altLang="ko-KR" sz="1000" b="1" dirty="0">
                <a:latin typeface="+mn-ea"/>
              </a:rPr>
              <a:t>(PostgreSQL 12+)</a:t>
            </a:r>
          </a:p>
          <a:p>
            <a:r>
              <a:rPr lang="en-US" altLang="ko-KR" sz="800" dirty="0" smtClean="0">
                <a:latin typeface="+mn-ea"/>
              </a:rPr>
              <a:t>           CREATE </a:t>
            </a:r>
            <a:r>
              <a:rPr lang="en-US" altLang="ko-KR" sz="800" dirty="0">
                <a:latin typeface="+mn-ea"/>
              </a:rPr>
              <a:t>EXTENSION IF NOT EXISTS </a:t>
            </a:r>
            <a:r>
              <a:rPr lang="en-US" altLang="ko-KR" sz="800" dirty="0" err="1">
                <a:latin typeface="+mn-ea"/>
              </a:rPr>
              <a:t>pg_cron</a:t>
            </a:r>
            <a:r>
              <a:rPr lang="en-US" altLang="ko-KR" sz="800" dirty="0">
                <a:latin typeface="+mn-ea"/>
              </a:rPr>
              <a:t>;</a:t>
            </a:r>
          </a:p>
          <a:p>
            <a:r>
              <a:rPr lang="ko-KR" altLang="en-US" sz="1000" dirty="0" smtClean="0">
                <a:latin typeface="+mn-ea"/>
              </a:rPr>
              <a:t>           데이터 </a:t>
            </a:r>
            <a:r>
              <a:rPr lang="ko-KR" altLang="en-US" sz="1000" dirty="0">
                <a:latin typeface="+mn-ea"/>
              </a:rPr>
              <a:t>삭제 스크립트 작성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매달 </a:t>
            </a:r>
            <a:r>
              <a:rPr lang="ko-KR" altLang="en-US" sz="1000" dirty="0">
                <a:latin typeface="+mn-ea"/>
              </a:rPr>
              <a:t>새로운 파티션이 생성되고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년이 지난 파티션이 삭제되도록 스크립트를 작성합니다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 예를 </a:t>
            </a:r>
            <a:r>
              <a:rPr lang="ko-KR" altLang="en-US" sz="1000" dirty="0">
                <a:latin typeface="+mn-ea"/>
              </a:rPr>
              <a:t>들어</a:t>
            </a:r>
            <a:r>
              <a:rPr lang="en-US" altLang="ko-KR" sz="1000" dirty="0">
                <a:latin typeface="+mn-ea"/>
              </a:rPr>
              <a:t>, 2022</a:t>
            </a:r>
            <a:r>
              <a:rPr lang="ko-KR" altLang="en-US" sz="1000" dirty="0">
                <a:latin typeface="+mn-ea"/>
              </a:rPr>
              <a:t>년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월의 파티션을 삭제하는 </a:t>
            </a:r>
            <a:r>
              <a:rPr lang="en-US" altLang="ko-KR" sz="1000" dirty="0">
                <a:latin typeface="+mn-ea"/>
              </a:rPr>
              <a:t>SQL</a:t>
            </a:r>
            <a:r>
              <a:rPr lang="ko-KR" altLang="en-US" sz="1000" dirty="0">
                <a:latin typeface="+mn-ea"/>
              </a:rPr>
              <a:t>은 다음과 같습니다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800" dirty="0" smtClean="0">
                <a:latin typeface="+mn-ea"/>
              </a:rPr>
              <a:t>DROP </a:t>
            </a:r>
            <a:r>
              <a:rPr lang="en-US" altLang="ko-KR" sz="800" dirty="0">
                <a:latin typeface="+mn-ea"/>
              </a:rPr>
              <a:t>TABLE IF EXISTS call_records_2022_01;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스케줄러 </a:t>
            </a:r>
            <a:r>
              <a:rPr lang="ko-KR" altLang="en-US" sz="1000" b="1" dirty="0">
                <a:latin typeface="+mn-ea"/>
              </a:rPr>
              <a:t>작업 생성</a:t>
            </a:r>
          </a:p>
          <a:p>
            <a:r>
              <a:rPr lang="ko-KR" altLang="en-US" sz="1000" dirty="0" smtClean="0">
                <a:latin typeface="+mn-ea"/>
              </a:rPr>
              <a:t>        매달 </a:t>
            </a:r>
            <a:r>
              <a:rPr lang="ko-KR" altLang="en-US" sz="1000" dirty="0">
                <a:latin typeface="+mn-ea"/>
              </a:rPr>
              <a:t>말일 </a:t>
            </a:r>
            <a:r>
              <a:rPr lang="en-US" altLang="ko-KR" sz="1000" dirty="0">
                <a:latin typeface="+mn-ea"/>
              </a:rPr>
              <a:t>23:59</a:t>
            </a:r>
            <a:r>
              <a:rPr lang="ko-KR" altLang="en-US" sz="1000" dirty="0">
                <a:latin typeface="+mn-ea"/>
              </a:rPr>
              <a:t>에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년이 지난 파티션을 자동으로 삭제하는 작업을 예약합니다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800" dirty="0" smtClean="0">
                <a:latin typeface="+mn-ea"/>
              </a:rPr>
              <a:t>        SELECT </a:t>
            </a:r>
            <a:r>
              <a:rPr lang="en-US" altLang="ko-KR" sz="800" dirty="0" err="1">
                <a:latin typeface="+mn-ea"/>
              </a:rPr>
              <a:t>cron.schedule</a:t>
            </a:r>
            <a:r>
              <a:rPr lang="en-US" altLang="ko-KR" sz="800" dirty="0">
                <a:latin typeface="+mn-ea"/>
              </a:rPr>
              <a:t>('</a:t>
            </a:r>
            <a:r>
              <a:rPr lang="en-US" altLang="ko-KR" sz="800" dirty="0" err="1">
                <a:latin typeface="+mn-ea"/>
              </a:rPr>
              <a:t>monthly_partition_cleanup</a:t>
            </a:r>
            <a:r>
              <a:rPr lang="en-US" altLang="ko-KR" sz="800" dirty="0">
                <a:latin typeface="+mn-ea"/>
              </a:rPr>
              <a:t>', '59 23 L * *', $$ </a:t>
            </a:r>
            <a:r>
              <a:rPr lang="en-US" altLang="ko-KR" sz="800" dirty="0" smtClean="0">
                <a:latin typeface="+mn-ea"/>
              </a:rPr>
              <a:t>DROP </a:t>
            </a:r>
            <a:r>
              <a:rPr lang="en-US" altLang="ko-KR" sz="800" dirty="0">
                <a:latin typeface="+mn-ea"/>
              </a:rPr>
              <a:t>TABLE IF EXISTS </a:t>
            </a:r>
            <a:r>
              <a:rPr lang="en-US" altLang="ko-KR" sz="800" dirty="0" err="1">
                <a:latin typeface="+mn-ea"/>
              </a:rPr>
              <a:t>call_records_YYYY_MM</a:t>
            </a:r>
            <a:r>
              <a:rPr lang="en-US" altLang="ko-KR" sz="800" dirty="0" smtClean="0">
                <a:latin typeface="+mn-ea"/>
              </a:rPr>
              <a:t>;$$);</a:t>
            </a:r>
            <a:endParaRPr lang="en-US" altLang="ko-KR" sz="8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여기서 </a:t>
            </a:r>
            <a:r>
              <a:rPr lang="en-US" altLang="ko-KR" sz="1000" dirty="0">
                <a:latin typeface="+mn-ea"/>
              </a:rPr>
              <a:t>YYYY_MM</a:t>
            </a:r>
            <a:r>
              <a:rPr lang="ko-KR" altLang="en-US" sz="1000" dirty="0">
                <a:latin typeface="+mn-ea"/>
              </a:rPr>
              <a:t>은 삭제할 연도와 월을 나타내며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실제 구현에서는 해당 월을 계산하는 </a:t>
            </a:r>
            <a:r>
              <a:rPr lang="ko-KR" altLang="en-US" sz="1000" dirty="0" err="1">
                <a:latin typeface="+mn-ea"/>
              </a:rPr>
              <a:t>로직이</a:t>
            </a:r>
            <a:r>
              <a:rPr lang="ko-KR" altLang="en-US" sz="1000" dirty="0">
                <a:latin typeface="+mn-ea"/>
              </a:rPr>
              <a:t> 필요합니다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스크립트에서 동적으로 삭제할 파티션 이름을 계산해야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 b</a:t>
            </a:r>
            <a:r>
              <a:rPr lang="en-US" altLang="ko-KR" sz="1000" b="1" dirty="0">
                <a:latin typeface="+mn-ea"/>
              </a:rPr>
              <a:t>) MySQL</a:t>
            </a:r>
            <a:r>
              <a:rPr lang="ko-KR" altLang="en-US" sz="1000" b="1" dirty="0">
                <a:latin typeface="+mn-ea"/>
              </a:rPr>
              <a:t>에서의 구현 예시</a:t>
            </a:r>
          </a:p>
          <a:p>
            <a:r>
              <a:rPr lang="en-US" altLang="ko-KR" sz="1000" dirty="0" smtClean="0">
                <a:latin typeface="+mn-ea"/>
              </a:rPr>
              <a:t>         MySQL</a:t>
            </a:r>
            <a:r>
              <a:rPr lang="ko-KR" altLang="en-US" sz="1000" dirty="0">
                <a:latin typeface="+mn-ea"/>
              </a:rPr>
              <a:t>에서는 </a:t>
            </a:r>
            <a:r>
              <a:rPr lang="en-US" altLang="ko-KR" sz="1000" dirty="0">
                <a:latin typeface="+mn-ea"/>
              </a:rPr>
              <a:t>EVENT SCHEDULER</a:t>
            </a:r>
            <a:r>
              <a:rPr lang="ko-KR" altLang="en-US" sz="1000" dirty="0">
                <a:latin typeface="+mn-ea"/>
              </a:rPr>
              <a:t>를 사용하여 정기적으로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>
                <a:latin typeface="+mn-ea"/>
              </a:rPr>
              <a:t>작업을 실행할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     EVENT </a:t>
            </a:r>
            <a:r>
              <a:rPr lang="en-US" altLang="ko-KR" sz="1000" b="1" dirty="0">
                <a:latin typeface="+mn-ea"/>
              </a:rPr>
              <a:t>SCHEDULER </a:t>
            </a:r>
            <a:r>
              <a:rPr lang="ko-KR" altLang="en-US" sz="1000" b="1" dirty="0">
                <a:latin typeface="+mn-ea"/>
              </a:rPr>
              <a:t>활성화</a:t>
            </a:r>
          </a:p>
          <a:p>
            <a:r>
              <a:rPr lang="ko-KR" altLang="en-US" sz="1000" dirty="0" smtClean="0">
                <a:latin typeface="+mn-ea"/>
              </a:rPr>
              <a:t>             </a:t>
            </a:r>
            <a:r>
              <a:rPr lang="en-US" altLang="ko-KR" sz="1000" dirty="0" smtClean="0">
                <a:latin typeface="+mn-ea"/>
              </a:rPr>
              <a:t>SET </a:t>
            </a:r>
            <a:r>
              <a:rPr lang="en-US" altLang="ko-KR" sz="1000" dirty="0">
                <a:latin typeface="+mn-ea"/>
              </a:rPr>
              <a:t>GLOBAL </a:t>
            </a:r>
            <a:r>
              <a:rPr lang="en-US" altLang="ko-KR" sz="1000" dirty="0" err="1">
                <a:latin typeface="+mn-ea"/>
              </a:rPr>
              <a:t>event_scheduler</a:t>
            </a:r>
            <a:r>
              <a:rPr lang="en-US" altLang="ko-KR" sz="1000" dirty="0">
                <a:latin typeface="+mn-ea"/>
              </a:rPr>
              <a:t> = ON;</a:t>
            </a:r>
          </a:p>
          <a:p>
            <a:r>
              <a:rPr lang="ko-KR" altLang="en-US" sz="1000" b="1" dirty="0" smtClean="0">
                <a:latin typeface="+mn-ea"/>
              </a:rPr>
              <a:t>         데이터 </a:t>
            </a:r>
            <a:r>
              <a:rPr lang="ko-KR" altLang="en-US" sz="1000" b="1" dirty="0">
                <a:latin typeface="+mn-ea"/>
              </a:rPr>
              <a:t>삭제 이벤트 생성</a:t>
            </a:r>
          </a:p>
          <a:p>
            <a:r>
              <a:rPr lang="ko-KR" altLang="en-US" sz="1000" dirty="0" smtClean="0">
                <a:latin typeface="+mn-ea"/>
              </a:rPr>
              <a:t>         매달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일 자정에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년이 지난 파티션을 자동으로 삭제하는 이벤트를 생성합니다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800" dirty="0" smtClean="0">
                <a:latin typeface="+mn-ea"/>
              </a:rPr>
              <a:t>              CREATE </a:t>
            </a:r>
            <a:r>
              <a:rPr lang="en-US" altLang="ko-KR" sz="800" dirty="0">
                <a:latin typeface="+mn-ea"/>
              </a:rPr>
              <a:t>EVENT IF NOT EXISTS </a:t>
            </a:r>
            <a:r>
              <a:rPr lang="en-US" altLang="ko-KR" sz="800" dirty="0" err="1">
                <a:latin typeface="+mn-ea"/>
              </a:rPr>
              <a:t>delete_old_partitions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          ON </a:t>
            </a:r>
            <a:r>
              <a:rPr lang="en-US" altLang="ko-KR" sz="800" dirty="0">
                <a:latin typeface="+mn-ea"/>
              </a:rPr>
              <a:t>SCHEDULE EVERY 1 MONTH</a:t>
            </a: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         STARTS </a:t>
            </a:r>
            <a:r>
              <a:rPr lang="en-US" altLang="ko-KR" sz="800" dirty="0">
                <a:latin typeface="+mn-ea"/>
              </a:rPr>
              <a:t>'2023-02-01 00:00:00'</a:t>
            </a:r>
          </a:p>
          <a:p>
            <a:pPr lvl="1"/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DO</a:t>
            </a:r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BEGIN</a:t>
            </a:r>
          </a:p>
          <a:p>
            <a:pPr lvl="1"/>
            <a:r>
              <a:rPr lang="en-US" altLang="ko-KR" sz="800" dirty="0">
                <a:latin typeface="+mn-ea"/>
              </a:rPr>
              <a:t>    SET @</a:t>
            </a:r>
            <a:r>
              <a:rPr lang="en-US" altLang="ko-KR" sz="800" dirty="0" err="1">
                <a:latin typeface="+mn-ea"/>
              </a:rPr>
              <a:t>partition_name</a:t>
            </a:r>
            <a:r>
              <a:rPr lang="en-US" altLang="ko-KR" sz="800" dirty="0">
                <a:latin typeface="+mn-ea"/>
              </a:rPr>
              <a:t> = CONCAT('</a:t>
            </a:r>
            <a:r>
              <a:rPr lang="en-US" altLang="ko-KR" sz="800" dirty="0" err="1">
                <a:latin typeface="+mn-ea"/>
              </a:rPr>
              <a:t>call_records</a:t>
            </a:r>
            <a:r>
              <a:rPr lang="en-US" altLang="ko-KR" sz="800" dirty="0">
                <a:latin typeface="+mn-ea"/>
              </a:rPr>
              <a:t>_', DATE_FORMAT(DATE_SUB(CURDATE(), INTERVAL 1 YEAR), '%</a:t>
            </a:r>
            <a:r>
              <a:rPr lang="en-US" altLang="ko-KR" sz="800" dirty="0" err="1">
                <a:latin typeface="+mn-ea"/>
              </a:rPr>
              <a:t>Y_%m</a:t>
            </a:r>
            <a:r>
              <a:rPr lang="en-US" altLang="ko-KR" sz="800" dirty="0">
                <a:latin typeface="+mn-ea"/>
              </a:rPr>
              <a:t>'));</a:t>
            </a:r>
          </a:p>
          <a:p>
            <a:pPr lvl="1"/>
            <a:r>
              <a:rPr lang="en-US" altLang="ko-KR" sz="800" dirty="0">
                <a:latin typeface="+mn-ea"/>
              </a:rPr>
              <a:t>    SET @</a:t>
            </a:r>
            <a:r>
              <a:rPr lang="en-US" altLang="ko-KR" sz="800" dirty="0" err="1">
                <a:latin typeface="+mn-ea"/>
              </a:rPr>
              <a:t>drop_query</a:t>
            </a:r>
            <a:r>
              <a:rPr lang="en-US" altLang="ko-KR" sz="800" dirty="0">
                <a:latin typeface="+mn-ea"/>
              </a:rPr>
              <a:t> = CONCAT('DROP TABLE IF EXISTS ', @</a:t>
            </a:r>
            <a:r>
              <a:rPr lang="en-US" altLang="ko-KR" sz="800" dirty="0" err="1">
                <a:latin typeface="+mn-ea"/>
              </a:rPr>
              <a:t>partition_name</a:t>
            </a:r>
            <a:r>
              <a:rPr lang="en-US" altLang="ko-KR" sz="800" dirty="0">
                <a:latin typeface="+mn-ea"/>
              </a:rPr>
              <a:t>);</a:t>
            </a:r>
          </a:p>
          <a:p>
            <a:pPr lvl="1"/>
            <a:r>
              <a:rPr lang="en-US" altLang="ko-KR" sz="800" dirty="0">
                <a:latin typeface="+mn-ea"/>
              </a:rPr>
              <a:t>    PREPARE </a:t>
            </a:r>
            <a:r>
              <a:rPr lang="en-US" altLang="ko-KR" sz="800" dirty="0" err="1">
                <a:latin typeface="+mn-ea"/>
              </a:rPr>
              <a:t>stmt</a:t>
            </a:r>
            <a:r>
              <a:rPr lang="en-US" altLang="ko-KR" sz="800" dirty="0">
                <a:latin typeface="+mn-ea"/>
              </a:rPr>
              <a:t> FROM @</a:t>
            </a:r>
            <a:r>
              <a:rPr lang="en-US" altLang="ko-KR" sz="800" dirty="0" err="1">
                <a:latin typeface="+mn-ea"/>
              </a:rPr>
              <a:t>drop_query</a:t>
            </a:r>
            <a:r>
              <a:rPr lang="en-US" altLang="ko-KR" sz="800" dirty="0">
                <a:latin typeface="+mn-ea"/>
              </a:rPr>
              <a:t>;</a:t>
            </a:r>
          </a:p>
          <a:p>
            <a:pPr lvl="1"/>
            <a:r>
              <a:rPr lang="en-US" altLang="ko-KR" sz="800" dirty="0">
                <a:latin typeface="+mn-ea"/>
              </a:rPr>
              <a:t>    EXECUTE </a:t>
            </a:r>
            <a:r>
              <a:rPr lang="en-US" altLang="ko-KR" sz="800" dirty="0" err="1">
                <a:latin typeface="+mn-ea"/>
              </a:rPr>
              <a:t>stmt</a:t>
            </a:r>
            <a:r>
              <a:rPr lang="en-US" altLang="ko-KR" sz="800" dirty="0">
                <a:latin typeface="+mn-ea"/>
              </a:rPr>
              <a:t>;</a:t>
            </a:r>
          </a:p>
          <a:p>
            <a:pPr lvl="1"/>
            <a:r>
              <a:rPr lang="en-US" altLang="ko-KR" sz="800" dirty="0">
                <a:latin typeface="+mn-ea"/>
              </a:rPr>
              <a:t>    DEALLOCATE PREPARE </a:t>
            </a:r>
            <a:r>
              <a:rPr lang="en-US" altLang="ko-KR" sz="800" dirty="0" err="1">
                <a:latin typeface="+mn-ea"/>
              </a:rPr>
              <a:t>stmt</a:t>
            </a:r>
            <a:r>
              <a:rPr lang="en-US" altLang="ko-KR" sz="800" dirty="0">
                <a:latin typeface="+mn-ea"/>
              </a:rPr>
              <a:t>;</a:t>
            </a:r>
          </a:p>
          <a:p>
            <a:pPr lvl="1"/>
            <a:r>
              <a:rPr lang="en-US" altLang="ko-KR" sz="800" dirty="0">
                <a:latin typeface="+mn-ea"/>
              </a:rPr>
              <a:t>END;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  이 </a:t>
            </a:r>
            <a:r>
              <a:rPr lang="ko-KR" altLang="en-US" sz="1000" dirty="0">
                <a:latin typeface="+mn-ea"/>
              </a:rPr>
              <a:t>이벤트는 매달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일에 실행되어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년 전의 데이터를 자동으로 </a:t>
            </a:r>
            <a:r>
              <a:rPr lang="ko-KR" altLang="en-US" sz="1000" dirty="0" smtClean="0">
                <a:latin typeface="+mn-ea"/>
              </a:rPr>
              <a:t>삭제합니다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데이터 삭제를 자동화하는 방안을 제시하세요</a:t>
            </a:r>
            <a:r>
              <a:rPr lang="en-US" altLang="ko-KR" sz="1100" b="1" dirty="0">
                <a:latin typeface="+mn-ea"/>
              </a:rPr>
              <a:t>.**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스케줄러나 이벤트 </a:t>
            </a:r>
            <a:r>
              <a:rPr lang="ko-KR" altLang="en-US" sz="1100" b="1" dirty="0" err="1">
                <a:latin typeface="+mn-ea"/>
              </a:rPr>
              <a:t>트리거를</a:t>
            </a:r>
            <a:r>
              <a:rPr lang="ko-KR" altLang="en-US" sz="1100" b="1" dirty="0">
                <a:latin typeface="+mn-ea"/>
              </a:rPr>
              <a:t> 사용하여 일정 기간마다 자동으로 오래된 데이터를 삭제하는 스크립트를 실행할 수 있습니다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50101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3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자동화 방법 </a:t>
            </a:r>
            <a:r>
              <a:rPr lang="en-US" altLang="ko-KR" sz="1000" b="1" dirty="0">
                <a:latin typeface="+mn-ea"/>
              </a:rPr>
              <a:t>2: </a:t>
            </a:r>
            <a:r>
              <a:rPr lang="ko-KR" altLang="en-US" sz="1000" b="1" dirty="0">
                <a:latin typeface="+mn-ea"/>
              </a:rPr>
              <a:t>운영 시스템 스크립트 및 </a:t>
            </a:r>
            <a:r>
              <a:rPr lang="en-US" altLang="ko-KR" sz="1000" b="1" dirty="0">
                <a:latin typeface="+mn-ea"/>
              </a:rPr>
              <a:t>CRON </a:t>
            </a:r>
            <a:r>
              <a:rPr lang="ko-KR" altLang="en-US" sz="1000" b="1" dirty="0">
                <a:latin typeface="+mn-ea"/>
              </a:rPr>
              <a:t>사용</a:t>
            </a:r>
          </a:p>
          <a:p>
            <a:r>
              <a:rPr lang="ko-KR" altLang="en-US" sz="1000" dirty="0" smtClean="0">
                <a:latin typeface="+mn-ea"/>
              </a:rPr>
              <a:t>   데이터베이스 </a:t>
            </a:r>
            <a:r>
              <a:rPr lang="ko-KR" altLang="en-US" sz="1000" dirty="0">
                <a:latin typeface="+mn-ea"/>
              </a:rPr>
              <a:t>스케줄러 외에도 운영체제의 </a:t>
            </a:r>
            <a:r>
              <a:rPr lang="en-US" altLang="ko-KR" sz="1000" dirty="0">
                <a:latin typeface="+mn-ea"/>
              </a:rPr>
              <a:t>CRON </a:t>
            </a:r>
            <a:r>
              <a:rPr lang="ko-KR" altLang="en-US" sz="1000" dirty="0">
                <a:latin typeface="+mn-ea"/>
              </a:rPr>
              <a:t>작업을 활용하여 삭제 작업을 자동화할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이는 데이터베이스 스케줄링 기능이 제한적인 경우 유용할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a</a:t>
            </a:r>
            <a:r>
              <a:rPr lang="en-US" altLang="ko-KR" sz="1000" b="1" dirty="0">
                <a:latin typeface="+mn-ea"/>
              </a:rPr>
              <a:t>) CRON </a:t>
            </a:r>
            <a:r>
              <a:rPr lang="ko-KR" altLang="en-US" sz="1000" b="1" dirty="0">
                <a:latin typeface="+mn-ea"/>
              </a:rPr>
              <a:t>작업 생성 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리눅스</a:t>
            </a:r>
            <a:r>
              <a:rPr lang="ko-KR" altLang="en-US" sz="1000" b="1" dirty="0">
                <a:latin typeface="+mn-ea"/>
              </a:rPr>
              <a:t> 환경 예시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  SQL </a:t>
            </a:r>
            <a:r>
              <a:rPr lang="ko-KR" altLang="en-US" sz="1000" dirty="0">
                <a:latin typeface="+mn-ea"/>
              </a:rPr>
              <a:t>스크립트 생성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데이터 </a:t>
            </a:r>
            <a:r>
              <a:rPr lang="ko-KR" altLang="en-US" sz="1000" dirty="0">
                <a:latin typeface="+mn-ea"/>
              </a:rPr>
              <a:t>삭제를 위한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>
                <a:latin typeface="+mn-ea"/>
              </a:rPr>
              <a:t>스크립트를 파일로 작성합니다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예를 들어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delete_old_partitions.sql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파일을 생성합니다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	DROP </a:t>
            </a:r>
            <a:r>
              <a:rPr lang="en-US" altLang="ko-KR" sz="1000" dirty="0">
                <a:latin typeface="+mn-ea"/>
              </a:rPr>
              <a:t>TABLE IF EXISTS call_records_2022_01;</a:t>
            </a:r>
          </a:p>
          <a:p>
            <a:r>
              <a:rPr lang="ko-KR" altLang="en-US" sz="1000" dirty="0" smtClean="0">
                <a:latin typeface="+mn-ea"/>
              </a:rPr>
              <a:t>       스크립트에서 </a:t>
            </a:r>
            <a:r>
              <a:rPr lang="en-US" altLang="ko-KR" sz="1000" dirty="0">
                <a:latin typeface="+mn-ea"/>
              </a:rPr>
              <a:t>YYYY_MM </a:t>
            </a:r>
            <a:r>
              <a:rPr lang="ko-KR" altLang="en-US" sz="1000" dirty="0">
                <a:latin typeface="+mn-ea"/>
              </a:rPr>
              <a:t>부분은 스크립트를 실행할 때 동적으로 계산될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   CRON </a:t>
            </a:r>
            <a:r>
              <a:rPr lang="ko-KR" altLang="en-US" sz="1000" b="1" dirty="0">
                <a:latin typeface="+mn-ea"/>
              </a:rPr>
              <a:t>작업 설정</a:t>
            </a:r>
          </a:p>
          <a:p>
            <a:r>
              <a:rPr lang="ko-KR" altLang="en-US" sz="1000" dirty="0" smtClean="0">
                <a:latin typeface="+mn-ea"/>
              </a:rPr>
              <a:t>       매달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일 자정에 이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>
                <a:latin typeface="+mn-ea"/>
              </a:rPr>
              <a:t>스크립트를 실행하는 </a:t>
            </a:r>
            <a:r>
              <a:rPr lang="en-US" altLang="ko-KR" sz="1000" dirty="0">
                <a:latin typeface="+mn-ea"/>
              </a:rPr>
              <a:t>CRON </a:t>
            </a:r>
            <a:r>
              <a:rPr lang="ko-KR" altLang="en-US" sz="1000" dirty="0">
                <a:latin typeface="+mn-ea"/>
              </a:rPr>
              <a:t>작업을 설정합니다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	0 </a:t>
            </a:r>
            <a:r>
              <a:rPr lang="en-US" altLang="ko-KR" sz="1000" dirty="0">
                <a:latin typeface="+mn-ea"/>
              </a:rPr>
              <a:t>0 1 * * </a:t>
            </a:r>
            <a:r>
              <a:rPr lang="en-US" altLang="ko-KR" sz="1000" dirty="0" err="1">
                <a:latin typeface="+mn-ea"/>
              </a:rPr>
              <a:t>psql</a:t>
            </a:r>
            <a:r>
              <a:rPr lang="en-US" altLang="ko-KR" sz="1000" dirty="0">
                <a:latin typeface="+mn-ea"/>
              </a:rPr>
              <a:t> -U username -d </a:t>
            </a:r>
            <a:r>
              <a:rPr lang="en-US" altLang="ko-KR" sz="1000" dirty="0" err="1">
                <a:latin typeface="+mn-ea"/>
              </a:rPr>
              <a:t>database_name</a:t>
            </a:r>
            <a:r>
              <a:rPr lang="en-US" altLang="ko-KR" sz="1000" dirty="0">
                <a:latin typeface="+mn-ea"/>
              </a:rPr>
              <a:t> -f /path/to/</a:t>
            </a:r>
            <a:r>
              <a:rPr lang="en-US" altLang="ko-KR" sz="1000" dirty="0" err="1">
                <a:latin typeface="+mn-ea"/>
              </a:rPr>
              <a:t>delete_old_partitions.sql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en-US" altLang="ko-KR" sz="1000" dirty="0" err="1" smtClean="0">
                <a:latin typeface="+mn-ea"/>
              </a:rPr>
              <a:t>psql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명령어를 사용하여 스크립트를 실행하고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년이 지난 데이터를 자동으로 삭제합니다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4. </a:t>
            </a:r>
            <a:r>
              <a:rPr lang="ko-KR" altLang="en-US" sz="1000" b="1" dirty="0">
                <a:latin typeface="+mn-ea"/>
              </a:rPr>
              <a:t>자동화 방법 </a:t>
            </a:r>
            <a:r>
              <a:rPr lang="en-US" altLang="ko-KR" sz="1000" b="1" dirty="0">
                <a:latin typeface="+mn-ea"/>
              </a:rPr>
              <a:t>3: </a:t>
            </a:r>
            <a:r>
              <a:rPr lang="ko-KR" altLang="en-US" sz="1000" b="1" dirty="0">
                <a:latin typeface="+mn-ea"/>
              </a:rPr>
              <a:t>어플리케이션 레벨에서 처리</a:t>
            </a:r>
          </a:p>
          <a:p>
            <a:r>
              <a:rPr lang="ko-KR" altLang="en-US" sz="1000" dirty="0" smtClean="0">
                <a:latin typeface="+mn-ea"/>
              </a:rPr>
              <a:t>    만약 </a:t>
            </a:r>
            <a:r>
              <a:rPr lang="ko-KR" altLang="en-US" sz="1000" dirty="0">
                <a:latin typeface="+mn-ea"/>
              </a:rPr>
              <a:t>데이터베이스의 스케줄러 기능이 부족하거나 더 복잡한 </a:t>
            </a:r>
            <a:r>
              <a:rPr lang="ko-KR" altLang="en-US" sz="1000" dirty="0" err="1">
                <a:latin typeface="+mn-ea"/>
              </a:rPr>
              <a:t>로직이</a:t>
            </a:r>
            <a:r>
              <a:rPr lang="ko-KR" altLang="en-US" sz="1000" dirty="0">
                <a:latin typeface="+mn-ea"/>
              </a:rPr>
              <a:t> 필요한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어플리케이션 레벨에서 데이터 삭제를 처리할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어플리케이션 </a:t>
            </a:r>
            <a:r>
              <a:rPr lang="ko-KR" altLang="en-US" sz="1000" dirty="0">
                <a:latin typeface="+mn-ea"/>
              </a:rPr>
              <a:t>코드 작성</a:t>
            </a:r>
          </a:p>
          <a:p>
            <a:r>
              <a:rPr lang="ko-KR" altLang="en-US" sz="1000" dirty="0" smtClean="0">
                <a:latin typeface="+mn-ea"/>
              </a:rPr>
              <a:t>    주기적으로 </a:t>
            </a:r>
            <a:r>
              <a:rPr lang="ko-KR" altLang="en-US" sz="1000" dirty="0">
                <a:latin typeface="+mn-ea"/>
              </a:rPr>
              <a:t>실행되는 작업을 어플리케이션에 추가하여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년이 지난 파티션을 삭제하도록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이는 </a:t>
            </a:r>
            <a:r>
              <a:rPr lang="en-US" altLang="ko-KR" sz="1000" dirty="0">
                <a:latin typeface="+mn-ea"/>
              </a:rPr>
              <a:t>Java, Python, Node.js </a:t>
            </a:r>
            <a:r>
              <a:rPr lang="ko-KR" altLang="en-US" sz="1000" dirty="0">
                <a:latin typeface="+mn-ea"/>
              </a:rPr>
              <a:t>등의 언어로 구현할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스케줄러 </a:t>
            </a:r>
            <a:r>
              <a:rPr lang="ko-KR" altLang="en-US" sz="1000" dirty="0">
                <a:latin typeface="+mn-ea"/>
              </a:rPr>
              <a:t>라이브러리 사용</a:t>
            </a:r>
          </a:p>
          <a:p>
            <a:r>
              <a:rPr lang="ko-KR" altLang="en-US" sz="1000" dirty="0" smtClean="0">
                <a:latin typeface="+mn-ea"/>
              </a:rPr>
              <a:t>    어플리케이션에서 </a:t>
            </a:r>
            <a:r>
              <a:rPr lang="ko-KR" altLang="en-US" sz="1000" dirty="0">
                <a:latin typeface="+mn-ea"/>
              </a:rPr>
              <a:t>주기적으로 작업을 실행할 수 있는 라이브러리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Python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schedule </a:t>
            </a:r>
            <a:r>
              <a:rPr lang="ko-KR" altLang="en-US" sz="1000" dirty="0">
                <a:latin typeface="+mn-ea"/>
              </a:rPr>
              <a:t>라이브러리</a:t>
            </a:r>
            <a:r>
              <a:rPr lang="en-US" altLang="ko-KR" sz="1000" dirty="0">
                <a:latin typeface="+mn-ea"/>
              </a:rPr>
              <a:t>, Java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Quartz </a:t>
            </a:r>
            <a:r>
              <a:rPr lang="ko-KR" altLang="en-US" sz="1000" dirty="0">
                <a:latin typeface="+mn-ea"/>
              </a:rPr>
              <a:t>스케줄러 등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를 사용하여 정기적인 파티션 삭제 작업을 자동화합니다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결론</a:t>
            </a:r>
          </a:p>
          <a:p>
            <a:r>
              <a:rPr lang="ko-KR" altLang="en-US" sz="1000" dirty="0">
                <a:latin typeface="+mn-ea"/>
              </a:rPr>
              <a:t>위에서 설명한 다양한 자동화 방법을 통해</a:t>
            </a:r>
            <a:r>
              <a:rPr lang="en-US" altLang="ko-KR" sz="1000" dirty="0">
                <a:latin typeface="+mn-ea"/>
              </a:rPr>
              <a:t>, 1</a:t>
            </a:r>
            <a:r>
              <a:rPr lang="ko-KR" altLang="en-US" sz="1000" dirty="0">
                <a:latin typeface="+mn-ea"/>
              </a:rPr>
              <a:t>년이 지난 통화 기록 데이터를 효율적으로 삭제할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데이터베이스의 </a:t>
            </a:r>
            <a:r>
              <a:rPr lang="ko-KR" altLang="en-US" sz="1000" dirty="0">
                <a:latin typeface="+mn-ea"/>
              </a:rPr>
              <a:t>스케줄러 기능을 사용하거나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운영체제의 </a:t>
            </a:r>
            <a:r>
              <a:rPr lang="en-US" altLang="ko-KR" sz="1000" dirty="0">
                <a:latin typeface="+mn-ea"/>
              </a:rPr>
              <a:t>CRON </a:t>
            </a:r>
            <a:r>
              <a:rPr lang="ko-KR" altLang="en-US" sz="1000" dirty="0">
                <a:latin typeface="+mn-ea"/>
              </a:rPr>
              <a:t>작업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또는 어플리케이션 레벨에서의 스케줄링을 통해 자동화된 데이터 관리 프로세스를 구현할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이러한 </a:t>
            </a:r>
            <a:r>
              <a:rPr lang="ko-KR" altLang="en-US" sz="1000" dirty="0">
                <a:latin typeface="+mn-ea"/>
              </a:rPr>
              <a:t>자동화는 데이터베이스의 성능을 유지하고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오래된 데이터를 체계적으로 정리하는 데 중요한 역할을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 err="1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데이터 삭제를 자동화하는 방안을 제시하세요</a:t>
            </a:r>
            <a:r>
              <a:rPr lang="en-US" altLang="ko-KR" sz="1100" b="1" dirty="0">
                <a:latin typeface="+mn-ea"/>
              </a:rPr>
              <a:t>.**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스케줄러나 이벤트 </a:t>
            </a:r>
            <a:r>
              <a:rPr lang="ko-KR" altLang="en-US" sz="1100" b="1" dirty="0" err="1">
                <a:latin typeface="+mn-ea"/>
              </a:rPr>
              <a:t>트리거를</a:t>
            </a:r>
            <a:r>
              <a:rPr lang="ko-KR" altLang="en-US" sz="1100" b="1" dirty="0">
                <a:latin typeface="+mn-ea"/>
              </a:rPr>
              <a:t> 사용하여 일정 기간마다 자동으로 오래된 데이터를 삭제하는 스크립트를 실행할 수 있습니다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766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WebSocket</a:t>
            </a:r>
            <a:r>
              <a:rPr lang="ko-KR" altLang="en-US" sz="1000" dirty="0">
                <a:latin typeface="+mn-ea"/>
              </a:rPr>
              <a:t>은 서버와 클라이언트 간에 실시간 양방향 통신을 가능하게 하는 프로토콜로</a:t>
            </a:r>
            <a:r>
              <a:rPr lang="en-US" altLang="ko-KR" sz="1000" dirty="0">
                <a:latin typeface="+mn-ea"/>
              </a:rPr>
              <a:t>, Push </a:t>
            </a:r>
            <a:r>
              <a:rPr lang="ko-KR" altLang="en-US" sz="1000" dirty="0">
                <a:latin typeface="+mn-ea"/>
              </a:rPr>
              <a:t>알림과 같은 실시간 메시지 전송에 매우 적합합니다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K </a:t>
            </a:r>
            <a:r>
              <a:rPr lang="ko-KR" altLang="en-US" sz="1000" dirty="0">
                <a:latin typeface="+mn-ea"/>
              </a:rPr>
              <a:t>통신사가 수백만 명의 고객에게 효율적으로 </a:t>
            </a:r>
            <a:r>
              <a:rPr lang="en-US" altLang="ko-KR" sz="1000" dirty="0">
                <a:latin typeface="+mn-ea"/>
              </a:rPr>
              <a:t>Push </a:t>
            </a:r>
            <a:r>
              <a:rPr lang="ko-KR" altLang="en-US" sz="1000" dirty="0">
                <a:latin typeface="+mn-ea"/>
              </a:rPr>
              <a:t>알림을 제공하기 위해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ko-KR" altLang="en-US" sz="1000" dirty="0">
                <a:latin typeface="+mn-ea"/>
              </a:rPr>
              <a:t>을 사용한다면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다음과 같은 기본적인 방법과 단계로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통신을 설정할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</a:t>
            </a:r>
            <a:r>
              <a:rPr lang="en-US" altLang="ko-KR" sz="1000" b="1" dirty="0" err="1">
                <a:latin typeface="+mn-ea"/>
              </a:rPr>
              <a:t>WebSocket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기본 개념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ko-KR" altLang="en-US" sz="1000" dirty="0">
                <a:latin typeface="+mn-ea"/>
              </a:rPr>
              <a:t>은 </a:t>
            </a:r>
            <a:r>
              <a:rPr lang="en-US" altLang="ko-KR" sz="1000" dirty="0">
                <a:latin typeface="+mn-ea"/>
              </a:rPr>
              <a:t>HTTP</a:t>
            </a:r>
            <a:r>
              <a:rPr lang="ko-KR" altLang="en-US" sz="1000" dirty="0">
                <a:latin typeface="+mn-ea"/>
              </a:rPr>
              <a:t>와 달리 클라이언트와 서버 간의 지속적인 연결을 유지하여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양방향으로 데이터를 실시간으로 주고받을 수 있습니다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한 </a:t>
            </a:r>
            <a:r>
              <a:rPr lang="ko-KR" altLang="en-US" sz="1000" dirty="0">
                <a:latin typeface="+mn-ea"/>
              </a:rPr>
              <a:t>번 연결이 수립되면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클라이언트와 서버는 데이터를 서로에게 </a:t>
            </a:r>
            <a:r>
              <a:rPr lang="ko-KR" altLang="en-US" sz="1000" dirty="0" err="1">
                <a:latin typeface="+mn-ea"/>
              </a:rPr>
              <a:t>푸시</a:t>
            </a:r>
            <a:r>
              <a:rPr lang="en-US" altLang="ko-KR" sz="1000" dirty="0">
                <a:latin typeface="+mn-ea"/>
              </a:rPr>
              <a:t>(Push)</a:t>
            </a:r>
            <a:r>
              <a:rPr lang="ko-KR" altLang="en-US" sz="1000" dirty="0">
                <a:latin typeface="+mn-ea"/>
              </a:rPr>
              <a:t>할 수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이를 통해 지연 없이 실시간 통신이 가능합니다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2. </a:t>
            </a:r>
            <a:r>
              <a:rPr lang="ko-KR" altLang="en-US" sz="1000" b="1" dirty="0">
                <a:latin typeface="+mn-ea"/>
              </a:rPr>
              <a:t>서버 측 </a:t>
            </a:r>
            <a:r>
              <a:rPr lang="en-US" altLang="ko-KR" sz="1000" b="1" dirty="0" err="1">
                <a:latin typeface="+mn-ea"/>
              </a:rPr>
              <a:t>WebSocket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설정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a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en-US" altLang="ko-KR" sz="1000" b="1" dirty="0" err="1">
                <a:latin typeface="+mn-ea"/>
              </a:rPr>
              <a:t>WebSocket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서버 시작</a:t>
            </a:r>
          </a:p>
          <a:p>
            <a:r>
              <a:rPr lang="ko-KR" altLang="en-US" sz="1000" dirty="0" smtClean="0">
                <a:latin typeface="+mn-ea"/>
              </a:rPr>
              <a:t>        서버에서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ko-KR" altLang="en-US" sz="1000" dirty="0">
                <a:latin typeface="+mn-ea"/>
              </a:rPr>
              <a:t>을 사용하려면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서버를 설정해야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예를 들어</a:t>
            </a:r>
            <a:r>
              <a:rPr lang="en-US" altLang="ko-KR" sz="1000" dirty="0">
                <a:latin typeface="+mn-ea"/>
              </a:rPr>
              <a:t>, Node.js</a:t>
            </a:r>
            <a:r>
              <a:rPr lang="ko-KR" altLang="en-US" sz="1000" dirty="0">
                <a:latin typeface="+mn-ea"/>
              </a:rPr>
              <a:t>를 사용하여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서버를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설정하는 방법은 다음과 같습니다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 Node.js</a:t>
            </a:r>
            <a:r>
              <a:rPr lang="ko-KR" altLang="en-US" sz="1000" dirty="0">
                <a:latin typeface="+mn-ea"/>
              </a:rPr>
              <a:t>와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라이브러리 설치</a:t>
            </a:r>
          </a:p>
          <a:p>
            <a:pPr lvl="1"/>
            <a:r>
              <a:rPr lang="en-US" altLang="ko-KR" sz="800" dirty="0" err="1" smtClean="0">
                <a:latin typeface="+mn-ea"/>
              </a:rPr>
              <a:t>npm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install </a:t>
            </a:r>
            <a:r>
              <a:rPr lang="en-US" altLang="ko-KR" sz="800" dirty="0" err="1">
                <a:latin typeface="+mn-ea"/>
              </a:rPr>
              <a:t>ws</a:t>
            </a:r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서버 코드 작성</a:t>
            </a:r>
          </a:p>
          <a:p>
            <a:pPr lvl="1"/>
            <a:endParaRPr lang="ko-KR" altLang="en-US" sz="800" dirty="0">
              <a:latin typeface="+mn-ea"/>
            </a:endParaRPr>
          </a:p>
          <a:p>
            <a:pPr lvl="1"/>
            <a:r>
              <a:rPr lang="en-US" altLang="ko-KR" sz="800" dirty="0" err="1">
                <a:latin typeface="+mn-ea"/>
              </a:rPr>
              <a:t>javascript</a:t>
            </a:r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Copy code</a:t>
            </a:r>
          </a:p>
          <a:p>
            <a:pPr lvl="1"/>
            <a:r>
              <a:rPr lang="en-US" altLang="ko-KR" sz="800" dirty="0" err="1">
                <a:latin typeface="+mn-ea"/>
              </a:rPr>
              <a:t>const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= require('</a:t>
            </a:r>
            <a:r>
              <a:rPr lang="en-US" altLang="ko-KR" sz="800" dirty="0" err="1">
                <a:latin typeface="+mn-ea"/>
              </a:rPr>
              <a:t>ws</a:t>
            </a:r>
            <a:r>
              <a:rPr lang="en-US" altLang="ko-KR" sz="800" dirty="0">
                <a:latin typeface="+mn-ea"/>
              </a:rPr>
              <a:t>');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//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서버 생성</a:t>
            </a:r>
            <a:r>
              <a:rPr lang="en-US" altLang="ko-KR" sz="800" dirty="0">
                <a:latin typeface="+mn-ea"/>
              </a:rPr>
              <a:t>, 8080 </a:t>
            </a:r>
            <a:r>
              <a:rPr lang="ko-KR" altLang="en-US" sz="800" dirty="0">
                <a:latin typeface="+mn-ea"/>
              </a:rPr>
              <a:t>포트에서 대기</a:t>
            </a:r>
          </a:p>
          <a:p>
            <a:pPr lvl="1"/>
            <a:r>
              <a:rPr lang="en-US" altLang="ko-KR" sz="800" dirty="0" err="1">
                <a:latin typeface="+mn-ea"/>
              </a:rPr>
              <a:t>const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wss</a:t>
            </a:r>
            <a:r>
              <a:rPr lang="en-US" altLang="ko-KR" sz="800" dirty="0">
                <a:latin typeface="+mn-ea"/>
              </a:rPr>
              <a:t> = new </a:t>
            </a:r>
            <a:r>
              <a:rPr lang="en-US" altLang="ko-KR" sz="800" dirty="0" err="1">
                <a:latin typeface="+mn-ea"/>
              </a:rPr>
              <a:t>WebSocket.Server</a:t>
            </a:r>
            <a:r>
              <a:rPr lang="en-US" altLang="ko-KR" sz="800" dirty="0">
                <a:latin typeface="+mn-ea"/>
              </a:rPr>
              <a:t>({ port: 8080 });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클라이언트 연결 시 이벤트 처리</a:t>
            </a:r>
          </a:p>
          <a:p>
            <a:pPr lvl="1"/>
            <a:r>
              <a:rPr lang="en-US" altLang="ko-KR" sz="800" dirty="0" err="1">
                <a:latin typeface="+mn-ea"/>
              </a:rPr>
              <a:t>wss.on</a:t>
            </a:r>
            <a:r>
              <a:rPr lang="en-US" altLang="ko-KR" sz="800" dirty="0">
                <a:latin typeface="+mn-ea"/>
              </a:rPr>
              <a:t>('connection', </a:t>
            </a:r>
            <a:r>
              <a:rPr lang="en-US" altLang="ko-KR" sz="800" dirty="0" err="1">
                <a:latin typeface="+mn-ea"/>
              </a:rPr>
              <a:t>ws</a:t>
            </a:r>
            <a:r>
              <a:rPr lang="en-US" altLang="ko-KR" sz="800" dirty="0">
                <a:latin typeface="+mn-ea"/>
              </a:rPr>
              <a:t> =&gt; {</a:t>
            </a:r>
          </a:p>
          <a:p>
            <a:pPr lvl="1"/>
            <a:r>
              <a:rPr lang="en-US" altLang="ko-KR" sz="800" dirty="0">
                <a:latin typeface="+mn-ea"/>
              </a:rPr>
              <a:t>    console.log('</a:t>
            </a:r>
            <a:r>
              <a:rPr lang="ko-KR" altLang="en-US" sz="800" dirty="0">
                <a:latin typeface="+mn-ea"/>
              </a:rPr>
              <a:t>클라이언트 연결됨</a:t>
            </a:r>
            <a:r>
              <a:rPr lang="en-US" altLang="ko-KR" sz="800" dirty="0">
                <a:latin typeface="+mn-ea"/>
              </a:rPr>
              <a:t>');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    // </a:t>
            </a:r>
            <a:r>
              <a:rPr lang="ko-KR" altLang="en-US" sz="800" dirty="0">
                <a:latin typeface="+mn-ea"/>
              </a:rPr>
              <a:t>클라이언트로부터 메시지 수신 시 처리</a:t>
            </a:r>
          </a:p>
          <a:p>
            <a:pPr lvl="1"/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ws.on</a:t>
            </a:r>
            <a:r>
              <a:rPr lang="en-US" altLang="ko-KR" sz="800" dirty="0">
                <a:latin typeface="+mn-ea"/>
              </a:rPr>
              <a:t>('message', message =&gt; {</a:t>
            </a:r>
          </a:p>
          <a:p>
            <a:pPr lvl="1"/>
            <a:r>
              <a:rPr lang="en-US" altLang="ko-KR" sz="800" dirty="0">
                <a:latin typeface="+mn-ea"/>
              </a:rPr>
              <a:t>        console.log(`</a:t>
            </a:r>
            <a:r>
              <a:rPr lang="ko-KR" altLang="en-US" sz="800" dirty="0">
                <a:latin typeface="+mn-ea"/>
              </a:rPr>
              <a:t>수신된 메시지</a:t>
            </a:r>
            <a:r>
              <a:rPr lang="en-US" altLang="ko-KR" sz="800" dirty="0">
                <a:latin typeface="+mn-ea"/>
              </a:rPr>
              <a:t>: ${message}`);</a:t>
            </a:r>
          </a:p>
          <a:p>
            <a:pPr lvl="1"/>
            <a:r>
              <a:rPr lang="en-US" altLang="ko-KR" sz="800" dirty="0">
                <a:latin typeface="+mn-ea"/>
              </a:rPr>
              <a:t>    });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    // </a:t>
            </a:r>
            <a:r>
              <a:rPr lang="ko-KR" altLang="en-US" sz="800" dirty="0">
                <a:latin typeface="+mn-ea"/>
              </a:rPr>
              <a:t>클라이언트에게 메시지 전송</a:t>
            </a:r>
          </a:p>
          <a:p>
            <a:pPr lvl="1"/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ws.send</a:t>
            </a:r>
            <a:r>
              <a:rPr lang="en-US" altLang="ko-KR" sz="800" dirty="0">
                <a:latin typeface="+mn-ea"/>
              </a:rPr>
              <a:t>('</a:t>
            </a:r>
            <a:r>
              <a:rPr lang="ko-KR" altLang="en-US" sz="800" dirty="0">
                <a:latin typeface="+mn-ea"/>
              </a:rPr>
              <a:t>서버에 연결되었습니다</a:t>
            </a:r>
            <a:r>
              <a:rPr lang="en-US" altLang="ko-KR" sz="800" dirty="0">
                <a:latin typeface="+mn-ea"/>
              </a:rPr>
              <a:t>.');</a:t>
            </a:r>
          </a:p>
          <a:p>
            <a:pPr lvl="1"/>
            <a:r>
              <a:rPr lang="en-US" altLang="ko-KR" sz="800" dirty="0">
                <a:latin typeface="+mn-ea"/>
              </a:rPr>
              <a:t>});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console.log('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서버가 </a:t>
            </a:r>
            <a:r>
              <a:rPr lang="en-US" altLang="ko-KR" sz="800" dirty="0">
                <a:latin typeface="+mn-ea"/>
              </a:rPr>
              <a:t>8080 </a:t>
            </a:r>
            <a:r>
              <a:rPr lang="ko-KR" altLang="en-US" sz="800" dirty="0">
                <a:latin typeface="+mn-ea"/>
              </a:rPr>
              <a:t>포트에서 실행 중</a:t>
            </a:r>
            <a:r>
              <a:rPr lang="en-US" altLang="ko-KR" sz="800" dirty="0" smtClean="0">
                <a:latin typeface="+mn-ea"/>
              </a:rPr>
              <a:t>...');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b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ko-KR" altLang="en-US" sz="1000" b="1" dirty="0">
                <a:latin typeface="+mn-ea"/>
              </a:rPr>
              <a:t>클라이언트 관리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다중 </a:t>
            </a:r>
            <a:r>
              <a:rPr lang="ko-KR" altLang="en-US" sz="1000" b="1" dirty="0">
                <a:latin typeface="+mn-ea"/>
              </a:rPr>
              <a:t>클라이언트 지원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서버는 다수의 클라이언트를 동시에 처리할 수 있어야 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</a:t>
            </a:r>
            <a:r>
              <a:rPr lang="en-US" altLang="ko-KR" sz="1000" dirty="0" err="1" smtClean="0">
                <a:latin typeface="+mn-ea"/>
              </a:rPr>
              <a:t>ws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객체를 통해 연결된 각 클라이언트에게 메시지를 전송하거나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클라이언트에게만 메시지를 전송할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대규모 고객에게 효율적으로 </a:t>
            </a:r>
            <a:r>
              <a:rPr lang="en-US" altLang="ko-KR" sz="1100" b="1" dirty="0">
                <a:latin typeface="+mn-ea"/>
              </a:rPr>
              <a:t>Push </a:t>
            </a:r>
            <a:r>
              <a:rPr lang="ko-KR" altLang="en-US" sz="1100" b="1" dirty="0">
                <a:latin typeface="+mn-ea"/>
              </a:rPr>
              <a:t>알림을 전송하면서도 서버 부하를 최소화하고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메시지가 신속하게 전달되도록 해야 합니다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알림을 제공하기 위해 </a:t>
            </a:r>
            <a:r>
              <a:rPr lang="ko-KR" altLang="en-US" sz="1100" b="1" dirty="0" err="1">
                <a:latin typeface="+mn-ea"/>
              </a:rPr>
              <a:t>웹소켓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WebSocket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ko-KR" altLang="en-US" sz="1100" b="1" dirty="0" smtClean="0">
                <a:latin typeface="+mn-ea"/>
              </a:rPr>
              <a:t>기술 검토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9088" y="1548965"/>
            <a:ext cx="363753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+mj-lt"/>
              </a:rPr>
              <a:t>WebSocket</a:t>
            </a:r>
            <a:r>
              <a:rPr lang="ko-KR" altLang="en-US" sz="800" dirty="0">
                <a:latin typeface="+mj-lt"/>
              </a:rPr>
              <a:t>은 웹 브라우저와 서버 간의 실시간</a:t>
            </a:r>
            <a:r>
              <a:rPr lang="en-US" altLang="ko-KR" sz="800" dirty="0">
                <a:latin typeface="+mj-lt"/>
              </a:rPr>
              <a:t>, </a:t>
            </a:r>
          </a:p>
          <a:p>
            <a:r>
              <a:rPr lang="ko-KR" altLang="en-US" sz="800" dirty="0">
                <a:latin typeface="+mj-lt"/>
              </a:rPr>
              <a:t>양방향</a:t>
            </a:r>
            <a:r>
              <a:rPr lang="en-US" altLang="ko-KR" sz="800" dirty="0">
                <a:latin typeface="+mj-lt"/>
              </a:rPr>
              <a:t>, </a:t>
            </a:r>
            <a:r>
              <a:rPr lang="ko-KR" altLang="en-US" sz="800" dirty="0" err="1">
                <a:latin typeface="+mj-lt"/>
              </a:rPr>
              <a:t>전이중</a:t>
            </a:r>
            <a:r>
              <a:rPr lang="en-US" altLang="ko-KR" sz="800" dirty="0">
                <a:latin typeface="+mj-lt"/>
              </a:rPr>
              <a:t>(full-duplex) </a:t>
            </a:r>
            <a:r>
              <a:rPr lang="ko-KR" altLang="en-US" sz="800" dirty="0">
                <a:latin typeface="+mj-lt"/>
              </a:rPr>
              <a:t>통신을 가능하게 하는 </a:t>
            </a:r>
          </a:p>
          <a:p>
            <a:r>
              <a:rPr lang="ko-KR" altLang="en-US" sz="800" dirty="0">
                <a:latin typeface="+mj-lt"/>
              </a:rPr>
              <a:t>프로토콜입니다</a:t>
            </a:r>
            <a:r>
              <a:rPr lang="en-US" altLang="ko-KR" sz="800" dirty="0">
                <a:latin typeface="+mj-lt"/>
              </a:rPr>
              <a:t>. </a:t>
            </a:r>
          </a:p>
          <a:p>
            <a:endParaRPr lang="en-US" altLang="ko-KR" sz="800" dirty="0">
              <a:latin typeface="+mj-lt"/>
            </a:endParaRPr>
          </a:p>
          <a:p>
            <a:r>
              <a:rPr lang="en-US" altLang="ko-KR" sz="800" dirty="0">
                <a:latin typeface="+mj-lt"/>
              </a:rPr>
              <a:t>1. </a:t>
            </a:r>
            <a:r>
              <a:rPr lang="ko-KR" altLang="en-US" sz="800" dirty="0">
                <a:latin typeface="+mj-lt"/>
              </a:rPr>
              <a:t>개념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HTTP </a:t>
            </a:r>
            <a:r>
              <a:rPr lang="ko-KR" altLang="en-US" sz="800" dirty="0">
                <a:latin typeface="+mj-lt"/>
              </a:rPr>
              <a:t>프로토콜 위에서 작동하는 별도의 프로토콜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단일 </a:t>
            </a:r>
            <a:r>
              <a:rPr lang="en-US" altLang="ko-KR" sz="800" dirty="0">
                <a:latin typeface="+mj-lt"/>
              </a:rPr>
              <a:t>TCP </a:t>
            </a:r>
            <a:r>
              <a:rPr lang="ko-KR" altLang="en-US" sz="800" dirty="0">
                <a:latin typeface="+mj-lt"/>
              </a:rPr>
              <a:t>연결을 통해 지속적인 연결 유지</a:t>
            </a:r>
          </a:p>
          <a:p>
            <a:r>
              <a:rPr lang="en-US" altLang="ko-KR" sz="800" dirty="0">
                <a:latin typeface="+mj-lt"/>
              </a:rPr>
              <a:t>2. </a:t>
            </a:r>
            <a:r>
              <a:rPr lang="ko-KR" altLang="en-US" sz="800" dirty="0">
                <a:latin typeface="+mj-lt"/>
              </a:rPr>
              <a:t>작동 방식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</a:t>
            </a:r>
            <a:r>
              <a:rPr lang="ko-KR" altLang="en-US" sz="800" dirty="0">
                <a:latin typeface="+mj-lt"/>
              </a:rPr>
              <a:t>초기 연결은 </a:t>
            </a:r>
            <a:r>
              <a:rPr lang="en-US" altLang="ko-KR" sz="800" dirty="0">
                <a:latin typeface="+mj-lt"/>
              </a:rPr>
              <a:t>HTTP </a:t>
            </a:r>
            <a:r>
              <a:rPr lang="ko-KR" altLang="en-US" sz="800" dirty="0" err="1">
                <a:latin typeface="+mj-lt"/>
              </a:rPr>
              <a:t>핸드셰이크로</a:t>
            </a:r>
            <a:r>
              <a:rPr lang="ko-KR" altLang="en-US" sz="800" dirty="0">
                <a:latin typeface="+mj-lt"/>
              </a:rPr>
              <a:t> 시작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연결 수립 후 </a:t>
            </a:r>
            <a:r>
              <a:rPr lang="en-US" altLang="ko-KR" sz="800" dirty="0" err="1">
                <a:latin typeface="+mj-lt"/>
              </a:rPr>
              <a:t>WebSocket</a:t>
            </a:r>
            <a:r>
              <a:rPr lang="en-US" altLang="ko-KR" sz="800" dirty="0">
                <a:latin typeface="+mj-lt"/>
              </a:rPr>
              <a:t> </a:t>
            </a:r>
            <a:r>
              <a:rPr lang="ko-KR" altLang="en-US" sz="800" dirty="0">
                <a:latin typeface="+mj-lt"/>
              </a:rPr>
              <a:t>프로토콜로 전환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클라이언트와 서버 간 실시간 데이터 교환</a:t>
            </a:r>
          </a:p>
          <a:p>
            <a:r>
              <a:rPr lang="en-US" altLang="ko-KR" sz="800" dirty="0">
                <a:latin typeface="+mj-lt"/>
              </a:rPr>
              <a:t>3. </a:t>
            </a:r>
            <a:r>
              <a:rPr lang="ko-KR" altLang="en-US" sz="800" dirty="0">
                <a:latin typeface="+mj-lt"/>
              </a:rPr>
              <a:t>주요 특징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</a:t>
            </a:r>
            <a:r>
              <a:rPr lang="ko-KR" altLang="en-US" sz="800" dirty="0">
                <a:latin typeface="+mj-lt"/>
              </a:rPr>
              <a:t>양방향 통신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서버와 클라이언트 모두 자유롭게 메시지 전송 가능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실시간 데이터 전송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지연 시간 최소화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효율적인 리소스 사용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연결 유지에 적은 오버헤드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크로스 도메인 통신 지원</a:t>
            </a:r>
          </a:p>
          <a:p>
            <a:r>
              <a:rPr lang="en-US" altLang="ko-KR" sz="800" dirty="0">
                <a:latin typeface="+mj-lt"/>
              </a:rPr>
              <a:t>4. </a:t>
            </a:r>
            <a:r>
              <a:rPr lang="ko-KR" altLang="en-US" sz="800" dirty="0">
                <a:latin typeface="+mj-lt"/>
              </a:rPr>
              <a:t>사용 사례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</a:t>
            </a:r>
            <a:r>
              <a:rPr lang="ko-KR" altLang="en-US" sz="800" dirty="0">
                <a:latin typeface="+mj-lt"/>
              </a:rPr>
              <a:t>실시간 채팅 애플리케이션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라이브 </a:t>
            </a:r>
            <a:r>
              <a:rPr lang="ko-KR" altLang="en-US" sz="800" dirty="0" err="1">
                <a:latin typeface="+mj-lt"/>
              </a:rPr>
              <a:t>피드</a:t>
            </a:r>
            <a:r>
              <a:rPr lang="ko-KR" altLang="en-US" sz="800" dirty="0">
                <a:latin typeface="+mj-lt"/>
              </a:rPr>
              <a:t> 및 알림 시스템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실시간 협업 도구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게임과 같은 실시간 상호작용 애플리케이션</a:t>
            </a:r>
          </a:p>
          <a:p>
            <a:r>
              <a:rPr lang="en-US" altLang="ko-KR" sz="800" dirty="0">
                <a:latin typeface="+mj-lt"/>
              </a:rPr>
              <a:t>5. </a:t>
            </a:r>
            <a:r>
              <a:rPr lang="ko-KR" altLang="en-US" sz="800" dirty="0">
                <a:latin typeface="+mj-lt"/>
              </a:rPr>
              <a:t>장점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HTTP polling</a:t>
            </a:r>
            <a:r>
              <a:rPr lang="ko-KR" altLang="en-US" sz="800" dirty="0">
                <a:latin typeface="+mj-lt"/>
              </a:rPr>
              <a:t>에 비해 네트워크 </a:t>
            </a:r>
            <a:r>
              <a:rPr lang="ko-KR" altLang="en-US" sz="800" dirty="0" err="1">
                <a:latin typeface="+mj-lt"/>
              </a:rPr>
              <a:t>트래픽</a:t>
            </a:r>
            <a:r>
              <a:rPr lang="ko-KR" altLang="en-US" sz="800" dirty="0">
                <a:latin typeface="+mj-lt"/>
              </a:rPr>
              <a:t> 감소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서버 부하 감소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실시간 데이터 업데이트 가능</a:t>
            </a:r>
          </a:p>
          <a:p>
            <a:r>
              <a:rPr lang="en-US" altLang="ko-KR" sz="800" dirty="0">
                <a:latin typeface="+mj-lt"/>
              </a:rPr>
              <a:t>6. </a:t>
            </a:r>
            <a:r>
              <a:rPr lang="ko-KR" altLang="en-US" sz="800" dirty="0">
                <a:latin typeface="+mj-lt"/>
              </a:rPr>
              <a:t>단점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</a:t>
            </a:r>
            <a:r>
              <a:rPr lang="ko-KR" altLang="en-US" sz="800" dirty="0">
                <a:latin typeface="+mj-lt"/>
              </a:rPr>
              <a:t>모든 브라우저에서 지원되지 않을 수 있음 </a:t>
            </a:r>
            <a:r>
              <a:rPr lang="en-US" altLang="ko-KR" sz="800" dirty="0">
                <a:latin typeface="+mj-lt"/>
              </a:rPr>
              <a:t>(</a:t>
            </a:r>
            <a:r>
              <a:rPr lang="ko-KR" altLang="en-US" sz="800" dirty="0">
                <a:latin typeface="+mj-lt"/>
              </a:rPr>
              <a:t>오래된 버전</a:t>
            </a:r>
            <a:r>
              <a:rPr lang="en-US" altLang="ko-KR" sz="800" dirty="0">
                <a:latin typeface="+mj-lt"/>
              </a:rPr>
              <a:t>)</a:t>
            </a:r>
          </a:p>
          <a:p>
            <a:r>
              <a:rPr lang="en-US" altLang="ko-KR" sz="800" dirty="0">
                <a:latin typeface="+mj-lt"/>
              </a:rPr>
              <a:t>   - </a:t>
            </a:r>
            <a:r>
              <a:rPr lang="ko-KR" altLang="en-US" sz="800" dirty="0">
                <a:latin typeface="+mj-lt"/>
              </a:rPr>
              <a:t>방화벽이나 </a:t>
            </a:r>
            <a:r>
              <a:rPr lang="ko-KR" altLang="en-US" sz="800" dirty="0" err="1">
                <a:latin typeface="+mj-lt"/>
              </a:rPr>
              <a:t>프록시</a:t>
            </a:r>
            <a:r>
              <a:rPr lang="ko-KR" altLang="en-US" sz="800" dirty="0">
                <a:latin typeface="+mj-lt"/>
              </a:rPr>
              <a:t> 서버에서 차단될 수 있음</a:t>
            </a:r>
          </a:p>
          <a:p>
            <a:r>
              <a:rPr lang="en-US" altLang="ko-KR" sz="800" dirty="0">
                <a:latin typeface="+mj-lt"/>
              </a:rPr>
              <a:t>7. </a:t>
            </a:r>
            <a:r>
              <a:rPr lang="ko-KR" altLang="en-US" sz="800" dirty="0">
                <a:latin typeface="+mj-lt"/>
              </a:rPr>
              <a:t>구현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</a:t>
            </a:r>
            <a:r>
              <a:rPr lang="ko-KR" altLang="en-US" sz="800" dirty="0">
                <a:latin typeface="+mj-lt"/>
              </a:rPr>
              <a:t>클라이언트 측</a:t>
            </a:r>
            <a:r>
              <a:rPr lang="en-US" altLang="ko-KR" sz="800" dirty="0">
                <a:latin typeface="+mj-lt"/>
              </a:rPr>
              <a:t>: JavaScript</a:t>
            </a:r>
            <a:r>
              <a:rPr lang="ko-KR" altLang="en-US" sz="800" dirty="0">
                <a:latin typeface="+mj-lt"/>
              </a:rPr>
              <a:t>의 </a:t>
            </a:r>
            <a:r>
              <a:rPr lang="en-US" altLang="ko-KR" sz="800" dirty="0" err="1">
                <a:latin typeface="+mj-lt"/>
              </a:rPr>
              <a:t>WebSocket</a:t>
            </a:r>
            <a:r>
              <a:rPr lang="en-US" altLang="ko-KR" sz="800" dirty="0">
                <a:latin typeface="+mj-lt"/>
              </a:rPr>
              <a:t> API </a:t>
            </a:r>
            <a:r>
              <a:rPr lang="ko-KR" altLang="en-US" sz="800" dirty="0">
                <a:latin typeface="+mj-lt"/>
              </a:rPr>
              <a:t>사용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ko-KR" altLang="en-US" sz="800" dirty="0">
                <a:latin typeface="+mj-lt"/>
              </a:rPr>
              <a:t>서버 측</a:t>
            </a:r>
            <a:r>
              <a:rPr lang="en-US" altLang="ko-KR" sz="800" dirty="0">
                <a:latin typeface="+mj-lt"/>
              </a:rPr>
              <a:t>: Node.js</a:t>
            </a:r>
            <a:r>
              <a:rPr lang="ko-KR" altLang="en-US" sz="800" dirty="0">
                <a:latin typeface="+mj-lt"/>
              </a:rPr>
              <a:t>의 </a:t>
            </a:r>
            <a:r>
              <a:rPr lang="en-US" altLang="ko-KR" sz="800" dirty="0" err="1">
                <a:latin typeface="+mj-lt"/>
              </a:rPr>
              <a:t>ws</a:t>
            </a:r>
            <a:r>
              <a:rPr lang="en-US" altLang="ko-KR" sz="800" dirty="0">
                <a:latin typeface="+mj-lt"/>
              </a:rPr>
              <a:t>, Socket.IO </a:t>
            </a:r>
            <a:r>
              <a:rPr lang="ko-KR" altLang="en-US" sz="800" dirty="0">
                <a:latin typeface="+mj-lt"/>
              </a:rPr>
              <a:t>등의 라이브러리 사용</a:t>
            </a:r>
          </a:p>
          <a:p>
            <a:r>
              <a:rPr lang="en-US" altLang="ko-KR" sz="800" dirty="0">
                <a:latin typeface="+mj-lt"/>
              </a:rPr>
              <a:t>8. </a:t>
            </a:r>
            <a:r>
              <a:rPr lang="ko-KR" altLang="en-US" sz="800" dirty="0">
                <a:latin typeface="+mj-lt"/>
              </a:rPr>
              <a:t>보안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wss:// (</a:t>
            </a:r>
            <a:r>
              <a:rPr lang="en-US" altLang="ko-KR" sz="800" dirty="0" err="1">
                <a:latin typeface="+mj-lt"/>
              </a:rPr>
              <a:t>WebSocket</a:t>
            </a:r>
            <a:r>
              <a:rPr lang="en-US" altLang="ko-KR" sz="800" dirty="0">
                <a:latin typeface="+mj-lt"/>
              </a:rPr>
              <a:t> Secure) </a:t>
            </a:r>
            <a:r>
              <a:rPr lang="ko-KR" altLang="en-US" sz="800" dirty="0">
                <a:latin typeface="+mj-lt"/>
              </a:rPr>
              <a:t>프로토콜을 통한 암호화 지원</a:t>
            </a:r>
          </a:p>
          <a:p>
            <a:r>
              <a:rPr lang="en-US" altLang="ko-KR" sz="800" dirty="0">
                <a:latin typeface="+mj-lt"/>
              </a:rPr>
              <a:t>9. HTTP</a:t>
            </a:r>
            <a:r>
              <a:rPr lang="ko-KR" altLang="en-US" sz="800" dirty="0">
                <a:latin typeface="+mj-lt"/>
              </a:rPr>
              <a:t>와의 차이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HTTP: </a:t>
            </a:r>
            <a:r>
              <a:rPr lang="ko-KR" altLang="en-US" sz="800" dirty="0">
                <a:latin typeface="+mj-lt"/>
              </a:rPr>
              <a:t>요청</a:t>
            </a:r>
            <a:r>
              <a:rPr lang="en-US" altLang="ko-KR" sz="800" dirty="0">
                <a:latin typeface="+mj-lt"/>
              </a:rPr>
              <a:t>-</a:t>
            </a:r>
            <a:r>
              <a:rPr lang="ko-KR" altLang="en-US" sz="800" dirty="0">
                <a:latin typeface="+mj-lt"/>
              </a:rPr>
              <a:t>응답 모델</a:t>
            </a:r>
            <a:r>
              <a:rPr lang="en-US" altLang="ko-KR" sz="800" dirty="0">
                <a:latin typeface="+mj-lt"/>
              </a:rPr>
              <a:t>, </a:t>
            </a:r>
            <a:r>
              <a:rPr lang="ko-KR" altLang="en-US" sz="800" dirty="0">
                <a:latin typeface="+mj-lt"/>
              </a:rPr>
              <a:t>연결 비지속성</a:t>
            </a:r>
          </a:p>
          <a:p>
            <a:r>
              <a:rPr lang="ko-KR" altLang="en-US" sz="800" dirty="0">
                <a:latin typeface="+mj-lt"/>
              </a:rPr>
              <a:t>   </a:t>
            </a:r>
            <a:r>
              <a:rPr lang="en-US" altLang="ko-KR" sz="800" dirty="0">
                <a:latin typeface="+mj-lt"/>
              </a:rPr>
              <a:t>- </a:t>
            </a:r>
            <a:r>
              <a:rPr lang="en-US" altLang="ko-KR" sz="800" dirty="0" err="1">
                <a:latin typeface="+mj-lt"/>
              </a:rPr>
              <a:t>WebSocket</a:t>
            </a:r>
            <a:r>
              <a:rPr lang="en-US" altLang="ko-KR" sz="800" dirty="0">
                <a:latin typeface="+mj-lt"/>
              </a:rPr>
              <a:t>: </a:t>
            </a:r>
            <a:r>
              <a:rPr lang="ko-KR" altLang="en-US" sz="800" dirty="0">
                <a:latin typeface="+mj-lt"/>
              </a:rPr>
              <a:t>지속적 연결</a:t>
            </a:r>
            <a:r>
              <a:rPr lang="en-US" altLang="ko-KR" sz="800" dirty="0">
                <a:latin typeface="+mj-lt"/>
              </a:rPr>
              <a:t>, </a:t>
            </a:r>
            <a:r>
              <a:rPr lang="ko-KR" altLang="en-US" sz="800" dirty="0">
                <a:latin typeface="+mj-lt"/>
              </a:rPr>
              <a:t>양방향 통신</a:t>
            </a:r>
          </a:p>
          <a:p>
            <a:r>
              <a:rPr lang="en-US" altLang="ko-KR" sz="800" dirty="0">
                <a:latin typeface="+mj-lt"/>
              </a:rPr>
              <a:t>10. </a:t>
            </a:r>
            <a:r>
              <a:rPr lang="ko-KR" altLang="en-US" sz="800" dirty="0" err="1">
                <a:latin typeface="+mj-lt"/>
              </a:rPr>
              <a:t>폴백</a:t>
            </a:r>
            <a:r>
              <a:rPr lang="en-US" altLang="ko-KR" sz="800" dirty="0">
                <a:latin typeface="+mj-lt"/>
              </a:rPr>
              <a:t>(Fallback) </a:t>
            </a:r>
            <a:r>
              <a:rPr lang="ko-KR" altLang="en-US" sz="800" dirty="0">
                <a:latin typeface="+mj-lt"/>
              </a:rPr>
              <a:t>메커니즘</a:t>
            </a:r>
            <a:r>
              <a:rPr lang="en-US" altLang="ko-KR" sz="800" dirty="0">
                <a:latin typeface="+mj-lt"/>
              </a:rPr>
              <a:t>:</a:t>
            </a:r>
          </a:p>
          <a:p>
            <a:r>
              <a:rPr lang="en-US" altLang="ko-KR" sz="800" dirty="0">
                <a:latin typeface="+mj-lt"/>
              </a:rPr>
              <a:t>   - </a:t>
            </a:r>
            <a:r>
              <a:rPr lang="en-US" altLang="ko-KR" sz="800" dirty="0" err="1">
                <a:latin typeface="+mj-lt"/>
              </a:rPr>
              <a:t>WebSocket</a:t>
            </a:r>
            <a:r>
              <a:rPr lang="en-US" altLang="ko-KR" sz="800" dirty="0">
                <a:latin typeface="+mj-lt"/>
              </a:rPr>
              <a:t> </a:t>
            </a:r>
            <a:r>
              <a:rPr lang="ko-KR" altLang="en-US" sz="800" dirty="0">
                <a:latin typeface="+mj-lt"/>
              </a:rPr>
              <a:t>지원되지 않을 경우 </a:t>
            </a:r>
            <a:r>
              <a:rPr lang="en-US" altLang="ko-KR" sz="800" dirty="0">
                <a:latin typeface="+mj-lt"/>
              </a:rPr>
              <a:t>long polling </a:t>
            </a:r>
            <a:r>
              <a:rPr lang="ko-KR" altLang="en-US" sz="800" dirty="0">
                <a:latin typeface="+mj-lt"/>
              </a:rPr>
              <a:t>등의 대체 기술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62329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■ </a:t>
            </a:r>
            <a:r>
              <a:rPr lang="en-US" altLang="ko-KR" sz="1100" b="1" dirty="0" smtClean="0">
                <a:latin typeface="+mn-ea"/>
              </a:rPr>
              <a:t>JWT </a:t>
            </a:r>
            <a:r>
              <a:rPr lang="ko-KR" altLang="en-US" sz="1100" b="1" dirty="0" smtClean="0">
                <a:latin typeface="+mn-ea"/>
              </a:rPr>
              <a:t>의 장점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    </a:t>
            </a:r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인증에 필요한 정보가 토큰에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있기에 별도의 저장소가 필요 없다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보안성을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높이기 위해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Refresh Token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을 사용</a:t>
            </a:r>
            <a:r>
              <a:rPr lang="ko-KR" altLang="en-US" sz="1100" dirty="0" smtClean="0">
                <a:latin typeface="+mn-ea"/>
              </a:rPr>
              <a:t>하는 경우 별도의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저장소에 저장</a:t>
            </a:r>
            <a:r>
              <a:rPr lang="ko-KR" altLang="en-US" sz="1100" dirty="0" smtClean="0">
                <a:latin typeface="+mn-ea"/>
              </a:rPr>
              <a:t>하면서 사용하는 경우도 있긴 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2. Cookie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smtClean="0">
                <a:latin typeface="+mn-ea"/>
              </a:rPr>
              <a:t>Session </a:t>
            </a:r>
            <a:r>
              <a:rPr lang="ko-KR" altLang="en-US" sz="1100" dirty="0" smtClean="0">
                <a:latin typeface="+mn-ea"/>
              </a:rPr>
              <a:t>사용 시 문제점이었던 </a:t>
            </a:r>
            <a:r>
              <a:rPr lang="en-US" altLang="ko-KR" sz="1100" dirty="0" err="1" smtClean="0">
                <a:latin typeface="+mn-ea"/>
              </a:rPr>
              <a:t>stateful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한 특성을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JWT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토큰 사용 시에는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stateless </a:t>
            </a:r>
            <a:r>
              <a:rPr lang="ko-KR" altLang="en-US" sz="1100" dirty="0" smtClean="0">
                <a:latin typeface="+mn-ea"/>
              </a:rPr>
              <a:t>하게 가져갈 수 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즉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서버는 클라이언트의 상태를 가질 필요가 없다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3. HTTP </a:t>
            </a:r>
            <a:r>
              <a:rPr lang="ko-KR" altLang="en-US" sz="1100" dirty="0" smtClean="0">
                <a:latin typeface="+mn-ea"/>
              </a:rPr>
              <a:t>헤더에 넣어서 쉽게 전달 가능하다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</a:t>
            </a:r>
            <a:r>
              <a:rPr lang="en-US" altLang="ko-KR" sz="1100" dirty="0" smtClean="0">
                <a:latin typeface="+mn-ea"/>
              </a:rPr>
              <a:t>4. </a:t>
            </a:r>
            <a:r>
              <a:rPr lang="ko-KR" altLang="en-US" sz="1100" dirty="0" smtClean="0">
                <a:latin typeface="+mn-ea"/>
              </a:rPr>
              <a:t>확장성에 용이하다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MSA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환경에 적용하기 편</a:t>
            </a:r>
            <a:r>
              <a:rPr lang="ko-KR" altLang="en-US" sz="1100" dirty="0" smtClean="0">
                <a:latin typeface="+mn-ea"/>
              </a:rPr>
              <a:t>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■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의 단점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거의 모든 요청에 토큰이 포함되므로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트래픽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크기에 영향</a:t>
            </a:r>
            <a:r>
              <a:rPr lang="ko-KR" altLang="en-US" sz="1100" dirty="0" smtClean="0">
                <a:latin typeface="+mn-ea"/>
              </a:rPr>
              <a:t>을 미칠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2. </a:t>
            </a:r>
            <a:r>
              <a:rPr lang="ko-KR" altLang="en-US" sz="1100" dirty="0" smtClean="0">
                <a:latin typeface="+mn-ea"/>
              </a:rPr>
              <a:t>토큰에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정보가 많아</a:t>
            </a:r>
            <a:r>
              <a:rPr lang="ko-KR" altLang="en-US" sz="1100" dirty="0" smtClean="0">
                <a:latin typeface="+mn-ea"/>
              </a:rPr>
              <a:t>져 토큰의 크기가 커지면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네트워크에 부하</a:t>
            </a:r>
            <a:r>
              <a:rPr lang="ko-KR" altLang="en-US" sz="1100" dirty="0" smtClean="0">
                <a:latin typeface="+mn-ea"/>
              </a:rPr>
              <a:t>를 줄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페이로드는 암호화된 게 아니라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BASE64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로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인코딩된</a:t>
            </a:r>
            <a:r>
              <a:rPr lang="ko-KR" altLang="en-US" sz="1100" dirty="0" smtClean="0">
                <a:latin typeface="+mn-ea"/>
              </a:rPr>
              <a:t> 것이므로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중간에 토큰을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탈취</a:t>
            </a:r>
            <a:r>
              <a:rPr lang="ko-KR" altLang="en-US" sz="1100" dirty="0" smtClean="0">
                <a:latin typeface="+mn-ea"/>
              </a:rPr>
              <a:t>하면 페이로드의 데이터를 모두 볼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</a:t>
            </a:r>
            <a:r>
              <a:rPr lang="en-US" altLang="ko-KR" sz="1100" dirty="0" smtClean="0">
                <a:latin typeface="+mn-ea"/>
              </a:rPr>
              <a:t>4. </a:t>
            </a:r>
            <a:r>
              <a:rPr lang="ko-KR" altLang="en-US" sz="1100" dirty="0" smtClean="0">
                <a:latin typeface="+mn-ea"/>
              </a:rPr>
              <a:t>따라서 페이로드에는 중요 정보를 담아선 </a:t>
            </a:r>
            <a:r>
              <a:rPr lang="ko-KR" altLang="en-US" sz="1100" dirty="0" err="1" smtClean="0">
                <a:latin typeface="+mn-ea"/>
              </a:rPr>
              <a:t>안된다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■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의 암호화 방식</a:t>
            </a:r>
          </a:p>
          <a:p>
            <a:r>
              <a:rPr lang="ko-KR" altLang="en-US" sz="1100" dirty="0" smtClean="0">
                <a:latin typeface="+mn-ea"/>
              </a:rPr>
              <a:t>    </a:t>
            </a:r>
            <a:r>
              <a:rPr lang="en-US" altLang="ko-KR" sz="1100" dirty="0" smtClean="0">
                <a:latin typeface="+mn-ea"/>
              </a:rPr>
              <a:t>JWT </a:t>
            </a:r>
            <a:r>
              <a:rPr lang="ko-KR" altLang="en-US" sz="1100" dirty="0" smtClean="0">
                <a:latin typeface="+mn-ea"/>
              </a:rPr>
              <a:t>토큰 생성 시</a:t>
            </a:r>
            <a:r>
              <a:rPr lang="en-US" altLang="ko-KR" sz="1100" dirty="0" smtClean="0">
                <a:latin typeface="+mn-ea"/>
              </a:rPr>
              <a:t>, JWT </a:t>
            </a:r>
            <a:r>
              <a:rPr lang="ko-KR" altLang="en-US" sz="1100" dirty="0" smtClean="0">
                <a:latin typeface="+mn-ea"/>
              </a:rPr>
              <a:t>헤더와 페이로드 정보를 </a:t>
            </a:r>
            <a:r>
              <a:rPr lang="ko-KR" altLang="en-US" sz="1100" dirty="0" err="1" smtClean="0">
                <a:latin typeface="+mn-ea"/>
              </a:rPr>
              <a:t>인코딩하고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둘을 합친 문자열을 비밀 키로 서명한다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이 때 대칭키 암호화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비대칭키</a:t>
            </a:r>
            <a:r>
              <a:rPr lang="ko-KR" altLang="en-US" sz="1100" dirty="0" smtClean="0">
                <a:latin typeface="+mn-ea"/>
              </a:rPr>
              <a:t> 암호화 방식을 사용할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b="1" dirty="0" smtClean="0">
                <a:latin typeface="+mn-ea"/>
              </a:rPr>
              <a:t>대칭키 암호화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복호화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키가 같으면 대칭키 암호화 </a:t>
            </a:r>
            <a:r>
              <a:rPr lang="ko-KR" altLang="en-US" sz="1100" dirty="0" smtClean="0">
                <a:latin typeface="+mn-ea"/>
              </a:rPr>
              <a:t>방식이라고 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. </a:t>
            </a:r>
            <a:r>
              <a:rPr lang="ko-KR" altLang="en-US" sz="1100" dirty="0" smtClean="0">
                <a:latin typeface="+mn-ea"/>
              </a:rPr>
              <a:t>같은 키를 사용해 암호화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복호화를</a:t>
            </a:r>
            <a:r>
              <a:rPr lang="ko-KR" altLang="en-US" sz="1100" dirty="0" smtClean="0">
                <a:latin typeface="+mn-ea"/>
              </a:rPr>
              <a:t> 수행하기 때문에 속도가 빠르다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대표적으로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HMAC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암호화 알고리즘</a:t>
            </a:r>
            <a:r>
              <a:rPr lang="ko-KR" altLang="en-US" sz="1100" dirty="0" smtClean="0">
                <a:latin typeface="+mn-ea"/>
              </a:rPr>
              <a:t>이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.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HS256, HS384, HS512</a:t>
            </a:r>
            <a:r>
              <a:rPr lang="en-US" altLang="ko-KR" sz="1100" dirty="0" smtClean="0">
                <a:latin typeface="+mn-ea"/>
              </a:rPr>
              <a:t> .... </a:t>
            </a:r>
            <a:r>
              <a:rPr lang="ko-KR" altLang="en-US" sz="1100" dirty="0" smtClean="0">
                <a:latin typeface="+mn-ea"/>
              </a:rPr>
              <a:t>가 이에 해당하고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뒤 숫자는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secret key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의 최소 바이트 크기</a:t>
            </a:r>
            <a:r>
              <a:rPr lang="ko-KR" altLang="en-US" sz="1100" dirty="0" smtClean="0">
                <a:latin typeface="+mn-ea"/>
              </a:rPr>
              <a:t>를 의미한다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기본적으로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단방향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암호화 알고리</a:t>
            </a:r>
            <a:r>
              <a:rPr lang="ko-KR" altLang="en-US" sz="1100" dirty="0" smtClean="0">
                <a:latin typeface="+mn-ea"/>
              </a:rPr>
              <a:t>즘인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SHA-256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과 함께 쓰인다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값에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SHA-256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적용해서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해</a:t>
            </a:r>
            <a:r>
              <a:rPr lang="ko-KR" altLang="en-US" sz="1100" dirty="0" err="1" smtClean="0">
                <a:latin typeface="+mn-ea"/>
              </a:rPr>
              <a:t>싱</a:t>
            </a:r>
            <a:r>
              <a:rPr lang="ko-KR" altLang="en-US" sz="1100" dirty="0" smtClean="0">
                <a:latin typeface="+mn-ea"/>
              </a:rPr>
              <a:t> 후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private key( == secret key 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대칭키 역할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로 암호화</a:t>
            </a:r>
            <a:r>
              <a:rPr lang="ko-KR" altLang="en-US" sz="1100" dirty="0" smtClean="0">
                <a:latin typeface="+mn-ea"/>
              </a:rPr>
              <a:t> 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     .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private key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알고있는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서버만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Signature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유효성 검증</a:t>
            </a:r>
            <a:r>
              <a:rPr lang="ko-KR" altLang="en-US" sz="1100" dirty="0" smtClean="0">
                <a:latin typeface="+mn-ea"/>
              </a:rPr>
              <a:t>이 가능하다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즉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를 </a:t>
            </a:r>
            <a:r>
              <a:rPr lang="ko-KR" altLang="en-US" sz="1100" dirty="0" err="1" smtClean="0">
                <a:latin typeface="+mn-ea"/>
              </a:rPr>
              <a:t>복호화</a:t>
            </a:r>
            <a:r>
              <a:rPr lang="ko-KR" altLang="en-US" sz="1100" dirty="0" smtClean="0">
                <a:latin typeface="+mn-ea"/>
              </a:rPr>
              <a:t> 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  </a:t>
            </a:r>
            <a:r>
              <a:rPr lang="ko-KR" altLang="en-US" sz="1100" b="1" dirty="0" err="1" smtClean="0">
                <a:latin typeface="+mn-ea"/>
              </a:rPr>
              <a:t>비대칭키</a:t>
            </a:r>
            <a:r>
              <a:rPr lang="ko-KR" altLang="en-US" sz="1100" b="1" dirty="0" smtClean="0">
                <a:latin typeface="+mn-ea"/>
              </a:rPr>
              <a:t> 암호화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암호화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복호화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키가 다르면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비대칭키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암호화 방식이라고 한다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다른 키를 사용해 암호화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복호화를</a:t>
            </a:r>
            <a:r>
              <a:rPr lang="ko-KR" altLang="en-US" sz="1100" dirty="0" smtClean="0">
                <a:latin typeface="+mn-ea"/>
              </a:rPr>
              <a:t> 수행하기 때문에 속도가 느리지만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대칭키 암호화에 비해 안전하다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대표적으로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RSA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암호화 알고리즘</a:t>
            </a:r>
            <a:r>
              <a:rPr lang="ko-KR" altLang="en-US" sz="1100" dirty="0" smtClean="0">
                <a:latin typeface="+mn-ea"/>
              </a:rPr>
              <a:t>이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마찬가지로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SHA-256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단방향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암호화 알고리즘</a:t>
            </a:r>
            <a:r>
              <a:rPr lang="ko-KR" altLang="en-US" sz="1100" dirty="0" smtClean="0">
                <a:latin typeface="+mn-ea"/>
              </a:rPr>
              <a:t>과 함께 쓰인다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값에 </a:t>
            </a:r>
            <a:r>
              <a:rPr lang="en-US" altLang="ko-KR" sz="1100" dirty="0" smtClean="0">
                <a:latin typeface="+mn-ea"/>
              </a:rPr>
              <a:t>SHA-256 </a:t>
            </a:r>
            <a:r>
              <a:rPr lang="ko-KR" altLang="en-US" sz="1100" dirty="0" smtClean="0">
                <a:latin typeface="+mn-ea"/>
              </a:rPr>
              <a:t>을 적용해서 </a:t>
            </a:r>
            <a:r>
              <a:rPr lang="ko-KR" altLang="en-US" sz="1100" dirty="0" err="1" smtClean="0">
                <a:latin typeface="+mn-ea"/>
              </a:rPr>
              <a:t>해싱</a:t>
            </a:r>
            <a:r>
              <a:rPr lang="ko-KR" altLang="en-US" sz="1100" dirty="0" smtClean="0">
                <a:latin typeface="+mn-ea"/>
              </a:rPr>
              <a:t> 후 비밀키</a:t>
            </a:r>
            <a:r>
              <a:rPr lang="en-US" altLang="ko-KR" sz="1100" dirty="0" smtClean="0">
                <a:latin typeface="+mn-ea"/>
              </a:rPr>
              <a:t>(private key)</a:t>
            </a:r>
            <a:r>
              <a:rPr lang="ko-KR" altLang="en-US" sz="1100" dirty="0" smtClean="0">
                <a:latin typeface="+mn-ea"/>
              </a:rPr>
              <a:t>로 암호화한다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        그리고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공개키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(public key)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는 공개적으로 제공</a:t>
            </a:r>
            <a:r>
              <a:rPr lang="ko-KR" altLang="en-US" sz="1100" dirty="0" smtClean="0">
                <a:latin typeface="+mn-ea"/>
              </a:rPr>
              <a:t>한다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어떠한 서버든 이 </a:t>
            </a:r>
            <a:r>
              <a:rPr lang="ko-KR" altLang="en-US" sz="1100" dirty="0" err="1" smtClean="0">
                <a:latin typeface="+mn-ea"/>
              </a:rPr>
              <a:t>공개키를</a:t>
            </a:r>
            <a:r>
              <a:rPr lang="ko-KR" altLang="en-US" sz="1100" dirty="0" smtClean="0">
                <a:latin typeface="+mn-ea"/>
              </a:rPr>
              <a:t> 통해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를 </a:t>
            </a:r>
            <a:r>
              <a:rPr lang="ko-KR" altLang="en-US" sz="1100" dirty="0" err="1" smtClean="0">
                <a:latin typeface="+mn-ea"/>
              </a:rPr>
              <a:t>복호화할</a:t>
            </a:r>
            <a:r>
              <a:rPr lang="ko-KR" altLang="en-US" sz="1100" dirty="0" smtClean="0">
                <a:latin typeface="+mn-ea"/>
              </a:rPr>
              <a:t> 수 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3800" y="0"/>
            <a:ext cx="2505075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13" y="2886075"/>
            <a:ext cx="3635524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83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err="1" smtClean="0">
                <a:latin typeface="+mn-ea"/>
              </a:rPr>
              <a:t>브로드캐스트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메시지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dirty="0" smtClean="0">
                <a:latin typeface="+mn-ea"/>
              </a:rPr>
              <a:t>특정 </a:t>
            </a:r>
            <a:r>
              <a:rPr lang="ko-KR" altLang="en-US" sz="1000" dirty="0">
                <a:latin typeface="+mn-ea"/>
              </a:rPr>
              <a:t>이벤트 발생 시 모든 클라이언트에게 알림을 전송할 수 있도록 </a:t>
            </a:r>
            <a:r>
              <a:rPr lang="ko-KR" altLang="en-US" sz="1000" dirty="0" err="1">
                <a:latin typeface="+mn-ea"/>
              </a:rPr>
              <a:t>브로드캐스트</a:t>
            </a:r>
            <a:r>
              <a:rPr lang="ko-KR" altLang="en-US" sz="1000" dirty="0">
                <a:latin typeface="+mn-ea"/>
              </a:rPr>
              <a:t> 기능을 구현합니다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모든 클라이언트에게 메시지 </a:t>
            </a:r>
            <a:r>
              <a:rPr lang="ko-KR" altLang="en-US" sz="800" dirty="0" err="1">
                <a:latin typeface="+mn-ea"/>
              </a:rPr>
              <a:t>브로드캐스트</a:t>
            </a:r>
            <a:endParaRPr lang="ko-KR" altLang="en-US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function broadcast(data) {</a:t>
            </a:r>
          </a:p>
          <a:p>
            <a:pPr lvl="1"/>
            <a:r>
              <a:rPr lang="en-US" altLang="ko-KR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wss.clients.forEach</a:t>
            </a:r>
            <a:r>
              <a:rPr lang="en-US" altLang="ko-KR" sz="800" dirty="0">
                <a:latin typeface="+mn-ea"/>
              </a:rPr>
              <a:t>(client =&gt; {</a:t>
            </a:r>
          </a:p>
          <a:p>
            <a:pPr lvl="1"/>
            <a:r>
              <a:rPr lang="en-US" altLang="ko-KR" sz="800" dirty="0">
                <a:latin typeface="+mn-ea"/>
              </a:rPr>
              <a:t>        if (</a:t>
            </a:r>
            <a:r>
              <a:rPr lang="en-US" altLang="ko-KR" sz="800" dirty="0" err="1">
                <a:latin typeface="+mn-ea"/>
              </a:rPr>
              <a:t>client.readyState</a:t>
            </a:r>
            <a:r>
              <a:rPr lang="en-US" altLang="ko-KR" sz="800" dirty="0">
                <a:latin typeface="+mn-ea"/>
              </a:rPr>
              <a:t> === </a:t>
            </a:r>
            <a:r>
              <a:rPr lang="en-US" altLang="ko-KR" sz="800" dirty="0" err="1">
                <a:latin typeface="+mn-ea"/>
              </a:rPr>
              <a:t>WebSocket.OPEN</a:t>
            </a:r>
            <a:r>
              <a:rPr lang="en-US" altLang="ko-KR" sz="800" dirty="0">
                <a:latin typeface="+mn-ea"/>
              </a:rPr>
              <a:t>) {</a:t>
            </a:r>
          </a:p>
          <a:p>
            <a:pPr lvl="1"/>
            <a:r>
              <a:rPr lang="en-US" altLang="ko-KR" sz="800" dirty="0">
                <a:latin typeface="+mn-ea"/>
              </a:rPr>
              <a:t>            </a:t>
            </a:r>
            <a:r>
              <a:rPr lang="en-US" altLang="ko-KR" sz="800" dirty="0" err="1">
                <a:latin typeface="+mn-ea"/>
              </a:rPr>
              <a:t>client.send</a:t>
            </a:r>
            <a:r>
              <a:rPr lang="en-US" altLang="ko-KR" sz="800" dirty="0">
                <a:latin typeface="+mn-ea"/>
              </a:rPr>
              <a:t>(data);</a:t>
            </a:r>
          </a:p>
          <a:p>
            <a:pPr lvl="1"/>
            <a:r>
              <a:rPr lang="en-US" altLang="ko-KR" sz="800" dirty="0">
                <a:latin typeface="+mn-ea"/>
              </a:rPr>
              <a:t>        }</a:t>
            </a:r>
          </a:p>
          <a:p>
            <a:pPr lvl="1"/>
            <a:r>
              <a:rPr lang="en-US" altLang="ko-KR" sz="800" dirty="0">
                <a:latin typeface="+mn-ea"/>
              </a:rPr>
              <a:t>    });</a:t>
            </a:r>
          </a:p>
          <a:p>
            <a:pPr lvl="1"/>
            <a:r>
              <a:rPr lang="en-US" altLang="ko-KR" sz="800" dirty="0">
                <a:latin typeface="+mn-ea"/>
              </a:rPr>
              <a:t>}</a:t>
            </a:r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예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특정 이벤트 발생 시</a:t>
            </a:r>
          </a:p>
          <a:p>
            <a:r>
              <a:rPr lang="en-US" altLang="ko-KR" sz="800" dirty="0" smtClean="0">
                <a:latin typeface="+mn-ea"/>
              </a:rPr>
              <a:t>          broadcast</a:t>
            </a:r>
            <a:r>
              <a:rPr lang="en-US" altLang="ko-KR" sz="800" dirty="0">
                <a:latin typeface="+mn-ea"/>
              </a:rPr>
              <a:t>('</a:t>
            </a:r>
            <a:r>
              <a:rPr lang="ko-KR" altLang="en-US" sz="800" dirty="0">
                <a:latin typeface="+mn-ea"/>
              </a:rPr>
              <a:t>중요 공지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새로운 프로모션이 시작되었습니다</a:t>
            </a:r>
            <a:r>
              <a:rPr lang="en-US" altLang="ko-KR" sz="800" dirty="0" smtClean="0">
                <a:latin typeface="+mn-ea"/>
              </a:rPr>
              <a:t>.');</a:t>
            </a:r>
          </a:p>
          <a:p>
            <a:endParaRPr lang="en-US" altLang="ko-KR" sz="8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3. </a:t>
            </a:r>
            <a:r>
              <a:rPr lang="ko-KR" altLang="en-US" sz="1000" b="1" dirty="0">
                <a:latin typeface="+mn-ea"/>
              </a:rPr>
              <a:t>클라이언트 측 </a:t>
            </a:r>
            <a:r>
              <a:rPr lang="en-US" altLang="ko-KR" sz="1000" b="1" dirty="0" err="1">
                <a:latin typeface="+mn-ea"/>
              </a:rPr>
              <a:t>WebSocket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설정</a:t>
            </a:r>
          </a:p>
          <a:p>
            <a:r>
              <a:rPr lang="ko-KR" altLang="en-US" sz="1000" dirty="0" smtClean="0">
                <a:latin typeface="+mn-ea"/>
              </a:rPr>
              <a:t>     클라이언트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모바일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앱</a:t>
            </a:r>
            <a:r>
              <a:rPr lang="ko-KR" altLang="en-US" sz="1000" dirty="0">
                <a:latin typeface="+mn-ea"/>
              </a:rPr>
              <a:t> 또는 웹 애플리케이션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에서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서버에 연결하는 방법은 다음과 같습니다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err="1" smtClean="0">
                <a:latin typeface="+mn-ea"/>
              </a:rPr>
              <a:t>WebSocket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객체 생성 및 서버에 연결</a:t>
            </a: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객체 생성 및 서버에 연결</a:t>
            </a:r>
          </a:p>
          <a:p>
            <a:pPr lvl="1"/>
            <a:r>
              <a:rPr lang="en-US" altLang="ko-KR" sz="800" dirty="0" err="1">
                <a:latin typeface="+mn-ea"/>
              </a:rPr>
              <a:t>const</a:t>
            </a:r>
            <a:r>
              <a:rPr lang="en-US" altLang="ko-KR" sz="800" dirty="0">
                <a:latin typeface="+mn-ea"/>
              </a:rPr>
              <a:t> socket = new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('</a:t>
            </a:r>
            <a:r>
              <a:rPr lang="en-US" altLang="ko-KR" sz="800" dirty="0" err="1">
                <a:latin typeface="+mn-ea"/>
              </a:rPr>
              <a:t>ws</a:t>
            </a:r>
            <a:r>
              <a:rPr lang="en-US" altLang="ko-KR" sz="800" dirty="0">
                <a:latin typeface="+mn-ea"/>
              </a:rPr>
              <a:t>://localhost:8080');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서버와의 연결이 성공했을 때</a:t>
            </a:r>
          </a:p>
          <a:p>
            <a:pPr lvl="1"/>
            <a:r>
              <a:rPr lang="en-US" altLang="ko-KR" sz="800" dirty="0" err="1">
                <a:latin typeface="+mn-ea"/>
              </a:rPr>
              <a:t>socket.onopen</a:t>
            </a:r>
            <a:r>
              <a:rPr lang="en-US" altLang="ko-KR" sz="800" dirty="0">
                <a:latin typeface="+mn-ea"/>
              </a:rPr>
              <a:t> = function(event) {</a:t>
            </a:r>
          </a:p>
          <a:p>
            <a:pPr lvl="1"/>
            <a:r>
              <a:rPr lang="en-US" altLang="ko-KR" sz="800" dirty="0">
                <a:latin typeface="+mn-ea"/>
              </a:rPr>
              <a:t>    console.log('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연결 성공</a:t>
            </a:r>
            <a:r>
              <a:rPr lang="en-US" altLang="ko-KR" sz="800" dirty="0">
                <a:latin typeface="+mn-ea"/>
              </a:rPr>
              <a:t>');</a:t>
            </a:r>
          </a:p>
          <a:p>
            <a:pPr lvl="1"/>
            <a:r>
              <a:rPr lang="en-US" altLang="ko-KR" sz="800" dirty="0">
                <a:latin typeface="+mn-ea"/>
              </a:rPr>
              <a:t>    // </a:t>
            </a:r>
            <a:r>
              <a:rPr lang="ko-KR" altLang="en-US" sz="800" dirty="0">
                <a:latin typeface="+mn-ea"/>
              </a:rPr>
              <a:t>서버로 메시지 전송</a:t>
            </a:r>
          </a:p>
          <a:p>
            <a:pPr lvl="1"/>
            <a:r>
              <a:rPr lang="ko-KR" altLang="en-US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socket.send</a:t>
            </a:r>
            <a:r>
              <a:rPr lang="en-US" altLang="ko-KR" sz="800" dirty="0">
                <a:latin typeface="+mn-ea"/>
              </a:rPr>
              <a:t>('</a:t>
            </a:r>
            <a:r>
              <a:rPr lang="ko-KR" altLang="en-US" sz="800" dirty="0">
                <a:latin typeface="+mn-ea"/>
              </a:rPr>
              <a:t>클라이언트에서 메시지를 보냅니다</a:t>
            </a:r>
            <a:r>
              <a:rPr lang="en-US" altLang="ko-KR" sz="800" dirty="0">
                <a:latin typeface="+mn-ea"/>
              </a:rPr>
              <a:t>.');</a:t>
            </a:r>
          </a:p>
          <a:p>
            <a:pPr lvl="1"/>
            <a:r>
              <a:rPr lang="en-US" altLang="ko-KR" sz="800" dirty="0">
                <a:latin typeface="+mn-ea"/>
              </a:rPr>
              <a:t>};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서버로부터 메시지를 수신했을 때</a:t>
            </a:r>
          </a:p>
          <a:p>
            <a:pPr lvl="1"/>
            <a:r>
              <a:rPr lang="en-US" altLang="ko-KR" sz="800" dirty="0" err="1">
                <a:latin typeface="+mn-ea"/>
              </a:rPr>
              <a:t>socket.onmessage</a:t>
            </a:r>
            <a:r>
              <a:rPr lang="en-US" altLang="ko-KR" sz="800" dirty="0">
                <a:latin typeface="+mn-ea"/>
              </a:rPr>
              <a:t> = function(event) {</a:t>
            </a:r>
          </a:p>
          <a:p>
            <a:pPr lvl="1"/>
            <a:r>
              <a:rPr lang="en-US" altLang="ko-KR" sz="800" dirty="0">
                <a:latin typeface="+mn-ea"/>
              </a:rPr>
              <a:t>    console.log('</a:t>
            </a:r>
            <a:r>
              <a:rPr lang="ko-KR" altLang="en-US" sz="800" dirty="0">
                <a:latin typeface="+mn-ea"/>
              </a:rPr>
              <a:t>서버로부터 수신된 메시지</a:t>
            </a:r>
            <a:r>
              <a:rPr lang="en-US" altLang="ko-KR" sz="800" dirty="0">
                <a:latin typeface="+mn-ea"/>
              </a:rPr>
              <a:t>:', </a:t>
            </a:r>
            <a:r>
              <a:rPr lang="en-US" altLang="ko-KR" sz="800" dirty="0" err="1">
                <a:latin typeface="+mn-ea"/>
              </a:rPr>
              <a:t>event.data</a:t>
            </a:r>
            <a:r>
              <a:rPr lang="en-US" altLang="ko-KR" sz="800" dirty="0">
                <a:latin typeface="+mn-ea"/>
              </a:rPr>
              <a:t>);</a:t>
            </a:r>
          </a:p>
          <a:p>
            <a:pPr lvl="1"/>
            <a:r>
              <a:rPr lang="en-US" altLang="ko-KR" sz="800" dirty="0">
                <a:latin typeface="+mn-ea"/>
              </a:rPr>
              <a:t>};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//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연결이 닫혔을 때</a:t>
            </a:r>
          </a:p>
          <a:p>
            <a:pPr lvl="1"/>
            <a:r>
              <a:rPr lang="en-US" altLang="ko-KR" sz="800" dirty="0" err="1">
                <a:latin typeface="+mn-ea"/>
              </a:rPr>
              <a:t>socket.onclose</a:t>
            </a:r>
            <a:r>
              <a:rPr lang="en-US" altLang="ko-KR" sz="800" dirty="0">
                <a:latin typeface="+mn-ea"/>
              </a:rPr>
              <a:t> = function(event) {</a:t>
            </a:r>
          </a:p>
          <a:p>
            <a:pPr lvl="1"/>
            <a:r>
              <a:rPr lang="en-US" altLang="ko-KR" sz="800" dirty="0">
                <a:latin typeface="+mn-ea"/>
              </a:rPr>
              <a:t>    console.log('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연결이 닫혔습니다</a:t>
            </a:r>
            <a:r>
              <a:rPr lang="en-US" altLang="ko-KR" sz="800" dirty="0">
                <a:latin typeface="+mn-ea"/>
              </a:rPr>
              <a:t>.');</a:t>
            </a:r>
          </a:p>
          <a:p>
            <a:pPr lvl="1"/>
            <a:r>
              <a:rPr lang="en-US" altLang="ko-KR" sz="800" dirty="0">
                <a:latin typeface="+mn-ea"/>
              </a:rPr>
              <a:t>};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//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에러가 발생했을 때</a:t>
            </a:r>
          </a:p>
          <a:p>
            <a:pPr lvl="1"/>
            <a:r>
              <a:rPr lang="en-US" altLang="ko-KR" sz="800" dirty="0" err="1">
                <a:latin typeface="+mn-ea"/>
              </a:rPr>
              <a:t>socket.onerror</a:t>
            </a:r>
            <a:r>
              <a:rPr lang="en-US" altLang="ko-KR" sz="800" dirty="0">
                <a:latin typeface="+mn-ea"/>
              </a:rPr>
              <a:t> = function(error) {</a:t>
            </a:r>
          </a:p>
          <a:p>
            <a:pPr lvl="1"/>
            <a:r>
              <a:rPr lang="en-US" altLang="ko-KR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console.error</a:t>
            </a:r>
            <a:r>
              <a:rPr lang="en-US" altLang="ko-KR" sz="800" dirty="0">
                <a:latin typeface="+mn-ea"/>
              </a:rPr>
              <a:t>('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오류</a:t>
            </a:r>
            <a:r>
              <a:rPr lang="en-US" altLang="ko-KR" sz="800" dirty="0">
                <a:latin typeface="+mn-ea"/>
              </a:rPr>
              <a:t>:', error);</a:t>
            </a:r>
          </a:p>
          <a:p>
            <a:pPr lvl="1"/>
            <a:r>
              <a:rPr lang="en-US" altLang="ko-KR" sz="800" dirty="0">
                <a:latin typeface="+mn-ea"/>
              </a:rPr>
              <a:t>};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</a:t>
            </a:r>
            <a:r>
              <a:rPr lang="ko-KR" altLang="en-US" sz="1000" dirty="0" smtClean="0">
                <a:latin typeface="+mn-ea"/>
              </a:rPr>
              <a:t>클라이언트에서 </a:t>
            </a:r>
            <a:r>
              <a:rPr lang="ko-KR" altLang="en-US" sz="1000" dirty="0">
                <a:latin typeface="+mn-ea"/>
              </a:rPr>
              <a:t>메시지 전송 및 수신</a:t>
            </a:r>
          </a:p>
          <a:p>
            <a:r>
              <a:rPr lang="ko-KR" altLang="en-US" sz="1000" dirty="0" smtClean="0">
                <a:latin typeface="+mn-ea"/>
              </a:rPr>
              <a:t>      클라이언트는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객체를 통해 서버에 메시지를 전송하거나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서버로부터 수신된 메시지를 처리할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대규모 고객에게 효율적으로 </a:t>
            </a:r>
            <a:r>
              <a:rPr lang="en-US" altLang="ko-KR" sz="1100" b="1" dirty="0">
                <a:latin typeface="+mn-ea"/>
              </a:rPr>
              <a:t>Push </a:t>
            </a:r>
            <a:r>
              <a:rPr lang="ko-KR" altLang="en-US" sz="1100" b="1" dirty="0">
                <a:latin typeface="+mn-ea"/>
              </a:rPr>
              <a:t>알림을 전송하면서도 서버 부하를 최소화하고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메시지가 신속하게 전달되도록 해야 합니다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알림을 제공하기 위해 </a:t>
            </a:r>
            <a:r>
              <a:rPr lang="ko-KR" altLang="en-US" sz="1100" b="1" dirty="0" err="1">
                <a:latin typeface="+mn-ea"/>
              </a:rPr>
              <a:t>웹소켓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WebSocket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ko-KR" altLang="en-US" sz="1100" b="1" dirty="0" smtClean="0">
                <a:latin typeface="+mn-ea"/>
              </a:rPr>
              <a:t>기술 검토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10929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4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실시간 메시지 전송</a:t>
            </a:r>
          </a:p>
          <a:p>
            <a:r>
              <a:rPr lang="en-US" altLang="ko-KR" sz="1000" dirty="0" smtClean="0">
                <a:latin typeface="+mn-ea"/>
              </a:rPr>
              <a:t>     </a:t>
            </a:r>
            <a:r>
              <a:rPr lang="en-US" altLang="ko-KR" sz="1000" b="1" dirty="0" smtClean="0">
                <a:latin typeface="+mn-ea"/>
              </a:rPr>
              <a:t>a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ko-KR" altLang="en-US" sz="1000" b="1" dirty="0">
                <a:latin typeface="+mn-ea"/>
              </a:rPr>
              <a:t>서버에서 클라이언트로 </a:t>
            </a:r>
            <a:r>
              <a:rPr lang="en-US" altLang="ko-KR" sz="1000" b="1" dirty="0">
                <a:latin typeface="+mn-ea"/>
              </a:rPr>
              <a:t>Push </a:t>
            </a:r>
            <a:r>
              <a:rPr lang="ko-KR" altLang="en-US" sz="1000" b="1" dirty="0">
                <a:latin typeface="+mn-ea"/>
              </a:rPr>
              <a:t>알림 전송</a:t>
            </a:r>
          </a:p>
          <a:p>
            <a:r>
              <a:rPr lang="ko-KR" altLang="en-US" sz="1000" dirty="0" smtClean="0">
                <a:latin typeface="+mn-ea"/>
              </a:rPr>
              <a:t>         서버에서 </a:t>
            </a:r>
            <a:r>
              <a:rPr lang="ko-KR" altLang="en-US" sz="1000" dirty="0">
                <a:latin typeface="+mn-ea"/>
              </a:rPr>
              <a:t>특정 이벤트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새로운 프로모션 시작</a:t>
            </a:r>
            <a:r>
              <a:rPr lang="en-US" altLang="ko-KR" sz="1000" dirty="0">
                <a:latin typeface="+mn-ea"/>
              </a:rPr>
              <a:t>) </a:t>
            </a:r>
            <a:r>
              <a:rPr lang="ko-KR" altLang="en-US" sz="1000" dirty="0">
                <a:latin typeface="+mn-ea"/>
              </a:rPr>
              <a:t>발생 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연결된 모든 클라이언트에게 실시간으로 </a:t>
            </a:r>
            <a:r>
              <a:rPr lang="en-US" altLang="ko-KR" sz="1000" dirty="0">
                <a:latin typeface="+mn-ea"/>
              </a:rPr>
              <a:t>Push </a:t>
            </a:r>
            <a:r>
              <a:rPr lang="ko-KR" altLang="en-US" sz="1000" dirty="0">
                <a:latin typeface="+mn-ea"/>
              </a:rPr>
              <a:t>알림을 전송합니다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예시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특정 조건에서 모든 클라이언트에게 </a:t>
            </a:r>
            <a:r>
              <a:rPr lang="en-US" altLang="ko-KR" sz="800" dirty="0">
                <a:latin typeface="+mn-ea"/>
              </a:rPr>
              <a:t>Push </a:t>
            </a:r>
            <a:r>
              <a:rPr lang="ko-KR" altLang="en-US" sz="800" dirty="0">
                <a:latin typeface="+mn-ea"/>
              </a:rPr>
              <a:t>알림 전송</a:t>
            </a:r>
          </a:p>
          <a:p>
            <a:pPr lvl="1"/>
            <a:r>
              <a:rPr lang="en-US" altLang="ko-KR" sz="800" dirty="0">
                <a:latin typeface="+mn-ea"/>
              </a:rPr>
              <a:t>function </a:t>
            </a:r>
            <a:r>
              <a:rPr lang="en-US" altLang="ko-KR" sz="800" dirty="0" err="1">
                <a:latin typeface="+mn-ea"/>
              </a:rPr>
              <a:t>sendPromotionNotification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promotionDetails</a:t>
            </a:r>
            <a:r>
              <a:rPr lang="en-US" altLang="ko-KR" sz="800" dirty="0">
                <a:latin typeface="+mn-ea"/>
              </a:rPr>
              <a:t>) {</a:t>
            </a:r>
          </a:p>
          <a:p>
            <a:pPr lvl="1"/>
            <a:r>
              <a:rPr lang="en-US" altLang="ko-KR" sz="800" dirty="0">
                <a:latin typeface="+mn-ea"/>
              </a:rPr>
              <a:t>    </a:t>
            </a:r>
            <a:r>
              <a:rPr lang="en-US" altLang="ko-KR" sz="800" dirty="0" err="1">
                <a:latin typeface="+mn-ea"/>
              </a:rPr>
              <a:t>const</a:t>
            </a:r>
            <a:r>
              <a:rPr lang="en-US" altLang="ko-KR" sz="800" dirty="0">
                <a:latin typeface="+mn-ea"/>
              </a:rPr>
              <a:t> message = `</a:t>
            </a:r>
            <a:r>
              <a:rPr lang="ko-KR" altLang="en-US" sz="800" dirty="0">
                <a:latin typeface="+mn-ea"/>
              </a:rPr>
              <a:t>새로운 프로모션</a:t>
            </a:r>
            <a:r>
              <a:rPr lang="en-US" altLang="ko-KR" sz="800" dirty="0">
                <a:latin typeface="+mn-ea"/>
              </a:rPr>
              <a:t>: ${</a:t>
            </a:r>
            <a:r>
              <a:rPr lang="en-US" altLang="ko-KR" sz="800" dirty="0" err="1">
                <a:latin typeface="+mn-ea"/>
              </a:rPr>
              <a:t>promotionDetails.title</a:t>
            </a:r>
            <a:r>
              <a:rPr lang="en-US" altLang="ko-KR" sz="800" dirty="0">
                <a:latin typeface="+mn-ea"/>
              </a:rPr>
              <a:t>} - ${</a:t>
            </a:r>
            <a:r>
              <a:rPr lang="en-US" altLang="ko-KR" sz="800" dirty="0" err="1">
                <a:latin typeface="+mn-ea"/>
              </a:rPr>
              <a:t>promotionDetails.description</a:t>
            </a:r>
            <a:r>
              <a:rPr lang="en-US" altLang="ko-KR" sz="800" dirty="0">
                <a:latin typeface="+mn-ea"/>
              </a:rPr>
              <a:t>}`;</a:t>
            </a:r>
          </a:p>
          <a:p>
            <a:pPr lvl="1"/>
            <a:r>
              <a:rPr lang="en-US" altLang="ko-KR" sz="800" dirty="0">
                <a:latin typeface="+mn-ea"/>
              </a:rPr>
              <a:t>    broadcast(message);</a:t>
            </a:r>
          </a:p>
          <a:p>
            <a:pPr lvl="1"/>
            <a:r>
              <a:rPr lang="en-US" altLang="ko-KR" sz="800" dirty="0">
                <a:latin typeface="+mn-ea"/>
              </a:rPr>
              <a:t>}</a:t>
            </a:r>
          </a:p>
          <a:p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b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ko-KR" altLang="en-US" sz="1000" b="1" dirty="0">
                <a:latin typeface="+mn-ea"/>
              </a:rPr>
              <a:t>클라이언트에서 서버로 메시지 전송</a:t>
            </a:r>
          </a:p>
          <a:p>
            <a:r>
              <a:rPr lang="ko-KR" altLang="en-US" sz="1000" dirty="0" smtClean="0">
                <a:latin typeface="+mn-ea"/>
              </a:rPr>
              <a:t>         클라이언트는 </a:t>
            </a:r>
            <a:r>
              <a:rPr lang="ko-KR" altLang="en-US" sz="1000" dirty="0">
                <a:latin typeface="+mn-ea"/>
              </a:rPr>
              <a:t>필요에 따라 서버로 실시간 메시지를 전송할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예를 들어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사용자가 특정 기능을 사용했을 때 서버에 알릴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클라이언트가 서버로 메시지 전송</a:t>
            </a:r>
          </a:p>
          <a:p>
            <a:pPr lvl="1"/>
            <a:r>
              <a:rPr lang="en-US" altLang="ko-KR" sz="800" dirty="0" err="1">
                <a:latin typeface="+mn-ea"/>
              </a:rPr>
              <a:t>socket.send</a:t>
            </a:r>
            <a:r>
              <a:rPr lang="en-US" altLang="ko-KR" sz="800" dirty="0">
                <a:latin typeface="+mn-ea"/>
              </a:rPr>
              <a:t>('</a:t>
            </a:r>
            <a:r>
              <a:rPr lang="ko-KR" altLang="en-US" sz="800" dirty="0">
                <a:latin typeface="+mn-ea"/>
              </a:rPr>
              <a:t>사용자가 프로모션에 관심을 보였습니다</a:t>
            </a:r>
            <a:r>
              <a:rPr lang="en-US" altLang="ko-KR" sz="800" dirty="0">
                <a:latin typeface="+mn-ea"/>
              </a:rPr>
              <a:t>.');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5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부하 관리 및 </a:t>
            </a:r>
            <a:r>
              <a:rPr lang="ko-KR" altLang="en-US" sz="1000" b="1" dirty="0" err="1">
                <a:latin typeface="+mn-ea"/>
              </a:rPr>
              <a:t>확장성</a:t>
            </a:r>
            <a:endParaRPr lang="ko-KR" altLang="en-US" sz="1000" b="1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서버는 많은 클라이언트를 동시에 처리할 수 있어야 하므로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다음과 같은 부하 관리 및 </a:t>
            </a:r>
            <a:r>
              <a:rPr lang="ko-KR" altLang="en-US" sz="1000" dirty="0" err="1">
                <a:latin typeface="+mn-ea"/>
              </a:rPr>
              <a:t>확장성</a:t>
            </a:r>
            <a:r>
              <a:rPr lang="ko-KR" altLang="en-US" sz="1000" dirty="0">
                <a:latin typeface="+mn-ea"/>
              </a:rPr>
              <a:t> 전략을 적용할 수 있습니다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로드 </a:t>
            </a:r>
            <a:r>
              <a:rPr lang="ko-KR" altLang="en-US" sz="1000" b="1" dirty="0" err="1">
                <a:latin typeface="+mn-ea"/>
              </a:rPr>
              <a:t>밸런싱</a:t>
            </a:r>
            <a:r>
              <a:rPr lang="en-US" altLang="ko-KR" sz="1000" b="1" dirty="0" smtClean="0">
                <a:latin typeface="+mn-ea"/>
              </a:rPr>
              <a:t>: </a:t>
            </a:r>
            <a:endParaRPr lang="en-US" altLang="ko-KR" sz="1000" b="1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   </a:t>
            </a:r>
            <a:r>
              <a:rPr lang="ko-KR" altLang="en-US" sz="1000" dirty="0" smtClean="0">
                <a:latin typeface="+mn-ea"/>
              </a:rPr>
              <a:t>여러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서버 </a:t>
            </a:r>
            <a:r>
              <a:rPr lang="ko-KR" altLang="en-US" sz="1000" dirty="0" err="1">
                <a:latin typeface="+mn-ea"/>
              </a:rPr>
              <a:t>인스턴스를</a:t>
            </a:r>
            <a:r>
              <a:rPr lang="ko-KR" altLang="en-US" sz="1000" dirty="0">
                <a:latin typeface="+mn-ea"/>
              </a:rPr>
              <a:t> 실행하고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로드 </a:t>
            </a:r>
            <a:r>
              <a:rPr lang="ko-KR" altLang="en-US" sz="1000" dirty="0" err="1">
                <a:latin typeface="+mn-ea"/>
              </a:rPr>
              <a:t>밸런서를</a:t>
            </a:r>
            <a:r>
              <a:rPr lang="ko-KR" altLang="en-US" sz="1000" dirty="0">
                <a:latin typeface="+mn-ea"/>
              </a:rPr>
              <a:t> 통해 클라이언트 요청을 분산시킵니다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스케일 </a:t>
            </a:r>
            <a:r>
              <a:rPr lang="ko-KR" altLang="en-US" sz="1000" b="1" dirty="0">
                <a:latin typeface="+mn-ea"/>
              </a:rPr>
              <a:t>아웃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 서버 </a:t>
            </a:r>
            <a:r>
              <a:rPr lang="ko-KR" altLang="en-US" sz="1000" dirty="0">
                <a:latin typeface="+mn-ea"/>
              </a:rPr>
              <a:t>부하가 증가할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서버 </a:t>
            </a:r>
            <a:r>
              <a:rPr lang="ko-KR" altLang="en-US" sz="1000" dirty="0" err="1">
                <a:latin typeface="+mn-ea"/>
              </a:rPr>
              <a:t>인스턴스를</a:t>
            </a:r>
            <a:r>
              <a:rPr lang="ko-KR" altLang="en-US" sz="1000" dirty="0">
                <a:latin typeface="+mn-ea"/>
              </a:rPr>
              <a:t> 추가하여 수평 확장을 통해 처리 용량을 늘릴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메시지 </a:t>
            </a:r>
            <a:r>
              <a:rPr lang="ko-KR" altLang="en-US" sz="1000" b="1" dirty="0">
                <a:latin typeface="+mn-ea"/>
              </a:rPr>
              <a:t>큐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메시지 </a:t>
            </a:r>
            <a:r>
              <a:rPr lang="ko-KR" altLang="en-US" sz="1000" dirty="0" err="1">
                <a:latin typeface="+mn-ea"/>
              </a:rPr>
              <a:t>브로드캐스트</a:t>
            </a:r>
            <a:r>
              <a:rPr lang="ko-KR" altLang="en-US" sz="1000" dirty="0">
                <a:latin typeface="+mn-ea"/>
              </a:rPr>
              <a:t> 시 메시지 큐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 err="1">
                <a:latin typeface="+mn-ea"/>
              </a:rPr>
              <a:t>RabbitMQ</a:t>
            </a:r>
            <a:r>
              <a:rPr lang="en-US" altLang="ko-KR" sz="1000" dirty="0">
                <a:latin typeface="+mn-ea"/>
              </a:rPr>
              <a:t>, Apache Kafka)</a:t>
            </a:r>
            <a:r>
              <a:rPr lang="ko-KR" altLang="en-US" sz="1000" dirty="0">
                <a:latin typeface="+mn-ea"/>
              </a:rPr>
              <a:t>를 사용하여 메시지 전달의 신뢰성을 높이고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서버 부하를 줄일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결론</a:t>
            </a:r>
          </a:p>
          <a:p>
            <a:r>
              <a:rPr lang="en-US" altLang="ko-KR" sz="1000" dirty="0">
                <a:latin typeface="+mn-ea"/>
              </a:rPr>
              <a:t>K </a:t>
            </a:r>
            <a:r>
              <a:rPr lang="ko-KR" altLang="en-US" sz="1000" dirty="0">
                <a:latin typeface="+mn-ea"/>
              </a:rPr>
              <a:t>통신사는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ko-KR" altLang="en-US" sz="1000" dirty="0">
                <a:latin typeface="+mn-ea"/>
              </a:rPr>
              <a:t>을 사용하여 수백만 명의 고객에게 실시간으로 </a:t>
            </a:r>
            <a:r>
              <a:rPr lang="en-US" altLang="ko-KR" sz="1000" dirty="0">
                <a:latin typeface="+mn-ea"/>
              </a:rPr>
              <a:t>Push </a:t>
            </a:r>
            <a:r>
              <a:rPr lang="ko-KR" altLang="en-US" sz="1000" dirty="0">
                <a:latin typeface="+mn-ea"/>
              </a:rPr>
              <a:t>알림을 제공할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err="1" smtClean="0">
                <a:latin typeface="+mn-ea"/>
              </a:rPr>
              <a:t>WebSocket</a:t>
            </a:r>
            <a:r>
              <a:rPr lang="ko-KR" altLang="en-US" sz="1000" dirty="0">
                <a:latin typeface="+mn-ea"/>
              </a:rPr>
              <a:t>을 사용한 서버와 클라이언트 간의 양방향 통신은 실시간 메시지 전달에 적합하며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서버 부하를 최소화하면서도 신속한 알림 전송을 가능하게 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로드 </a:t>
            </a:r>
            <a:r>
              <a:rPr lang="ko-KR" altLang="en-US" sz="1000" dirty="0" err="1">
                <a:latin typeface="+mn-ea"/>
              </a:rPr>
              <a:t>밸런싱과</a:t>
            </a:r>
            <a:r>
              <a:rPr lang="ko-KR" altLang="en-US" sz="1000" dirty="0">
                <a:latin typeface="+mn-ea"/>
              </a:rPr>
              <a:t> 메시지 큐와 같은 부하 관리 기술을 통해 </a:t>
            </a:r>
            <a:r>
              <a:rPr lang="ko-KR" altLang="en-US" sz="1000" dirty="0" err="1">
                <a:latin typeface="+mn-ea"/>
              </a:rPr>
              <a:t>확장성을</a:t>
            </a:r>
            <a:r>
              <a:rPr lang="ko-KR" altLang="en-US" sz="1000" dirty="0">
                <a:latin typeface="+mn-ea"/>
              </a:rPr>
              <a:t> 확보하고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많은 고객에게 안정적으로 알림 서비스를 제공할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대규모 고객에게 효율적으로 </a:t>
            </a:r>
            <a:r>
              <a:rPr lang="en-US" altLang="ko-KR" sz="1100" b="1" dirty="0">
                <a:latin typeface="+mn-ea"/>
              </a:rPr>
              <a:t>Push </a:t>
            </a:r>
            <a:r>
              <a:rPr lang="ko-KR" altLang="en-US" sz="1100" b="1" dirty="0">
                <a:latin typeface="+mn-ea"/>
              </a:rPr>
              <a:t>알림을 전송하면서도 서버 부하를 최소화하고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메시지가 신속하게 전달되도록 해야 합니다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알림을 제공하기 위해 </a:t>
            </a:r>
            <a:r>
              <a:rPr lang="ko-KR" altLang="en-US" sz="1100" b="1" dirty="0" err="1">
                <a:latin typeface="+mn-ea"/>
              </a:rPr>
              <a:t>웹소켓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en-US" altLang="ko-KR" sz="1100" b="1" dirty="0" err="1">
                <a:latin typeface="+mn-ea"/>
              </a:rPr>
              <a:t>WebSocket</a:t>
            </a:r>
            <a:r>
              <a:rPr lang="en-US" altLang="ko-KR" sz="1100" b="1" dirty="0">
                <a:latin typeface="+mn-ea"/>
              </a:rPr>
              <a:t>) </a:t>
            </a:r>
            <a:r>
              <a:rPr lang="ko-KR" altLang="en-US" sz="1100" b="1" dirty="0" smtClean="0">
                <a:latin typeface="+mn-ea"/>
              </a:rPr>
              <a:t>기술 검토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362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연결에서 발생할 수 있는 보안 문제는 여러 가지가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이러한 문제들은 웹 애플리케이션의 보안을 크게 위협할 수 있습니다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</a:t>
            </a:r>
            <a:r>
              <a:rPr lang="ko-KR" altLang="en-US" sz="1000" b="1" dirty="0">
                <a:latin typeface="+mn-ea"/>
              </a:rPr>
              <a:t>교차 사이트 </a:t>
            </a:r>
            <a:r>
              <a:rPr lang="ko-KR" altLang="en-US" sz="1000" b="1" dirty="0" err="1">
                <a:latin typeface="+mn-ea"/>
              </a:rPr>
              <a:t>스크립팅</a:t>
            </a:r>
            <a:r>
              <a:rPr lang="en-US" altLang="ko-KR" sz="1000" b="1" dirty="0">
                <a:latin typeface="+mn-ea"/>
              </a:rPr>
              <a:t>(XSS) </a:t>
            </a:r>
            <a:r>
              <a:rPr lang="ko-KR" altLang="en-US" sz="1000" b="1" dirty="0">
                <a:latin typeface="+mn-ea"/>
              </a:rPr>
              <a:t>공격</a:t>
            </a: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ko-KR" altLang="en-US" sz="1000" b="1" dirty="0" smtClean="0">
                <a:latin typeface="+mn-ea"/>
              </a:rPr>
              <a:t>문제</a:t>
            </a:r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-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연결에서 전송되는 데이터가 충분히 검증되지 않으면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공격자가 악성 스크립트를 주입하여 클라이언트 측에서 실행되도록 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이로 </a:t>
            </a:r>
            <a:r>
              <a:rPr lang="ko-KR" altLang="en-US" sz="1000" dirty="0">
                <a:latin typeface="+mn-ea"/>
              </a:rPr>
              <a:t>인해 사용자의 세션이 탈취되거나 악성 코드가 실행될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해결 </a:t>
            </a:r>
            <a:r>
              <a:rPr lang="ko-KR" altLang="en-US" sz="1000" b="1" dirty="0">
                <a:latin typeface="+mn-ea"/>
              </a:rPr>
              <a:t>방안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데이터 </a:t>
            </a:r>
            <a:r>
              <a:rPr lang="ko-KR" altLang="en-US" sz="1000" dirty="0">
                <a:latin typeface="+mn-ea"/>
              </a:rPr>
              <a:t>검증 및 </a:t>
            </a:r>
            <a:r>
              <a:rPr lang="ko-KR" altLang="en-US" sz="1000" dirty="0" err="1">
                <a:latin typeface="+mn-ea"/>
              </a:rPr>
              <a:t>인코딩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서버에서 </a:t>
            </a:r>
            <a:r>
              <a:rPr lang="ko-KR" altLang="en-US" sz="1000" dirty="0">
                <a:latin typeface="+mn-ea"/>
              </a:rPr>
              <a:t>클라이언트로 전송되는 모든 데이터는 </a:t>
            </a:r>
            <a:r>
              <a:rPr lang="en-US" altLang="ko-KR" sz="1000" dirty="0">
                <a:latin typeface="+mn-ea"/>
              </a:rPr>
              <a:t>HTML </a:t>
            </a:r>
            <a:r>
              <a:rPr lang="ko-KR" altLang="en-US" sz="1000" dirty="0" err="1">
                <a:latin typeface="+mn-ea"/>
              </a:rPr>
              <a:t>인코딩을</a:t>
            </a:r>
            <a:r>
              <a:rPr lang="ko-KR" altLang="en-US" sz="1000" dirty="0">
                <a:latin typeface="+mn-ea"/>
              </a:rPr>
              <a:t> 수행하여 스크립트가 실행되지 않도록 해야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입력된 </a:t>
            </a:r>
            <a:r>
              <a:rPr lang="ko-KR" altLang="en-US" sz="1000" dirty="0">
                <a:latin typeface="+mn-ea"/>
              </a:rPr>
              <a:t>데이터에 대해 유효성 검사를 철저히 수행하고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악의적인 입력을 차단합니다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콘텐츠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보안 정책</a:t>
            </a:r>
            <a:r>
              <a:rPr lang="en-US" altLang="ko-KR" sz="1000" dirty="0">
                <a:latin typeface="+mn-ea"/>
              </a:rPr>
              <a:t>(Content Security Policy, CSP) 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. CSP</a:t>
            </a:r>
            <a:r>
              <a:rPr lang="ko-KR" altLang="en-US" sz="1000" dirty="0">
                <a:latin typeface="+mn-ea"/>
              </a:rPr>
              <a:t>를 적용하여 외부 스크립트의 실행을 제한하고</a:t>
            </a:r>
            <a:r>
              <a:rPr lang="en-US" altLang="ko-KR" sz="1000" dirty="0">
                <a:latin typeface="+mn-ea"/>
              </a:rPr>
              <a:t>, XSS </a:t>
            </a:r>
            <a:r>
              <a:rPr lang="ko-KR" altLang="en-US" sz="1000" dirty="0">
                <a:latin typeface="+mn-ea"/>
              </a:rPr>
              <a:t>공격을 방지합니다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데이터 </a:t>
            </a:r>
            <a:r>
              <a:rPr lang="ko-KR" altLang="en-US" sz="800" dirty="0" err="1">
                <a:latin typeface="+mn-ea"/>
              </a:rPr>
              <a:t>인코딩</a:t>
            </a:r>
            <a:r>
              <a:rPr lang="ko-KR" altLang="en-US" sz="800" dirty="0">
                <a:latin typeface="+mn-ea"/>
              </a:rPr>
              <a:t> 예시</a:t>
            </a:r>
          </a:p>
          <a:p>
            <a:pPr lvl="1"/>
            <a:r>
              <a:rPr lang="en-US" altLang="ko-KR" sz="800" dirty="0">
                <a:latin typeface="+mn-ea"/>
              </a:rPr>
              <a:t>function </a:t>
            </a:r>
            <a:r>
              <a:rPr lang="en-US" altLang="ko-KR" sz="800" dirty="0" err="1">
                <a:latin typeface="+mn-ea"/>
              </a:rPr>
              <a:t>sanitizeInput</a:t>
            </a:r>
            <a:r>
              <a:rPr lang="en-US" altLang="ko-KR" sz="800" dirty="0">
                <a:latin typeface="+mn-ea"/>
              </a:rPr>
              <a:t>(input) {</a:t>
            </a:r>
          </a:p>
          <a:p>
            <a:pPr lvl="1"/>
            <a:r>
              <a:rPr lang="en-US" altLang="ko-KR" sz="800" dirty="0">
                <a:latin typeface="+mn-ea"/>
              </a:rPr>
              <a:t>    return </a:t>
            </a:r>
            <a:r>
              <a:rPr lang="en-US" altLang="ko-KR" sz="800" dirty="0" err="1">
                <a:latin typeface="+mn-ea"/>
              </a:rPr>
              <a:t>input.replace</a:t>
            </a:r>
            <a:r>
              <a:rPr lang="en-US" altLang="ko-KR" sz="800" dirty="0">
                <a:latin typeface="+mn-ea"/>
              </a:rPr>
              <a:t>(/&amp;/g, '&amp;amp;')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.replace(/&lt;/g, '&amp;</a:t>
            </a:r>
            <a:r>
              <a:rPr lang="en-US" altLang="ko-KR" sz="800" dirty="0" err="1">
                <a:latin typeface="+mn-ea"/>
              </a:rPr>
              <a:t>lt</a:t>
            </a:r>
            <a:r>
              <a:rPr lang="en-US" altLang="ko-KR" sz="800" dirty="0">
                <a:latin typeface="+mn-ea"/>
              </a:rPr>
              <a:t>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.replace(/&gt;/g, '&amp;</a:t>
            </a:r>
            <a:r>
              <a:rPr lang="en-US" altLang="ko-KR" sz="800" dirty="0" err="1">
                <a:latin typeface="+mn-ea"/>
              </a:rPr>
              <a:t>gt</a:t>
            </a:r>
            <a:r>
              <a:rPr lang="en-US" altLang="ko-KR" sz="800" dirty="0">
                <a:latin typeface="+mn-ea"/>
              </a:rPr>
              <a:t>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.replace(/"/g, '&amp;</a:t>
            </a:r>
            <a:r>
              <a:rPr lang="en-US" altLang="ko-KR" sz="800" dirty="0" err="1">
                <a:latin typeface="+mn-ea"/>
              </a:rPr>
              <a:t>quot</a:t>
            </a:r>
            <a:r>
              <a:rPr lang="en-US" altLang="ko-KR" sz="800" dirty="0">
                <a:latin typeface="+mn-ea"/>
              </a:rPr>
              <a:t>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.replace(/'/g, '&amp;#x27;')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.replace(/\//g, '&amp;#x2F;');</a:t>
            </a:r>
          </a:p>
          <a:p>
            <a:pPr lvl="1"/>
            <a:r>
              <a:rPr lang="en-US" altLang="ko-KR" sz="800" dirty="0">
                <a:latin typeface="+mn-ea"/>
              </a:rPr>
              <a:t>}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사용 예시</a:t>
            </a:r>
          </a:p>
          <a:p>
            <a:pPr lvl="1"/>
            <a:r>
              <a:rPr lang="en-US" altLang="ko-KR" sz="800" dirty="0" err="1">
                <a:latin typeface="+mn-ea"/>
              </a:rPr>
              <a:t>const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err="1">
                <a:latin typeface="+mn-ea"/>
              </a:rPr>
              <a:t>sanitizedMessage</a:t>
            </a:r>
            <a:r>
              <a:rPr lang="en-US" altLang="ko-KR" sz="800" dirty="0">
                <a:latin typeface="+mn-ea"/>
              </a:rPr>
              <a:t> = </a:t>
            </a:r>
            <a:r>
              <a:rPr lang="en-US" altLang="ko-KR" sz="800" dirty="0" err="1">
                <a:latin typeface="+mn-ea"/>
              </a:rPr>
              <a:t>sanitizeInput</a:t>
            </a:r>
            <a:r>
              <a:rPr lang="en-US" altLang="ko-KR" sz="800" dirty="0">
                <a:latin typeface="+mn-ea"/>
              </a:rPr>
              <a:t>(</a:t>
            </a:r>
            <a:r>
              <a:rPr lang="en-US" altLang="ko-KR" sz="800" dirty="0" err="1">
                <a:latin typeface="+mn-ea"/>
              </a:rPr>
              <a:t>userInput</a:t>
            </a:r>
            <a:r>
              <a:rPr lang="en-US" altLang="ko-KR" sz="800" dirty="0" smtClean="0">
                <a:latin typeface="+mn-ea"/>
              </a:rPr>
              <a:t>);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2. </a:t>
            </a:r>
            <a:r>
              <a:rPr lang="ko-KR" altLang="en-US" sz="1000" b="1" dirty="0" err="1">
                <a:latin typeface="+mn-ea"/>
              </a:rPr>
              <a:t>웹소켓</a:t>
            </a:r>
            <a:r>
              <a:rPr lang="ko-KR" altLang="en-US" sz="1000" b="1" dirty="0">
                <a:latin typeface="+mn-ea"/>
              </a:rPr>
              <a:t> 연결의 도청</a:t>
            </a:r>
            <a:r>
              <a:rPr lang="en-US" altLang="ko-KR" sz="1000" b="1" dirty="0">
                <a:latin typeface="+mn-ea"/>
              </a:rPr>
              <a:t>(Interception) </a:t>
            </a:r>
            <a:r>
              <a:rPr lang="ko-KR" altLang="en-US" sz="1000" b="1" dirty="0">
                <a:latin typeface="+mn-ea"/>
              </a:rPr>
              <a:t>및 중간자 공격</a:t>
            </a:r>
            <a:r>
              <a:rPr lang="en-US" altLang="ko-KR" sz="1000" b="1" dirty="0">
                <a:latin typeface="+mn-ea"/>
              </a:rPr>
              <a:t>(Man-in-the-Middle Attack, MITM)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문제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-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연결이 암호화되지 않은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공격자는 </a:t>
            </a:r>
            <a:r>
              <a:rPr lang="ko-KR" altLang="en-US" sz="1000" dirty="0" err="1">
                <a:latin typeface="+mn-ea"/>
              </a:rPr>
              <a:t>트래픽을</a:t>
            </a:r>
            <a:r>
              <a:rPr lang="ko-KR" altLang="en-US" sz="1000" dirty="0">
                <a:latin typeface="+mn-ea"/>
              </a:rPr>
              <a:t> 도청하거나 변조할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이를 통해 민감한 정보를 탈취하거나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 </a:t>
            </a:r>
            <a:r>
              <a:rPr lang="ko-KR" altLang="en-US" sz="1000" dirty="0" err="1">
                <a:latin typeface="+mn-ea"/>
              </a:rPr>
              <a:t>무결성을</a:t>
            </a:r>
            <a:r>
              <a:rPr lang="ko-KR" altLang="en-US" sz="1000" dirty="0">
                <a:latin typeface="+mn-ea"/>
              </a:rPr>
              <a:t> 훼손할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해결 </a:t>
            </a:r>
            <a:r>
              <a:rPr lang="ko-KR" altLang="en-US" sz="1000" b="1" dirty="0">
                <a:latin typeface="+mn-ea"/>
              </a:rPr>
              <a:t>방안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-  SSL/TLS</a:t>
            </a:r>
            <a:r>
              <a:rPr lang="ko-KR" altLang="en-US" sz="1000" dirty="0">
                <a:latin typeface="+mn-ea"/>
              </a:rPr>
              <a:t>를 통한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 암호화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  .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연결을 </a:t>
            </a:r>
            <a:r>
              <a:rPr lang="en-US" altLang="ko-KR" sz="1000" dirty="0">
                <a:latin typeface="+mn-ea"/>
              </a:rPr>
              <a:t>wss:// </a:t>
            </a:r>
            <a:r>
              <a:rPr lang="ko-KR" altLang="en-US" sz="1000" dirty="0">
                <a:latin typeface="+mn-ea"/>
              </a:rPr>
              <a:t>프로토콜</a:t>
            </a:r>
            <a:r>
              <a:rPr lang="en-US" altLang="ko-KR" sz="1000" dirty="0">
                <a:latin typeface="+mn-ea"/>
              </a:rPr>
              <a:t>(SSL/TLS</a:t>
            </a:r>
            <a:r>
              <a:rPr lang="ko-KR" altLang="en-US" sz="1000" dirty="0">
                <a:latin typeface="+mn-ea"/>
              </a:rPr>
              <a:t>를 사용한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로 설정하여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모든 데이터가 암호화된 채로 전송되도록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이를 통해 데이터 도청과 중간자 공격을 방지할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연결 설정 예시 </a:t>
            </a:r>
            <a:r>
              <a:rPr lang="en-US" altLang="ko-KR" sz="800" dirty="0">
                <a:latin typeface="+mn-ea"/>
              </a:rPr>
              <a:t>(SSL/TLS </a:t>
            </a:r>
            <a:r>
              <a:rPr lang="ko-KR" altLang="en-US" sz="800" dirty="0">
                <a:latin typeface="+mn-ea"/>
              </a:rPr>
              <a:t>사용</a:t>
            </a:r>
            <a:r>
              <a:rPr lang="en-US" altLang="ko-KR" sz="800" dirty="0">
                <a:latin typeface="+mn-ea"/>
              </a:rPr>
              <a:t>)</a:t>
            </a:r>
          </a:p>
          <a:p>
            <a:pPr lvl="1"/>
            <a:r>
              <a:rPr lang="en-US" altLang="ko-KR" sz="800" dirty="0" err="1">
                <a:latin typeface="+mn-ea"/>
              </a:rPr>
              <a:t>const</a:t>
            </a:r>
            <a:r>
              <a:rPr lang="en-US" altLang="ko-KR" sz="800" dirty="0">
                <a:latin typeface="+mn-ea"/>
              </a:rPr>
              <a:t> socket = new </a:t>
            </a:r>
            <a:r>
              <a:rPr lang="en-US" altLang="ko-KR" sz="800" dirty="0" err="1">
                <a:latin typeface="+mn-ea"/>
              </a:rPr>
              <a:t>WebSocket</a:t>
            </a:r>
            <a:r>
              <a:rPr lang="en-US" altLang="ko-KR" sz="800" dirty="0">
                <a:latin typeface="+mn-ea"/>
              </a:rPr>
              <a:t>('</a:t>
            </a:r>
            <a:r>
              <a:rPr lang="en-US" altLang="ko-KR" sz="800" dirty="0" err="1">
                <a:latin typeface="+mn-ea"/>
              </a:rPr>
              <a:t>wss</a:t>
            </a:r>
            <a:r>
              <a:rPr lang="en-US" altLang="ko-KR" sz="800" dirty="0">
                <a:latin typeface="+mn-ea"/>
              </a:rPr>
              <a:t>://example.com/socket</a:t>
            </a:r>
            <a:r>
              <a:rPr lang="en-US" altLang="ko-KR" sz="800" dirty="0" smtClean="0">
                <a:latin typeface="+mn-ea"/>
              </a:rPr>
              <a:t>');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- SSL/TLS </a:t>
            </a:r>
            <a:r>
              <a:rPr lang="ko-KR" altLang="en-US" sz="1000" dirty="0">
                <a:latin typeface="+mn-ea"/>
              </a:rPr>
              <a:t>인증서 관리</a:t>
            </a:r>
            <a:r>
              <a:rPr lang="en-US" altLang="ko-KR" sz="1000" dirty="0" smtClean="0">
                <a:latin typeface="+mn-ea"/>
              </a:rPr>
              <a:t>: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서버 </a:t>
            </a:r>
            <a:r>
              <a:rPr lang="ko-KR" altLang="en-US" sz="1000" dirty="0">
                <a:latin typeface="+mn-ea"/>
              </a:rPr>
              <a:t>측에서는 신뢰할 수 있는 </a:t>
            </a:r>
            <a:r>
              <a:rPr lang="en-US" altLang="ko-KR" sz="1000" dirty="0">
                <a:latin typeface="+mn-ea"/>
              </a:rPr>
              <a:t>CA(Certificate Authority)</a:t>
            </a:r>
            <a:r>
              <a:rPr lang="ko-KR" altLang="en-US" sz="1000" dirty="0">
                <a:latin typeface="+mn-ea"/>
              </a:rPr>
              <a:t>에서 발급한 </a:t>
            </a:r>
            <a:r>
              <a:rPr lang="en-US" altLang="ko-KR" sz="1000" dirty="0">
                <a:latin typeface="+mn-ea"/>
              </a:rPr>
              <a:t>SSL/TLS </a:t>
            </a:r>
            <a:r>
              <a:rPr lang="ko-KR" altLang="en-US" sz="1000" dirty="0">
                <a:latin typeface="+mn-ea"/>
              </a:rPr>
              <a:t>인증서를 사용하여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클라이언트가 서버의 신원을 확인할 수 있도록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3. </a:t>
            </a:r>
            <a:r>
              <a:rPr lang="ko-KR" altLang="en-US" sz="1000" b="1" dirty="0">
                <a:latin typeface="+mn-ea"/>
              </a:rPr>
              <a:t>무단 접근 및 세션 </a:t>
            </a:r>
            <a:r>
              <a:rPr lang="ko-KR" altLang="en-US" sz="1000" b="1" dirty="0" err="1">
                <a:latin typeface="+mn-ea"/>
              </a:rPr>
              <a:t>하이재킹</a:t>
            </a:r>
            <a:r>
              <a:rPr lang="en-US" altLang="ko-KR" sz="1000" b="1" dirty="0">
                <a:latin typeface="+mn-ea"/>
              </a:rPr>
              <a:t>(Session Hijacking)</a:t>
            </a:r>
          </a:p>
          <a:p>
            <a:r>
              <a:rPr lang="ko-KR" altLang="en-US" sz="1000" b="1" dirty="0" smtClean="0">
                <a:latin typeface="+mn-ea"/>
              </a:rPr>
              <a:t>    문제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공격자가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연결에 무단으로 접근하거나 세션 정보를 탈취하여 사용자의 세션을 가로채면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사용자 계정에 무단 접근이 발생할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웹소켓</a:t>
            </a:r>
            <a:r>
              <a:rPr lang="ko-KR" altLang="en-US" sz="1100" b="1" dirty="0">
                <a:latin typeface="+mn-ea"/>
              </a:rPr>
              <a:t> 연결에서 발생할 수 있는 보안 문제들을 제시하고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각각의 문제 해결 방안을 제시하세요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91732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해결 </a:t>
            </a:r>
            <a:r>
              <a:rPr lang="ko-KR" altLang="en-US" sz="1000" b="1" dirty="0">
                <a:latin typeface="+mn-ea"/>
              </a:rPr>
              <a:t>방안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강력한 </a:t>
            </a:r>
            <a:r>
              <a:rPr lang="ko-KR" altLang="en-US" sz="1000" dirty="0">
                <a:latin typeface="+mn-ea"/>
              </a:rPr>
              <a:t>인증 및 세션 관리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.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 전에 사용자가 적절한 인증 절차를 거치도록 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인증된 세션에서만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ko-KR" altLang="en-US" sz="1000" dirty="0">
                <a:latin typeface="+mn-ea"/>
              </a:rPr>
              <a:t>을 사용할 수 있게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 . JWT(JSON </a:t>
            </a:r>
            <a:r>
              <a:rPr lang="en-US" altLang="ko-KR" sz="1000" dirty="0">
                <a:latin typeface="+mn-ea"/>
              </a:rPr>
              <a:t>Web Token)</a:t>
            </a:r>
            <a:r>
              <a:rPr lang="ko-KR" altLang="en-US" sz="1000" dirty="0">
                <a:latin typeface="+mn-ea"/>
              </a:rPr>
              <a:t>와 같은 토큰 기반 인증을 사용하여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클라이언트의 신원을 확인하고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토큰을 주기적으로 갱신하여 세션 </a:t>
            </a:r>
            <a:r>
              <a:rPr lang="ko-KR" altLang="en-US" sz="1000" dirty="0" err="1">
                <a:latin typeface="+mn-ea"/>
              </a:rPr>
              <a:t>하이재킹을</a:t>
            </a:r>
            <a:r>
              <a:rPr lang="ko-KR" altLang="en-US" sz="1000" dirty="0">
                <a:latin typeface="+mn-ea"/>
              </a:rPr>
              <a:t> 방지합니다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세션 </a:t>
            </a:r>
            <a:r>
              <a:rPr lang="ko-KR" altLang="en-US" sz="1000" b="1" dirty="0">
                <a:latin typeface="+mn-ea"/>
              </a:rPr>
              <a:t>타임아웃 설정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- </a:t>
            </a:r>
            <a:r>
              <a:rPr lang="ko-KR" altLang="en-US" sz="1000" dirty="0" smtClean="0">
                <a:latin typeface="+mn-ea"/>
              </a:rPr>
              <a:t>일정 </a:t>
            </a:r>
            <a:r>
              <a:rPr lang="ko-KR" altLang="en-US" sz="1000" dirty="0">
                <a:latin typeface="+mn-ea"/>
              </a:rPr>
              <a:t>기간 동안 사용되지 않은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세션을 자동으로 종료하여 세션 </a:t>
            </a:r>
            <a:r>
              <a:rPr lang="ko-KR" altLang="en-US" sz="1000" dirty="0" err="1">
                <a:latin typeface="+mn-ea"/>
              </a:rPr>
              <a:t>하이재킹</a:t>
            </a:r>
            <a:r>
              <a:rPr lang="ko-KR" altLang="en-US" sz="1000" dirty="0">
                <a:latin typeface="+mn-ea"/>
              </a:rPr>
              <a:t> 위험을 줄입니다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4. DOS(</a:t>
            </a:r>
            <a:r>
              <a:rPr lang="ko-KR" altLang="en-US" sz="1000" b="1" dirty="0">
                <a:latin typeface="+mn-ea"/>
              </a:rPr>
              <a:t>서비스 거부</a:t>
            </a:r>
            <a:r>
              <a:rPr lang="en-US" altLang="ko-KR" sz="1000" b="1" dirty="0">
                <a:latin typeface="+mn-ea"/>
              </a:rPr>
              <a:t>) </a:t>
            </a:r>
            <a:r>
              <a:rPr lang="ko-KR" altLang="en-US" sz="1000" b="1" dirty="0">
                <a:latin typeface="+mn-ea"/>
              </a:rPr>
              <a:t>공격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문제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공격자가 </a:t>
            </a:r>
            <a:r>
              <a:rPr lang="ko-KR" altLang="en-US" sz="1000" dirty="0">
                <a:latin typeface="+mn-ea"/>
              </a:rPr>
              <a:t>대량의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연결을 생성하여 서버 리소스를 소모시킬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서버가 과부하 상태에 빠져 정상적인 서비스를 제공할 수 없게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해결 </a:t>
            </a:r>
            <a:r>
              <a:rPr lang="ko-KR" altLang="en-US" sz="1000" b="1" dirty="0">
                <a:latin typeface="+mn-ea"/>
              </a:rPr>
              <a:t>방안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연결 </a:t>
            </a:r>
            <a:r>
              <a:rPr lang="ko-KR" altLang="en-US" sz="1000" dirty="0">
                <a:latin typeface="+mn-ea"/>
              </a:rPr>
              <a:t>제한 및 속도 제한 설정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동일한 </a:t>
            </a:r>
            <a:r>
              <a:rPr lang="en-US" altLang="ko-KR" sz="1000" dirty="0">
                <a:latin typeface="+mn-ea"/>
              </a:rPr>
              <a:t>IP </a:t>
            </a:r>
            <a:r>
              <a:rPr lang="ko-KR" altLang="en-US" sz="1000" dirty="0">
                <a:latin typeface="+mn-ea"/>
              </a:rPr>
              <a:t>주소에서 오는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 수를 제한하거나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시간 내에 생성할 수 있는 연결의 수를 제한하여 </a:t>
            </a:r>
            <a:r>
              <a:rPr lang="en-US" altLang="ko-KR" sz="1000" dirty="0">
                <a:latin typeface="+mn-ea"/>
              </a:rPr>
              <a:t>DOS </a:t>
            </a:r>
            <a:r>
              <a:rPr lang="ko-KR" altLang="en-US" sz="1000" dirty="0">
                <a:latin typeface="+mn-ea"/>
              </a:rPr>
              <a:t>공격을 방지합니다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캡차</a:t>
            </a:r>
            <a:r>
              <a:rPr lang="en-US" altLang="ko-KR" sz="1000" dirty="0">
                <a:latin typeface="+mn-ea"/>
              </a:rPr>
              <a:t>(CAPTCHA) </a:t>
            </a:r>
            <a:r>
              <a:rPr lang="ko-KR" altLang="en-US" sz="1000" dirty="0">
                <a:latin typeface="+mn-ea"/>
              </a:rPr>
              <a:t>및 인증 절차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 .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 전 </a:t>
            </a:r>
            <a:r>
              <a:rPr lang="ko-KR" altLang="en-US" sz="1000" dirty="0" err="1">
                <a:latin typeface="+mn-ea"/>
              </a:rPr>
              <a:t>캡차를</a:t>
            </a:r>
            <a:r>
              <a:rPr lang="ko-KR" altLang="en-US" sz="1000" dirty="0">
                <a:latin typeface="+mn-ea"/>
              </a:rPr>
              <a:t> 도입하여 자동화된 공격을 방지하고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사용자가 사람임을 확인하는 절차를 추가할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 웹 </a:t>
            </a:r>
            <a:r>
              <a:rPr lang="ko-KR" altLang="en-US" sz="1000" b="1" dirty="0">
                <a:latin typeface="+mn-ea"/>
              </a:rPr>
              <a:t>애플리케이션 방화벽</a:t>
            </a:r>
            <a:r>
              <a:rPr lang="en-US" altLang="ko-KR" sz="1000" b="1" dirty="0">
                <a:latin typeface="+mn-ea"/>
              </a:rPr>
              <a:t>(WAF) </a:t>
            </a:r>
            <a:r>
              <a:rPr lang="ko-KR" altLang="en-US" sz="1000" b="1" dirty="0">
                <a:latin typeface="+mn-ea"/>
              </a:rPr>
              <a:t>사용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WAF</a:t>
            </a:r>
            <a:r>
              <a:rPr lang="ko-KR" altLang="en-US" sz="1000" dirty="0">
                <a:latin typeface="+mn-ea"/>
              </a:rPr>
              <a:t>를 사용하여 의심스러운 </a:t>
            </a:r>
            <a:r>
              <a:rPr lang="ko-KR" altLang="en-US" sz="1000" dirty="0" err="1">
                <a:latin typeface="+mn-ea"/>
              </a:rPr>
              <a:t>트래픽을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필터링하고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비정상적인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 시도를 차단할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5. </a:t>
            </a:r>
            <a:r>
              <a:rPr lang="ko-KR" altLang="en-US" sz="1000" b="1" dirty="0">
                <a:latin typeface="+mn-ea"/>
              </a:rPr>
              <a:t>메시지 위조</a:t>
            </a:r>
            <a:r>
              <a:rPr lang="en-US" altLang="ko-KR" sz="1000" b="1" dirty="0">
                <a:latin typeface="+mn-ea"/>
              </a:rPr>
              <a:t>(Forged Message) </a:t>
            </a:r>
            <a:r>
              <a:rPr lang="ko-KR" altLang="en-US" sz="1000" b="1" dirty="0">
                <a:latin typeface="+mn-ea"/>
              </a:rPr>
              <a:t>및 </a:t>
            </a:r>
            <a:r>
              <a:rPr lang="ko-KR" altLang="en-US" sz="1000" b="1" dirty="0" err="1">
                <a:latin typeface="+mn-ea"/>
              </a:rPr>
              <a:t>인젝션</a:t>
            </a:r>
            <a:r>
              <a:rPr lang="ko-KR" altLang="en-US" sz="1000" b="1" dirty="0">
                <a:latin typeface="+mn-ea"/>
              </a:rPr>
              <a:t> 공격</a:t>
            </a:r>
          </a:p>
          <a:p>
            <a:r>
              <a:rPr lang="ko-KR" altLang="en-US" sz="1000" b="1" dirty="0" smtClean="0">
                <a:latin typeface="+mn-ea"/>
              </a:rPr>
              <a:t>    문제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공격자가 </a:t>
            </a:r>
            <a:r>
              <a:rPr lang="ko-KR" altLang="en-US" sz="1000" dirty="0">
                <a:latin typeface="+mn-ea"/>
              </a:rPr>
              <a:t>서버나 클라이언트로 위조된 메시지를 보내서 의도하지 않은 동작을 유도할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예를 들어</a:t>
            </a:r>
            <a:r>
              <a:rPr lang="en-US" altLang="ko-KR" sz="1000" dirty="0">
                <a:latin typeface="+mn-ea"/>
              </a:rPr>
              <a:t>, SQL </a:t>
            </a:r>
            <a:r>
              <a:rPr lang="ko-KR" altLang="en-US" sz="1000" dirty="0" err="1">
                <a:latin typeface="+mn-ea"/>
              </a:rPr>
              <a:t>인젝션이나</a:t>
            </a:r>
            <a:r>
              <a:rPr lang="ko-KR" altLang="en-US" sz="1000" dirty="0">
                <a:latin typeface="+mn-ea"/>
              </a:rPr>
              <a:t> 명령어 </a:t>
            </a:r>
            <a:r>
              <a:rPr lang="ko-KR" altLang="en-US" sz="1000" dirty="0" err="1">
                <a:latin typeface="+mn-ea"/>
              </a:rPr>
              <a:t>인젝션과</a:t>
            </a:r>
            <a:r>
              <a:rPr lang="ko-KR" altLang="en-US" sz="1000" dirty="0">
                <a:latin typeface="+mn-ea"/>
              </a:rPr>
              <a:t> 같은 공격이 발생할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해결 </a:t>
            </a:r>
            <a:r>
              <a:rPr lang="ko-KR" altLang="en-US" sz="1000" b="1" dirty="0">
                <a:latin typeface="+mn-ea"/>
              </a:rPr>
              <a:t>방안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메시지 </a:t>
            </a:r>
            <a:r>
              <a:rPr lang="ko-KR" altLang="en-US" sz="1000" dirty="0">
                <a:latin typeface="+mn-ea"/>
              </a:rPr>
              <a:t>검증 및 데이터 </a:t>
            </a:r>
            <a:r>
              <a:rPr lang="ko-KR" altLang="en-US" sz="1000" dirty="0" err="1">
                <a:latin typeface="+mn-ea"/>
              </a:rPr>
              <a:t>인코딩</a:t>
            </a:r>
            <a:r>
              <a:rPr lang="en-US" altLang="ko-KR" sz="1000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.  </a:t>
            </a:r>
            <a:r>
              <a:rPr lang="ko-KR" altLang="en-US" sz="1000" dirty="0" smtClean="0">
                <a:latin typeface="+mn-ea"/>
              </a:rPr>
              <a:t>서버와 </a:t>
            </a:r>
            <a:r>
              <a:rPr lang="ko-KR" altLang="en-US" sz="1000" dirty="0">
                <a:latin typeface="+mn-ea"/>
              </a:rPr>
              <a:t>클라이언트가 주고받는 모든 메시지에 대해 철저히 검증하고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예상치 못한 데이터를 포함한 메시지는 차단합니다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</a:t>
            </a:r>
            <a:r>
              <a:rPr lang="en-US" altLang="ko-KR" sz="1000" dirty="0" smtClean="0">
                <a:latin typeface="+mn-ea"/>
              </a:rPr>
              <a:t>.  </a:t>
            </a:r>
            <a:r>
              <a:rPr lang="ko-KR" altLang="en-US" sz="1000" dirty="0" smtClean="0">
                <a:latin typeface="+mn-ea"/>
              </a:rPr>
              <a:t>클라이언트로부터 </a:t>
            </a:r>
            <a:r>
              <a:rPr lang="ko-KR" altLang="en-US" sz="1000" dirty="0">
                <a:latin typeface="+mn-ea"/>
              </a:rPr>
              <a:t>입력된 데이터는 항상 </a:t>
            </a:r>
            <a:r>
              <a:rPr lang="ko-KR" altLang="en-US" sz="1000" dirty="0" err="1">
                <a:latin typeface="+mn-ea"/>
              </a:rPr>
              <a:t>인코딩</a:t>
            </a:r>
            <a:r>
              <a:rPr lang="ko-KR" altLang="en-US" sz="1000" dirty="0">
                <a:latin typeface="+mn-ea"/>
              </a:rPr>
              <a:t> 및 </a:t>
            </a:r>
            <a:r>
              <a:rPr lang="ko-KR" altLang="en-US" sz="1000" dirty="0" err="1">
                <a:latin typeface="+mn-ea"/>
              </a:rPr>
              <a:t>필터링하여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 err="1">
                <a:latin typeface="+mn-ea"/>
              </a:rPr>
              <a:t>인젝션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명령어 </a:t>
            </a:r>
            <a:r>
              <a:rPr lang="ko-KR" altLang="en-US" sz="1000" dirty="0" err="1">
                <a:latin typeface="+mn-ea"/>
              </a:rPr>
              <a:t>인젝션</a:t>
            </a:r>
            <a:r>
              <a:rPr lang="ko-KR" altLang="en-US" sz="1000" dirty="0">
                <a:latin typeface="+mn-ea"/>
              </a:rPr>
              <a:t> 등을 방지합니다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명확한 </a:t>
            </a:r>
            <a:r>
              <a:rPr lang="ko-KR" altLang="en-US" sz="1000" b="1" dirty="0">
                <a:latin typeface="+mn-ea"/>
              </a:rPr>
              <a:t>프로토콜 정의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- </a:t>
            </a:r>
            <a:r>
              <a:rPr lang="en-US" altLang="ko-KR" sz="1000" dirty="0" err="1" smtClean="0">
                <a:latin typeface="+mn-ea"/>
              </a:rPr>
              <a:t>WebSocket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메시지의 포맷과 내용에 대한 명확한 프로토콜을 정의하고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클라이언트와 서버가 이를 엄격히 준수하도록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결론</a:t>
            </a:r>
          </a:p>
          <a:p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연결에서 발생할 수 있는 보안 문제는 다각적으로 존재하며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이를 방지하기 위해 다양한 보안 대책이 필요합니다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SSL/TLS</a:t>
            </a:r>
            <a:r>
              <a:rPr lang="ko-KR" altLang="en-US" sz="1000" dirty="0">
                <a:latin typeface="+mn-ea"/>
              </a:rPr>
              <a:t>를 통한 암호화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강력한 인증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메시지 검증 및 </a:t>
            </a:r>
            <a:r>
              <a:rPr lang="ko-KR" altLang="en-US" sz="1000" dirty="0" err="1">
                <a:latin typeface="+mn-ea"/>
              </a:rPr>
              <a:t>인코딩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연결 제한 및 세션 관리 등과 같은 방법을 통해 </a:t>
            </a:r>
            <a:r>
              <a:rPr lang="en-US" altLang="ko-KR" sz="1000" dirty="0" err="1">
                <a:latin typeface="+mn-ea"/>
              </a:rPr>
              <a:t>WebSocket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연결의 보안을 강화할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이러한 </a:t>
            </a:r>
            <a:r>
              <a:rPr lang="ko-KR" altLang="en-US" sz="1000" dirty="0">
                <a:latin typeface="+mn-ea"/>
              </a:rPr>
              <a:t>대책을 적절히 구현함으로써 </a:t>
            </a:r>
            <a:r>
              <a:rPr lang="en-US" altLang="ko-KR" sz="1000" dirty="0">
                <a:latin typeface="+mn-ea"/>
              </a:rPr>
              <a:t>K </a:t>
            </a:r>
            <a:r>
              <a:rPr lang="ko-KR" altLang="en-US" sz="1000" dirty="0">
                <a:latin typeface="+mn-ea"/>
              </a:rPr>
              <a:t>통신사는 고객에게 안전하고 신뢰할 수 있는 </a:t>
            </a:r>
            <a:r>
              <a:rPr lang="en-US" altLang="ko-KR" sz="1000" dirty="0">
                <a:latin typeface="+mn-ea"/>
              </a:rPr>
              <a:t>Push </a:t>
            </a:r>
            <a:r>
              <a:rPr lang="ko-KR" altLang="en-US" sz="1000" dirty="0">
                <a:latin typeface="+mn-ea"/>
              </a:rPr>
              <a:t>알림 서비스를 제공할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웹소켓</a:t>
            </a:r>
            <a:r>
              <a:rPr lang="ko-KR" altLang="en-US" sz="1100" b="1" dirty="0">
                <a:latin typeface="+mn-ea"/>
              </a:rPr>
              <a:t> 연결에서 발생할 수 있는 보안 문제들을 제시하고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각각의 문제 해결 방안을 제시하세요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378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캐시의 </a:t>
            </a:r>
            <a:r>
              <a:rPr lang="ko-KR" altLang="en-US" sz="1000" b="1" dirty="0">
                <a:latin typeface="+mn-ea"/>
              </a:rPr>
              <a:t>효율성을 높이기 위한 캐시 갱신 정책과 캐시 만료 정책</a:t>
            </a:r>
          </a:p>
          <a:p>
            <a:r>
              <a:rPr lang="ko-KR" altLang="en-US" sz="1000" dirty="0">
                <a:latin typeface="+mn-ea"/>
              </a:rPr>
              <a:t>통신사 </a:t>
            </a:r>
            <a:r>
              <a:rPr lang="en-US" altLang="ko-KR" sz="1000" dirty="0">
                <a:latin typeface="+mn-ea"/>
              </a:rPr>
              <a:t>K</a:t>
            </a:r>
            <a:r>
              <a:rPr lang="ko-KR" altLang="en-US" sz="1000" dirty="0">
                <a:latin typeface="+mn-ea"/>
              </a:rPr>
              <a:t>의 고객 서비스 웹 애플리케이션에서 메모리 캐시를 활용하여 성능을 최적화하기 위해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적절한 캐시 갱신 정책과 캐시 만료 정책을 설계하는 것이 중요합니다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이들 </a:t>
            </a:r>
            <a:r>
              <a:rPr lang="ko-KR" altLang="en-US" sz="1000" dirty="0">
                <a:latin typeface="+mn-ea"/>
              </a:rPr>
              <a:t>정책은 캐시의 효율성을 높이고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데이터의 최신성을 유지하는 데 중요한 역할을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</a:t>
            </a:r>
            <a:r>
              <a:rPr lang="ko-KR" altLang="en-US" sz="1000" b="1" dirty="0">
                <a:latin typeface="+mn-ea"/>
              </a:rPr>
              <a:t>캐시 갱신 정책</a:t>
            </a:r>
            <a:r>
              <a:rPr lang="en-US" altLang="ko-KR" sz="1000" b="1" dirty="0">
                <a:latin typeface="+mn-ea"/>
              </a:rPr>
              <a:t>(Cache Eviction Policy)</a:t>
            </a:r>
          </a:p>
          <a:p>
            <a:r>
              <a:rPr lang="ko-KR" altLang="en-US" sz="1000" dirty="0" smtClean="0">
                <a:latin typeface="+mn-ea"/>
              </a:rPr>
              <a:t>    캐시 </a:t>
            </a:r>
            <a:r>
              <a:rPr lang="ko-KR" altLang="en-US" sz="1000" dirty="0">
                <a:latin typeface="+mn-ea"/>
              </a:rPr>
              <a:t>갱신 정책은 캐시에 저장된 데이터를 어떻게 갱신하고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캐시가 가득 찼을 때 어떤 데이터를 제거할지 결정하는 방법입니다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다음은 대표적인 캐시 갱신 정책입니다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a</a:t>
            </a:r>
            <a:r>
              <a:rPr lang="en-US" altLang="ko-KR" sz="1000" b="1" dirty="0">
                <a:latin typeface="+mn-ea"/>
              </a:rPr>
              <a:t>) LRU (Least Recently Used)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설명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LRU</a:t>
            </a:r>
            <a:r>
              <a:rPr lang="ko-KR" altLang="en-US" sz="1000" dirty="0">
                <a:latin typeface="+mn-ea"/>
              </a:rPr>
              <a:t>는 가장 오랫동안 사용되지 않은 데이터를 먼저 제거하는 정책입니다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최근에 자주 사용된 데이터는 캐시에 남아 있게 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오랫동안 사용되지 않은 데이터는 제거됩니다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적용 </a:t>
            </a:r>
            <a:r>
              <a:rPr lang="ko-KR" altLang="en-US" sz="1000" b="1" dirty="0">
                <a:latin typeface="+mn-ea"/>
              </a:rPr>
              <a:t>시나리오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고객 정보나 통계 계산 결과와 같은 데이터가 자주 조회되고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일정 시간 내에 재사용될 가능성이 높은 경우 </a:t>
            </a:r>
            <a:r>
              <a:rPr lang="en-US" altLang="ko-KR" sz="1000" dirty="0">
                <a:latin typeface="+mn-ea"/>
              </a:rPr>
              <a:t>LRU </a:t>
            </a:r>
            <a:r>
              <a:rPr lang="ko-KR" altLang="en-US" sz="1000" dirty="0">
                <a:latin typeface="+mn-ea"/>
              </a:rPr>
              <a:t>정책이 유효합니다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</a:t>
            </a:r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통해 최신 데이터를 캐시에 유지하며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자주 조회되는 데이터의 접근 속도를 높일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    장점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자주 </a:t>
            </a:r>
            <a:r>
              <a:rPr lang="ko-KR" altLang="en-US" sz="1000" dirty="0">
                <a:latin typeface="+mn-ea"/>
              </a:rPr>
              <a:t>사용되는 데이터를 캐시에 오래 유지할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   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smtClean="0">
                <a:latin typeface="+mn-ea"/>
              </a:rPr>
              <a:t>캐시 </a:t>
            </a:r>
            <a:r>
              <a:rPr lang="ko-KR" altLang="en-US" sz="1000" dirty="0">
                <a:latin typeface="+mn-ea"/>
              </a:rPr>
              <a:t>메모리 효율성을 높일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단점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       - </a:t>
            </a:r>
            <a:r>
              <a:rPr lang="ko-KR" altLang="en-US" sz="1000" dirty="0" smtClean="0">
                <a:latin typeface="+mn-ea"/>
              </a:rPr>
              <a:t>자주 </a:t>
            </a:r>
            <a:r>
              <a:rPr lang="ko-KR" altLang="en-US" sz="1000" dirty="0">
                <a:latin typeface="+mn-ea"/>
              </a:rPr>
              <a:t>접근되지 않더라도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패턴의 접근이 발생할 경우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필요한 데이터가 캐시에서 제거될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b</a:t>
            </a:r>
            <a:r>
              <a:rPr lang="en-US" altLang="ko-KR" sz="1000" b="1" dirty="0">
                <a:latin typeface="+mn-ea"/>
              </a:rPr>
              <a:t>) LFU (Least Frequently Used)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설명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LFU</a:t>
            </a:r>
            <a:r>
              <a:rPr lang="ko-KR" altLang="en-US" sz="1000" dirty="0">
                <a:latin typeface="+mn-ea"/>
              </a:rPr>
              <a:t>는 사용 빈도가 가장 낮은 데이터를 먼저 제거하는 정책입니다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사용 횟수를 기준으로 캐시 데이터를 </a:t>
            </a:r>
            <a:r>
              <a:rPr lang="ko-KR" altLang="en-US" sz="1000" dirty="0" smtClean="0">
                <a:latin typeface="+mn-ea"/>
              </a:rPr>
              <a:t>갱신하므로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자주 사용되지 않는 데이터는 빠르게 제거됩니다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적용 </a:t>
            </a:r>
            <a:r>
              <a:rPr lang="ko-KR" altLang="en-US" sz="1000" b="1" dirty="0">
                <a:latin typeface="+mn-ea"/>
              </a:rPr>
              <a:t>시나리오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특정 고객 정보나 통계 계산 결과가 반복적으로 자주 조회되는 경우</a:t>
            </a:r>
            <a:r>
              <a:rPr lang="en-US" altLang="ko-KR" sz="1000" dirty="0">
                <a:latin typeface="+mn-ea"/>
              </a:rPr>
              <a:t>, LFU </a:t>
            </a:r>
            <a:r>
              <a:rPr lang="ko-KR" altLang="en-US" sz="1000" dirty="0">
                <a:latin typeface="+mn-ea"/>
              </a:rPr>
              <a:t>정책이 효과적일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        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ko-KR" altLang="en-US" sz="1000" dirty="0">
                <a:latin typeface="+mn-ea"/>
              </a:rPr>
              <a:t>정책은 캐시에 자주 조회되는 데이터를 유지하여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동일한 데이터에 대한 중복 연산을 줄일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장점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자주 </a:t>
            </a:r>
            <a:r>
              <a:rPr lang="ko-KR" altLang="en-US" sz="1000" dirty="0">
                <a:latin typeface="+mn-ea"/>
              </a:rPr>
              <a:t>조회되는 데이터를 장기적으로 캐시에 유지할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단점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한 </a:t>
            </a:r>
            <a:r>
              <a:rPr lang="ko-KR" altLang="en-US" sz="1000" dirty="0">
                <a:latin typeface="+mn-ea"/>
              </a:rPr>
              <a:t>번 사용된 데이터가 계속해서 캐시에 유지될 수 있으며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일시적으로 자주 사용된 데이터가 오래 남아 있을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c</a:t>
            </a:r>
            <a:r>
              <a:rPr lang="en-US" altLang="ko-KR" sz="1000" b="1" dirty="0">
                <a:latin typeface="+mn-ea"/>
              </a:rPr>
              <a:t>) FIFO (First In, First Out)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설명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FIFO</a:t>
            </a:r>
            <a:r>
              <a:rPr lang="ko-KR" altLang="en-US" sz="1000" dirty="0">
                <a:latin typeface="+mn-ea"/>
              </a:rPr>
              <a:t>는 캐시에 가장 먼저 들어온 데이터를 먼저 제거하는 정책입니다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데이터가 캐시에 들어온 순서대로 제거되며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오래된 데이터가 삭제됩니다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적용 </a:t>
            </a:r>
            <a:r>
              <a:rPr lang="ko-KR" altLang="en-US" sz="1000" b="1" dirty="0">
                <a:latin typeface="+mn-ea"/>
              </a:rPr>
              <a:t>시나리오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모든 데이터가 거의 동일하게 사용되며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데이터의 사용 패턴이 특정하지 않을 때 사용될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그러나 </a:t>
            </a:r>
            <a:r>
              <a:rPr lang="en-US" altLang="ko-KR" sz="1000" dirty="0">
                <a:latin typeface="+mn-ea"/>
              </a:rPr>
              <a:t>LRU</a:t>
            </a:r>
            <a:r>
              <a:rPr lang="ko-KR" altLang="en-US" sz="1000" dirty="0">
                <a:latin typeface="+mn-ea"/>
              </a:rPr>
              <a:t>나 </a:t>
            </a:r>
            <a:r>
              <a:rPr lang="en-US" altLang="ko-KR" sz="1000" dirty="0">
                <a:latin typeface="+mn-ea"/>
              </a:rPr>
              <a:t>LFU</a:t>
            </a:r>
            <a:r>
              <a:rPr lang="ko-KR" altLang="en-US" sz="1000" dirty="0">
                <a:latin typeface="+mn-ea"/>
              </a:rPr>
              <a:t>에 비해 효율성이 떨어질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장점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구현이 </a:t>
            </a:r>
            <a:r>
              <a:rPr lang="ko-KR" altLang="en-US" sz="1000" dirty="0">
                <a:latin typeface="+mn-ea"/>
              </a:rPr>
              <a:t>간단하고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예측 가능한 방식으로 동작합니다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</a:p>
          <a:p>
            <a:r>
              <a:rPr lang="ko-KR" altLang="en-US" sz="1000" dirty="0" smtClean="0">
                <a:latin typeface="+mn-ea"/>
              </a:rPr>
              <a:t>        </a:t>
            </a:r>
            <a:r>
              <a:rPr lang="ko-KR" altLang="en-US" sz="1000" b="1" dirty="0" smtClean="0">
                <a:latin typeface="+mn-ea"/>
              </a:rPr>
              <a:t>단점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데이터의 </a:t>
            </a:r>
            <a:r>
              <a:rPr lang="ko-KR" altLang="en-US" sz="1000" dirty="0">
                <a:latin typeface="+mn-ea"/>
              </a:rPr>
              <a:t>사용 빈도나 최근 사용 여부를 고려하지 않으므로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중요한 데이터가 제거될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이 웹 애플리케이션은 다양한 데이터 조회 및 계산 작업을 수행하며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많은 수의 고객 요청을 처리해야 합니다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특히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특정 고객 정보 조회 및 통계 계산이 빈번히 발생하며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이로 인해 </a:t>
            </a:r>
            <a:r>
              <a:rPr lang="ko-KR" altLang="en-US" sz="1100" b="1" dirty="0" err="1" smtClean="0">
                <a:latin typeface="+mn-ea"/>
              </a:rPr>
              <a:t>데이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err="1" smtClean="0">
                <a:latin typeface="+mn-ea"/>
              </a:rPr>
              <a:t>터베이스에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큰 부하가 가해지고 있습니다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이를 </a:t>
            </a:r>
            <a:r>
              <a:rPr lang="ko-KR" altLang="en-US" sz="1100" b="1" dirty="0">
                <a:latin typeface="+mn-ea"/>
              </a:rPr>
              <a:t>해결하기 위해 메모리 캐시를 활용하여 성능을 최적화하고자 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1457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7820" y="420988"/>
            <a:ext cx="119363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2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캐시 만료 정책</a:t>
            </a:r>
            <a:r>
              <a:rPr lang="en-US" altLang="ko-KR" sz="1000" b="1" dirty="0">
                <a:latin typeface="+mn-ea"/>
              </a:rPr>
              <a:t>(Cache Expiration Policy)</a:t>
            </a:r>
          </a:p>
          <a:p>
            <a:r>
              <a:rPr lang="ko-KR" altLang="en-US" sz="1000" dirty="0" smtClean="0">
                <a:latin typeface="+mn-ea"/>
              </a:rPr>
              <a:t>   캐시 </a:t>
            </a:r>
            <a:r>
              <a:rPr lang="ko-KR" altLang="en-US" sz="1000" dirty="0">
                <a:latin typeface="+mn-ea"/>
              </a:rPr>
              <a:t>만료 정책은 캐시에 저장된 데이터가 일정 시간이 지나면 자동으로 삭제되거나 갱신되도록 하는 정책입니다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이는 </a:t>
            </a:r>
            <a:r>
              <a:rPr lang="ko-KR" altLang="en-US" sz="1000" dirty="0">
                <a:latin typeface="+mn-ea"/>
              </a:rPr>
              <a:t>데이터의 최신성을 유지하고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캐시 내 데이터의 유효성을 보장하는 데 중요한 역할을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a</a:t>
            </a:r>
            <a:r>
              <a:rPr lang="en-US" altLang="ko-KR" sz="1000" b="1" dirty="0">
                <a:latin typeface="+mn-ea"/>
              </a:rPr>
              <a:t>) TTL (Time-To-Live)</a:t>
            </a: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ko-KR" altLang="en-US" sz="1000" b="1" dirty="0" smtClean="0">
                <a:latin typeface="+mn-ea"/>
              </a:rPr>
              <a:t>설명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TTL</a:t>
            </a:r>
            <a:r>
              <a:rPr lang="ko-KR" altLang="en-US" sz="1000" dirty="0">
                <a:latin typeface="+mn-ea"/>
              </a:rPr>
              <a:t>은 </a:t>
            </a:r>
            <a:r>
              <a:rPr lang="ko-KR" altLang="en-US" sz="1000" dirty="0" err="1">
                <a:latin typeface="+mn-ea"/>
              </a:rPr>
              <a:t>캐시된</a:t>
            </a:r>
            <a:r>
              <a:rPr lang="ko-KR" altLang="en-US" sz="1000" dirty="0">
                <a:latin typeface="+mn-ea"/>
              </a:rPr>
              <a:t> 데이터가 일정 시간이 지나면 만료되도록 설정하는 정책입니다</a:t>
            </a:r>
            <a:r>
              <a:rPr lang="en-US" altLang="ko-KR" sz="1000" dirty="0">
                <a:latin typeface="+mn-ea"/>
              </a:rPr>
              <a:t>. TTL</a:t>
            </a:r>
            <a:r>
              <a:rPr lang="ko-KR" altLang="en-US" sz="1000" dirty="0">
                <a:latin typeface="+mn-ea"/>
              </a:rPr>
              <a:t>을 설정하면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데이터가 일정 시간이 지나면 자동으로 캐시에서 제거됩니다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ko-KR" altLang="en-US" sz="1000" b="1" dirty="0" smtClean="0">
                <a:latin typeface="+mn-ea"/>
              </a:rPr>
              <a:t>적용 </a:t>
            </a:r>
            <a:r>
              <a:rPr lang="ko-KR" altLang="en-US" sz="1000" b="1" dirty="0">
                <a:latin typeface="+mn-ea"/>
              </a:rPr>
              <a:t>시나리오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고객 정보나 통계 데이터의 최신성이 중요하지만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데이터의 생성 비용이 높은 경우 사용됩니다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고객의 현재 상태 정보나 주기적으로 변하는 통계 데이터는 일정 시간 후 </a:t>
            </a:r>
            <a:r>
              <a:rPr lang="ko-KR" altLang="en-US" sz="1000" dirty="0" smtClean="0">
                <a:latin typeface="+mn-ea"/>
              </a:rPr>
              <a:t>갱신</a:t>
            </a:r>
            <a:endParaRPr lang="en-US" altLang="ko-KR" sz="1000" dirty="0" smtClean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ko-KR" altLang="en-US" sz="1000" b="1" dirty="0" smtClean="0">
                <a:latin typeface="+mn-ea"/>
              </a:rPr>
              <a:t>장점</a:t>
            </a:r>
            <a:r>
              <a:rPr lang="en-US" altLang="ko-KR" sz="1000" b="1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데이터의 </a:t>
            </a:r>
            <a:r>
              <a:rPr lang="ko-KR" altLang="en-US" sz="1000" dirty="0">
                <a:latin typeface="+mn-ea"/>
              </a:rPr>
              <a:t>최신성을 유지할 수 있습니다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일정 </a:t>
            </a:r>
            <a:r>
              <a:rPr lang="ko-KR" altLang="en-US" sz="1000" dirty="0">
                <a:latin typeface="+mn-ea"/>
              </a:rPr>
              <a:t>시간이 지나면 캐시가 자동으로 갱신되어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오래된 데이터가 제거됩니다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ko-KR" altLang="en-US" sz="1000" b="1" dirty="0" smtClean="0">
                <a:latin typeface="+mn-ea"/>
              </a:rPr>
              <a:t>단점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데이터가 </a:t>
            </a:r>
            <a:r>
              <a:rPr lang="ko-KR" altLang="en-US" sz="1000" dirty="0">
                <a:latin typeface="+mn-ea"/>
              </a:rPr>
              <a:t>빈번하게 갱신될 경우</a:t>
            </a:r>
            <a:r>
              <a:rPr lang="en-US" altLang="ko-KR" sz="1000" dirty="0">
                <a:latin typeface="+mn-ea"/>
              </a:rPr>
              <a:t>, TTL </a:t>
            </a:r>
            <a:r>
              <a:rPr lang="ko-KR" altLang="en-US" sz="1000" dirty="0">
                <a:latin typeface="+mn-ea"/>
              </a:rPr>
              <a:t>설정에 따라 캐시 </a:t>
            </a:r>
            <a:r>
              <a:rPr lang="ko-KR" altLang="en-US" sz="1000" dirty="0" err="1">
                <a:latin typeface="+mn-ea"/>
              </a:rPr>
              <a:t>히트율이</a:t>
            </a:r>
            <a:r>
              <a:rPr lang="ko-KR" altLang="en-US" sz="1000" dirty="0">
                <a:latin typeface="+mn-ea"/>
              </a:rPr>
              <a:t> 낮아질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 b</a:t>
            </a:r>
            <a:r>
              <a:rPr lang="en-US" altLang="ko-KR" sz="1000" b="1" dirty="0">
                <a:latin typeface="+mn-ea"/>
              </a:rPr>
              <a:t>) Absolute Expiration (</a:t>
            </a:r>
            <a:r>
              <a:rPr lang="ko-KR" altLang="en-US" sz="1000" b="1" dirty="0">
                <a:latin typeface="+mn-ea"/>
              </a:rPr>
              <a:t>절대 만료 시간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설명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캐시 데이터에 특정 만료 시간을 지정하는 정책입니다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절대 만료 시간은 데이터가 캐시에 저장된 시점과 관계없이 특정 시점에 데이터가 만료되도록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적용 </a:t>
            </a:r>
            <a:r>
              <a:rPr lang="ko-KR" altLang="en-US" sz="1000" b="1" dirty="0">
                <a:latin typeface="+mn-ea"/>
              </a:rPr>
              <a:t>시나리오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특정 이벤트나 일정이 있는 데이터에 사용될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예를 들어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프로모션 정보는 프로모션 종료 시점에 자동으로 캐시에서 제거되도록 설정할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장점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특정 </a:t>
            </a:r>
            <a:r>
              <a:rPr lang="ko-KR" altLang="en-US" sz="1000" dirty="0">
                <a:latin typeface="+mn-ea"/>
              </a:rPr>
              <a:t>시점에 데이터를 만료시키고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정확한 시간에 캐시를 갱신할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단점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설정된 </a:t>
            </a:r>
            <a:r>
              <a:rPr lang="ko-KR" altLang="en-US" sz="1000" dirty="0">
                <a:latin typeface="+mn-ea"/>
              </a:rPr>
              <a:t>시간이 지나면 캐시가 만료되므로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 접근이 잦은 경우에는 성능이 떨어질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c</a:t>
            </a:r>
            <a:r>
              <a:rPr lang="en-US" altLang="ko-KR" sz="1000" b="1" dirty="0">
                <a:latin typeface="+mn-ea"/>
              </a:rPr>
              <a:t>) Sliding Expiration (</a:t>
            </a:r>
            <a:r>
              <a:rPr lang="ko-KR" altLang="en-US" sz="1000" b="1" dirty="0">
                <a:latin typeface="+mn-ea"/>
              </a:rPr>
              <a:t>슬라이딩 만료 시간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설명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슬라이딩 만료 시간은 캐시에 접근할 때마다 만료 시간이 연장되는 정책입니다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즉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캐시 데이터가 일정 시간 동안 접근되지 않으면 만료되지만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접근할 때마다 만료 시간이 갱신됩니다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적용 </a:t>
            </a:r>
            <a:r>
              <a:rPr lang="ko-KR" altLang="en-US" sz="1000" b="1" dirty="0">
                <a:latin typeface="+mn-ea"/>
              </a:rPr>
              <a:t>시나리오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자주 사용되는 데이터에 적합하며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사용 빈도에 따라 캐시 데이터를 유지하고자 할 때 유용합니다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</a:t>
            </a:r>
            <a:r>
              <a:rPr lang="ko-KR" altLang="en-US" sz="1000" b="1" dirty="0" smtClean="0">
                <a:latin typeface="+mn-ea"/>
              </a:rPr>
              <a:t>장점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자주 </a:t>
            </a:r>
            <a:r>
              <a:rPr lang="ko-KR" altLang="en-US" sz="1000" dirty="0">
                <a:latin typeface="+mn-ea"/>
              </a:rPr>
              <a:t>사용되는 데이터를 캐시에 오래 유지할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</a:t>
            </a:r>
            <a:r>
              <a:rPr lang="ko-KR" altLang="en-US" sz="1000" b="1" dirty="0" smtClean="0">
                <a:latin typeface="+mn-ea"/>
              </a:rPr>
              <a:t>단점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데이터가 </a:t>
            </a:r>
            <a:r>
              <a:rPr lang="ko-KR" altLang="en-US" sz="1000" dirty="0">
                <a:latin typeface="+mn-ea"/>
              </a:rPr>
              <a:t>계속해서 캐시에 남아 있을 수 있어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중요한 데이터를 위한 캐시 공간이 부족해질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3. </a:t>
            </a:r>
            <a:r>
              <a:rPr lang="ko-KR" altLang="en-US" sz="1000" b="1" dirty="0">
                <a:latin typeface="+mn-ea"/>
              </a:rPr>
              <a:t>캐시 갱신 및 만료 정책 결합</a:t>
            </a:r>
          </a:p>
          <a:p>
            <a:r>
              <a:rPr lang="ko-KR" altLang="en-US" sz="1000" dirty="0" smtClean="0">
                <a:latin typeface="+mn-ea"/>
              </a:rPr>
              <a:t>    통신사 </a:t>
            </a:r>
            <a:r>
              <a:rPr lang="en-US" altLang="ko-KR" sz="1000" dirty="0">
                <a:latin typeface="+mn-ea"/>
              </a:rPr>
              <a:t>K</a:t>
            </a:r>
            <a:r>
              <a:rPr lang="ko-KR" altLang="en-US" sz="1000" dirty="0">
                <a:latin typeface="+mn-ea"/>
              </a:rPr>
              <a:t>의 고객 서비스 웹 애플리케이션에서 효율적인 </a:t>
            </a:r>
            <a:r>
              <a:rPr lang="ko-KR" altLang="en-US" sz="1000" dirty="0" err="1">
                <a:latin typeface="+mn-ea"/>
              </a:rPr>
              <a:t>캐싱을</a:t>
            </a:r>
            <a:r>
              <a:rPr lang="ko-KR" altLang="en-US" sz="1000" dirty="0">
                <a:latin typeface="+mn-ea"/>
              </a:rPr>
              <a:t> 위해 다음과 같은 결합된 전략을 사용할 수 있습니다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LRU </a:t>
            </a:r>
            <a:r>
              <a:rPr lang="en-US" altLang="ko-KR" sz="1000" b="1" dirty="0">
                <a:latin typeface="+mn-ea"/>
              </a:rPr>
              <a:t>+ TTL</a:t>
            </a:r>
            <a:r>
              <a:rPr lang="en-US" altLang="ko-KR" sz="1000" b="1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자주 </a:t>
            </a:r>
            <a:r>
              <a:rPr lang="ko-KR" altLang="en-US" sz="1000" dirty="0">
                <a:latin typeface="+mn-ea"/>
              </a:rPr>
              <a:t>조회되는 데이터를 캐시에 유지하면서도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일정 시간 후 자동으로 제거되는 정책을 사용할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 조합은 데이터의 최신성을 유지하면서도 캐시 메모리의 효율성을 높입니다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LFU </a:t>
            </a:r>
            <a:r>
              <a:rPr lang="en-US" altLang="ko-KR" sz="1000" b="1" dirty="0">
                <a:latin typeface="+mn-ea"/>
              </a:rPr>
              <a:t>+ Sliding Expiration</a:t>
            </a:r>
            <a:r>
              <a:rPr lang="en-US" altLang="ko-KR" sz="1000" b="1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자주 </a:t>
            </a:r>
            <a:r>
              <a:rPr lang="ko-KR" altLang="en-US" sz="1000" dirty="0">
                <a:latin typeface="+mn-ea"/>
              </a:rPr>
              <a:t>사용되는 데이터가 캐시에 오래 남아 있도록 하되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일정 기간 사용되지 않으면 자동으로 제거되도록 설정할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이를 통해 중요한 데이터를 캐시에 오랫동안 </a:t>
            </a:r>
            <a:r>
              <a:rPr lang="ko-KR" altLang="en-US" sz="1000" dirty="0" smtClean="0">
                <a:latin typeface="+mn-ea"/>
              </a:rPr>
              <a:t>유지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FIFO </a:t>
            </a:r>
            <a:r>
              <a:rPr lang="en-US" altLang="ko-KR" sz="1000" b="1" dirty="0">
                <a:latin typeface="+mn-ea"/>
              </a:rPr>
              <a:t>+ Absolute Expiration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데이터의 </a:t>
            </a:r>
            <a:r>
              <a:rPr lang="ko-KR" altLang="en-US" sz="1000" dirty="0">
                <a:latin typeface="+mn-ea"/>
              </a:rPr>
              <a:t>사용 순서를 기준으로 캐시에서 제거하되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특정 시점에 만료되도록 설정하여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일정 기간 동안만 유효한 데이터를 관리할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결론</a:t>
            </a:r>
            <a:endParaRPr lang="ko-KR" altLang="en-US" sz="1000" b="1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캐시의 효율성을 높이기 위해 적절한 캐시 갱신 정책과 만료 정책을 선택하는 것은 매우 중요합니다</a:t>
            </a:r>
            <a:r>
              <a:rPr lang="en-US" altLang="ko-KR" sz="1000" dirty="0">
                <a:latin typeface="+mn-ea"/>
              </a:rPr>
              <a:t>. LRU</a:t>
            </a:r>
            <a:r>
              <a:rPr lang="ko-KR" altLang="en-US" sz="1000" dirty="0">
                <a:latin typeface="+mn-ea"/>
              </a:rPr>
              <a:t>와 </a:t>
            </a:r>
            <a:r>
              <a:rPr lang="en-US" altLang="ko-KR" sz="1000" dirty="0">
                <a:latin typeface="+mn-ea"/>
              </a:rPr>
              <a:t>LFU </a:t>
            </a:r>
            <a:r>
              <a:rPr lang="ko-KR" altLang="en-US" sz="1000" dirty="0">
                <a:latin typeface="+mn-ea"/>
              </a:rPr>
              <a:t>같은 갱신 정책을 사용하여 자주 사용되는 데이터를 캐시에 오래 유지하면서도</a:t>
            </a:r>
            <a:r>
              <a:rPr lang="en-US" altLang="ko-KR" sz="1000" dirty="0">
                <a:latin typeface="+mn-ea"/>
              </a:rPr>
              <a:t>, TTL</a:t>
            </a:r>
            <a:r>
              <a:rPr lang="ko-KR" altLang="en-US" sz="1000" dirty="0">
                <a:latin typeface="+mn-ea"/>
              </a:rPr>
              <a:t>이나 절대 만료 시간을 통해 데이터의 최신성을 보장할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이러한 전략을 통해 통신사 </a:t>
            </a:r>
            <a:r>
              <a:rPr lang="en-US" altLang="ko-KR" sz="1000" dirty="0">
                <a:latin typeface="+mn-ea"/>
              </a:rPr>
              <a:t>K</a:t>
            </a:r>
            <a:r>
              <a:rPr lang="ko-KR" altLang="en-US" sz="1000" dirty="0">
                <a:latin typeface="+mn-ea"/>
              </a:rPr>
              <a:t>는 데이터베이스 부하를 줄이고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웹 애플리케이션의 성능을 최적화할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</a:rPr>
              <a:t>이 웹 애플리케이션은 다양한 데이터 조회 및 계산 작업을 수행하며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많은 수의 고객 요청을 처리해야 합니다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특히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특정 고객 정보 조회 및 통계 계산이 빈번히 발생하며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이로 인해 </a:t>
            </a:r>
            <a:r>
              <a:rPr lang="ko-KR" altLang="en-US" sz="1100" b="1" dirty="0" err="1" smtClean="0">
                <a:latin typeface="+mn-ea"/>
              </a:rPr>
              <a:t>데이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err="1" smtClean="0">
                <a:latin typeface="+mn-ea"/>
              </a:rPr>
              <a:t>터베이스에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큰 부하가 가해지고 있습니다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이를 </a:t>
            </a:r>
            <a:r>
              <a:rPr lang="ko-KR" altLang="en-US" sz="1100" b="1" dirty="0">
                <a:latin typeface="+mn-ea"/>
              </a:rPr>
              <a:t>해결하기 위해 메모리 캐시를 활용하여 성능을 최적화하고자 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3524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179" y="414164"/>
            <a:ext cx="119363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RESTful API</a:t>
            </a:r>
            <a:r>
              <a:rPr lang="ko-KR" altLang="en-US" sz="1000" dirty="0">
                <a:latin typeface="+mn-ea"/>
              </a:rPr>
              <a:t>를 설계할 때는 여러 요소를 고려하여 효율적이고 안전한 </a:t>
            </a:r>
            <a:r>
              <a:rPr lang="en-US" altLang="ko-KR" sz="1000" dirty="0">
                <a:latin typeface="+mn-ea"/>
              </a:rPr>
              <a:t>API</a:t>
            </a:r>
            <a:r>
              <a:rPr lang="ko-KR" altLang="en-US" sz="1000" dirty="0">
                <a:latin typeface="+mn-ea"/>
              </a:rPr>
              <a:t>를 구축해야 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이러한 </a:t>
            </a:r>
            <a:r>
              <a:rPr lang="ko-KR" altLang="en-US" sz="1000" dirty="0">
                <a:latin typeface="+mn-ea"/>
              </a:rPr>
              <a:t>요소는 리소스 식별</a:t>
            </a:r>
            <a:r>
              <a:rPr lang="en-US" altLang="ko-KR" sz="1000" dirty="0">
                <a:latin typeface="+mn-ea"/>
              </a:rPr>
              <a:t>, HTTP </a:t>
            </a:r>
            <a:r>
              <a:rPr lang="ko-KR" altLang="en-US" sz="1000" dirty="0" err="1">
                <a:latin typeface="+mn-ea"/>
              </a:rPr>
              <a:t>메서드</a:t>
            </a:r>
            <a:r>
              <a:rPr lang="ko-KR" altLang="en-US" sz="1000" dirty="0">
                <a:latin typeface="+mn-ea"/>
              </a:rPr>
              <a:t> 사용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상태 코드 관리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 형식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보안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그리고 성능 최적화 등이 포함됩니다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</a:t>
            </a:r>
            <a:r>
              <a:rPr lang="ko-KR" altLang="en-US" sz="1000" b="1" dirty="0">
                <a:latin typeface="+mn-ea"/>
              </a:rPr>
              <a:t>리소스 설계 </a:t>
            </a:r>
            <a:r>
              <a:rPr lang="en-US" altLang="ko-KR" sz="1000" b="1" dirty="0">
                <a:latin typeface="+mn-ea"/>
              </a:rPr>
              <a:t>(URI </a:t>
            </a:r>
            <a:r>
              <a:rPr lang="ko-KR" altLang="en-US" sz="1000" b="1" dirty="0">
                <a:latin typeface="+mn-ea"/>
              </a:rPr>
              <a:t>설계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리소스 </a:t>
            </a:r>
            <a:r>
              <a:rPr lang="ko-KR" altLang="en-US" sz="1000" b="1" dirty="0">
                <a:latin typeface="+mn-ea"/>
              </a:rPr>
              <a:t>식별</a:t>
            </a:r>
            <a:r>
              <a:rPr lang="en-US" altLang="ko-KR" sz="1000" b="1" dirty="0">
                <a:latin typeface="+mn-ea"/>
              </a:rPr>
              <a:t>: RESTful API</a:t>
            </a:r>
            <a:r>
              <a:rPr lang="ko-KR" altLang="en-US" sz="1000" b="1" dirty="0">
                <a:latin typeface="+mn-ea"/>
              </a:rPr>
              <a:t>에서 리소스는 </a:t>
            </a:r>
            <a:r>
              <a:rPr lang="en-US" altLang="ko-KR" sz="1000" b="1" dirty="0">
                <a:latin typeface="+mn-ea"/>
              </a:rPr>
              <a:t>URI(Uniform Resource Identifier)</a:t>
            </a:r>
            <a:r>
              <a:rPr lang="ko-KR" altLang="en-US" sz="1000" b="1" dirty="0">
                <a:latin typeface="+mn-ea"/>
              </a:rPr>
              <a:t>를 통해 식별</a:t>
            </a:r>
            <a:r>
              <a:rPr lang="ko-KR" altLang="en-US" sz="1000" dirty="0">
                <a:latin typeface="+mn-ea"/>
              </a:rPr>
              <a:t>됩니다</a:t>
            </a:r>
            <a:r>
              <a:rPr lang="en-US" altLang="ko-KR" sz="1000" dirty="0">
                <a:latin typeface="+mn-ea"/>
              </a:rPr>
              <a:t>. URI</a:t>
            </a:r>
            <a:r>
              <a:rPr lang="ko-KR" altLang="en-US" sz="1000" dirty="0">
                <a:latin typeface="+mn-ea"/>
              </a:rPr>
              <a:t>는 자원의 위치를 명확히 표현해야 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직관적이어야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예</a:t>
            </a:r>
            <a:r>
              <a:rPr lang="en-US" altLang="ko-KR" sz="1000" dirty="0">
                <a:latin typeface="+mn-ea"/>
              </a:rPr>
              <a:t>: /customers,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ko-KR" altLang="en-US" sz="1000" b="1" dirty="0" smtClean="0">
                <a:latin typeface="+mn-ea"/>
              </a:rPr>
              <a:t>명사형 </a:t>
            </a:r>
            <a:r>
              <a:rPr lang="en-US" altLang="ko-KR" sz="1000" b="1" dirty="0">
                <a:latin typeface="+mn-ea"/>
              </a:rPr>
              <a:t>URI:</a:t>
            </a:r>
            <a:r>
              <a:rPr lang="en-US" altLang="ko-KR" sz="1000" dirty="0">
                <a:latin typeface="+mn-ea"/>
              </a:rPr>
              <a:t> URI</a:t>
            </a:r>
            <a:r>
              <a:rPr lang="ko-KR" altLang="en-US" sz="1000" dirty="0">
                <a:latin typeface="+mn-ea"/>
              </a:rPr>
              <a:t>는 리소스를 나타내는 명사로 구성되어야 하며</a:t>
            </a:r>
            <a:r>
              <a:rPr lang="en-US" altLang="ko-KR" sz="1000" dirty="0">
                <a:latin typeface="+mn-ea"/>
              </a:rPr>
              <a:t>, HTTP </a:t>
            </a:r>
            <a:r>
              <a:rPr lang="ko-KR" altLang="en-US" sz="1000" dirty="0" err="1">
                <a:latin typeface="+mn-ea"/>
              </a:rPr>
              <a:t>메서드를</a:t>
            </a:r>
            <a:r>
              <a:rPr lang="ko-KR" altLang="en-US" sz="1000" dirty="0">
                <a:latin typeface="+mn-ea"/>
              </a:rPr>
              <a:t> 사용하여 동작을 정의해야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고객 목록 조회</a:t>
            </a:r>
            <a:r>
              <a:rPr lang="en-US" altLang="ko-KR" sz="1000" dirty="0">
                <a:latin typeface="+mn-ea"/>
              </a:rPr>
              <a:t>: GET /</a:t>
            </a:r>
            <a:r>
              <a:rPr lang="en-US" altLang="ko-KR" sz="1000" dirty="0" smtClean="0">
                <a:latin typeface="+mn-ea"/>
              </a:rPr>
              <a:t>customers, </a:t>
            </a:r>
            <a:r>
              <a:rPr lang="ko-KR" altLang="en-US" sz="1000" dirty="0" smtClean="0">
                <a:latin typeface="+mn-ea"/>
              </a:rPr>
              <a:t>고객 </a:t>
            </a:r>
            <a:r>
              <a:rPr lang="ko-KR" altLang="en-US" sz="1000" dirty="0">
                <a:latin typeface="+mn-ea"/>
              </a:rPr>
              <a:t>생성</a:t>
            </a:r>
            <a:r>
              <a:rPr lang="en-US" altLang="ko-KR" sz="1000" dirty="0">
                <a:latin typeface="+mn-ea"/>
              </a:rPr>
              <a:t>: POST /</a:t>
            </a:r>
            <a:r>
              <a:rPr lang="en-US" altLang="ko-KR" sz="1000" dirty="0" smtClean="0">
                <a:latin typeface="+mn-ea"/>
              </a:rPr>
              <a:t>customers, </a:t>
            </a:r>
            <a:r>
              <a:rPr lang="ko-KR" altLang="en-US" sz="1000" dirty="0" smtClean="0">
                <a:latin typeface="+mn-ea"/>
              </a:rPr>
              <a:t>고객 </a:t>
            </a:r>
            <a:r>
              <a:rPr lang="ko-KR" altLang="en-US" sz="1000" dirty="0">
                <a:latin typeface="+mn-ea"/>
              </a:rPr>
              <a:t>수정</a:t>
            </a:r>
            <a:r>
              <a:rPr lang="en-US" altLang="ko-KR" sz="1000" dirty="0">
                <a:latin typeface="+mn-ea"/>
              </a:rPr>
              <a:t>: PUT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 smtClean="0">
                <a:latin typeface="+mn-ea"/>
              </a:rPr>
              <a:t>}, </a:t>
            </a:r>
            <a:r>
              <a:rPr lang="ko-KR" altLang="en-US" sz="1000" dirty="0" smtClean="0">
                <a:latin typeface="+mn-ea"/>
              </a:rPr>
              <a:t>고객 </a:t>
            </a:r>
            <a:r>
              <a:rPr lang="ko-KR" altLang="en-US" sz="1000" dirty="0">
                <a:latin typeface="+mn-ea"/>
              </a:rPr>
              <a:t>삭제</a:t>
            </a:r>
            <a:r>
              <a:rPr lang="en-US" altLang="ko-KR" sz="1000" dirty="0">
                <a:latin typeface="+mn-ea"/>
              </a:rPr>
              <a:t>: DELETE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 smtClean="0">
                <a:latin typeface="+mn-ea"/>
              </a:rPr>
              <a:t>}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b="1" dirty="0" smtClean="0">
                <a:latin typeface="+mn-ea"/>
              </a:rPr>
              <a:t>계층적 </a:t>
            </a:r>
            <a:r>
              <a:rPr lang="ko-KR" altLang="en-US" sz="1000" b="1" dirty="0">
                <a:latin typeface="+mn-ea"/>
              </a:rPr>
              <a:t>구조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URI</a:t>
            </a:r>
            <a:r>
              <a:rPr lang="ko-KR" altLang="en-US" sz="1000" dirty="0">
                <a:latin typeface="+mn-ea"/>
              </a:rPr>
              <a:t>는 리소스 간의 관계를 나타내기 위해 계층적으로 구성될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특정 고객의 주문 조회</a:t>
            </a:r>
            <a:r>
              <a:rPr lang="en-US" altLang="ko-KR" sz="1000" dirty="0">
                <a:latin typeface="+mn-ea"/>
              </a:rPr>
              <a:t>: GET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>
                <a:latin typeface="+mn-ea"/>
              </a:rPr>
              <a:t>}/</a:t>
            </a:r>
            <a:r>
              <a:rPr lang="en-US" altLang="ko-KR" sz="1000" dirty="0" smtClean="0">
                <a:latin typeface="+mn-ea"/>
              </a:rPr>
              <a:t>orders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2. HTTP </a:t>
            </a:r>
            <a:r>
              <a:rPr lang="ko-KR" altLang="en-US" sz="1000" b="1" dirty="0" err="1">
                <a:latin typeface="+mn-ea"/>
              </a:rPr>
              <a:t>메서드</a:t>
            </a:r>
            <a:r>
              <a:rPr lang="ko-KR" altLang="en-US" sz="1000" b="1" dirty="0">
                <a:latin typeface="+mn-ea"/>
              </a:rPr>
              <a:t> 사용</a:t>
            </a:r>
          </a:p>
          <a:p>
            <a:r>
              <a:rPr lang="en-US" altLang="ko-KR" sz="1000" dirty="0" smtClean="0">
                <a:latin typeface="+mn-ea"/>
              </a:rPr>
              <a:t>    GET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리소스를 조회할 때 사용합니다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서버에서 데이터를 가져올 때 </a:t>
            </a:r>
            <a:r>
              <a:rPr lang="en-US" altLang="ko-KR" sz="1000" dirty="0">
                <a:latin typeface="+mn-ea"/>
              </a:rPr>
              <a:t>GET </a:t>
            </a:r>
            <a:r>
              <a:rPr lang="ko-KR" altLang="en-US" sz="1000" dirty="0">
                <a:latin typeface="+mn-ea"/>
              </a:rPr>
              <a:t>요청을 사용하며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서버에 데이터를 변경하지 않습니다</a:t>
            </a:r>
            <a:r>
              <a:rPr lang="en-US" altLang="ko-KR" sz="1000" dirty="0" smtClean="0">
                <a:latin typeface="+mn-ea"/>
              </a:rPr>
              <a:t>. 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  예</a:t>
            </a:r>
            <a:r>
              <a:rPr lang="en-US" altLang="ko-KR" sz="1000" dirty="0">
                <a:latin typeface="+mn-ea"/>
              </a:rPr>
              <a:t>: GET /customers (</a:t>
            </a:r>
            <a:r>
              <a:rPr lang="ko-KR" altLang="en-US" sz="1000" dirty="0">
                <a:latin typeface="+mn-ea"/>
              </a:rPr>
              <a:t>모든 고객 조회</a:t>
            </a:r>
            <a:r>
              <a:rPr lang="en-US" altLang="ko-KR" sz="1000" dirty="0" smtClean="0">
                <a:latin typeface="+mn-ea"/>
              </a:rPr>
              <a:t>),   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GET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>
                <a:latin typeface="+mn-ea"/>
              </a:rPr>
              <a:t>} (</a:t>
            </a:r>
            <a:r>
              <a:rPr lang="ko-KR" altLang="en-US" sz="1000" dirty="0">
                <a:latin typeface="+mn-ea"/>
              </a:rPr>
              <a:t>특정 고객 조회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POST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새로운 리소스를 생성할 때 사용합니다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클라이언트가 서버에 데이터를 전송하여 새로운 리소스를 생성하도록 요청합니다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예</a:t>
            </a:r>
            <a:r>
              <a:rPr lang="en-US" altLang="ko-KR" sz="1000" dirty="0">
                <a:latin typeface="+mn-ea"/>
              </a:rPr>
              <a:t>: POST /customers (</a:t>
            </a:r>
            <a:r>
              <a:rPr lang="ko-KR" altLang="en-US" sz="1000" dirty="0">
                <a:latin typeface="+mn-ea"/>
              </a:rPr>
              <a:t>새로운 고객 생성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PUT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기존 리소스를 수정할 때 사용합니다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전체 리소스를 대체하는 방식으로 동작하며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자원이 존재하지 않으면 새로 생성할 수도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예</a:t>
            </a:r>
            <a:r>
              <a:rPr lang="en-US" altLang="ko-KR" sz="1000" dirty="0">
                <a:latin typeface="+mn-ea"/>
              </a:rPr>
              <a:t>: PUT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>
                <a:latin typeface="+mn-ea"/>
              </a:rPr>
              <a:t>} (</a:t>
            </a:r>
            <a:r>
              <a:rPr lang="ko-KR" altLang="en-US" sz="1000" dirty="0">
                <a:latin typeface="+mn-ea"/>
              </a:rPr>
              <a:t>특정 고객 정보 수정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PATCH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기존 리소스의 일부를 수정할 때 사용합니다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자원의 일부 속성만 변경할 경우 사용됩니다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        예</a:t>
            </a:r>
            <a:r>
              <a:rPr lang="en-US" altLang="ko-KR" sz="1000" dirty="0">
                <a:latin typeface="+mn-ea"/>
              </a:rPr>
              <a:t>: PATCH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>
                <a:latin typeface="+mn-ea"/>
              </a:rPr>
              <a:t>} (</a:t>
            </a:r>
            <a:r>
              <a:rPr lang="ko-KR" altLang="en-US" sz="1000" dirty="0">
                <a:latin typeface="+mn-ea"/>
              </a:rPr>
              <a:t>특정 고객 정보 부분 수정</a:t>
            </a:r>
            <a:r>
              <a:rPr lang="en-US" altLang="ko-KR" sz="1000" dirty="0">
                <a:latin typeface="+mn-ea"/>
              </a:rPr>
              <a:t>)</a:t>
            </a:r>
          </a:p>
          <a:p>
            <a:r>
              <a:rPr lang="en-US" altLang="ko-KR" sz="1000" dirty="0" smtClean="0">
                <a:latin typeface="+mn-ea"/>
              </a:rPr>
              <a:t>     DELETE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특정 리소스를 삭제할 때 사용합니다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   </a:t>
            </a:r>
            <a:r>
              <a:rPr lang="ko-KR" altLang="en-US" sz="1000" dirty="0" smtClean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DELETE /customers/{</a:t>
            </a:r>
            <a:r>
              <a:rPr lang="en-US" altLang="ko-KR" sz="1000" dirty="0" err="1">
                <a:latin typeface="+mn-ea"/>
              </a:rPr>
              <a:t>customer_id</a:t>
            </a:r>
            <a:r>
              <a:rPr lang="en-US" altLang="ko-KR" sz="1000" dirty="0">
                <a:latin typeface="+mn-ea"/>
              </a:rPr>
              <a:t>} (</a:t>
            </a:r>
            <a:r>
              <a:rPr lang="ko-KR" altLang="en-US" sz="1000" dirty="0">
                <a:latin typeface="+mn-ea"/>
              </a:rPr>
              <a:t>특정 고객 삭제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3. HTTP </a:t>
            </a:r>
            <a:r>
              <a:rPr lang="ko-KR" altLang="en-US" sz="1000" b="1" dirty="0">
                <a:latin typeface="+mn-ea"/>
              </a:rPr>
              <a:t>상태 코드</a:t>
            </a:r>
          </a:p>
          <a:p>
            <a:r>
              <a:rPr lang="en-US" altLang="ko-KR" sz="1000" dirty="0" smtClean="0">
                <a:latin typeface="+mn-ea"/>
              </a:rPr>
              <a:t>   - 200 </a:t>
            </a:r>
            <a:r>
              <a:rPr lang="en-US" altLang="ko-KR" sz="1000" dirty="0">
                <a:latin typeface="+mn-ea"/>
              </a:rPr>
              <a:t>OK: </a:t>
            </a:r>
            <a:r>
              <a:rPr lang="ko-KR" altLang="en-US" sz="1000" dirty="0">
                <a:latin typeface="+mn-ea"/>
              </a:rPr>
              <a:t>요청이 성공적으로 처리된 경우 사용합니다</a:t>
            </a:r>
            <a:r>
              <a:rPr lang="en-US" altLang="ko-KR" sz="1000" dirty="0">
                <a:latin typeface="+mn-ea"/>
              </a:rPr>
              <a:t>. GET, PUT, DELETE </a:t>
            </a:r>
            <a:r>
              <a:rPr lang="ko-KR" altLang="en-US" sz="1000" dirty="0">
                <a:latin typeface="+mn-ea"/>
              </a:rPr>
              <a:t>요청의 성공적인 응답에서 사용됩니다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- 201 </a:t>
            </a:r>
            <a:r>
              <a:rPr lang="en-US" altLang="ko-KR" sz="1000" dirty="0">
                <a:latin typeface="+mn-ea"/>
              </a:rPr>
              <a:t>Created: POST </a:t>
            </a:r>
            <a:r>
              <a:rPr lang="ko-KR" altLang="en-US" sz="1000" dirty="0">
                <a:latin typeface="+mn-ea"/>
              </a:rPr>
              <a:t>요청으로 새로운 리소스가 성공적으로 생성된 경우 사용합니다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생성된 리소스의 </a:t>
            </a:r>
            <a:r>
              <a:rPr lang="en-US" altLang="ko-KR" sz="1000" dirty="0">
                <a:latin typeface="+mn-ea"/>
              </a:rPr>
              <a:t>URI</a:t>
            </a:r>
            <a:r>
              <a:rPr lang="ko-KR" altLang="en-US" sz="1000" dirty="0">
                <a:latin typeface="+mn-ea"/>
              </a:rPr>
              <a:t>를 </a:t>
            </a:r>
            <a:r>
              <a:rPr lang="en-US" altLang="ko-KR" sz="1000" dirty="0">
                <a:latin typeface="+mn-ea"/>
              </a:rPr>
              <a:t>Location </a:t>
            </a:r>
            <a:r>
              <a:rPr lang="ko-KR" altLang="en-US" sz="1000" dirty="0">
                <a:latin typeface="+mn-ea"/>
              </a:rPr>
              <a:t>헤더에 포함할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- 204 </a:t>
            </a:r>
            <a:r>
              <a:rPr lang="en-US" altLang="ko-KR" sz="1000" dirty="0">
                <a:latin typeface="+mn-ea"/>
              </a:rPr>
              <a:t>No Content: </a:t>
            </a:r>
            <a:r>
              <a:rPr lang="ko-KR" altLang="en-US" sz="1000" dirty="0">
                <a:latin typeface="+mn-ea"/>
              </a:rPr>
              <a:t>요청이 성공적으로 처리되었으나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응답 본문에 반환할 데이터가 없는 경우 사용합니다</a:t>
            </a:r>
            <a:r>
              <a:rPr lang="en-US" altLang="ko-KR" sz="1000" dirty="0">
                <a:latin typeface="+mn-ea"/>
              </a:rPr>
              <a:t>. DELETE </a:t>
            </a:r>
            <a:r>
              <a:rPr lang="ko-KR" altLang="en-US" sz="1000" dirty="0">
                <a:latin typeface="+mn-ea"/>
              </a:rPr>
              <a:t>요청 후에 자주 사용됩니다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- 400 </a:t>
            </a:r>
            <a:r>
              <a:rPr lang="en-US" altLang="ko-KR" sz="1000" dirty="0">
                <a:latin typeface="+mn-ea"/>
              </a:rPr>
              <a:t>Bad Request: </a:t>
            </a:r>
            <a:r>
              <a:rPr lang="ko-KR" altLang="en-US" sz="1000" dirty="0">
                <a:latin typeface="+mn-ea"/>
              </a:rPr>
              <a:t>클라이언트의 요청이 잘못되었을 때 사용합니다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요청 데이터의 형식이나 값이 유효하지 않은 경우 반환됩니다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- 401 </a:t>
            </a:r>
            <a:r>
              <a:rPr lang="en-US" altLang="ko-KR" sz="1000" dirty="0">
                <a:latin typeface="+mn-ea"/>
              </a:rPr>
              <a:t>Unauthorized: </a:t>
            </a:r>
            <a:r>
              <a:rPr lang="ko-KR" altLang="en-US" sz="1000" dirty="0">
                <a:latin typeface="+mn-ea"/>
              </a:rPr>
              <a:t>인증이 필요하지만 제공되지 않았거나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제공된 인증이 유효하지 않을 때 사용합니다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- 403 </a:t>
            </a:r>
            <a:r>
              <a:rPr lang="en-US" altLang="ko-KR" sz="1000" dirty="0">
                <a:latin typeface="+mn-ea"/>
              </a:rPr>
              <a:t>Forbidden: </a:t>
            </a:r>
            <a:r>
              <a:rPr lang="ko-KR" altLang="en-US" sz="1000" dirty="0">
                <a:latin typeface="+mn-ea"/>
              </a:rPr>
              <a:t>인증은 되었으나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요청된 리소스에 대한 권한이 없을 때 사용합니다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- 404 </a:t>
            </a:r>
            <a:r>
              <a:rPr lang="en-US" altLang="ko-KR" sz="1000" dirty="0">
                <a:latin typeface="+mn-ea"/>
              </a:rPr>
              <a:t>Not Found: </a:t>
            </a:r>
            <a:r>
              <a:rPr lang="ko-KR" altLang="en-US" sz="1000" dirty="0">
                <a:latin typeface="+mn-ea"/>
              </a:rPr>
              <a:t>요청된 리소스를 찾을 수 없을 때 사용합니다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- 500 </a:t>
            </a:r>
            <a:r>
              <a:rPr lang="en-US" altLang="ko-KR" sz="1000" dirty="0">
                <a:latin typeface="+mn-ea"/>
              </a:rPr>
              <a:t>Internal Server Error: </a:t>
            </a:r>
            <a:r>
              <a:rPr lang="ko-KR" altLang="en-US" sz="1000" dirty="0">
                <a:latin typeface="+mn-ea"/>
              </a:rPr>
              <a:t>서버에서 예기치 않은 오류가 발생했을 때 사용합니다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4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데이터 형식</a:t>
            </a:r>
          </a:p>
          <a:p>
            <a:r>
              <a:rPr lang="en-US" altLang="ko-KR" sz="1000" dirty="0" smtClean="0">
                <a:latin typeface="+mn-ea"/>
              </a:rPr>
              <a:t>    JSON(JavaScript </a:t>
            </a:r>
            <a:r>
              <a:rPr lang="en-US" altLang="ko-KR" sz="1000" dirty="0">
                <a:latin typeface="+mn-ea"/>
              </a:rPr>
              <a:t>Object Notation): RESTful API</a:t>
            </a:r>
            <a:r>
              <a:rPr lang="ko-KR" altLang="en-US" sz="1000" dirty="0">
                <a:latin typeface="+mn-ea"/>
              </a:rPr>
              <a:t>에서 가장 널리 사용되는 데이터 형식입니다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클라이언트와 서버 간에 직관적이고 쉽게 읽을 수 있는 데이터를 주고받기 위해 </a:t>
            </a:r>
            <a:r>
              <a:rPr lang="en-US" altLang="ko-KR" sz="1000" dirty="0">
                <a:latin typeface="+mn-ea"/>
              </a:rPr>
              <a:t>JSON</a:t>
            </a:r>
            <a:r>
              <a:rPr lang="ko-KR" altLang="en-US" sz="1000" dirty="0">
                <a:latin typeface="+mn-ea"/>
              </a:rPr>
              <a:t>을 사용합니다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RESTful API</a:t>
            </a:r>
            <a:r>
              <a:rPr lang="ko-KR" altLang="en-US" sz="1100" b="1" dirty="0">
                <a:latin typeface="+mn-ea"/>
              </a:rPr>
              <a:t>를 설계할 때 고려해야 할 주요 요소를 설명하세요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721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179" y="414164"/>
            <a:ext cx="119363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5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보안 고려</a:t>
            </a:r>
          </a:p>
          <a:p>
            <a:r>
              <a:rPr lang="en-US" altLang="ko-KR" sz="1000" dirty="0" smtClean="0">
                <a:latin typeface="+mn-ea"/>
              </a:rPr>
              <a:t>    HTTPS </a:t>
            </a:r>
            <a:r>
              <a:rPr lang="ko-KR" altLang="en-US" sz="1000" dirty="0">
                <a:latin typeface="+mn-ea"/>
              </a:rPr>
              <a:t>사용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모든 </a:t>
            </a:r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>
                <a:latin typeface="+mn-ea"/>
              </a:rPr>
              <a:t>요청은 </a:t>
            </a:r>
            <a:r>
              <a:rPr lang="en-US" altLang="ko-KR" sz="1000" dirty="0">
                <a:latin typeface="+mn-ea"/>
              </a:rPr>
              <a:t>HTTPS(SSL/TLS)</a:t>
            </a:r>
            <a:r>
              <a:rPr lang="ko-KR" altLang="en-US" sz="1000" dirty="0">
                <a:latin typeface="+mn-ea"/>
              </a:rPr>
              <a:t>를 통해 암호화된 통신 채널에서 이루어져야 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통해 클라이언트와 서버 간의 데이터 전송 시 기밀성을 유지하고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중간자 공격</a:t>
            </a:r>
            <a:r>
              <a:rPr lang="en-US" altLang="ko-KR" sz="1000" dirty="0">
                <a:latin typeface="+mn-ea"/>
              </a:rPr>
              <a:t>(MITM) </a:t>
            </a:r>
            <a:r>
              <a:rPr lang="ko-KR" altLang="en-US" sz="1000" dirty="0">
                <a:latin typeface="+mn-ea"/>
              </a:rPr>
              <a:t>등을 방지할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인증 </a:t>
            </a:r>
            <a:r>
              <a:rPr lang="ko-KR" altLang="en-US" sz="1000" b="1" dirty="0">
                <a:latin typeface="+mn-ea"/>
              </a:rPr>
              <a:t>및 권한 관리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. API </a:t>
            </a:r>
            <a:r>
              <a:rPr lang="en-US" altLang="ko-KR" sz="1000" dirty="0">
                <a:latin typeface="+mn-ea"/>
              </a:rPr>
              <a:t>Key: </a:t>
            </a:r>
            <a:r>
              <a:rPr lang="ko-KR" altLang="en-US" sz="1000" dirty="0">
                <a:latin typeface="+mn-ea"/>
              </a:rPr>
              <a:t>간단한 인증 메커니즘으로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요청 시 </a:t>
            </a:r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>
                <a:latin typeface="+mn-ea"/>
              </a:rPr>
              <a:t>키를 함께 전송하여 클라이언트의 신원을 확인합니다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. OAuth </a:t>
            </a:r>
            <a:r>
              <a:rPr lang="en-US" altLang="ko-KR" sz="1000" dirty="0">
                <a:latin typeface="+mn-ea"/>
              </a:rPr>
              <a:t>2.0: </a:t>
            </a:r>
            <a:r>
              <a:rPr lang="ko-KR" altLang="en-US" sz="1000" dirty="0">
                <a:latin typeface="+mn-ea"/>
              </a:rPr>
              <a:t>더 강력한 인증 및 권한 부여 메커니즘으로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접근 토큰을 사용하여 리소스에 대한 권한을 관리합니다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     . JWT </a:t>
            </a:r>
            <a:r>
              <a:rPr lang="en-US" altLang="ko-KR" sz="1000" dirty="0">
                <a:latin typeface="+mn-ea"/>
              </a:rPr>
              <a:t>(JSON Web Token): </a:t>
            </a:r>
            <a:r>
              <a:rPr lang="ko-KR" altLang="en-US" sz="1000" dirty="0">
                <a:latin typeface="+mn-ea"/>
              </a:rPr>
              <a:t>클라이언트가 인증되었음을 증명하는 토큰을 사용하여 </a:t>
            </a:r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>
                <a:latin typeface="+mn-ea"/>
              </a:rPr>
              <a:t>요청 시 신원을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입력 </a:t>
            </a:r>
            <a:r>
              <a:rPr lang="ko-KR" altLang="en-US" sz="1000" b="1" dirty="0">
                <a:latin typeface="+mn-ea"/>
              </a:rPr>
              <a:t>검증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모든 입력 데이터는 철저히 검증되어야 하며</a:t>
            </a:r>
            <a:r>
              <a:rPr lang="en-US" altLang="ko-KR" sz="1000" dirty="0">
                <a:latin typeface="+mn-ea"/>
              </a:rPr>
              <a:t>, SQL </a:t>
            </a:r>
            <a:r>
              <a:rPr lang="ko-KR" altLang="en-US" sz="1000" dirty="0" err="1">
                <a:latin typeface="+mn-ea"/>
              </a:rPr>
              <a:t>인젝션</a:t>
            </a:r>
            <a:r>
              <a:rPr lang="en-US" altLang="ko-KR" sz="1000" dirty="0">
                <a:latin typeface="+mn-ea"/>
              </a:rPr>
              <a:t>, XSS </a:t>
            </a:r>
            <a:r>
              <a:rPr lang="ko-KR" altLang="en-US" sz="1000" dirty="0">
                <a:latin typeface="+mn-ea"/>
              </a:rPr>
              <a:t>등과 같은 공격을 방지하기 위해 적절한 </a:t>
            </a:r>
            <a:r>
              <a:rPr lang="ko-KR" altLang="en-US" sz="1000" dirty="0" err="1">
                <a:latin typeface="+mn-ea"/>
              </a:rPr>
              <a:t>필터링과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인코딩이</a:t>
            </a:r>
            <a:r>
              <a:rPr lang="ko-KR" altLang="en-US" sz="1000" dirty="0">
                <a:latin typeface="+mn-ea"/>
              </a:rPr>
              <a:t> 필요합니다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6. </a:t>
            </a:r>
            <a:r>
              <a:rPr lang="ko-KR" altLang="en-US" sz="1000" b="1" dirty="0">
                <a:latin typeface="+mn-ea"/>
              </a:rPr>
              <a:t>성능 최적화</a:t>
            </a: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캐싱</a:t>
            </a:r>
            <a:r>
              <a:rPr lang="en-US" altLang="ko-KR" sz="1000" dirty="0">
                <a:latin typeface="+mn-ea"/>
              </a:rPr>
              <a:t>: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. </a:t>
            </a:r>
            <a:r>
              <a:rPr lang="ko-KR" altLang="en-US" sz="1000" dirty="0" smtClean="0">
                <a:latin typeface="+mn-ea"/>
              </a:rPr>
              <a:t>자주 </a:t>
            </a:r>
            <a:r>
              <a:rPr lang="ko-KR" altLang="en-US" sz="1000" dirty="0">
                <a:latin typeface="+mn-ea"/>
              </a:rPr>
              <a:t>변경되지 않는 데이터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공통 설정 값이나 코드 데이터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를 </a:t>
            </a:r>
            <a:r>
              <a:rPr lang="ko-KR" altLang="en-US" sz="1000" dirty="0" err="1">
                <a:latin typeface="+mn-ea"/>
              </a:rPr>
              <a:t>캐시하여</a:t>
            </a:r>
            <a:r>
              <a:rPr lang="ko-KR" altLang="en-US" sz="1000" dirty="0">
                <a:latin typeface="+mn-ea"/>
              </a:rPr>
              <a:t> 성능을 최적화할 수 있습니다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. HTTP </a:t>
            </a:r>
            <a:r>
              <a:rPr lang="ko-KR" altLang="en-US" sz="1000" dirty="0" err="1">
                <a:latin typeface="+mn-ea"/>
              </a:rPr>
              <a:t>캐싱</a:t>
            </a:r>
            <a:r>
              <a:rPr lang="ko-KR" altLang="en-US" sz="1000" dirty="0">
                <a:latin typeface="+mn-ea"/>
              </a:rPr>
              <a:t> 헤더</a:t>
            </a:r>
            <a:r>
              <a:rPr lang="en-US" altLang="ko-KR" sz="1000" dirty="0">
                <a:latin typeface="+mn-ea"/>
              </a:rPr>
              <a:t>(Cache-Control, </a:t>
            </a:r>
            <a:r>
              <a:rPr lang="en-US" altLang="ko-KR" sz="1000" dirty="0" err="1">
                <a:latin typeface="+mn-ea"/>
              </a:rPr>
              <a:t>ETag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등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를 사용하여 클라이언트와 서버 간 캐시 전략을 설정할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페이징</a:t>
            </a:r>
            <a:r>
              <a:rPr lang="en-US" altLang="ko-KR" sz="1000" b="1" dirty="0">
                <a:latin typeface="+mn-ea"/>
              </a:rPr>
              <a:t>(Pagination):</a:t>
            </a:r>
            <a:r>
              <a:rPr lang="en-US" altLang="ko-KR" sz="1000" dirty="0">
                <a:latin typeface="+mn-ea"/>
              </a:rPr>
              <a:t>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. </a:t>
            </a:r>
            <a:r>
              <a:rPr lang="ko-KR" altLang="en-US" sz="1000" dirty="0" smtClean="0">
                <a:latin typeface="+mn-ea"/>
              </a:rPr>
              <a:t>대량의 </a:t>
            </a:r>
            <a:r>
              <a:rPr lang="ko-KR" altLang="en-US" sz="1000" dirty="0">
                <a:latin typeface="+mn-ea"/>
              </a:rPr>
              <a:t>데이터를 조회할 때는 한 번에 모든 데이터를 반환하지 않고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데이터를 </a:t>
            </a:r>
            <a:r>
              <a:rPr lang="ko-KR" altLang="en-US" sz="1000" dirty="0" err="1">
                <a:latin typeface="+mn-ea"/>
              </a:rPr>
              <a:t>페이징하여</a:t>
            </a:r>
            <a:r>
              <a:rPr lang="ko-KR" altLang="en-US" sz="1000" dirty="0">
                <a:latin typeface="+mn-ea"/>
              </a:rPr>
              <a:t> 클라이언트로 전송합니다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이를 통해 네트워크 </a:t>
            </a:r>
            <a:r>
              <a:rPr lang="ko-KR" altLang="en-US" sz="1000" dirty="0" err="1">
                <a:latin typeface="+mn-ea"/>
              </a:rPr>
              <a:t>트래픽을</a:t>
            </a:r>
            <a:r>
              <a:rPr lang="ko-KR" altLang="en-US" sz="1000" dirty="0">
                <a:latin typeface="+mn-ea"/>
              </a:rPr>
              <a:t> 줄이고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서버 부하를 감소시킬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예</a:t>
            </a:r>
            <a:r>
              <a:rPr lang="en-US" altLang="ko-KR" sz="1000" dirty="0">
                <a:latin typeface="+mn-ea"/>
              </a:rPr>
              <a:t>: GET /</a:t>
            </a:r>
            <a:r>
              <a:rPr lang="en-US" altLang="ko-KR" sz="1000" dirty="0" err="1">
                <a:latin typeface="+mn-ea"/>
              </a:rPr>
              <a:t>customers?page</a:t>
            </a:r>
            <a:r>
              <a:rPr lang="en-US" altLang="ko-KR" sz="1000" dirty="0">
                <a:latin typeface="+mn-ea"/>
              </a:rPr>
              <a:t>=1&amp;size=20 (20</a:t>
            </a:r>
            <a:r>
              <a:rPr lang="ko-KR" altLang="en-US" sz="1000" dirty="0">
                <a:latin typeface="+mn-ea"/>
              </a:rPr>
              <a:t>개의 고객 데이터를 첫 페이지에서 조회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배치 </a:t>
            </a:r>
            <a:r>
              <a:rPr lang="ko-KR" altLang="en-US" sz="1000" b="1" dirty="0">
                <a:latin typeface="+mn-ea"/>
              </a:rPr>
              <a:t>처리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여러 개의 요청을 한 번에 처리할 수 있도록 배치 처리 </a:t>
            </a:r>
            <a:r>
              <a:rPr lang="ko-KR" altLang="en-US" sz="1000" dirty="0" err="1">
                <a:latin typeface="+mn-ea"/>
              </a:rPr>
              <a:t>엔드포인트를</a:t>
            </a:r>
            <a:r>
              <a:rPr lang="ko-KR" altLang="en-US" sz="1000" dirty="0">
                <a:latin typeface="+mn-ea"/>
              </a:rPr>
              <a:t> 제공할 수 있습니다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이는 네트워크 요청 횟수를 줄이고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성능을 개선할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7. </a:t>
            </a:r>
            <a:r>
              <a:rPr lang="ko-KR" altLang="en-US" sz="1000" b="1" dirty="0">
                <a:latin typeface="+mn-ea"/>
              </a:rPr>
              <a:t>버전 관리</a:t>
            </a:r>
          </a:p>
          <a:p>
            <a:r>
              <a:rPr lang="en-US" altLang="ko-KR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API </a:t>
            </a:r>
            <a:r>
              <a:rPr lang="ko-KR" altLang="en-US" sz="1000" b="1" dirty="0">
                <a:latin typeface="+mn-ea"/>
              </a:rPr>
              <a:t>버전 관리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API</a:t>
            </a:r>
            <a:r>
              <a:rPr lang="ko-KR" altLang="en-US" sz="1000" dirty="0">
                <a:latin typeface="+mn-ea"/>
              </a:rPr>
              <a:t>는 시간이 지남에 따라 변경될 수 있으므로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버전 관리를 통해 클라이언트가 사용할 </a:t>
            </a:r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>
                <a:latin typeface="+mn-ea"/>
              </a:rPr>
              <a:t>버전을 명시할 수 있도록 해야 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- URI</a:t>
            </a:r>
            <a:r>
              <a:rPr lang="ko-KR" altLang="en-US" sz="1000" b="1" dirty="0">
                <a:latin typeface="+mn-ea"/>
              </a:rPr>
              <a:t>에 버전 포함</a:t>
            </a:r>
            <a:r>
              <a:rPr lang="en-US" altLang="ko-KR" sz="1000" b="1" dirty="0">
                <a:latin typeface="+mn-ea"/>
              </a:rPr>
              <a:t>:</a:t>
            </a:r>
            <a:r>
              <a:rPr lang="en-US" altLang="ko-KR" sz="1000" dirty="0">
                <a:latin typeface="+mn-ea"/>
              </a:rPr>
              <a:t> /v1/customers</a:t>
            </a: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헤더에 </a:t>
            </a:r>
            <a:r>
              <a:rPr lang="ko-KR" altLang="en-US" sz="1000" b="1" dirty="0">
                <a:latin typeface="+mn-ea"/>
              </a:rPr>
              <a:t>버전 포함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en-US" altLang="ko-KR" sz="1000" dirty="0">
                <a:latin typeface="+mn-ea"/>
              </a:rPr>
              <a:t>Accept: </a:t>
            </a:r>
            <a:r>
              <a:rPr lang="en-US" altLang="ko-KR" sz="1000" dirty="0" smtClean="0">
                <a:latin typeface="+mn-ea"/>
              </a:rPr>
              <a:t>application/vnd.companyname.v1+json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결론</a:t>
            </a:r>
          </a:p>
          <a:p>
            <a:r>
              <a:rPr lang="en-US" altLang="ko-KR" sz="1000" dirty="0">
                <a:latin typeface="+mn-ea"/>
              </a:rPr>
              <a:t>RESTful API</a:t>
            </a:r>
            <a:r>
              <a:rPr lang="ko-KR" altLang="en-US" sz="1000" dirty="0">
                <a:latin typeface="+mn-ea"/>
              </a:rPr>
              <a:t>를 설계할 때는 리소스의 명확한 식별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적절한 </a:t>
            </a:r>
            <a:r>
              <a:rPr lang="en-US" altLang="ko-KR" sz="1000" dirty="0">
                <a:latin typeface="+mn-ea"/>
              </a:rPr>
              <a:t>HTTP </a:t>
            </a:r>
            <a:r>
              <a:rPr lang="ko-KR" altLang="en-US" sz="1000" dirty="0" err="1">
                <a:latin typeface="+mn-ea"/>
              </a:rPr>
              <a:t>메서드</a:t>
            </a:r>
            <a:r>
              <a:rPr lang="ko-KR" altLang="en-US" sz="1000" dirty="0">
                <a:latin typeface="+mn-ea"/>
              </a:rPr>
              <a:t> 사용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상태 코드 관리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데이터 형식의 표준화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보안 고려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성능 최적화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그리고 버전 관리 등 다양한 요소를 신중하게 고려해야 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이러한 요소들을 잘 반영한 </a:t>
            </a:r>
            <a:r>
              <a:rPr lang="en-US" altLang="ko-KR" sz="1000" dirty="0">
                <a:latin typeface="+mn-ea"/>
              </a:rPr>
              <a:t>API</a:t>
            </a:r>
            <a:r>
              <a:rPr lang="ko-KR" altLang="en-US" sz="1000" dirty="0">
                <a:latin typeface="+mn-ea"/>
              </a:rPr>
              <a:t>는 사용하기 쉽고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확장성과 유지보수성이 높으며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보안과 성능 측면에서도 안정적인 애플리케이션을 구축할 수 있게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RESTful API</a:t>
            </a:r>
            <a:r>
              <a:rPr lang="ko-KR" altLang="en-US" sz="1100" b="1" dirty="0">
                <a:latin typeface="+mn-ea"/>
              </a:rPr>
              <a:t>를 설계할 때 고려해야 할 주요 요소를 설명하세요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9573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179" y="653000"/>
            <a:ext cx="1193636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>
                <a:latin typeface="+mn-ea"/>
              </a:rPr>
              <a:t>보안을 강화하기 위해 다양한 방법을 사용할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ko-KR" altLang="en-US" sz="1000" dirty="0" smtClean="0">
                <a:latin typeface="+mn-ea"/>
              </a:rPr>
              <a:t>여기서는 </a:t>
            </a:r>
            <a:r>
              <a:rPr lang="en-US" altLang="ko-KR" sz="1000" dirty="0">
                <a:latin typeface="+mn-ea"/>
              </a:rPr>
              <a:t>OAuth2</a:t>
            </a:r>
            <a:r>
              <a:rPr lang="ko-KR" altLang="en-US" sz="1000" dirty="0">
                <a:latin typeface="+mn-ea"/>
              </a:rPr>
              <a:t>와 </a:t>
            </a:r>
            <a:r>
              <a:rPr lang="en-US" altLang="ko-KR" sz="1000" dirty="0">
                <a:latin typeface="+mn-ea"/>
              </a:rPr>
              <a:t>JWT</a:t>
            </a:r>
            <a:r>
              <a:rPr lang="ko-KR" altLang="en-US" sz="1000" dirty="0">
                <a:latin typeface="+mn-ea"/>
              </a:rPr>
              <a:t>를 사용한 토큰 기반 인증</a:t>
            </a:r>
            <a:r>
              <a:rPr lang="en-US" altLang="ko-KR" sz="1000" dirty="0">
                <a:latin typeface="+mn-ea"/>
              </a:rPr>
              <a:t>, HTTPS</a:t>
            </a:r>
            <a:r>
              <a:rPr lang="ko-KR" altLang="en-US" sz="1000" dirty="0">
                <a:latin typeface="+mn-ea"/>
              </a:rPr>
              <a:t>를 통한 데이터 암호화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그리고 입력 검증 및 데이터 </a:t>
            </a:r>
            <a:r>
              <a:rPr lang="ko-KR" altLang="en-US" sz="1000" dirty="0" err="1">
                <a:latin typeface="+mn-ea"/>
              </a:rPr>
              <a:t>인코딩에</a:t>
            </a:r>
            <a:r>
              <a:rPr lang="ko-KR" altLang="en-US" sz="1000" dirty="0">
                <a:latin typeface="+mn-ea"/>
              </a:rPr>
              <a:t> 대해 설명하겠습니다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1. OAuth2</a:t>
            </a:r>
            <a:r>
              <a:rPr lang="ko-KR" altLang="en-US" sz="1000" b="1" dirty="0">
                <a:latin typeface="+mn-ea"/>
              </a:rPr>
              <a:t>를 사용한 토큰 기반 인증</a:t>
            </a:r>
          </a:p>
          <a:p>
            <a:r>
              <a:rPr lang="en-US" altLang="ko-KR" sz="1000" dirty="0" smtClean="0">
                <a:latin typeface="+mn-ea"/>
              </a:rPr>
              <a:t>   OAuth2</a:t>
            </a:r>
            <a:r>
              <a:rPr lang="ko-KR" altLang="en-US" sz="1000" dirty="0">
                <a:latin typeface="+mn-ea"/>
              </a:rPr>
              <a:t>는 널리 사용되는 인증 및 권한 부여 프레임워크로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클라이언트가 자원 소유자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사용자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를 대신해 보호된 리소스에 접근할 수 있도록 권한을 위임하는 방법입니다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OAuth2</a:t>
            </a:r>
            <a:r>
              <a:rPr lang="ko-KR" altLang="en-US" sz="1000" dirty="0">
                <a:latin typeface="+mn-ea"/>
              </a:rPr>
              <a:t>는 주로 액세스 토큰을 발급하여 </a:t>
            </a:r>
            <a:r>
              <a:rPr lang="en-US" altLang="ko-KR" sz="1000" dirty="0">
                <a:latin typeface="+mn-ea"/>
              </a:rPr>
              <a:t>API</a:t>
            </a:r>
            <a:r>
              <a:rPr lang="ko-KR" altLang="en-US" sz="1000" dirty="0">
                <a:latin typeface="+mn-ea"/>
              </a:rPr>
              <a:t>에 대한 접근 권한을 부여합니다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a)  OAuth2</a:t>
            </a:r>
            <a:r>
              <a:rPr lang="ko-KR" altLang="en-US" sz="1000" b="1" dirty="0">
                <a:latin typeface="+mn-ea"/>
              </a:rPr>
              <a:t>의 주요 흐름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클라이언트 </a:t>
            </a:r>
            <a:r>
              <a:rPr lang="ko-KR" altLang="en-US" sz="1000" b="1" dirty="0">
                <a:latin typeface="+mn-ea"/>
              </a:rPr>
              <a:t>인증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클라이언트 </a:t>
            </a:r>
            <a:r>
              <a:rPr lang="ko-KR" altLang="en-US" sz="1000" dirty="0">
                <a:latin typeface="+mn-ea"/>
              </a:rPr>
              <a:t>애플리케이션이 </a:t>
            </a:r>
            <a:r>
              <a:rPr lang="en-US" altLang="ko-KR" sz="1000" dirty="0">
                <a:latin typeface="+mn-ea"/>
              </a:rPr>
              <a:t>OAuth2 </a:t>
            </a:r>
            <a:r>
              <a:rPr lang="ko-KR" altLang="en-US" sz="1000" dirty="0">
                <a:latin typeface="+mn-ea"/>
              </a:rPr>
              <a:t>서버에 인증을 요청합니다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클라이언트는 인증 정보를 서버에 제공하며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사용자의 승인을 요청합니다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사용자 </a:t>
            </a:r>
            <a:r>
              <a:rPr lang="ko-KR" altLang="en-US" sz="1000" b="1" dirty="0">
                <a:latin typeface="+mn-ea"/>
              </a:rPr>
              <a:t>승인</a:t>
            </a:r>
            <a:r>
              <a:rPr lang="en-US" altLang="ko-KR" sz="1000" b="1" dirty="0" smtClean="0">
                <a:latin typeface="+mn-ea"/>
              </a:rPr>
              <a:t>:   </a:t>
            </a:r>
            <a:r>
              <a:rPr lang="ko-KR" altLang="en-US" sz="1000" dirty="0" smtClean="0">
                <a:latin typeface="+mn-ea"/>
              </a:rPr>
              <a:t>사용자가 </a:t>
            </a:r>
            <a:r>
              <a:rPr lang="ko-KR" altLang="en-US" sz="1000" dirty="0">
                <a:latin typeface="+mn-ea"/>
              </a:rPr>
              <a:t>클라이언트 애플리케이션에 대한 접근 권한을 승인합니다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- </a:t>
            </a:r>
            <a:r>
              <a:rPr lang="ko-KR" altLang="en-US" sz="1000" b="1" dirty="0" smtClean="0">
                <a:latin typeface="+mn-ea"/>
              </a:rPr>
              <a:t>액세스 </a:t>
            </a:r>
            <a:r>
              <a:rPr lang="ko-KR" altLang="en-US" sz="1000" b="1" dirty="0">
                <a:latin typeface="+mn-ea"/>
              </a:rPr>
              <a:t>토큰 </a:t>
            </a:r>
            <a:r>
              <a:rPr lang="ko-KR" altLang="en-US" sz="1000" b="1" dirty="0" smtClean="0">
                <a:latin typeface="+mn-ea"/>
              </a:rPr>
              <a:t>발급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: </a:t>
            </a:r>
            <a:r>
              <a:rPr lang="en-US" altLang="ko-KR" sz="1000" dirty="0" smtClean="0">
                <a:latin typeface="+mn-ea"/>
              </a:rPr>
              <a:t> OAuth2 </a:t>
            </a:r>
            <a:r>
              <a:rPr lang="ko-KR" altLang="en-US" sz="1000" dirty="0">
                <a:latin typeface="+mn-ea"/>
              </a:rPr>
              <a:t>서버는 클라이언트 애플리케이션에게 액세스 토큰을 발급합니다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이 토큰은 클라이언트가 보호된 리소스에 접근할 때 사용됩니다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- API </a:t>
            </a:r>
            <a:r>
              <a:rPr lang="ko-KR" altLang="en-US" sz="1000" b="1" dirty="0">
                <a:latin typeface="+mn-ea"/>
              </a:rPr>
              <a:t>요청 시 토큰 사용</a:t>
            </a:r>
            <a:r>
              <a:rPr lang="en-US" altLang="ko-KR" sz="1000" b="1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클라이언트는 </a:t>
            </a:r>
            <a:r>
              <a:rPr lang="en-US" altLang="ko-KR" sz="1000" dirty="0">
                <a:latin typeface="+mn-ea"/>
              </a:rPr>
              <a:t>API </a:t>
            </a:r>
            <a:r>
              <a:rPr lang="ko-KR" altLang="en-US" sz="1000" dirty="0">
                <a:latin typeface="+mn-ea"/>
              </a:rPr>
              <a:t>요청 시</a:t>
            </a:r>
            <a:r>
              <a:rPr lang="en-US" altLang="ko-KR" sz="1000" dirty="0">
                <a:latin typeface="+mn-ea"/>
              </a:rPr>
              <a:t>, HTTP </a:t>
            </a:r>
            <a:r>
              <a:rPr lang="ko-KR" altLang="en-US" sz="1000" dirty="0">
                <a:latin typeface="+mn-ea"/>
              </a:rPr>
              <a:t>헤더에 발급받은 액세스 토큰을 포함하여 서버에 요청을 보냅니다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서버는 이 토큰을 검증하여 클라이언트의 권한을 확인합니다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 - OAuth2 </a:t>
            </a:r>
            <a:r>
              <a:rPr lang="ko-KR" altLang="en-US" sz="1000" b="1" dirty="0">
                <a:latin typeface="+mn-ea"/>
              </a:rPr>
              <a:t>사용 예시</a:t>
            </a:r>
            <a:r>
              <a:rPr lang="en-US" altLang="ko-KR" sz="1000" b="1" dirty="0" smtClean="0">
                <a:latin typeface="+mn-ea"/>
              </a:rPr>
              <a:t>: </a:t>
            </a:r>
          </a:p>
          <a:p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     . </a:t>
            </a:r>
            <a:r>
              <a:rPr lang="ko-KR" altLang="en-US" sz="1000" dirty="0" smtClean="0">
                <a:latin typeface="+mn-ea"/>
              </a:rPr>
              <a:t>액세스 </a:t>
            </a:r>
            <a:r>
              <a:rPr lang="ko-KR" altLang="en-US" sz="1000" dirty="0">
                <a:latin typeface="+mn-ea"/>
              </a:rPr>
              <a:t>토큰 발급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클라이언트가 </a:t>
            </a:r>
            <a:r>
              <a:rPr lang="ko-KR" altLang="en-US" sz="1000" dirty="0">
                <a:latin typeface="+mn-ea"/>
              </a:rPr>
              <a:t>사용자 인증 후</a:t>
            </a:r>
            <a:r>
              <a:rPr lang="en-US" altLang="ko-KR" sz="1000" dirty="0">
                <a:latin typeface="+mn-ea"/>
              </a:rPr>
              <a:t>, OAuth2 </a:t>
            </a:r>
            <a:r>
              <a:rPr lang="ko-KR" altLang="en-US" sz="1000" dirty="0">
                <a:latin typeface="+mn-ea"/>
              </a:rPr>
              <a:t>서버로부터 액세스 토큰을 발급받습니다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pPr lvl="1"/>
            <a:r>
              <a:rPr lang="en-US" altLang="ko-KR" sz="800" dirty="0" smtClean="0">
                <a:latin typeface="+mn-ea"/>
              </a:rPr>
              <a:t>POST </a:t>
            </a:r>
            <a:r>
              <a:rPr lang="en-US" altLang="ko-KR" sz="800" dirty="0">
                <a:latin typeface="+mn-ea"/>
              </a:rPr>
              <a:t>/oauth2/token</a:t>
            </a:r>
          </a:p>
          <a:p>
            <a:pPr lvl="1"/>
            <a:r>
              <a:rPr lang="en-US" altLang="ko-KR" sz="800" dirty="0">
                <a:latin typeface="+mn-ea"/>
              </a:rPr>
              <a:t>Host: authorization-server.com</a:t>
            </a:r>
          </a:p>
          <a:p>
            <a:pPr lvl="1"/>
            <a:r>
              <a:rPr lang="en-US" altLang="ko-KR" sz="800" dirty="0">
                <a:latin typeface="+mn-ea"/>
              </a:rPr>
              <a:t>Content-Type: application/x-www-form-</a:t>
            </a:r>
            <a:r>
              <a:rPr lang="en-US" altLang="ko-KR" sz="800" dirty="0" err="1">
                <a:latin typeface="+mn-ea"/>
              </a:rPr>
              <a:t>urlencoded</a:t>
            </a:r>
            <a:endParaRPr lang="en-US" altLang="ko-KR" sz="800" dirty="0">
              <a:latin typeface="+mn-ea"/>
            </a:endParaRPr>
          </a:p>
          <a:p>
            <a:pPr lvl="1"/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 err="1">
                <a:latin typeface="+mn-ea"/>
              </a:rPr>
              <a:t>grant_type</a:t>
            </a:r>
            <a:r>
              <a:rPr lang="en-US" altLang="ko-KR" sz="800" dirty="0">
                <a:latin typeface="+mn-ea"/>
              </a:rPr>
              <a:t>=</a:t>
            </a:r>
            <a:r>
              <a:rPr lang="en-US" altLang="ko-KR" sz="800" dirty="0" err="1">
                <a:latin typeface="+mn-ea"/>
              </a:rPr>
              <a:t>authorization_code&amp;code</a:t>
            </a:r>
            <a:r>
              <a:rPr lang="en-US" altLang="ko-KR" sz="800" dirty="0">
                <a:latin typeface="+mn-ea"/>
              </a:rPr>
              <a:t>=</a:t>
            </a:r>
            <a:r>
              <a:rPr lang="en-US" altLang="ko-KR" sz="800" dirty="0" err="1">
                <a:latin typeface="+mn-ea"/>
              </a:rPr>
              <a:t>AUTH_CODE&amp;redirect_uri</a:t>
            </a:r>
            <a:r>
              <a:rPr lang="en-US" altLang="ko-KR" sz="800" dirty="0">
                <a:latin typeface="+mn-ea"/>
              </a:rPr>
              <a:t>=</a:t>
            </a:r>
            <a:r>
              <a:rPr lang="en-US" altLang="ko-KR" sz="800" dirty="0" err="1">
                <a:latin typeface="+mn-ea"/>
              </a:rPr>
              <a:t>REDIRECT_URI&amp;client_id</a:t>
            </a:r>
            <a:r>
              <a:rPr lang="en-US" altLang="ko-KR" sz="800" dirty="0">
                <a:latin typeface="+mn-ea"/>
              </a:rPr>
              <a:t>=</a:t>
            </a:r>
            <a:r>
              <a:rPr lang="en-US" altLang="ko-KR" sz="800" dirty="0" err="1">
                <a:latin typeface="+mn-ea"/>
              </a:rPr>
              <a:t>CLIENT_ID&amp;client_secret</a:t>
            </a:r>
            <a:r>
              <a:rPr lang="en-US" altLang="ko-KR" sz="800" dirty="0">
                <a:latin typeface="+mn-ea"/>
              </a:rPr>
              <a:t>=CLIENT_SECRET</a:t>
            </a:r>
          </a:p>
          <a:p>
            <a:pPr lvl="1"/>
            <a:r>
              <a:rPr lang="ko-KR" altLang="en-US" sz="800" dirty="0">
                <a:latin typeface="+mn-ea"/>
              </a:rPr>
              <a:t>보호된 리소스 요청</a:t>
            </a:r>
            <a:r>
              <a:rPr lang="en-US" altLang="ko-KR" sz="800" dirty="0">
                <a:latin typeface="+mn-ea"/>
              </a:rPr>
              <a:t>: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   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클라이언트가 </a:t>
            </a:r>
            <a:r>
              <a:rPr lang="ko-KR" altLang="en-US" sz="1000" dirty="0">
                <a:latin typeface="+mn-ea"/>
              </a:rPr>
              <a:t>액세스 토큰을 사용하여 보호된 리소스에 접근합니다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pPr lvl="1"/>
            <a:r>
              <a:rPr lang="en-US" altLang="ko-KR" sz="800" dirty="0" smtClean="0">
                <a:latin typeface="+mn-ea"/>
              </a:rPr>
              <a:t>GET </a:t>
            </a:r>
            <a:r>
              <a:rPr lang="en-US" altLang="ko-KR" sz="800" dirty="0">
                <a:latin typeface="+mn-ea"/>
              </a:rPr>
              <a:t>/</a:t>
            </a:r>
            <a:r>
              <a:rPr lang="en-US" altLang="ko-KR" sz="800" dirty="0" err="1">
                <a:latin typeface="+mn-ea"/>
              </a:rPr>
              <a:t>api</a:t>
            </a:r>
            <a:r>
              <a:rPr lang="en-US" altLang="ko-KR" sz="800" dirty="0">
                <a:latin typeface="+mn-ea"/>
              </a:rPr>
              <a:t>/customers</a:t>
            </a:r>
          </a:p>
          <a:p>
            <a:pPr lvl="1"/>
            <a:r>
              <a:rPr lang="en-US" altLang="ko-KR" sz="800" dirty="0">
                <a:latin typeface="+mn-ea"/>
              </a:rPr>
              <a:t>Host: api.example.com</a:t>
            </a:r>
          </a:p>
          <a:p>
            <a:pPr lvl="1"/>
            <a:r>
              <a:rPr lang="en-US" altLang="ko-KR" sz="800" dirty="0">
                <a:latin typeface="+mn-ea"/>
              </a:rPr>
              <a:t>Authorization: Bearer </a:t>
            </a:r>
            <a:r>
              <a:rPr lang="en-US" altLang="ko-KR" sz="800" dirty="0" smtClean="0">
                <a:latin typeface="+mn-ea"/>
              </a:rPr>
              <a:t>ACCESS_TOKEN</a:t>
            </a:r>
          </a:p>
          <a:p>
            <a:pPr lvl="1"/>
            <a:endParaRPr lang="en-US" altLang="ko-KR" sz="8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2. JWT(JSON Web Token)</a:t>
            </a:r>
            <a:r>
              <a:rPr lang="ko-KR" altLang="en-US" sz="1000" b="1" dirty="0">
                <a:latin typeface="+mn-ea"/>
              </a:rPr>
              <a:t>를 사용한 토큰 기반 인증</a:t>
            </a:r>
          </a:p>
          <a:p>
            <a:r>
              <a:rPr lang="en-US" altLang="ko-KR" sz="1000" dirty="0" smtClean="0">
                <a:latin typeface="+mn-ea"/>
              </a:rPr>
              <a:t>    JWT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JSON </a:t>
            </a:r>
            <a:r>
              <a:rPr lang="ko-KR" altLang="en-US" sz="1000" dirty="0">
                <a:latin typeface="+mn-ea"/>
              </a:rPr>
              <a:t>형식의 웹 토큰으로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클라이언트가 인증된 상태임을 서버에 증명하기 위해 사용됩니다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en-US" altLang="ko-KR" sz="1000" dirty="0">
                <a:latin typeface="+mn-ea"/>
              </a:rPr>
              <a:t>JWT</a:t>
            </a:r>
            <a:r>
              <a:rPr lang="ko-KR" altLang="en-US" sz="1000" dirty="0">
                <a:latin typeface="+mn-ea"/>
              </a:rPr>
              <a:t>는 자체적으로 서명되어 있어 변조 방지 기능을 제공하며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클라이언트와 서버 간의 인증 정보를 안전하게 전달하는 데 유용합니다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a) JWT</a:t>
            </a:r>
            <a:r>
              <a:rPr lang="ko-KR" altLang="en-US" sz="1000" b="1" dirty="0">
                <a:latin typeface="+mn-ea"/>
              </a:rPr>
              <a:t>의 주요 구성 요소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b="1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헤더</a:t>
            </a:r>
            <a:r>
              <a:rPr lang="en-US" altLang="ko-KR" sz="1000" b="1" dirty="0">
                <a:latin typeface="+mn-ea"/>
              </a:rPr>
              <a:t>(Header</a:t>
            </a:r>
            <a:r>
              <a:rPr lang="en-US" altLang="ko-KR" sz="1000" b="1" dirty="0" smtClean="0">
                <a:latin typeface="+mn-ea"/>
              </a:rPr>
              <a:t>):   </a:t>
            </a:r>
            <a:r>
              <a:rPr lang="ko-KR" altLang="en-US" sz="1000" dirty="0" smtClean="0">
                <a:latin typeface="+mn-ea"/>
              </a:rPr>
              <a:t>토큰의 </a:t>
            </a:r>
            <a:r>
              <a:rPr lang="ko-KR" altLang="en-US" sz="1000" dirty="0">
                <a:latin typeface="+mn-ea"/>
              </a:rPr>
              <a:t>유형과 </a:t>
            </a:r>
            <a:r>
              <a:rPr lang="ko-KR" altLang="en-US" sz="1000" dirty="0" err="1">
                <a:latin typeface="+mn-ea"/>
              </a:rPr>
              <a:t>해싱</a:t>
            </a:r>
            <a:r>
              <a:rPr lang="ko-KR" altLang="en-US" sz="1000" dirty="0">
                <a:latin typeface="+mn-ea"/>
              </a:rPr>
              <a:t> 알고리즘 정보를 포함합니다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1"/>
            <a:r>
              <a:rPr lang="en-US" altLang="ko-KR" sz="800" dirty="0" smtClean="0">
                <a:latin typeface="+mn-ea"/>
              </a:rPr>
              <a:t>{</a:t>
            </a:r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  "</a:t>
            </a:r>
            <a:r>
              <a:rPr lang="en-US" altLang="ko-KR" sz="800" dirty="0" err="1">
                <a:latin typeface="+mn-ea"/>
              </a:rPr>
              <a:t>alg</a:t>
            </a:r>
            <a:r>
              <a:rPr lang="en-US" altLang="ko-KR" sz="800" dirty="0">
                <a:latin typeface="+mn-ea"/>
              </a:rPr>
              <a:t>": "HS256",</a:t>
            </a:r>
          </a:p>
          <a:p>
            <a:pPr lvl="1"/>
            <a:r>
              <a:rPr lang="en-US" altLang="ko-KR" sz="800" dirty="0">
                <a:latin typeface="+mn-ea"/>
              </a:rPr>
              <a:t>  "</a:t>
            </a:r>
            <a:r>
              <a:rPr lang="en-US" altLang="ko-KR" sz="800" dirty="0" err="1">
                <a:latin typeface="+mn-ea"/>
              </a:rPr>
              <a:t>typ</a:t>
            </a:r>
            <a:r>
              <a:rPr lang="en-US" altLang="ko-KR" sz="800" dirty="0">
                <a:latin typeface="+mn-ea"/>
              </a:rPr>
              <a:t>": "JWT"</a:t>
            </a:r>
          </a:p>
          <a:p>
            <a:pPr lvl="1"/>
            <a:r>
              <a:rPr lang="en-US" altLang="ko-KR" sz="800" dirty="0" smtClean="0">
                <a:latin typeface="+mn-ea"/>
              </a:rPr>
              <a:t>}</a:t>
            </a:r>
            <a:endParaRPr lang="en-US" altLang="ko-KR" sz="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API</a:t>
            </a:r>
            <a:r>
              <a:rPr lang="ko-KR" altLang="en-US" sz="1100" b="1" dirty="0">
                <a:latin typeface="+mn-ea"/>
              </a:rPr>
              <a:t>의 보안을 강화하기 위한 방법을 설명하고</a:t>
            </a:r>
            <a:r>
              <a:rPr lang="en-US" altLang="ko-KR" sz="1100" b="1" dirty="0">
                <a:latin typeface="+mn-ea"/>
              </a:rPr>
              <a:t>, 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예를 </a:t>
            </a:r>
            <a:r>
              <a:rPr lang="ko-KR" altLang="en-US" sz="1100" b="1" dirty="0">
                <a:latin typeface="+mn-ea"/>
              </a:rPr>
              <a:t>들어 설명하세요</a:t>
            </a:r>
            <a:r>
              <a:rPr lang="en-US" altLang="ko-KR" sz="1100" b="1" dirty="0">
                <a:latin typeface="+mn-ea"/>
              </a:rPr>
              <a:t>.**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OAuth2, JWT</a:t>
            </a:r>
            <a:r>
              <a:rPr lang="ko-KR" altLang="en-US" sz="1100" b="1" dirty="0">
                <a:latin typeface="+mn-ea"/>
              </a:rPr>
              <a:t>를 사용한 토큰 기반 인증</a:t>
            </a:r>
            <a:r>
              <a:rPr lang="en-US" altLang="ko-KR" sz="1100" b="1" dirty="0">
                <a:latin typeface="+mn-ea"/>
              </a:rPr>
              <a:t>, HTTPS</a:t>
            </a:r>
            <a:r>
              <a:rPr lang="ko-KR" altLang="en-US" sz="1100" b="1" dirty="0">
                <a:latin typeface="+mn-ea"/>
              </a:rPr>
              <a:t>를 통한 데이터 암호화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입력 검증 및 데이터 </a:t>
            </a:r>
            <a:r>
              <a:rPr lang="ko-KR" altLang="en-US" sz="1100" b="1" dirty="0" err="1">
                <a:latin typeface="+mn-ea"/>
              </a:rPr>
              <a:t>인코딩을</a:t>
            </a:r>
            <a:r>
              <a:rPr lang="ko-KR" altLang="en-US" sz="1100" b="1" dirty="0">
                <a:latin typeface="+mn-ea"/>
              </a:rPr>
              <a:t> 통해 </a:t>
            </a:r>
            <a:r>
              <a:rPr lang="en-US" altLang="ko-KR" sz="1100" b="1" dirty="0">
                <a:latin typeface="+mn-ea"/>
              </a:rPr>
              <a:t>API </a:t>
            </a:r>
            <a:r>
              <a:rPr lang="ko-KR" altLang="en-US" sz="1100" b="1" dirty="0">
                <a:latin typeface="+mn-ea"/>
              </a:rPr>
              <a:t>보안을 강화할 수 있습니다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63994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179" y="591584"/>
            <a:ext cx="1193636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페이로드</a:t>
            </a:r>
            <a:r>
              <a:rPr lang="en-US" altLang="ko-KR" sz="1000" b="1" dirty="0">
                <a:latin typeface="+mn-ea"/>
              </a:rPr>
              <a:t>(Payload</a:t>
            </a:r>
            <a:r>
              <a:rPr lang="en-US" altLang="ko-KR" sz="1000" b="1" dirty="0" smtClean="0">
                <a:latin typeface="+mn-ea"/>
              </a:rPr>
              <a:t>):  </a:t>
            </a:r>
            <a:r>
              <a:rPr lang="ko-KR" altLang="en-US" sz="1000" dirty="0" smtClean="0">
                <a:latin typeface="+mn-ea"/>
              </a:rPr>
              <a:t>사용자 </a:t>
            </a:r>
            <a:r>
              <a:rPr lang="ko-KR" altLang="en-US" sz="1000" dirty="0">
                <a:latin typeface="+mn-ea"/>
              </a:rPr>
              <a:t>정보와 클레임</a:t>
            </a:r>
            <a:r>
              <a:rPr lang="en-US" altLang="ko-KR" sz="1000" dirty="0">
                <a:latin typeface="+mn-ea"/>
              </a:rPr>
              <a:t>(Claims)</a:t>
            </a:r>
            <a:r>
              <a:rPr lang="ko-KR" altLang="en-US" sz="1000" dirty="0">
                <a:latin typeface="+mn-ea"/>
              </a:rPr>
              <a:t>이 포함됩니다</a:t>
            </a:r>
            <a:r>
              <a:rPr lang="en-US" altLang="ko-KR" sz="1000" dirty="0">
                <a:latin typeface="+mn-ea"/>
              </a:rPr>
              <a:t>. </a:t>
            </a:r>
            <a:r>
              <a:rPr lang="ko-KR" altLang="en-US" sz="1000" dirty="0">
                <a:latin typeface="+mn-ea"/>
              </a:rPr>
              <a:t>클레임은 토큰에 포함된 사용자 정보와 속성을 나타냅니다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1"/>
            <a:r>
              <a:rPr lang="en-US" altLang="ko-KR" sz="800" dirty="0" smtClean="0">
                <a:latin typeface="+mn-ea"/>
              </a:rPr>
              <a:t>{</a:t>
            </a:r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  "sub": "user_id",</a:t>
            </a:r>
          </a:p>
          <a:p>
            <a:pPr lvl="1"/>
            <a:r>
              <a:rPr lang="en-US" altLang="ko-KR" sz="800" dirty="0">
                <a:latin typeface="+mn-ea"/>
              </a:rPr>
              <a:t>  "name": "John Doe",</a:t>
            </a:r>
          </a:p>
          <a:p>
            <a:pPr lvl="1"/>
            <a:r>
              <a:rPr lang="en-US" altLang="ko-KR" sz="800" dirty="0">
                <a:latin typeface="+mn-ea"/>
              </a:rPr>
              <a:t>  "</a:t>
            </a:r>
            <a:r>
              <a:rPr lang="en-US" altLang="ko-KR" sz="800" dirty="0" err="1">
                <a:latin typeface="+mn-ea"/>
              </a:rPr>
              <a:t>iat</a:t>
            </a:r>
            <a:r>
              <a:rPr lang="en-US" altLang="ko-KR" sz="800" dirty="0">
                <a:latin typeface="+mn-ea"/>
              </a:rPr>
              <a:t>": 1516239022</a:t>
            </a:r>
          </a:p>
          <a:p>
            <a:pPr lvl="1"/>
            <a:r>
              <a:rPr lang="en-US" altLang="ko-KR" sz="800" dirty="0">
                <a:latin typeface="+mn-ea"/>
              </a:rPr>
              <a:t>}</a:t>
            </a: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smtClean="0">
                <a:latin typeface="+mn-ea"/>
              </a:rPr>
              <a:t>서명</a:t>
            </a:r>
            <a:r>
              <a:rPr lang="en-US" altLang="ko-KR" sz="1000" b="1" dirty="0">
                <a:latin typeface="+mn-ea"/>
              </a:rPr>
              <a:t>(Signature</a:t>
            </a:r>
            <a:r>
              <a:rPr lang="en-US" altLang="ko-KR" sz="1000" b="1" dirty="0" smtClean="0">
                <a:latin typeface="+mn-ea"/>
              </a:rPr>
              <a:t>):   </a:t>
            </a:r>
            <a:r>
              <a:rPr lang="ko-KR" altLang="en-US" sz="1000" dirty="0" smtClean="0">
                <a:latin typeface="+mn-ea"/>
              </a:rPr>
              <a:t>헤더와 </a:t>
            </a:r>
            <a:r>
              <a:rPr lang="ko-KR" altLang="en-US" sz="1000" dirty="0">
                <a:latin typeface="+mn-ea"/>
              </a:rPr>
              <a:t>페이로드를 조합하고 비밀 키로 서명한 값으로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토큰의 진위 여부를 검증합니다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. JWT </a:t>
            </a:r>
            <a:r>
              <a:rPr lang="ko-KR" altLang="en-US" sz="1000" b="1" dirty="0">
                <a:latin typeface="+mn-ea"/>
              </a:rPr>
              <a:t>사용 예시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    토큰 </a:t>
            </a:r>
            <a:r>
              <a:rPr lang="ko-KR" altLang="en-US" sz="1000" dirty="0">
                <a:latin typeface="+mn-ea"/>
              </a:rPr>
              <a:t>발급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클라이언트가 </a:t>
            </a:r>
            <a:r>
              <a:rPr lang="ko-KR" altLang="en-US" sz="1000" dirty="0">
                <a:latin typeface="+mn-ea"/>
              </a:rPr>
              <a:t>로그인 성공 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서버로부터 </a:t>
            </a:r>
            <a:r>
              <a:rPr lang="en-US" altLang="ko-KR" sz="1000" dirty="0">
                <a:latin typeface="+mn-ea"/>
              </a:rPr>
              <a:t>JWT</a:t>
            </a:r>
            <a:r>
              <a:rPr lang="ko-KR" altLang="en-US" sz="1000" dirty="0">
                <a:latin typeface="+mn-ea"/>
              </a:rPr>
              <a:t>를 발급받습니다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pPr lvl="1"/>
            <a:r>
              <a:rPr lang="en-US" altLang="ko-KR" sz="800" dirty="0" smtClean="0">
                <a:latin typeface="+mn-ea"/>
              </a:rPr>
              <a:t>{</a:t>
            </a:r>
            <a:endParaRPr lang="en-US" altLang="ko-KR" sz="800" dirty="0">
              <a:latin typeface="+mn-ea"/>
            </a:endParaRPr>
          </a:p>
          <a:p>
            <a:pPr lvl="1"/>
            <a:r>
              <a:rPr lang="en-US" altLang="ko-KR" sz="800" dirty="0">
                <a:latin typeface="+mn-ea"/>
              </a:rPr>
              <a:t>  "token": "eyJhbGciOiJIUzI1NiIsInR5cCI6IkpXVCJ9.eyJzdWIiOiJ1c2VyX2lkIiwibmFtZSI6IkpvaG4gRG9lIiwiaWF0IjoxNTE2MjM5MDIyfQ.SflKxwRJSMeKKF2QT4fwpMeJf36POk6yJV_adQssw5c"</a:t>
            </a:r>
          </a:p>
          <a:p>
            <a:pPr lvl="1"/>
            <a:r>
              <a:rPr lang="en-US" altLang="ko-KR" sz="800" dirty="0">
                <a:latin typeface="+mn-ea"/>
              </a:rPr>
              <a:t>}</a:t>
            </a:r>
          </a:p>
          <a:p>
            <a:r>
              <a:rPr lang="ko-KR" altLang="en-US" sz="1000" dirty="0" smtClean="0">
                <a:latin typeface="+mn-ea"/>
              </a:rPr>
              <a:t>      보호된 </a:t>
            </a:r>
            <a:r>
              <a:rPr lang="ko-KR" altLang="en-US" sz="1000" dirty="0">
                <a:latin typeface="+mn-ea"/>
              </a:rPr>
              <a:t>리소스 요청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클라이언트가 </a:t>
            </a:r>
            <a:r>
              <a:rPr lang="en-US" altLang="ko-KR" sz="1000" dirty="0">
                <a:latin typeface="+mn-ea"/>
              </a:rPr>
              <a:t>JWT</a:t>
            </a:r>
            <a:r>
              <a:rPr lang="ko-KR" altLang="en-US" sz="1000" dirty="0">
                <a:latin typeface="+mn-ea"/>
              </a:rPr>
              <a:t>를 사용하여 보호된 리소스에 접근합니다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pPr lvl="1"/>
            <a:r>
              <a:rPr lang="en-US" altLang="ko-KR" sz="800" dirty="0" smtClean="0">
                <a:latin typeface="+mn-ea"/>
              </a:rPr>
              <a:t>GET </a:t>
            </a:r>
            <a:r>
              <a:rPr lang="en-US" altLang="ko-KR" sz="800" dirty="0">
                <a:latin typeface="+mn-ea"/>
              </a:rPr>
              <a:t>/</a:t>
            </a:r>
            <a:r>
              <a:rPr lang="en-US" altLang="ko-KR" sz="800" dirty="0" err="1">
                <a:latin typeface="+mn-ea"/>
              </a:rPr>
              <a:t>api</a:t>
            </a:r>
            <a:r>
              <a:rPr lang="en-US" altLang="ko-KR" sz="800" dirty="0">
                <a:latin typeface="+mn-ea"/>
              </a:rPr>
              <a:t>/customers</a:t>
            </a:r>
          </a:p>
          <a:p>
            <a:pPr lvl="1"/>
            <a:r>
              <a:rPr lang="en-US" altLang="ko-KR" sz="800" dirty="0">
                <a:latin typeface="+mn-ea"/>
              </a:rPr>
              <a:t>Host: api.example.com</a:t>
            </a:r>
          </a:p>
          <a:p>
            <a:pPr lvl="1"/>
            <a:r>
              <a:rPr lang="en-US" altLang="ko-KR" sz="800" dirty="0">
                <a:latin typeface="+mn-ea"/>
              </a:rPr>
              <a:t>Authorization: Bearer eyJhbGciOiJIUzI1NiIsInR5cCI6IkpXVCJ9.eyJzdWIiOiJ1c2VyX2lkIiwibmFtZSI6IkpvaG4gRG9lIiwiaWF0IjoxNTE2MjM5MDIyfQ.SflKxwRJSMeKKF2QT4fwpMeJf36POk6yJV_adQssw5c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3</a:t>
            </a:r>
            <a:r>
              <a:rPr lang="en-US" altLang="ko-KR" sz="1000" b="1" dirty="0">
                <a:latin typeface="+mn-ea"/>
              </a:rPr>
              <a:t>. HTTPS</a:t>
            </a:r>
            <a:r>
              <a:rPr lang="ko-KR" altLang="en-US" sz="1000" b="1" dirty="0">
                <a:latin typeface="+mn-ea"/>
              </a:rPr>
              <a:t>를 통한 데이터 암호화</a:t>
            </a:r>
          </a:p>
          <a:p>
            <a:r>
              <a:rPr lang="en-US" altLang="ko-KR" sz="1000" dirty="0" smtClean="0">
                <a:latin typeface="+mn-ea"/>
              </a:rPr>
              <a:t>   HTTPS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HTTP </a:t>
            </a:r>
            <a:r>
              <a:rPr lang="ko-KR" altLang="en-US" sz="1000" dirty="0">
                <a:latin typeface="+mn-ea"/>
              </a:rPr>
              <a:t>프로토콜을 </a:t>
            </a:r>
            <a:r>
              <a:rPr lang="en-US" altLang="ko-KR" sz="1000" dirty="0">
                <a:latin typeface="+mn-ea"/>
              </a:rPr>
              <a:t>SSL/TLS </a:t>
            </a:r>
            <a:r>
              <a:rPr lang="ko-KR" altLang="en-US" sz="1000" dirty="0">
                <a:latin typeface="+mn-ea"/>
              </a:rPr>
              <a:t>암호화 프로토콜과 결합한 것으로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클라이언트와 서버 간의 모든 데이터 전송을 암호화하여 보호합니다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통해 전송 중 데이터가 도청이나 중간자 공격에 의해 노출되는 것을 방지합니다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 a) HTTPS </a:t>
            </a:r>
            <a:r>
              <a:rPr lang="ko-KR" altLang="en-US" sz="1000" b="1" dirty="0">
                <a:latin typeface="+mn-ea"/>
              </a:rPr>
              <a:t>사용 예시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- HTTPS </a:t>
            </a:r>
            <a:r>
              <a:rPr lang="ko-KR" altLang="en-US" sz="1000" dirty="0">
                <a:latin typeface="+mn-ea"/>
              </a:rPr>
              <a:t>연결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클라이언트가 </a:t>
            </a:r>
            <a:r>
              <a:rPr lang="en-US" altLang="ko-KR" sz="1000" dirty="0">
                <a:latin typeface="+mn-ea"/>
              </a:rPr>
              <a:t>HTTPS</a:t>
            </a:r>
            <a:r>
              <a:rPr lang="ko-KR" altLang="en-US" sz="1000" dirty="0">
                <a:latin typeface="+mn-ea"/>
              </a:rPr>
              <a:t>를 통해 서버에 연결하고 데이터를 주고받습니다</a:t>
            </a:r>
            <a:r>
              <a:rPr lang="en-US" altLang="ko-KR" sz="1000" dirty="0">
                <a:latin typeface="+mn-ea"/>
              </a:rPr>
              <a:t>:</a:t>
            </a:r>
          </a:p>
          <a:p>
            <a:pPr lvl="1"/>
            <a:r>
              <a:rPr lang="en-US" altLang="ko-KR" sz="800" dirty="0" smtClean="0">
                <a:latin typeface="+mn-ea"/>
              </a:rPr>
              <a:t>GET </a:t>
            </a:r>
            <a:r>
              <a:rPr lang="en-US" altLang="ko-KR" sz="800" dirty="0">
                <a:latin typeface="+mn-ea"/>
              </a:rPr>
              <a:t>https://api.example.com/customers</a:t>
            </a:r>
          </a:p>
          <a:p>
            <a:pPr lvl="1"/>
            <a:r>
              <a:rPr lang="en-US" altLang="ko-KR" sz="800" dirty="0">
                <a:latin typeface="+mn-ea"/>
              </a:rPr>
              <a:t>HTTPS</a:t>
            </a:r>
            <a:r>
              <a:rPr lang="ko-KR" altLang="en-US" sz="800" dirty="0">
                <a:latin typeface="+mn-ea"/>
              </a:rPr>
              <a:t>는 클라이언트와 서버 간에 보안 연결을 설정하고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모든 전송 데이터를 암호화합니다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- SSL/TLS </a:t>
            </a:r>
            <a:r>
              <a:rPr lang="ko-KR" altLang="en-US" sz="1000" dirty="0">
                <a:latin typeface="+mn-ea"/>
              </a:rPr>
              <a:t>인증서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서버는 </a:t>
            </a:r>
            <a:r>
              <a:rPr lang="ko-KR" altLang="en-US" sz="1000" dirty="0">
                <a:latin typeface="+mn-ea"/>
              </a:rPr>
              <a:t>클라이언트에게 </a:t>
            </a:r>
            <a:r>
              <a:rPr lang="en-US" altLang="ko-KR" sz="1000" dirty="0">
                <a:latin typeface="+mn-ea"/>
              </a:rPr>
              <a:t>SSL/TLS </a:t>
            </a:r>
            <a:r>
              <a:rPr lang="ko-KR" altLang="en-US" sz="1000" dirty="0">
                <a:latin typeface="+mn-ea"/>
              </a:rPr>
              <a:t>인증서를 제공하여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클라이언트가 서버의 신원을 확인하고 보안 연결을 설정할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4. </a:t>
            </a:r>
            <a:r>
              <a:rPr lang="ko-KR" altLang="en-US" sz="1000" b="1" dirty="0">
                <a:latin typeface="+mn-ea"/>
              </a:rPr>
              <a:t>입력 검증 및 데이터 </a:t>
            </a:r>
            <a:r>
              <a:rPr lang="ko-KR" altLang="en-US" sz="1000" b="1" dirty="0" err="1">
                <a:latin typeface="+mn-ea"/>
              </a:rPr>
              <a:t>인코딩</a:t>
            </a:r>
            <a:endParaRPr lang="ko-KR" altLang="en-US" sz="1000" b="1" dirty="0">
              <a:latin typeface="+mn-ea"/>
            </a:endParaRPr>
          </a:p>
          <a:p>
            <a:r>
              <a:rPr lang="ko-KR" altLang="en-US" sz="1000" dirty="0" smtClean="0">
                <a:latin typeface="+mn-ea"/>
              </a:rPr>
              <a:t>   입력 </a:t>
            </a:r>
            <a:r>
              <a:rPr lang="ko-KR" altLang="en-US" sz="1000" dirty="0">
                <a:latin typeface="+mn-ea"/>
              </a:rPr>
              <a:t>검증과 데이터 </a:t>
            </a:r>
            <a:r>
              <a:rPr lang="ko-KR" altLang="en-US" sz="1000" dirty="0" err="1">
                <a:latin typeface="+mn-ea"/>
              </a:rPr>
              <a:t>인코딩은</a:t>
            </a:r>
            <a:r>
              <a:rPr lang="ko-KR" altLang="en-US" sz="1000" dirty="0">
                <a:latin typeface="+mn-ea"/>
              </a:rPr>
              <a:t> 클라이언트가 서버에 제공하는 데이터를 검사하고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 데이터가 안전하게 처리되도록 </a:t>
            </a:r>
            <a:r>
              <a:rPr lang="ko-KR" altLang="en-US" sz="1000" dirty="0" err="1">
                <a:latin typeface="+mn-ea"/>
              </a:rPr>
              <a:t>인코딩하는</a:t>
            </a:r>
            <a:r>
              <a:rPr lang="ko-KR" altLang="en-US" sz="1000" dirty="0">
                <a:latin typeface="+mn-ea"/>
              </a:rPr>
              <a:t> 과정을 포함합니다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</a:t>
            </a:r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통해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 err="1">
                <a:latin typeface="+mn-ea"/>
              </a:rPr>
              <a:t>인젝션</a:t>
            </a:r>
            <a:r>
              <a:rPr lang="en-US" altLang="ko-KR" sz="1000" dirty="0">
                <a:latin typeface="+mn-ea"/>
              </a:rPr>
              <a:t>, XSS(</a:t>
            </a:r>
            <a:r>
              <a:rPr lang="ko-KR" altLang="en-US" sz="1000" dirty="0">
                <a:latin typeface="+mn-ea"/>
              </a:rPr>
              <a:t>교차 사이트 </a:t>
            </a:r>
            <a:r>
              <a:rPr lang="ko-KR" altLang="en-US" sz="1000" dirty="0" err="1">
                <a:latin typeface="+mn-ea"/>
              </a:rPr>
              <a:t>스크립팅</a:t>
            </a:r>
            <a:r>
              <a:rPr lang="en-US" altLang="ko-KR" sz="1000" dirty="0">
                <a:latin typeface="+mn-ea"/>
              </a:rPr>
              <a:t>) </a:t>
            </a:r>
            <a:r>
              <a:rPr lang="ko-KR" altLang="en-US" sz="1000" dirty="0">
                <a:latin typeface="+mn-ea"/>
              </a:rPr>
              <a:t>등의 공격을 방지할 수 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 </a:t>
            </a:r>
            <a:r>
              <a:rPr lang="en-US" altLang="ko-KR" sz="1000" b="1" dirty="0" smtClean="0">
                <a:latin typeface="+mn-ea"/>
              </a:rPr>
              <a:t>a) </a:t>
            </a:r>
            <a:r>
              <a:rPr lang="ko-KR" altLang="en-US" sz="1000" b="1" dirty="0" smtClean="0">
                <a:latin typeface="+mn-ea"/>
              </a:rPr>
              <a:t>입력 </a:t>
            </a:r>
            <a:r>
              <a:rPr lang="ko-KR" altLang="en-US" sz="1000" b="1" dirty="0">
                <a:latin typeface="+mn-ea"/>
              </a:rPr>
              <a:t>검증 예시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  - SQL </a:t>
            </a:r>
            <a:r>
              <a:rPr lang="ko-KR" altLang="en-US" sz="1000" dirty="0" err="1">
                <a:latin typeface="+mn-ea"/>
              </a:rPr>
              <a:t>인젝션</a:t>
            </a:r>
            <a:r>
              <a:rPr lang="ko-KR" altLang="en-US" sz="1000" dirty="0">
                <a:latin typeface="+mn-ea"/>
              </a:rPr>
              <a:t> 방지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사용자 </a:t>
            </a:r>
            <a:r>
              <a:rPr lang="ko-KR" altLang="en-US" sz="1000" dirty="0">
                <a:latin typeface="+mn-ea"/>
              </a:rPr>
              <a:t>입력을 </a:t>
            </a:r>
            <a:r>
              <a:rPr lang="en-US" altLang="ko-KR" sz="1000" dirty="0">
                <a:latin typeface="+mn-ea"/>
              </a:rPr>
              <a:t>SQL </a:t>
            </a:r>
            <a:r>
              <a:rPr lang="ko-KR" altLang="en-US" sz="1000" dirty="0">
                <a:latin typeface="+mn-ea"/>
              </a:rPr>
              <a:t>쿼리에 직접 포함시키지 않고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파라미터화된</a:t>
            </a:r>
            <a:r>
              <a:rPr lang="ko-KR" altLang="en-US" sz="1000" dirty="0">
                <a:latin typeface="+mn-ea"/>
              </a:rPr>
              <a:t> 쿼리 또는 준비된 문을 사용하여 입력 데이터를 처리합니다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  - XSS </a:t>
            </a:r>
            <a:r>
              <a:rPr lang="ko-KR" altLang="en-US" sz="1000" dirty="0">
                <a:latin typeface="+mn-ea"/>
              </a:rPr>
              <a:t>방지</a:t>
            </a:r>
            <a:r>
              <a:rPr lang="en-US" altLang="ko-KR" sz="1000" dirty="0" smtClean="0">
                <a:latin typeface="+mn-ea"/>
              </a:rPr>
              <a:t>:  </a:t>
            </a:r>
            <a:r>
              <a:rPr lang="ko-KR" altLang="en-US" sz="1000" dirty="0" smtClean="0">
                <a:latin typeface="+mn-ea"/>
              </a:rPr>
              <a:t>클라이언트가 </a:t>
            </a:r>
            <a:r>
              <a:rPr lang="ko-KR" altLang="en-US" sz="1000" dirty="0">
                <a:latin typeface="+mn-ea"/>
              </a:rPr>
              <a:t>서버에 전송하는 데이터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예</a:t>
            </a:r>
            <a:r>
              <a:rPr lang="en-US" altLang="ko-KR" sz="1000" dirty="0">
                <a:latin typeface="+mn-ea"/>
              </a:rPr>
              <a:t>: HTML </a:t>
            </a:r>
            <a:r>
              <a:rPr lang="ko-KR" altLang="en-US" sz="1000" dirty="0">
                <a:latin typeface="+mn-ea"/>
              </a:rPr>
              <a:t>코드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를 </a:t>
            </a:r>
            <a:r>
              <a:rPr lang="ko-KR" altLang="en-US" sz="1000" dirty="0" err="1">
                <a:latin typeface="+mn-ea"/>
              </a:rPr>
              <a:t>인코딩하여</a:t>
            </a:r>
            <a:r>
              <a:rPr lang="ko-KR" altLang="en-US" sz="1000" dirty="0">
                <a:latin typeface="+mn-ea"/>
              </a:rPr>
              <a:t> 브라우저에서 실행되지 않도록 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lvl="1"/>
            <a:r>
              <a:rPr lang="en-US" altLang="ko-KR" sz="800" dirty="0" smtClean="0">
                <a:latin typeface="+mn-ea"/>
              </a:rPr>
              <a:t>// </a:t>
            </a:r>
            <a:r>
              <a:rPr lang="ko-KR" altLang="en-US" sz="800" dirty="0">
                <a:latin typeface="+mn-ea"/>
              </a:rPr>
              <a:t>사용자 입력을 </a:t>
            </a:r>
            <a:r>
              <a:rPr lang="ko-KR" altLang="en-US" sz="800" dirty="0" err="1">
                <a:latin typeface="+mn-ea"/>
              </a:rPr>
              <a:t>인코딩하여</a:t>
            </a: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XSS </a:t>
            </a:r>
            <a:r>
              <a:rPr lang="ko-KR" altLang="en-US" sz="800" dirty="0">
                <a:latin typeface="+mn-ea"/>
              </a:rPr>
              <a:t>방지</a:t>
            </a:r>
          </a:p>
          <a:p>
            <a:pPr lvl="1"/>
            <a:r>
              <a:rPr lang="en-US" altLang="ko-KR" sz="800" dirty="0">
                <a:latin typeface="+mn-ea"/>
              </a:rPr>
              <a:t>function </a:t>
            </a:r>
            <a:r>
              <a:rPr lang="en-US" altLang="ko-KR" sz="800" dirty="0" err="1">
                <a:latin typeface="+mn-ea"/>
              </a:rPr>
              <a:t>sanitizeInput</a:t>
            </a:r>
            <a:r>
              <a:rPr lang="en-US" altLang="ko-KR" sz="800" dirty="0">
                <a:latin typeface="+mn-ea"/>
              </a:rPr>
              <a:t>(input) {</a:t>
            </a:r>
          </a:p>
          <a:p>
            <a:pPr lvl="1"/>
            <a:r>
              <a:rPr lang="en-US" altLang="ko-KR" sz="800" dirty="0">
                <a:latin typeface="+mn-ea"/>
              </a:rPr>
              <a:t>    return </a:t>
            </a:r>
            <a:r>
              <a:rPr lang="en-US" altLang="ko-KR" sz="800" dirty="0" err="1">
                <a:latin typeface="+mn-ea"/>
              </a:rPr>
              <a:t>input.replace</a:t>
            </a:r>
            <a:r>
              <a:rPr lang="en-US" altLang="ko-KR" sz="800" dirty="0">
                <a:latin typeface="+mn-ea"/>
              </a:rPr>
              <a:t>(/&amp;/g, '&amp;amp;')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.replace(/&lt;/g, '&amp;</a:t>
            </a:r>
            <a:r>
              <a:rPr lang="en-US" altLang="ko-KR" sz="800" dirty="0" err="1">
                <a:latin typeface="+mn-ea"/>
              </a:rPr>
              <a:t>lt</a:t>
            </a:r>
            <a:r>
              <a:rPr lang="en-US" altLang="ko-KR" sz="800" dirty="0">
                <a:latin typeface="+mn-ea"/>
              </a:rPr>
              <a:t>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.replace(/&gt;/g, '&amp;</a:t>
            </a:r>
            <a:r>
              <a:rPr lang="en-US" altLang="ko-KR" sz="800" dirty="0" err="1">
                <a:latin typeface="+mn-ea"/>
              </a:rPr>
              <a:t>gt</a:t>
            </a:r>
            <a:r>
              <a:rPr lang="en-US" altLang="ko-KR" sz="800" dirty="0">
                <a:latin typeface="+mn-ea"/>
              </a:rPr>
              <a:t>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.replace(/"/g, '&amp;</a:t>
            </a:r>
            <a:r>
              <a:rPr lang="en-US" altLang="ko-KR" sz="800" dirty="0" err="1">
                <a:latin typeface="+mn-ea"/>
              </a:rPr>
              <a:t>quot</a:t>
            </a:r>
            <a:r>
              <a:rPr lang="en-US" altLang="ko-KR" sz="800" dirty="0">
                <a:latin typeface="+mn-ea"/>
              </a:rPr>
              <a:t>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.replace(/'/g, '&amp;#x27;')</a:t>
            </a:r>
          </a:p>
          <a:p>
            <a:pPr lvl="1"/>
            <a:r>
              <a:rPr lang="en-US" altLang="ko-KR" sz="800" dirty="0">
                <a:latin typeface="+mn-ea"/>
              </a:rPr>
              <a:t>                .replace(/\//g, '&amp;#x2F</a:t>
            </a:r>
            <a:r>
              <a:rPr lang="en-US" altLang="ko-KR" sz="800" dirty="0" smtClean="0">
                <a:latin typeface="+mn-ea"/>
              </a:rPr>
              <a:t>;');}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941" y="159378"/>
            <a:ext cx="1191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+mn-ea"/>
              </a:rPr>
              <a:t>API</a:t>
            </a:r>
            <a:r>
              <a:rPr lang="ko-KR" altLang="en-US" sz="1100" b="1" dirty="0">
                <a:latin typeface="+mn-ea"/>
              </a:rPr>
              <a:t>의 보안을 강화하기 위한 방법을 설명하고</a:t>
            </a:r>
            <a:r>
              <a:rPr lang="en-US" altLang="ko-KR" sz="1100" b="1" dirty="0">
                <a:latin typeface="+mn-ea"/>
              </a:rPr>
              <a:t>, </a:t>
            </a:r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예를 </a:t>
            </a:r>
            <a:r>
              <a:rPr lang="ko-KR" altLang="en-US" sz="1100" b="1" dirty="0">
                <a:latin typeface="+mn-ea"/>
              </a:rPr>
              <a:t>들어 설명하세요</a:t>
            </a:r>
            <a:r>
              <a:rPr lang="en-US" altLang="ko-KR" sz="1100" b="1" dirty="0">
                <a:latin typeface="+mn-ea"/>
              </a:rPr>
              <a:t>.**</a:t>
            </a:r>
            <a:r>
              <a:rPr lang="ko-KR" altLang="en-US" sz="1100" b="1" dirty="0">
                <a:latin typeface="+mn-ea"/>
              </a:rPr>
              <a:t>힌트**</a:t>
            </a:r>
            <a:r>
              <a:rPr lang="en-US" altLang="ko-KR" sz="1100" b="1" dirty="0">
                <a:latin typeface="+mn-ea"/>
              </a:rPr>
              <a:t>: OAuth2, JWT</a:t>
            </a:r>
            <a:r>
              <a:rPr lang="ko-KR" altLang="en-US" sz="1100" b="1" dirty="0">
                <a:latin typeface="+mn-ea"/>
              </a:rPr>
              <a:t>를 사용한 토큰 기반 인증</a:t>
            </a:r>
            <a:r>
              <a:rPr lang="en-US" altLang="ko-KR" sz="1100" b="1" dirty="0">
                <a:latin typeface="+mn-ea"/>
              </a:rPr>
              <a:t>, HTTPS</a:t>
            </a:r>
            <a:r>
              <a:rPr lang="ko-KR" altLang="en-US" sz="1100" b="1" dirty="0">
                <a:latin typeface="+mn-ea"/>
              </a:rPr>
              <a:t>를 통한 데이터 암호화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입력 검증 및 데이터 </a:t>
            </a:r>
            <a:r>
              <a:rPr lang="ko-KR" altLang="en-US" sz="1100" b="1" dirty="0" err="1">
                <a:latin typeface="+mn-ea"/>
              </a:rPr>
              <a:t>인코딩을</a:t>
            </a:r>
            <a:r>
              <a:rPr lang="ko-KR" altLang="en-US" sz="1100" b="1" dirty="0">
                <a:latin typeface="+mn-ea"/>
              </a:rPr>
              <a:t> 통해 </a:t>
            </a:r>
            <a:r>
              <a:rPr lang="en-US" altLang="ko-KR" sz="1100" b="1" dirty="0">
                <a:latin typeface="+mn-ea"/>
              </a:rPr>
              <a:t>API </a:t>
            </a:r>
            <a:r>
              <a:rPr lang="ko-KR" altLang="en-US" sz="1100" b="1" dirty="0">
                <a:latin typeface="+mn-ea"/>
              </a:rPr>
              <a:t>보안을 강화할 수 있습니다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7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038" y="317144"/>
            <a:ext cx="1124120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MSA</a:t>
            </a:r>
            <a:r>
              <a:rPr lang="ko-KR" altLang="en-US" sz="1600" b="1" dirty="0" smtClean="0">
                <a:latin typeface="+mn-ea"/>
              </a:rPr>
              <a:t> 구조</a:t>
            </a:r>
            <a:r>
              <a:rPr lang="en-US" altLang="ko-KR" sz="1600" b="1" dirty="0" smtClean="0">
                <a:latin typeface="+mn-ea"/>
              </a:rPr>
              <a:t>(MSA) </a:t>
            </a:r>
            <a:r>
              <a:rPr lang="ko-KR" altLang="en-US" sz="1600" b="1" dirty="0" smtClean="0">
                <a:latin typeface="+mn-ea"/>
              </a:rPr>
              <a:t>의 인증</a:t>
            </a:r>
            <a:r>
              <a:rPr lang="en-US" altLang="ko-KR" sz="1600" b="1" dirty="0" smtClean="0">
                <a:latin typeface="+mn-ea"/>
              </a:rPr>
              <a:t>(Authentication)</a:t>
            </a:r>
            <a:r>
              <a:rPr lang="ko-KR" altLang="en-US" sz="1600" b="1" dirty="0" smtClean="0">
                <a:latin typeface="+mn-ea"/>
              </a:rPr>
              <a:t> 및 인가</a:t>
            </a:r>
            <a:r>
              <a:rPr lang="en-US" altLang="ko-KR" sz="1600" b="1" dirty="0" smtClean="0">
                <a:latin typeface="+mn-ea"/>
              </a:rPr>
              <a:t>(Authorization)</a:t>
            </a: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b="1" dirty="0" smtClean="0">
                <a:latin typeface="+mn-ea"/>
              </a:rPr>
              <a:t>대칭키 암호화 </a:t>
            </a:r>
            <a:r>
              <a:rPr lang="en-US" altLang="ko-KR" sz="1100" b="1" dirty="0" smtClean="0">
                <a:latin typeface="+mn-ea"/>
              </a:rPr>
              <a:t>vs </a:t>
            </a:r>
            <a:r>
              <a:rPr lang="ko-KR" altLang="en-US" sz="1100" b="1" dirty="0" err="1" smtClean="0">
                <a:latin typeface="+mn-ea"/>
              </a:rPr>
              <a:t>비대칭키</a:t>
            </a:r>
            <a:r>
              <a:rPr lang="ko-KR" altLang="en-US" sz="1100" b="1" dirty="0" smtClean="0">
                <a:latin typeface="+mn-ea"/>
              </a:rPr>
              <a:t> 암호화</a:t>
            </a:r>
          </a:p>
          <a:p>
            <a:r>
              <a:rPr lang="ko-KR" altLang="en-US" sz="1100" dirty="0" smtClean="0">
                <a:latin typeface="+mn-ea"/>
              </a:rPr>
              <a:t>       대칭키 암호화 방식 같은 경우</a:t>
            </a:r>
            <a:r>
              <a:rPr lang="en-US" altLang="ko-KR" sz="1100" dirty="0" smtClean="0">
                <a:latin typeface="+mn-ea"/>
              </a:rPr>
              <a:t>, private key</a:t>
            </a:r>
            <a:r>
              <a:rPr lang="ko-KR" altLang="en-US" sz="1100" dirty="0" smtClean="0">
                <a:latin typeface="+mn-ea"/>
              </a:rPr>
              <a:t>를 모르는 서버는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의 유효성을 검증할 수 없다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</a:t>
            </a:r>
            <a:r>
              <a:rPr lang="ko-KR" altLang="en-US" sz="1100" dirty="0" smtClean="0">
                <a:latin typeface="+mn-ea"/>
              </a:rPr>
              <a:t>반대로 </a:t>
            </a:r>
            <a:r>
              <a:rPr lang="ko-KR" altLang="en-US" sz="1100" dirty="0" err="1" smtClean="0">
                <a:latin typeface="+mn-ea"/>
              </a:rPr>
              <a:t>비대칭키</a:t>
            </a:r>
            <a:r>
              <a:rPr lang="ko-KR" altLang="en-US" sz="1100" dirty="0" smtClean="0">
                <a:latin typeface="+mn-ea"/>
              </a:rPr>
              <a:t> 암호화 방식은 </a:t>
            </a:r>
            <a:r>
              <a:rPr lang="en-US" altLang="ko-KR" sz="1100" dirty="0" smtClean="0">
                <a:latin typeface="+mn-ea"/>
              </a:rPr>
              <a:t>private key</a:t>
            </a:r>
            <a:r>
              <a:rPr lang="ko-KR" altLang="en-US" sz="1100" dirty="0" smtClean="0">
                <a:latin typeface="+mn-ea"/>
              </a:rPr>
              <a:t>를 몰라도 </a:t>
            </a:r>
            <a:r>
              <a:rPr lang="en-US" altLang="ko-KR" sz="1100" dirty="0" smtClean="0">
                <a:latin typeface="+mn-ea"/>
              </a:rPr>
              <a:t>public key</a:t>
            </a:r>
            <a:r>
              <a:rPr lang="ko-KR" altLang="en-US" sz="1100" dirty="0" smtClean="0">
                <a:latin typeface="+mn-ea"/>
              </a:rPr>
              <a:t>를 통해 </a:t>
            </a:r>
            <a:r>
              <a:rPr lang="ko-KR" altLang="en-US" sz="1100" dirty="0" err="1" smtClean="0">
                <a:latin typeface="+mn-ea"/>
              </a:rPr>
              <a:t>복화</a:t>
            </a:r>
            <a:r>
              <a:rPr lang="ko-KR" altLang="en-US" sz="1100" dirty="0" smtClean="0">
                <a:latin typeface="+mn-ea"/>
              </a:rPr>
              <a:t> 할 수 있기 때문에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의 유효성을 검증할 수 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b="1" dirty="0" smtClean="0">
                <a:latin typeface="+mn-ea"/>
              </a:rPr>
              <a:t>대칭키 암호화 방식에서의 인증서버 구축하기</a:t>
            </a:r>
          </a:p>
          <a:p>
            <a:r>
              <a:rPr lang="en-US" altLang="ko-KR" sz="1100" dirty="0" smtClean="0">
                <a:latin typeface="+mn-ea"/>
              </a:rPr>
              <a:t>     1. </a:t>
            </a:r>
            <a:r>
              <a:rPr lang="ko-KR" altLang="en-US" sz="1100" dirty="0" smtClean="0">
                <a:latin typeface="+mn-ea"/>
              </a:rPr>
              <a:t>인증 서버가 클라이언트에게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를 발급</a:t>
            </a:r>
          </a:p>
          <a:p>
            <a:r>
              <a:rPr lang="ko-KR" altLang="en-US" sz="1100" dirty="0" smtClean="0">
                <a:latin typeface="+mn-ea"/>
              </a:rPr>
              <a:t>     </a:t>
            </a:r>
            <a:r>
              <a:rPr lang="en-US" altLang="ko-KR" sz="1100" dirty="0" smtClean="0">
                <a:latin typeface="+mn-ea"/>
              </a:rPr>
              <a:t>2. </a:t>
            </a:r>
            <a:r>
              <a:rPr lang="ko-KR" altLang="en-US" sz="1100" dirty="0" smtClean="0">
                <a:latin typeface="+mn-ea"/>
              </a:rPr>
              <a:t>클라이언트는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와 함께 애플리케이션 서버에 요청</a:t>
            </a:r>
          </a:p>
          <a:p>
            <a:r>
              <a:rPr lang="ko-KR" altLang="en-US" sz="1100" dirty="0" smtClean="0">
                <a:latin typeface="+mn-ea"/>
              </a:rPr>
              <a:t>     </a:t>
            </a:r>
            <a:r>
              <a:rPr lang="en-US" altLang="ko-KR" sz="1100" dirty="0" smtClean="0">
                <a:latin typeface="+mn-ea"/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애플리케이션 서버는 인증 서버의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private key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모르므로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JWT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검증할 수 없음</a:t>
            </a:r>
          </a:p>
          <a:p>
            <a:r>
              <a:rPr lang="ko-KR" altLang="en-US" sz="1100" dirty="0" smtClean="0">
                <a:latin typeface="+mn-ea"/>
              </a:rPr>
              <a:t>        각 애플리케이션 서버에 인증서버의 </a:t>
            </a:r>
            <a:r>
              <a:rPr lang="en-US" altLang="ko-KR" sz="1100" dirty="0" smtClean="0">
                <a:latin typeface="+mn-ea"/>
              </a:rPr>
              <a:t>private key</a:t>
            </a:r>
            <a:r>
              <a:rPr lang="ko-KR" altLang="en-US" sz="1100" dirty="0" smtClean="0">
                <a:latin typeface="+mn-ea"/>
              </a:rPr>
              <a:t>를 넣어놓으면 되긴 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   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MSA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환경에서 수많은 애플리케이션 서버가 존재하는데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, scale-out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할때마다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매번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private key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넣어줘야 한다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   </a:t>
            </a:r>
            <a:r>
              <a:rPr lang="ko-KR" altLang="en-US" sz="1100" b="1" dirty="0" err="1" smtClean="0">
                <a:latin typeface="+mn-ea"/>
              </a:rPr>
              <a:t>비대칭키</a:t>
            </a:r>
            <a:r>
              <a:rPr lang="ko-KR" altLang="en-US" sz="1100" b="1" dirty="0" smtClean="0">
                <a:latin typeface="+mn-ea"/>
              </a:rPr>
              <a:t> 암호화 방식에서의 인증서버 구축하기</a:t>
            </a:r>
          </a:p>
          <a:p>
            <a:r>
              <a:rPr lang="ko-KR" altLang="en-US" sz="1100" dirty="0" smtClean="0">
                <a:latin typeface="+mn-ea"/>
              </a:rPr>
              <a:t>     </a:t>
            </a:r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인증 서버가 클라이언트에게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를 발급</a:t>
            </a:r>
          </a:p>
          <a:p>
            <a:r>
              <a:rPr lang="ko-KR" altLang="en-US" sz="1100" dirty="0" smtClean="0">
                <a:latin typeface="+mn-ea"/>
              </a:rPr>
              <a:t>     </a:t>
            </a:r>
            <a:r>
              <a:rPr lang="en-US" altLang="ko-KR" sz="1100" dirty="0" smtClean="0">
                <a:latin typeface="+mn-ea"/>
              </a:rPr>
              <a:t>2. </a:t>
            </a:r>
            <a:r>
              <a:rPr lang="ko-KR" altLang="en-US" sz="1100" dirty="0" smtClean="0">
                <a:latin typeface="+mn-ea"/>
              </a:rPr>
              <a:t>클라이언트는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와 함께 애플리케이션 서버에 요청</a:t>
            </a:r>
          </a:p>
          <a:p>
            <a:r>
              <a:rPr lang="ko-KR" altLang="en-US" sz="1100" dirty="0" smtClean="0">
                <a:latin typeface="+mn-ea"/>
              </a:rPr>
              <a:t>     </a:t>
            </a:r>
            <a:r>
              <a:rPr lang="en-US" altLang="ko-KR" sz="1100" dirty="0" smtClean="0">
                <a:latin typeface="+mn-ea"/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애플리케이션 서버는 인증 서버의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public Key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통해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JWT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검증할 수 있음</a:t>
            </a:r>
          </a:p>
          <a:p>
            <a:r>
              <a:rPr lang="ko-KR" altLang="en-US" sz="1100" dirty="0" smtClean="0">
                <a:latin typeface="+mn-ea"/>
              </a:rPr>
              <a:t>        각 애플리케이션 서버에 </a:t>
            </a:r>
            <a:r>
              <a:rPr lang="ko-KR" altLang="en-US" sz="1100" dirty="0" err="1" smtClean="0">
                <a:latin typeface="+mn-ea"/>
              </a:rPr>
              <a:t>일일히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key</a:t>
            </a:r>
            <a:r>
              <a:rPr lang="ko-KR" altLang="en-US" sz="1100" dirty="0" smtClean="0">
                <a:latin typeface="+mn-ea"/>
              </a:rPr>
              <a:t>를 넣어줄 필요가 없다</a:t>
            </a:r>
            <a:r>
              <a:rPr lang="en-US" altLang="ko-KR" sz="1100" dirty="0" smtClean="0">
                <a:latin typeface="+mn-ea"/>
              </a:rPr>
              <a:t>. public key</a:t>
            </a:r>
            <a:r>
              <a:rPr lang="ko-KR" altLang="en-US" sz="1100" dirty="0" smtClean="0">
                <a:latin typeface="+mn-ea"/>
              </a:rPr>
              <a:t>가 공개되어 있기 때문이다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API Gateway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가 존재한다면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r>
              <a:rPr lang="ko-KR" altLang="en-US" sz="1100" dirty="0" smtClean="0">
                <a:latin typeface="+mn-ea"/>
              </a:rPr>
              <a:t>    </a:t>
            </a:r>
            <a:r>
              <a:rPr lang="ko-KR" altLang="en-US" sz="1100" dirty="0" err="1" smtClean="0">
                <a:latin typeface="+mn-ea"/>
              </a:rPr>
              <a:t>비대칭키</a:t>
            </a:r>
            <a:r>
              <a:rPr lang="ko-KR" altLang="en-US" sz="1100" dirty="0" smtClean="0">
                <a:latin typeface="+mn-ea"/>
              </a:rPr>
              <a:t> 암호화 방식을 사용하면 매번 각 서버에서 필터나 </a:t>
            </a:r>
            <a:r>
              <a:rPr lang="ko-KR" altLang="en-US" sz="1100" dirty="0" err="1" smtClean="0">
                <a:latin typeface="+mn-ea"/>
              </a:rPr>
              <a:t>인터셉터를</a:t>
            </a:r>
            <a:r>
              <a:rPr lang="ko-KR" altLang="en-US" sz="1100" dirty="0" smtClean="0">
                <a:latin typeface="+mn-ea"/>
              </a:rPr>
              <a:t> 통해 </a:t>
            </a:r>
            <a:r>
              <a:rPr lang="en-US" altLang="ko-KR" sz="1100" dirty="0" smtClean="0">
                <a:latin typeface="+mn-ea"/>
              </a:rPr>
              <a:t>JWT</a:t>
            </a:r>
            <a:r>
              <a:rPr lang="ko-KR" altLang="en-US" sz="1100" dirty="0" smtClean="0">
                <a:latin typeface="+mn-ea"/>
              </a:rPr>
              <a:t>에 대한 검증을 수행할 것이다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</a:t>
            </a:r>
            <a:r>
              <a:rPr lang="ko-KR" altLang="en-US" sz="1100" dirty="0" smtClean="0">
                <a:latin typeface="+mn-ea"/>
              </a:rPr>
              <a:t>하지만 </a:t>
            </a:r>
            <a:r>
              <a:rPr lang="en-US" altLang="ko-KR" sz="1100" dirty="0" smtClean="0">
                <a:latin typeface="+mn-ea"/>
              </a:rPr>
              <a:t>API Gateway</a:t>
            </a:r>
            <a:r>
              <a:rPr lang="ko-KR" altLang="en-US" sz="1100" dirty="0" smtClean="0">
                <a:latin typeface="+mn-ea"/>
              </a:rPr>
              <a:t>가 존재하면 </a:t>
            </a:r>
            <a:r>
              <a:rPr lang="en-US" altLang="ko-KR" sz="1100" dirty="0" smtClean="0">
                <a:latin typeface="+mn-ea"/>
              </a:rPr>
              <a:t>API GW</a:t>
            </a:r>
            <a:r>
              <a:rPr lang="ko-KR" altLang="en-US" sz="1100" dirty="0" smtClean="0">
                <a:latin typeface="+mn-ea"/>
              </a:rPr>
              <a:t>에서만 검증하면 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API GW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public key</a:t>
            </a:r>
            <a:r>
              <a:rPr lang="ko-KR" altLang="en-US" sz="1100" dirty="0" smtClean="0">
                <a:latin typeface="+mn-ea"/>
              </a:rPr>
              <a:t>를 통해 검증해도 되지만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대칭키 방식을 사용해도 </a:t>
            </a:r>
            <a:r>
              <a:rPr lang="en-US" altLang="ko-KR" sz="1100" dirty="0" smtClean="0">
                <a:latin typeface="+mn-ea"/>
              </a:rPr>
              <a:t>API GW</a:t>
            </a:r>
            <a:r>
              <a:rPr lang="ko-KR" altLang="en-US" sz="1100" dirty="0" smtClean="0">
                <a:latin typeface="+mn-ea"/>
              </a:rPr>
              <a:t>에만 </a:t>
            </a:r>
            <a:r>
              <a:rPr lang="en-US" altLang="ko-KR" sz="1100" dirty="0" smtClean="0">
                <a:latin typeface="+mn-ea"/>
              </a:rPr>
              <a:t>private key</a:t>
            </a:r>
            <a:r>
              <a:rPr lang="ko-KR" altLang="en-US" sz="1100" dirty="0" smtClean="0">
                <a:latin typeface="+mn-ea"/>
              </a:rPr>
              <a:t>를 넣어주면 되므로 대칭키 방식의 문제점도 딱히 드러나지 않는다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/>
              <a:t>    간단히 </a:t>
            </a:r>
            <a:r>
              <a:rPr lang="ko-KR" altLang="en-US" sz="1100" dirty="0"/>
              <a:t>결론을 내려보면 </a:t>
            </a:r>
            <a:r>
              <a:rPr lang="en-US" altLang="ko-KR" sz="1100" b="1" dirty="0">
                <a:solidFill>
                  <a:srgbClr val="FF0000"/>
                </a:solidFill>
              </a:rPr>
              <a:t>API GW</a:t>
            </a:r>
            <a:r>
              <a:rPr lang="ko-KR" altLang="en-US" sz="1100" b="1" dirty="0">
                <a:solidFill>
                  <a:srgbClr val="FF0000"/>
                </a:solidFill>
              </a:rPr>
              <a:t>가 없다면 </a:t>
            </a:r>
            <a:r>
              <a:rPr lang="ko-KR" altLang="en-US" sz="1100" b="1" dirty="0" err="1">
                <a:solidFill>
                  <a:srgbClr val="FF0000"/>
                </a:solidFill>
              </a:rPr>
              <a:t>비대칭키</a:t>
            </a:r>
            <a:r>
              <a:rPr lang="ko-KR" altLang="en-US" sz="1100" b="1" dirty="0">
                <a:solidFill>
                  <a:srgbClr val="FF0000"/>
                </a:solidFill>
              </a:rPr>
              <a:t> 암호화 방식을 </a:t>
            </a:r>
            <a:r>
              <a:rPr lang="ko-KR" altLang="en-US" sz="1100" b="1" dirty="0" err="1">
                <a:solidFill>
                  <a:srgbClr val="FF0000"/>
                </a:solidFill>
              </a:rPr>
              <a:t>사용하는게</a:t>
            </a:r>
            <a:r>
              <a:rPr lang="ko-KR" altLang="en-US" sz="1100" b="1" dirty="0">
                <a:solidFill>
                  <a:srgbClr val="FF0000"/>
                </a:solidFill>
              </a:rPr>
              <a:t> 좋고</a:t>
            </a:r>
            <a:r>
              <a:rPr lang="en-US" altLang="ko-KR" sz="1100" b="1" dirty="0">
                <a:solidFill>
                  <a:srgbClr val="FF0000"/>
                </a:solidFill>
              </a:rPr>
              <a:t>, API GW</a:t>
            </a:r>
            <a:r>
              <a:rPr lang="ko-KR" altLang="en-US" sz="1100" b="1" dirty="0">
                <a:solidFill>
                  <a:srgbClr val="FF0000"/>
                </a:solidFill>
              </a:rPr>
              <a:t>가 존재한다면 어떤 방식을 쓰든 상관없을</a:t>
            </a:r>
            <a:r>
              <a:rPr lang="ko-KR" altLang="en-US" sz="1100" dirty="0"/>
              <a:t> 것 같다는 생각이 든다</a:t>
            </a:r>
            <a:r>
              <a:rPr lang="en-US" altLang="ko-KR" sz="1100" dirty="0"/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3800" y="0"/>
            <a:ext cx="2505075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304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9941" y="159378"/>
            <a:ext cx="11914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서로다른</a:t>
            </a:r>
            <a:r>
              <a:rPr lang="ko-KR" altLang="en-US" sz="1100" b="1" dirty="0">
                <a:latin typeface="+mn-ea"/>
              </a:rPr>
              <a:t> 사용자가 동일 계약의 상품 정보를 동시에 변경하는 것을 방지하도록 방안을 제시하세요 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6" y="685573"/>
            <a:ext cx="4547121" cy="15648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42" y="661916"/>
            <a:ext cx="4817434" cy="3820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3481" y="2747931"/>
            <a:ext cx="628662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낙관적 </a:t>
            </a:r>
            <a:r>
              <a:rPr lang="ko-KR" altLang="en-US" sz="1000" b="1" dirty="0">
                <a:latin typeface="+mn-ea"/>
              </a:rPr>
              <a:t>잠금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b="1" dirty="0">
                <a:latin typeface="+mn-ea"/>
              </a:rPr>
              <a:t>Products </a:t>
            </a:r>
            <a:r>
              <a:rPr lang="ko-KR" altLang="en-US" sz="1000" b="1" dirty="0">
                <a:latin typeface="+mn-ea"/>
              </a:rPr>
              <a:t>테이블의 </a:t>
            </a:r>
            <a:r>
              <a:rPr lang="en-US" altLang="ko-KR" sz="1000" b="1" dirty="0">
                <a:latin typeface="+mn-ea"/>
              </a:rPr>
              <a:t>version </a:t>
            </a:r>
            <a:r>
              <a:rPr lang="ko-KR" altLang="en-US" sz="1000" b="1" dirty="0">
                <a:latin typeface="+mn-ea"/>
              </a:rPr>
              <a:t>필드</a:t>
            </a:r>
            <a:r>
              <a:rPr lang="ko-KR" altLang="en-US" sz="1000" dirty="0">
                <a:latin typeface="+mn-ea"/>
              </a:rPr>
              <a:t>를 </a:t>
            </a:r>
            <a:r>
              <a:rPr lang="ko-KR" altLang="en-US" sz="1000" dirty="0" smtClean="0">
                <a:latin typeface="+mn-ea"/>
              </a:rPr>
              <a:t>사용</a:t>
            </a:r>
            <a:r>
              <a:rPr lang="en-US" altLang="ko-KR" sz="1000" dirty="0" smtClean="0">
                <a:latin typeface="+mn-ea"/>
              </a:rPr>
              <a:t>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데이터 </a:t>
            </a:r>
            <a:r>
              <a:rPr lang="ko-KR" altLang="en-US" sz="1000" dirty="0">
                <a:latin typeface="+mn-ea"/>
              </a:rPr>
              <a:t>수정 시 다른 사용자가 먼저 수정하지 않았는지 확인합니다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ko-KR" altLang="en-US" sz="1000" dirty="0">
                <a:latin typeface="+mn-ea"/>
              </a:rPr>
              <a:t>필드를 통해 동일 데이터에 대한 동시 수정 시도 시 충돌을 방지합니다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비관적 잠금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ko-KR" altLang="en-US" sz="1000" dirty="0" smtClean="0">
                <a:latin typeface="+mn-ea"/>
              </a:rPr>
              <a:t>  </a:t>
            </a:r>
            <a:r>
              <a:rPr lang="ko-KR" altLang="en-US" sz="1000" b="1" dirty="0" smtClean="0">
                <a:latin typeface="+mn-ea"/>
              </a:rPr>
              <a:t>사용자가 </a:t>
            </a:r>
            <a:r>
              <a:rPr lang="ko-KR" altLang="en-US" sz="1000" b="1" dirty="0">
                <a:latin typeface="+mn-ea"/>
              </a:rPr>
              <a:t>특정 상품을 수정하려고 할 때 </a:t>
            </a:r>
            <a:r>
              <a:rPr lang="en-US" altLang="ko-KR" sz="1000" b="1" dirty="0" err="1">
                <a:latin typeface="+mn-ea"/>
              </a:rPr>
              <a:t>PessimisticLock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테이블에 잠금</a:t>
            </a:r>
            <a:r>
              <a:rPr lang="ko-KR" altLang="en-US" sz="1000" dirty="0">
                <a:latin typeface="+mn-ea"/>
              </a:rPr>
              <a:t>을 설정합니다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이 </a:t>
            </a:r>
            <a:r>
              <a:rPr lang="ko-KR" altLang="en-US" sz="1000" dirty="0">
                <a:latin typeface="+mn-ea"/>
              </a:rPr>
              <a:t>잠금이 유지되는 동안 다른 사용자는 동일 상품을 수정할 수 없습니다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b="1" dirty="0" smtClean="0">
                <a:latin typeface="+mn-ea"/>
              </a:rPr>
              <a:t>  </a:t>
            </a:r>
            <a:r>
              <a:rPr lang="en-US" altLang="ko-KR" sz="1000" b="1" dirty="0" err="1" smtClean="0">
                <a:latin typeface="+mn-ea"/>
              </a:rPr>
              <a:t>locked_by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필드</a:t>
            </a:r>
            <a:r>
              <a:rPr lang="en-US" altLang="ko-KR" sz="1000" b="1" dirty="0">
                <a:latin typeface="+mn-ea"/>
              </a:rPr>
              <a:t>:</a:t>
            </a:r>
          </a:p>
          <a:p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b="1" dirty="0" smtClean="0">
                <a:latin typeface="+mn-ea"/>
              </a:rPr>
              <a:t>Products </a:t>
            </a:r>
            <a:r>
              <a:rPr lang="ko-KR" altLang="en-US" sz="1000" b="1" dirty="0">
                <a:latin typeface="+mn-ea"/>
              </a:rPr>
              <a:t>테이블과 </a:t>
            </a:r>
            <a:r>
              <a:rPr lang="en-US" altLang="ko-KR" sz="1000" b="1" dirty="0" err="1">
                <a:latin typeface="+mn-ea"/>
              </a:rPr>
              <a:t>PessimisticLock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테이블에 </a:t>
            </a:r>
            <a:r>
              <a:rPr lang="en-US" altLang="ko-KR" sz="1000" b="1" dirty="0" err="1">
                <a:latin typeface="+mn-ea"/>
              </a:rPr>
              <a:t>locked_by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필드</a:t>
            </a:r>
            <a:r>
              <a:rPr lang="ko-KR" altLang="en-US" sz="1000" dirty="0">
                <a:latin typeface="+mn-ea"/>
              </a:rPr>
              <a:t>를 사용하여 어느 사용자가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현재 </a:t>
            </a:r>
            <a:r>
              <a:rPr lang="ko-KR" altLang="en-US" sz="1000" dirty="0">
                <a:latin typeface="+mn-ea"/>
              </a:rPr>
              <a:t>잠금을 가지고 있는지를 기록합니다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이를 </a:t>
            </a:r>
            <a:r>
              <a:rPr lang="ko-KR" altLang="en-US" sz="1000" dirty="0">
                <a:latin typeface="+mn-ea"/>
              </a:rPr>
              <a:t>통해 동시에 다른 사용자가 수정할 수 없도록 제어합니다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765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7003" y="175328"/>
            <a:ext cx="6286626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+mn-ea"/>
              </a:rPr>
              <a:t>토큰을 사용하는</a:t>
            </a:r>
          </a:p>
          <a:p>
            <a:endParaRPr lang="ko-KR" altLang="en-US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인증 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b="1" dirty="0">
                <a:latin typeface="+mn-ea"/>
              </a:rPr>
              <a:t>세션</a:t>
            </a:r>
          </a:p>
          <a:p>
            <a:r>
              <a:rPr lang="ko-KR" altLang="en-US" sz="1000" b="1" dirty="0">
                <a:latin typeface="+mn-ea"/>
              </a:rPr>
              <a:t>인가 </a:t>
            </a:r>
            <a:r>
              <a:rPr lang="en-US" altLang="ko-KR" sz="1000" b="1" dirty="0">
                <a:latin typeface="+mn-ea"/>
              </a:rPr>
              <a:t>: </a:t>
            </a:r>
            <a:r>
              <a:rPr lang="ko-KR" altLang="en-US" sz="1000" b="1" dirty="0">
                <a:latin typeface="+mn-ea"/>
              </a:rPr>
              <a:t>토큰</a:t>
            </a:r>
          </a:p>
          <a:p>
            <a:endParaRPr lang="ko-KR" altLang="en-US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Session(</a:t>
            </a:r>
            <a:r>
              <a:rPr lang="ko-KR" altLang="en-US" sz="1000" b="1" dirty="0">
                <a:latin typeface="+mn-ea"/>
              </a:rPr>
              <a:t>세션</a:t>
            </a:r>
            <a:r>
              <a:rPr lang="en-US" altLang="ko-KR" sz="1000" b="1" dirty="0">
                <a:latin typeface="+mn-ea"/>
              </a:rPr>
              <a:t>)</a:t>
            </a:r>
            <a:r>
              <a:rPr lang="ko-KR" altLang="en-US" sz="1000" b="1" dirty="0">
                <a:latin typeface="+mn-ea"/>
              </a:rPr>
              <a:t>과 </a:t>
            </a:r>
            <a:r>
              <a:rPr lang="en-US" altLang="ko-KR" sz="1000" b="1" dirty="0">
                <a:latin typeface="+mn-ea"/>
              </a:rPr>
              <a:t>Token(</a:t>
            </a:r>
            <a:r>
              <a:rPr lang="ko-KR" altLang="en-US" sz="1000" b="1" dirty="0">
                <a:latin typeface="+mn-ea"/>
              </a:rPr>
              <a:t>토큰</a:t>
            </a:r>
            <a:r>
              <a:rPr lang="en-US" altLang="ko-KR" sz="1000" b="1" dirty="0">
                <a:latin typeface="+mn-ea"/>
              </a:rPr>
              <a:t>)</a:t>
            </a:r>
            <a:r>
              <a:rPr lang="ko-KR" altLang="en-US" sz="1000" b="1" dirty="0">
                <a:latin typeface="+mn-ea"/>
              </a:rPr>
              <a:t>의 차이는</a:t>
            </a:r>
            <a:r>
              <a:rPr lang="en-US" altLang="ko-KR" sz="1000" b="1" dirty="0">
                <a:latin typeface="+mn-ea"/>
              </a:rPr>
              <a:t>?</a:t>
            </a:r>
          </a:p>
          <a:p>
            <a:r>
              <a:rPr lang="en-US" altLang="ko-KR" sz="1000" b="1" dirty="0">
                <a:latin typeface="+mn-ea"/>
              </a:rPr>
              <a:t>https://velog.io/@ddangle/Session%EC%84%B8%EC%85%98%EA%B3%BC-Token%ED%86%A0%ED%81%B0%EC%9D%98-%EC%B0%A8%EC%9D%B4%EB%8A%94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OAuth 2.0</a:t>
            </a:r>
            <a:r>
              <a:rPr lang="ko-KR" altLang="en-US" sz="1000" b="1" dirty="0">
                <a:latin typeface="+mn-ea"/>
              </a:rPr>
              <a:t>과 </a:t>
            </a:r>
            <a:r>
              <a:rPr lang="en-US" altLang="ko-KR" sz="1000" b="1" dirty="0">
                <a:latin typeface="+mn-ea"/>
              </a:rPr>
              <a:t>OIDC(OpenID Connect) </a:t>
            </a:r>
            <a:r>
              <a:rPr lang="ko-KR" altLang="en-US" sz="1000" b="1" dirty="0">
                <a:latin typeface="+mn-ea"/>
              </a:rPr>
              <a:t>프로토콜</a:t>
            </a:r>
          </a:p>
          <a:p>
            <a:r>
              <a:rPr lang="en-US" altLang="ko-KR" sz="1000" b="1" dirty="0">
                <a:latin typeface="+mn-ea"/>
              </a:rPr>
              <a:t>https://velog.io/@gnlee95/oauth2-and-oidc</a:t>
            </a:r>
          </a:p>
          <a:p>
            <a:r>
              <a:rPr lang="en-US" altLang="ko-KR" sz="1000" b="1" dirty="0">
                <a:latin typeface="+mn-ea"/>
              </a:rPr>
              <a:t>https://sabarada.tistory.com/248</a:t>
            </a:r>
          </a:p>
          <a:p>
            <a:r>
              <a:rPr lang="en-US" altLang="ko-KR" sz="1000" b="1" dirty="0">
                <a:latin typeface="+mn-ea"/>
              </a:rPr>
              <a:t>https://sabarada.tistory.com/264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Spring Security </a:t>
            </a:r>
            <a:r>
              <a:rPr lang="ko-KR" altLang="en-US" sz="1000" b="1" dirty="0">
                <a:latin typeface="+mn-ea"/>
              </a:rPr>
              <a:t>구조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흐름 그리고 역할 알아보기</a:t>
            </a:r>
          </a:p>
          <a:p>
            <a:r>
              <a:rPr lang="en-US" altLang="ko-KR" sz="1000" b="1" dirty="0">
                <a:latin typeface="+mn-ea"/>
              </a:rPr>
              <a:t>https://velog.io/@hope0206/Spring-Security-%EA%B5%AC%EC%A1%B0-%ED%9D%90%EB%A6%84-%EA%B7%B8%EB%A6%AC%EA%B3%A0-%EC%97%AD%ED%95%A0-%EC%95%8C%EC%95%84%EB%B3%B4%EA%B8%B0</a:t>
            </a:r>
          </a:p>
          <a:p>
            <a:endParaRPr lang="en-US" altLang="ko-KR" sz="1000" b="1" dirty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동시성 부하분산</a:t>
            </a:r>
          </a:p>
          <a:p>
            <a:r>
              <a:rPr lang="en-US" altLang="ko-KR" sz="1000" b="1" dirty="0">
                <a:latin typeface="+mn-ea"/>
              </a:rPr>
              <a:t>https://velog.io/@mw310/%EC%8B%9D%EA%B5%AC%ED%95%98%EC%9E%90MSA-%EC%84%A0%EC%B0%A9%EC%88%9C-%EC%8B%9C%EC%8A%A4%ED%85%9C-%EC%BF%A0%ED%8F%B0-%EC%84%9C%EB%B9%84%EC%8A%A4-%EA%B5%AC%ED%98%84%ED%95%B4%EB%B3%B4%EC%9E%90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https://velog.io/@akfls221/%EB%8F%99%EC%8B%9C%EC%84%B1%EC%97%90-%EB%8C%80%ED%95%9C-%ED%95%B4%EA%B2%B0%EB%B0%A9%EB%B2%95%EC%9D%84-%EC%95%8C%EC%95%84%EB%B3%B4%EC%9E%90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DB </a:t>
            </a:r>
            <a:r>
              <a:rPr lang="ko-KR" altLang="en-US" sz="1000" b="1" dirty="0" err="1">
                <a:latin typeface="+mn-ea"/>
              </a:rPr>
              <a:t>트랜젝션</a:t>
            </a:r>
            <a:endParaRPr lang="ko-KR" altLang="en-US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https://catsbi.oopy.io/78b397fd-cead-401c-aa71-7bdc30b867d4</a:t>
            </a:r>
          </a:p>
          <a:p>
            <a:endParaRPr lang="en-US" altLang="ko-KR" sz="1000" b="1" dirty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 err="1">
                <a:latin typeface="+mn-ea"/>
              </a:rPr>
              <a:t>마이크로서비스</a:t>
            </a:r>
            <a:r>
              <a:rPr lang="ko-KR" altLang="en-US" sz="1000" b="1" dirty="0">
                <a:latin typeface="+mn-ea"/>
              </a:rPr>
              <a:t> 인증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인가 패턴</a:t>
            </a:r>
          </a:p>
          <a:p>
            <a:r>
              <a:rPr lang="en-US" altLang="ko-KR" sz="1000" b="1" dirty="0">
                <a:latin typeface="+mn-ea"/>
              </a:rPr>
              <a:t>https://engineering-skcc.github.io/microservice%20outer%20achitecture/outer-arch-Auth/</a:t>
            </a:r>
          </a:p>
          <a:p>
            <a:endParaRPr lang="en-US" altLang="ko-KR" sz="1000" b="1" dirty="0">
              <a:latin typeface="+mn-ea"/>
            </a:endParaRP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MSA </a:t>
            </a:r>
            <a:r>
              <a:rPr lang="ko-KR" altLang="en-US" sz="1000" b="1" dirty="0">
                <a:latin typeface="+mn-ea"/>
              </a:rPr>
              <a:t>환경에서 장애 전파를 막기 위한 서킷 </a:t>
            </a:r>
            <a:r>
              <a:rPr lang="ko-KR" altLang="en-US" sz="1000" b="1" dirty="0" err="1">
                <a:latin typeface="+mn-ea"/>
              </a:rPr>
              <a:t>브레이커</a:t>
            </a:r>
            <a:r>
              <a:rPr lang="ko-KR" altLang="en-US" sz="1000" b="1" dirty="0">
                <a:latin typeface="+mn-ea"/>
              </a:rPr>
              <a:t> 패턴</a:t>
            </a:r>
          </a:p>
          <a:p>
            <a:r>
              <a:rPr lang="en-US" altLang="ko-KR" sz="1000" b="1" dirty="0">
                <a:latin typeface="+mn-ea"/>
              </a:rPr>
              <a:t>https://hudi.blog/circuit-breaker-pattern/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MSA </a:t>
            </a:r>
            <a:r>
              <a:rPr lang="ko-KR" altLang="en-US" sz="1000" b="1" dirty="0">
                <a:latin typeface="+mn-ea"/>
              </a:rPr>
              <a:t>분산 트랜잭션 관리</a:t>
            </a:r>
          </a:p>
          <a:p>
            <a:r>
              <a:rPr lang="en-US" altLang="ko-KR" sz="1000" b="1" dirty="0">
                <a:latin typeface="+mn-ea"/>
              </a:rPr>
              <a:t>https</a:t>
            </a:r>
            <a:r>
              <a:rPr lang="en-US" altLang="ko-KR" sz="1000" b="1">
                <a:latin typeface="+mn-ea"/>
              </a:rPr>
              <a:t>://</a:t>
            </a:r>
            <a:r>
              <a:rPr lang="en-US" altLang="ko-KR" sz="1000" b="1" smtClean="0">
                <a:latin typeface="+mn-ea"/>
              </a:rPr>
              <a:t>baebalja.tistory.com/622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67266" y="77965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000" b="1" dirty="0">
              <a:latin typeface="+mn-ea"/>
            </a:endParaRPr>
          </a:p>
          <a:p>
            <a:r>
              <a:rPr lang="ko-KR" altLang="en-US" sz="1000" b="1" dirty="0" err="1">
                <a:latin typeface="+mn-ea"/>
              </a:rPr>
              <a:t>웹소켓</a:t>
            </a:r>
            <a:endParaRPr lang="ko-KR" altLang="en-US" sz="1000" b="1" dirty="0">
              <a:latin typeface="+mn-ea"/>
            </a:endParaRPr>
          </a:p>
          <a:p>
            <a:endParaRPr lang="ko-KR" altLang="en-US" sz="1000" b="1" dirty="0">
              <a:latin typeface="+mn-ea"/>
            </a:endParaRPr>
          </a:p>
          <a:p>
            <a:r>
              <a:rPr lang="ko-KR" altLang="en-US" sz="1000" b="1" dirty="0">
                <a:latin typeface="+mn-ea"/>
              </a:rPr>
              <a:t>무료 </a:t>
            </a:r>
            <a:r>
              <a:rPr lang="en-US" altLang="ko-KR" sz="1000" b="1" dirty="0">
                <a:latin typeface="+mn-ea"/>
              </a:rPr>
              <a:t>ERD</a:t>
            </a:r>
          </a:p>
          <a:p>
            <a:r>
              <a:rPr lang="en-US" altLang="ko-KR" sz="1000" b="1" dirty="0">
                <a:latin typeface="+mn-ea"/>
              </a:rPr>
              <a:t>https://dbdiagram.io/d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9574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43800" y="0"/>
            <a:ext cx="2505075" cy="238532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038" y="317144"/>
            <a:ext cx="1124120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MSA</a:t>
            </a:r>
            <a:r>
              <a:rPr lang="ko-KR" altLang="en-US" sz="1600" b="1" dirty="0" smtClean="0">
                <a:latin typeface="+mj-lt"/>
              </a:rPr>
              <a:t> 구조</a:t>
            </a:r>
            <a:r>
              <a:rPr lang="en-US" altLang="ko-KR" sz="1600" b="1" dirty="0" smtClean="0">
                <a:latin typeface="+mj-lt"/>
              </a:rPr>
              <a:t>(MSA) </a:t>
            </a:r>
            <a:r>
              <a:rPr lang="ko-KR" altLang="en-US" sz="1600" b="1" dirty="0" smtClean="0">
                <a:latin typeface="+mj-lt"/>
              </a:rPr>
              <a:t>의 인증</a:t>
            </a:r>
            <a:r>
              <a:rPr lang="en-US" altLang="ko-KR" sz="1600" b="1" dirty="0" smtClean="0">
                <a:latin typeface="+mj-lt"/>
              </a:rPr>
              <a:t>(Authentication)</a:t>
            </a:r>
            <a:r>
              <a:rPr lang="ko-KR" altLang="en-US" sz="1600" b="1" dirty="0" smtClean="0">
                <a:latin typeface="+mj-lt"/>
              </a:rPr>
              <a:t> 및 인가</a:t>
            </a:r>
            <a:r>
              <a:rPr lang="en-US" altLang="ko-KR" sz="1600" b="1" dirty="0" smtClean="0">
                <a:latin typeface="+mj-lt"/>
              </a:rPr>
              <a:t>(Authorization)</a:t>
            </a:r>
          </a:p>
          <a:p>
            <a:endParaRPr lang="en-US" altLang="ko-KR" sz="1600" b="1" dirty="0" smtClean="0">
              <a:latin typeface="+mj-lt"/>
            </a:endParaRPr>
          </a:p>
          <a:p>
            <a:r>
              <a:rPr lang="ko-KR" altLang="en-US" sz="1100" b="1" dirty="0" smtClean="0">
                <a:latin typeface="+mj-lt"/>
              </a:rPr>
              <a:t>■ </a:t>
            </a:r>
            <a:r>
              <a:rPr lang="en-US" altLang="ko-KR" sz="1100" b="1" dirty="0">
                <a:latin typeface="+mj-lt"/>
              </a:rPr>
              <a:t>Refresh Token</a:t>
            </a:r>
          </a:p>
          <a:p>
            <a:r>
              <a:rPr lang="en-US" altLang="ko-KR" sz="1050" dirty="0" smtClean="0">
                <a:latin typeface="+mj-lt"/>
              </a:rPr>
              <a:t>    Refresh </a:t>
            </a:r>
            <a:r>
              <a:rPr lang="en-US" altLang="ko-KR" sz="1050" dirty="0">
                <a:latin typeface="+mj-lt"/>
              </a:rPr>
              <a:t>Token</a:t>
            </a:r>
            <a:r>
              <a:rPr lang="ko-KR" altLang="en-US" sz="1050" dirty="0">
                <a:latin typeface="+mj-lt"/>
              </a:rPr>
              <a:t>은 토큰이 탈취당할 경우를 대비해 사용되는 것이다</a:t>
            </a:r>
            <a:r>
              <a:rPr lang="en-US" altLang="ko-KR" sz="1050" dirty="0">
                <a:latin typeface="+mj-lt"/>
              </a:rPr>
              <a:t>. Access Token </a:t>
            </a:r>
            <a:r>
              <a:rPr lang="ko-KR" altLang="en-US" sz="1050" dirty="0">
                <a:latin typeface="+mj-lt"/>
              </a:rPr>
              <a:t>만으로 공격자가 요청하는 </a:t>
            </a:r>
            <a:r>
              <a:rPr lang="ko-KR" altLang="en-US" sz="1050" dirty="0" smtClean="0">
                <a:latin typeface="+mj-lt"/>
              </a:rPr>
              <a:t>것인지</a:t>
            </a:r>
            <a:endParaRPr lang="en-US" altLang="ko-KR" sz="1050" dirty="0" smtClean="0">
              <a:latin typeface="+mj-lt"/>
            </a:endParaRPr>
          </a:p>
          <a:p>
            <a:r>
              <a:rPr lang="en-US" altLang="ko-KR" sz="1050" dirty="0">
                <a:latin typeface="+mj-lt"/>
              </a:rPr>
              <a:t> </a:t>
            </a:r>
            <a:r>
              <a:rPr lang="en-US" altLang="ko-KR" sz="1050" dirty="0" smtClean="0">
                <a:latin typeface="+mj-lt"/>
              </a:rPr>
              <a:t>  </a:t>
            </a:r>
            <a:r>
              <a:rPr lang="ko-KR" altLang="en-US" sz="1050" dirty="0" smtClean="0">
                <a:latin typeface="+mj-lt"/>
              </a:rPr>
              <a:t> </a:t>
            </a:r>
            <a:r>
              <a:rPr lang="ko-KR" altLang="en-US" sz="1050" dirty="0">
                <a:latin typeface="+mj-lt"/>
              </a:rPr>
              <a:t>정상적인 클라이언트가 요청하는 것인지 알 수 없기 때문이다</a:t>
            </a:r>
            <a:r>
              <a:rPr lang="en-US" altLang="ko-KR" sz="1050" dirty="0" smtClean="0">
                <a:latin typeface="+mj-lt"/>
              </a:rPr>
              <a:t>. Access </a:t>
            </a:r>
            <a:r>
              <a:rPr lang="en-US" altLang="ko-KR" sz="1050" dirty="0">
                <a:latin typeface="+mj-lt"/>
              </a:rPr>
              <a:t>Token</a:t>
            </a:r>
            <a:r>
              <a:rPr lang="ko-KR" altLang="en-US" sz="1050" dirty="0">
                <a:latin typeface="+mj-lt"/>
              </a:rPr>
              <a:t>은 언제든지 탈취될 수 있다고 </a:t>
            </a:r>
            <a:r>
              <a:rPr lang="ko-KR" altLang="en-US" sz="1050" dirty="0" smtClean="0">
                <a:latin typeface="+mj-lt"/>
              </a:rPr>
              <a:t>가정하기</a:t>
            </a:r>
            <a:endParaRPr lang="en-US" altLang="ko-KR" sz="1050" dirty="0" smtClean="0">
              <a:latin typeface="+mj-lt"/>
            </a:endParaRPr>
          </a:p>
          <a:p>
            <a:r>
              <a:rPr lang="en-US" altLang="ko-KR" sz="1050" dirty="0">
                <a:latin typeface="+mj-lt"/>
              </a:rPr>
              <a:t> </a:t>
            </a:r>
            <a:r>
              <a:rPr lang="en-US" altLang="ko-KR" sz="1050" dirty="0" smtClean="0">
                <a:latin typeface="+mj-lt"/>
              </a:rPr>
              <a:t>  </a:t>
            </a:r>
            <a:r>
              <a:rPr lang="ko-KR" altLang="en-US" sz="1050" dirty="0" smtClean="0">
                <a:latin typeface="+mj-lt"/>
              </a:rPr>
              <a:t> </a:t>
            </a:r>
            <a:r>
              <a:rPr lang="ko-KR" altLang="en-US" sz="1050" dirty="0">
                <a:latin typeface="+mj-lt"/>
              </a:rPr>
              <a:t>때문에 </a:t>
            </a:r>
            <a:r>
              <a:rPr lang="en-US" altLang="ko-KR" sz="1050" dirty="0">
                <a:latin typeface="+mj-lt"/>
              </a:rPr>
              <a:t>Access Token</a:t>
            </a:r>
            <a:r>
              <a:rPr lang="ko-KR" altLang="en-US" sz="1050" dirty="0">
                <a:latin typeface="+mj-lt"/>
              </a:rPr>
              <a:t>에는 중요한 정보를 담으면 </a:t>
            </a:r>
            <a:r>
              <a:rPr lang="ko-KR" altLang="en-US" sz="1050" dirty="0" err="1">
                <a:latin typeface="+mj-lt"/>
              </a:rPr>
              <a:t>안된다</a:t>
            </a:r>
            <a:r>
              <a:rPr lang="en-US" altLang="ko-KR" sz="1050" dirty="0">
                <a:latin typeface="+mj-lt"/>
              </a:rPr>
              <a:t>. </a:t>
            </a:r>
            <a:r>
              <a:rPr lang="ko-KR" altLang="en-US" sz="1050" dirty="0">
                <a:latin typeface="+mj-lt"/>
              </a:rPr>
              <a:t>따라서 </a:t>
            </a:r>
            <a:r>
              <a:rPr lang="en-US" altLang="ko-KR" sz="1050" dirty="0">
                <a:latin typeface="+mj-lt"/>
              </a:rPr>
              <a:t>Access Token</a:t>
            </a:r>
            <a:r>
              <a:rPr lang="ko-KR" altLang="en-US" sz="1050" dirty="0">
                <a:latin typeface="+mj-lt"/>
              </a:rPr>
              <a:t>의 유효기간을 짧게 설정하고</a:t>
            </a:r>
            <a:r>
              <a:rPr lang="en-US" altLang="ko-KR" sz="1050" dirty="0">
                <a:latin typeface="+mj-lt"/>
              </a:rPr>
              <a:t>, </a:t>
            </a:r>
            <a:endParaRPr lang="en-US" altLang="ko-KR" sz="1050" dirty="0" smtClean="0">
              <a:latin typeface="+mj-lt"/>
            </a:endParaRPr>
          </a:p>
          <a:p>
            <a:r>
              <a:rPr lang="en-US" altLang="ko-KR" sz="1050" dirty="0">
                <a:latin typeface="+mj-lt"/>
              </a:rPr>
              <a:t> </a:t>
            </a:r>
            <a:r>
              <a:rPr lang="en-US" altLang="ko-KR" sz="1050" dirty="0" smtClean="0">
                <a:latin typeface="+mj-lt"/>
              </a:rPr>
              <a:t>   Refresh </a:t>
            </a:r>
            <a:r>
              <a:rPr lang="en-US" altLang="ko-KR" sz="1050" dirty="0">
                <a:latin typeface="+mj-lt"/>
              </a:rPr>
              <a:t>Token</a:t>
            </a:r>
            <a:r>
              <a:rPr lang="ko-KR" altLang="en-US" sz="1050" dirty="0">
                <a:latin typeface="+mj-lt"/>
              </a:rPr>
              <a:t>의 유효기간을 길게 설정한다</a:t>
            </a:r>
            <a:r>
              <a:rPr lang="en-US" altLang="ko-KR" sz="1050" dirty="0">
                <a:latin typeface="+mj-lt"/>
              </a:rPr>
              <a:t>. </a:t>
            </a:r>
            <a:r>
              <a:rPr lang="ko-KR" altLang="en-US" sz="1050" dirty="0">
                <a:latin typeface="+mj-lt"/>
              </a:rPr>
              <a:t>물론 </a:t>
            </a:r>
            <a:r>
              <a:rPr lang="en-US" altLang="ko-KR" sz="1050" dirty="0">
                <a:latin typeface="+mj-lt"/>
              </a:rPr>
              <a:t>Access Token</a:t>
            </a:r>
            <a:r>
              <a:rPr lang="ko-KR" altLang="en-US" sz="1050" dirty="0">
                <a:latin typeface="+mj-lt"/>
              </a:rPr>
              <a:t>의 유효기간 동안에는 공격에 노출되어 있지만</a:t>
            </a:r>
            <a:r>
              <a:rPr lang="en-US" altLang="ko-KR" sz="1050" dirty="0">
                <a:latin typeface="+mj-lt"/>
              </a:rPr>
              <a:t>, </a:t>
            </a:r>
            <a:endParaRPr lang="en-US" altLang="ko-KR" sz="1050" dirty="0" smtClean="0">
              <a:latin typeface="+mj-lt"/>
            </a:endParaRPr>
          </a:p>
          <a:p>
            <a:r>
              <a:rPr lang="en-US" altLang="ko-KR" sz="1050" dirty="0">
                <a:latin typeface="+mj-lt"/>
              </a:rPr>
              <a:t> </a:t>
            </a:r>
            <a:r>
              <a:rPr lang="en-US" altLang="ko-KR" sz="1050" dirty="0" smtClean="0">
                <a:latin typeface="+mj-lt"/>
              </a:rPr>
              <a:t>   </a:t>
            </a:r>
            <a:r>
              <a:rPr lang="ko-KR" altLang="en-US" sz="1050" dirty="0" smtClean="0">
                <a:latin typeface="+mj-lt"/>
              </a:rPr>
              <a:t>피해를 </a:t>
            </a:r>
            <a:r>
              <a:rPr lang="ko-KR" altLang="en-US" sz="1050" dirty="0">
                <a:latin typeface="+mj-lt"/>
              </a:rPr>
              <a:t>최소화하기 위한 방법이다</a:t>
            </a:r>
            <a:r>
              <a:rPr lang="en-US" altLang="ko-KR" sz="1050" dirty="0">
                <a:latin typeface="+mj-lt"/>
              </a:rPr>
              <a:t>.</a:t>
            </a:r>
          </a:p>
          <a:p>
            <a:endParaRPr lang="en-US" altLang="ko-KR" sz="1100" dirty="0" smtClean="0">
              <a:latin typeface="+mj-lt"/>
            </a:endParaRPr>
          </a:p>
          <a:p>
            <a:r>
              <a:rPr lang="ko-KR" altLang="en-US" sz="1100" b="1" dirty="0" smtClean="0">
                <a:latin typeface="+mj-lt"/>
              </a:rPr>
              <a:t>■ 동작과정</a:t>
            </a:r>
          </a:p>
          <a:p>
            <a:r>
              <a:rPr lang="ko-KR" altLang="en-US" sz="1100" dirty="0" smtClean="0">
                <a:latin typeface="+mj-lt"/>
              </a:rPr>
              <a:t>    </a:t>
            </a:r>
            <a:r>
              <a:rPr lang="en-US" altLang="ko-KR" sz="1100" dirty="0" smtClean="0">
                <a:latin typeface="+mj-lt"/>
              </a:rPr>
              <a:t>1. Access </a:t>
            </a:r>
            <a:r>
              <a:rPr lang="en-US" altLang="ko-KR" sz="1100" dirty="0">
                <a:latin typeface="+mj-lt"/>
              </a:rPr>
              <a:t>Token</a:t>
            </a:r>
            <a:r>
              <a:rPr lang="ko-KR" altLang="en-US" sz="1100" dirty="0">
                <a:latin typeface="+mj-lt"/>
              </a:rPr>
              <a:t>이 탈취됐을 때 대비를 위해 </a:t>
            </a:r>
            <a:r>
              <a:rPr lang="en-US" altLang="ko-KR" sz="1100" dirty="0">
                <a:latin typeface="+mj-lt"/>
              </a:rPr>
              <a:t>Refresh Token </a:t>
            </a:r>
            <a:r>
              <a:rPr lang="ko-KR" altLang="en-US" sz="1100" dirty="0">
                <a:latin typeface="+mj-lt"/>
              </a:rPr>
              <a:t>개념을 도입했다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그런데 </a:t>
            </a:r>
            <a:r>
              <a:rPr lang="en-US" altLang="ko-KR" sz="1100" dirty="0">
                <a:latin typeface="+mj-lt"/>
              </a:rPr>
              <a:t>Access Token</a:t>
            </a:r>
            <a:r>
              <a:rPr lang="ko-KR" altLang="en-US" sz="1100" dirty="0">
                <a:latin typeface="+mj-lt"/>
              </a:rPr>
              <a:t>과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   Refresh </a:t>
            </a:r>
            <a:r>
              <a:rPr lang="en-US" altLang="ko-KR" sz="1100" dirty="0">
                <a:latin typeface="+mj-lt"/>
              </a:rPr>
              <a:t>Token </a:t>
            </a:r>
            <a:r>
              <a:rPr lang="ko-KR" altLang="en-US" sz="1100" dirty="0">
                <a:latin typeface="+mj-lt"/>
              </a:rPr>
              <a:t>모두 클라이언트에 저장되면 같이 </a:t>
            </a:r>
            <a:r>
              <a:rPr lang="ko-KR" altLang="en-US" sz="1100" dirty="0" err="1">
                <a:latin typeface="+mj-lt"/>
              </a:rPr>
              <a:t>탈취되는거</a:t>
            </a:r>
            <a:r>
              <a:rPr lang="ko-KR" altLang="en-US" sz="1100" dirty="0">
                <a:latin typeface="+mj-lt"/>
              </a:rPr>
              <a:t> 아닌가</a:t>
            </a:r>
            <a:r>
              <a:rPr lang="en-US" altLang="ko-KR" sz="1100" dirty="0">
                <a:latin typeface="+mj-lt"/>
              </a:rPr>
              <a:t>? </a:t>
            </a:r>
            <a:r>
              <a:rPr lang="ko-KR" altLang="en-US" sz="1100" dirty="0">
                <a:latin typeface="+mj-lt"/>
              </a:rPr>
              <a:t>라는 </a:t>
            </a:r>
            <a:r>
              <a:rPr lang="ko-KR" altLang="en-US" sz="1100" dirty="0" err="1">
                <a:latin typeface="+mj-lt"/>
              </a:rPr>
              <a:t>생각이든다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</a:t>
            </a:r>
            <a:r>
              <a:rPr lang="en-US" altLang="ko-KR" sz="1100" dirty="0" smtClean="0">
                <a:latin typeface="+mj-lt"/>
              </a:rPr>
              <a:t>2. </a:t>
            </a:r>
            <a:r>
              <a:rPr lang="ko-KR" altLang="en-US" sz="1100" dirty="0" smtClean="0">
                <a:latin typeface="+mj-lt"/>
              </a:rPr>
              <a:t>그래서 </a:t>
            </a:r>
            <a:r>
              <a:rPr lang="en-US" altLang="ko-KR" sz="1100" dirty="0">
                <a:latin typeface="+mj-lt"/>
              </a:rPr>
              <a:t>Access Token</a:t>
            </a:r>
            <a:r>
              <a:rPr lang="ko-KR" altLang="en-US" sz="1100" dirty="0">
                <a:latin typeface="+mj-lt"/>
              </a:rPr>
              <a:t>을 로컬 스토리지 또는 세션 </a:t>
            </a:r>
            <a:r>
              <a:rPr lang="ko-KR" altLang="en-US" sz="1100" dirty="0" err="1">
                <a:latin typeface="+mj-lt"/>
              </a:rPr>
              <a:t>스토리지에</a:t>
            </a:r>
            <a:r>
              <a:rPr lang="ko-KR" altLang="en-US" sz="1100" dirty="0">
                <a:latin typeface="+mj-lt"/>
              </a:rPr>
              <a:t> 저장하고</a:t>
            </a:r>
            <a:r>
              <a:rPr lang="en-US" altLang="ko-KR" sz="1100" dirty="0">
                <a:latin typeface="+mj-lt"/>
              </a:rPr>
              <a:t>, Refresh Token</a:t>
            </a:r>
            <a:r>
              <a:rPr lang="ko-KR" altLang="en-US" sz="1100" dirty="0">
                <a:latin typeface="+mj-lt"/>
              </a:rPr>
              <a:t>은 쿠키에 저장하고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   </a:t>
            </a:r>
            <a:r>
              <a:rPr lang="ko-KR" altLang="en-US" sz="1100" dirty="0" smtClean="0">
                <a:latin typeface="+mj-lt"/>
              </a:rPr>
              <a:t>보안 </a:t>
            </a:r>
            <a:r>
              <a:rPr lang="ko-KR" altLang="en-US" sz="1100" dirty="0">
                <a:latin typeface="+mj-lt"/>
              </a:rPr>
              <a:t>옵션들</a:t>
            </a:r>
            <a:r>
              <a:rPr lang="en-US" altLang="ko-KR" sz="1100" dirty="0">
                <a:latin typeface="+mj-lt"/>
              </a:rPr>
              <a:t>(HTTP Only, Secure Cookies)</a:t>
            </a:r>
            <a:r>
              <a:rPr lang="ko-KR" altLang="en-US" sz="1100" dirty="0">
                <a:latin typeface="+mj-lt"/>
              </a:rPr>
              <a:t>을 활성화 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</a:t>
            </a:r>
            <a:r>
              <a:rPr lang="en-US" altLang="ko-KR" sz="1100" dirty="0" smtClean="0">
                <a:latin typeface="+mj-lt"/>
              </a:rPr>
              <a:t>3. </a:t>
            </a:r>
            <a:r>
              <a:rPr lang="ko-KR" altLang="en-US" sz="1100" dirty="0" smtClean="0">
                <a:latin typeface="+mj-lt"/>
              </a:rPr>
              <a:t>물론 </a:t>
            </a:r>
            <a:r>
              <a:rPr lang="en-US" altLang="ko-KR" sz="1100" dirty="0">
                <a:latin typeface="+mj-lt"/>
              </a:rPr>
              <a:t>Refresh Token</a:t>
            </a:r>
            <a:r>
              <a:rPr lang="ko-KR" altLang="en-US" sz="1100" dirty="0">
                <a:latin typeface="+mj-lt"/>
              </a:rPr>
              <a:t>은 서버에도 </a:t>
            </a:r>
            <a:r>
              <a:rPr lang="ko-KR" altLang="en-US" sz="1100" dirty="0" smtClean="0">
                <a:latin typeface="+mj-lt"/>
              </a:rPr>
              <a:t>저장돼있어야 </a:t>
            </a:r>
            <a:r>
              <a:rPr lang="ko-KR" altLang="en-US" sz="1100" dirty="0">
                <a:latin typeface="+mj-lt"/>
              </a:rPr>
              <a:t>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endParaRPr lang="en-US" altLang="ko-KR" sz="1100" dirty="0" smtClean="0">
              <a:latin typeface="+mj-lt"/>
            </a:endParaRPr>
          </a:p>
          <a:p>
            <a:r>
              <a:rPr lang="ko-KR" altLang="en-US" sz="1100" b="1" dirty="0" smtClean="0">
                <a:latin typeface="+mj-lt"/>
              </a:rPr>
              <a:t>■ </a:t>
            </a:r>
            <a:r>
              <a:rPr lang="en-US" altLang="ko-KR" sz="1100" b="1" dirty="0" smtClean="0">
                <a:latin typeface="+mj-lt"/>
              </a:rPr>
              <a:t>Refresh Token</a:t>
            </a:r>
            <a:r>
              <a:rPr lang="ko-KR" altLang="en-US" sz="1100" b="1" dirty="0" smtClean="0">
                <a:latin typeface="+mj-lt"/>
              </a:rPr>
              <a:t>만 탈취되면</a:t>
            </a:r>
            <a:r>
              <a:rPr lang="en-US" altLang="ko-KR" sz="1100" b="1" dirty="0" smtClean="0">
                <a:latin typeface="+mj-lt"/>
              </a:rPr>
              <a:t>?</a:t>
            </a:r>
          </a:p>
          <a:p>
            <a:r>
              <a:rPr lang="ko-KR" altLang="en-US" sz="1100" dirty="0" smtClean="0">
                <a:latin typeface="+mj-lt"/>
              </a:rPr>
              <a:t>    </a:t>
            </a:r>
            <a:r>
              <a:rPr lang="en-US" altLang="ko-KR" sz="1100" dirty="0" smtClean="0">
                <a:latin typeface="+mj-lt"/>
              </a:rPr>
              <a:t>1. </a:t>
            </a:r>
            <a:r>
              <a:rPr lang="ko-KR" altLang="en-US" sz="1100" dirty="0" smtClean="0">
                <a:latin typeface="+mj-lt"/>
              </a:rPr>
              <a:t>공격자는 탈취한 </a:t>
            </a:r>
            <a:r>
              <a:rPr lang="en-US" altLang="ko-KR" sz="1100" dirty="0" smtClean="0">
                <a:latin typeface="+mj-lt"/>
              </a:rPr>
              <a:t>Refresh Token </a:t>
            </a:r>
            <a:r>
              <a:rPr lang="ko-KR" altLang="en-US" sz="1100" dirty="0" smtClean="0">
                <a:latin typeface="+mj-lt"/>
              </a:rPr>
              <a:t>으로 계속 </a:t>
            </a:r>
            <a:r>
              <a:rPr lang="en-US" altLang="ko-KR" sz="1100" dirty="0" smtClean="0">
                <a:latin typeface="+mj-lt"/>
              </a:rPr>
              <a:t>Access Token</a:t>
            </a:r>
            <a:r>
              <a:rPr lang="ko-KR" altLang="en-US" sz="1100" dirty="0" smtClean="0">
                <a:latin typeface="+mj-lt"/>
              </a:rPr>
              <a:t>을 생성해서 정상적인 사용자처럼 서버에 계속 요청할 수 있다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</a:t>
            </a:r>
            <a:r>
              <a:rPr lang="en-US" altLang="ko-KR" sz="1100" dirty="0" smtClean="0">
                <a:latin typeface="+mj-lt"/>
              </a:rPr>
              <a:t>2. </a:t>
            </a:r>
            <a:r>
              <a:rPr lang="ko-KR" altLang="en-US" sz="1100" dirty="0" smtClean="0">
                <a:latin typeface="+mj-lt"/>
              </a:rPr>
              <a:t>이를 대비해서 서버에서 추가 검증 </a:t>
            </a:r>
            <a:r>
              <a:rPr lang="ko-KR" altLang="en-US" sz="1100" dirty="0" err="1" smtClean="0">
                <a:latin typeface="+mj-lt"/>
              </a:rPr>
              <a:t>로직으로</a:t>
            </a:r>
            <a:r>
              <a:rPr lang="ko-KR" altLang="en-US" sz="1100" dirty="0" smtClean="0">
                <a:latin typeface="+mj-lt"/>
              </a:rPr>
              <a:t> 방어해야 한다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en-US" altLang="ko-KR" sz="1100" dirty="0" smtClean="0">
                <a:latin typeface="+mj-lt"/>
              </a:rPr>
              <a:t>       - DB</a:t>
            </a:r>
            <a:r>
              <a:rPr lang="ko-KR" altLang="en-US" sz="1100" dirty="0" smtClean="0">
                <a:latin typeface="+mj-lt"/>
              </a:rPr>
              <a:t>에 사용자와 </a:t>
            </a:r>
            <a:r>
              <a:rPr lang="en-US" altLang="ko-KR" sz="1100" dirty="0" smtClean="0">
                <a:latin typeface="+mj-lt"/>
              </a:rPr>
              <a:t>Access Token, Refresh Token </a:t>
            </a:r>
            <a:r>
              <a:rPr lang="ko-KR" altLang="en-US" sz="1100" dirty="0" smtClean="0">
                <a:latin typeface="+mj-lt"/>
              </a:rPr>
              <a:t>들을 </a:t>
            </a:r>
            <a:r>
              <a:rPr lang="ko-KR" altLang="en-US" sz="1100" dirty="0" err="1" smtClean="0">
                <a:latin typeface="+mj-lt"/>
              </a:rPr>
              <a:t>매핑하여</a:t>
            </a:r>
            <a:r>
              <a:rPr lang="ko-KR" altLang="en-US" sz="1100" dirty="0" smtClean="0">
                <a:latin typeface="+mj-lt"/>
              </a:rPr>
              <a:t> 저장한다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   </a:t>
            </a:r>
            <a:r>
              <a:rPr lang="en-US" altLang="ko-KR" sz="1100" dirty="0" smtClean="0">
                <a:latin typeface="+mj-lt"/>
              </a:rPr>
              <a:t>- </a:t>
            </a:r>
            <a:r>
              <a:rPr lang="ko-KR" altLang="en-US" sz="1100" dirty="0" smtClean="0">
                <a:latin typeface="+mj-lt"/>
              </a:rPr>
              <a:t>정상적인 유저의 </a:t>
            </a:r>
            <a:r>
              <a:rPr lang="en-US" altLang="ko-KR" sz="1100" dirty="0" smtClean="0">
                <a:latin typeface="+mj-lt"/>
              </a:rPr>
              <a:t>Access Token</a:t>
            </a:r>
            <a:r>
              <a:rPr lang="ko-KR" altLang="en-US" sz="1100" dirty="0" smtClean="0">
                <a:latin typeface="+mj-lt"/>
              </a:rPr>
              <a:t>이 만료된 경우</a:t>
            </a:r>
          </a:p>
          <a:p>
            <a:r>
              <a:rPr lang="en-US" altLang="ko-KR" sz="1100" dirty="0" smtClean="0">
                <a:latin typeface="+mj-lt"/>
              </a:rPr>
              <a:t>       - Access Token</a:t>
            </a:r>
            <a:r>
              <a:rPr lang="ko-KR" altLang="en-US" sz="1100" dirty="0" smtClean="0">
                <a:latin typeface="+mj-lt"/>
              </a:rPr>
              <a:t>과 </a:t>
            </a:r>
            <a:r>
              <a:rPr lang="en-US" altLang="ko-KR" sz="1100" dirty="0" smtClean="0">
                <a:latin typeface="+mj-lt"/>
              </a:rPr>
              <a:t>Refresh Token</a:t>
            </a:r>
            <a:r>
              <a:rPr lang="ko-KR" altLang="en-US" sz="1100" dirty="0" smtClean="0">
                <a:latin typeface="+mj-lt"/>
              </a:rPr>
              <a:t>을 서버로 보내서 새 </a:t>
            </a:r>
            <a:r>
              <a:rPr lang="en-US" altLang="ko-KR" sz="1100" dirty="0" smtClean="0">
                <a:latin typeface="+mj-lt"/>
              </a:rPr>
              <a:t>Access Token</a:t>
            </a:r>
            <a:r>
              <a:rPr lang="ko-KR" altLang="en-US" sz="1100" dirty="0" smtClean="0">
                <a:latin typeface="+mj-lt"/>
              </a:rPr>
              <a:t>을 요청한다 → 서버에서는 </a:t>
            </a:r>
            <a:r>
              <a:rPr lang="en-US" altLang="ko-KR" sz="1100" dirty="0" smtClean="0">
                <a:latin typeface="+mj-lt"/>
              </a:rPr>
              <a:t>DB</a:t>
            </a:r>
            <a:r>
              <a:rPr lang="ko-KR" altLang="en-US" sz="1100" dirty="0" smtClean="0">
                <a:latin typeface="+mj-lt"/>
              </a:rPr>
              <a:t>에 저장된</a:t>
            </a:r>
            <a:r>
              <a:rPr lang="en-US" altLang="ko-KR" sz="1100" dirty="0" smtClean="0">
                <a:latin typeface="+mj-lt"/>
              </a:rPr>
              <a:t>Access Token, Refresh Token</a:t>
            </a:r>
            <a:r>
              <a:rPr lang="ko-KR" altLang="en-US" sz="1100" dirty="0" smtClean="0">
                <a:latin typeface="+mj-lt"/>
              </a:rPr>
              <a:t>쌍과 클라이언트에서 보낸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     </a:t>
            </a:r>
            <a:r>
              <a:rPr lang="ko-KR" altLang="en-US" sz="1100" dirty="0" smtClean="0">
                <a:latin typeface="+mj-lt"/>
              </a:rPr>
              <a:t> 토큰 쌍들을 비교한다 → 일치하면 새 </a:t>
            </a:r>
            <a:r>
              <a:rPr lang="en-US" altLang="ko-KR" sz="1100" dirty="0" smtClean="0">
                <a:latin typeface="+mj-lt"/>
              </a:rPr>
              <a:t>Access Token</a:t>
            </a:r>
            <a:r>
              <a:rPr lang="ko-KR" altLang="en-US" sz="1100" dirty="0" smtClean="0">
                <a:latin typeface="+mj-lt"/>
              </a:rPr>
              <a:t>토큰을 발급해준다</a:t>
            </a:r>
            <a:r>
              <a:rPr lang="en-US" altLang="ko-KR" sz="1100" dirty="0" smtClean="0">
                <a:latin typeface="+mj-lt"/>
              </a:rPr>
              <a:t>.</a:t>
            </a:r>
          </a:p>
          <a:p>
            <a:r>
              <a:rPr lang="ko-KR" altLang="en-US" sz="1100" dirty="0" smtClean="0">
                <a:latin typeface="+mj-lt"/>
              </a:rPr>
              <a:t>       </a:t>
            </a:r>
            <a:r>
              <a:rPr lang="en-US" altLang="ko-KR" sz="1100" dirty="0" smtClean="0">
                <a:latin typeface="+mj-lt"/>
              </a:rPr>
              <a:t>- </a:t>
            </a:r>
            <a:r>
              <a:rPr lang="ko-KR" altLang="en-US" sz="1100" dirty="0" smtClean="0">
                <a:latin typeface="+mj-lt"/>
              </a:rPr>
              <a:t>공격자가 </a:t>
            </a:r>
            <a:r>
              <a:rPr lang="en-US" altLang="ko-KR" sz="1100" dirty="0" smtClean="0">
                <a:latin typeface="+mj-lt"/>
              </a:rPr>
              <a:t>Refresh </a:t>
            </a:r>
            <a:r>
              <a:rPr lang="en-US" altLang="ko-KR" sz="1100" dirty="0" err="1" smtClean="0">
                <a:latin typeface="+mj-lt"/>
              </a:rPr>
              <a:t>Toekn</a:t>
            </a:r>
            <a:r>
              <a:rPr lang="ko-KR" altLang="en-US" sz="1100" dirty="0" smtClean="0">
                <a:latin typeface="+mj-lt"/>
              </a:rPr>
              <a:t>을 탈취한 경우</a:t>
            </a:r>
          </a:p>
          <a:p>
            <a:r>
              <a:rPr lang="ko-KR" altLang="en-US" sz="1100" dirty="0" smtClean="0">
                <a:latin typeface="+mj-lt"/>
              </a:rPr>
              <a:t>          </a:t>
            </a:r>
            <a:r>
              <a:rPr lang="en-US" altLang="ko-KR" sz="1100" dirty="0" smtClean="0">
                <a:latin typeface="+mj-lt"/>
              </a:rPr>
              <a:t>. </a:t>
            </a:r>
            <a:r>
              <a:rPr lang="ko-KR" altLang="en-US" sz="1100" dirty="0" smtClean="0">
                <a:latin typeface="+mj-lt"/>
              </a:rPr>
              <a:t>공격자가 탈취한 </a:t>
            </a:r>
            <a:r>
              <a:rPr lang="en-US" altLang="ko-KR" sz="1100" dirty="0" smtClean="0">
                <a:latin typeface="+mj-lt"/>
              </a:rPr>
              <a:t>Refresh Token</a:t>
            </a:r>
            <a:r>
              <a:rPr lang="ko-KR" altLang="en-US" sz="1100" dirty="0" smtClean="0">
                <a:latin typeface="+mj-lt"/>
              </a:rPr>
              <a:t>으로 새 </a:t>
            </a:r>
            <a:r>
              <a:rPr lang="en-US" altLang="ko-KR" sz="1100" dirty="0" smtClean="0">
                <a:latin typeface="+mj-lt"/>
              </a:rPr>
              <a:t>Access Token </a:t>
            </a:r>
            <a:r>
              <a:rPr lang="ko-KR" altLang="en-US" sz="1100" dirty="0" smtClean="0">
                <a:latin typeface="+mj-lt"/>
              </a:rPr>
              <a:t>생성 요청 → </a:t>
            </a:r>
            <a:r>
              <a:rPr lang="en-US" altLang="ko-KR" sz="1100" dirty="0" smtClean="0">
                <a:latin typeface="+mj-lt"/>
              </a:rPr>
              <a:t>Access Token</a:t>
            </a:r>
            <a:r>
              <a:rPr lang="ko-KR" altLang="en-US" sz="1100" dirty="0" smtClean="0">
                <a:latin typeface="+mj-lt"/>
              </a:rPr>
              <a:t>이 없이 요청하면 공격으로 간주 → 서버에서 </a:t>
            </a:r>
            <a:r>
              <a:rPr lang="en-US" altLang="ko-KR" sz="1100" dirty="0" smtClean="0">
                <a:latin typeface="+mj-lt"/>
              </a:rPr>
              <a:t>Access Token , Refresh Token </a:t>
            </a:r>
            <a:r>
              <a:rPr lang="ko-KR" altLang="en-US" sz="1100" dirty="0" smtClean="0">
                <a:latin typeface="+mj-lt"/>
              </a:rPr>
              <a:t>폐기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959" y="676275"/>
            <a:ext cx="4444666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2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29008</Words>
  <Application>Microsoft Office PowerPoint</Application>
  <PresentationFormat>와이드스크린</PresentationFormat>
  <Paragraphs>3095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83</cp:revision>
  <dcterms:created xsi:type="dcterms:W3CDTF">2024-08-09T02:11:14Z</dcterms:created>
  <dcterms:modified xsi:type="dcterms:W3CDTF">2024-08-11T13:25:44Z</dcterms:modified>
</cp:coreProperties>
</file>