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CFB74-750F-4D02-9323-BFAF19CE92CA}" v="538" dt="2023-10-30T09:41:50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29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7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917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4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37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17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230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55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1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09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8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6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5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7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1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3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484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ea typeface="+mn-lt"/>
                <a:cs typeface="+mn-lt"/>
              </a:rPr>
              <a:t>Covid-19 vaccines analysis</a:t>
            </a:r>
            <a:endParaRPr lang="en-US" sz="3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2A1E5-9CAF-5518-B118-892455AB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 sz="3100" b="1" u="sng">
                <a:solidFill>
                  <a:srgbClr val="FFFFFF"/>
                </a:solidFill>
                <a:ea typeface="+mj-lt"/>
                <a:cs typeface="+mj-lt"/>
              </a:rPr>
              <a:t>Data Preprocessing</a:t>
            </a:r>
            <a:endParaRPr lang="en-US" sz="3100" b="1" u="sng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60CA-1620-A857-4D78-67258749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Preparing for Insights: </a:t>
            </a:r>
            <a:r>
              <a:rPr lang="en-GB" dirty="0">
                <a:ea typeface="+mn-lt"/>
                <a:cs typeface="+mn-lt"/>
              </a:rPr>
              <a:t>Explain the meticulous steps taken in data preprocessing: cleaning, normalization, imputation of missing values, and ensuring data quality for comprehensive analysis.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3553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3D96BD-3B4D-1182-BF7C-6FFDCF56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 </a:t>
            </a:r>
            <a:r>
              <a:rPr lang="en-GB" b="1" u="sng">
                <a:ea typeface="+mj-lt"/>
                <a:cs typeface="+mj-lt"/>
              </a:rPr>
              <a:t>Key Findings</a:t>
            </a:r>
            <a:endParaRPr lang="en-US" b="1" u="sn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9D0E-741F-BD14-ACA9-E193DA26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Present detailed efficacy rates and performance metrics of different vaccines against symptomatic and severe cases of COVID-19, highlighting variations and significance.</a:t>
            </a:r>
          </a:p>
          <a:p>
            <a:pPr>
              <a:buSzPct val="114999"/>
            </a:pPr>
            <a:r>
              <a:rPr lang="en-GB" dirty="0">
                <a:ea typeface="+mn-lt"/>
                <a:cs typeface="+mn-lt"/>
              </a:rPr>
              <a:t>Delve into reported side effects and safety profiles of different COVID-19 vaccines, emphasizing any critical observations or trends noted during the analysis.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4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98DD3-2ECB-BD57-1101-9E391DB8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GB" b="1" u="sng">
                <a:solidFill>
                  <a:srgbClr val="FFFFFF"/>
                </a:solidFill>
                <a:ea typeface="+mj-lt"/>
                <a:cs typeface="+mj-lt"/>
              </a:rPr>
              <a:t>Insights &amp; Recommendations</a:t>
            </a:r>
            <a:endParaRPr lang="en-US" b="1" u="sng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FB6B-5451-B35C-CF94-2C37A7B6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Fostering Future Strategies: </a:t>
            </a:r>
            <a:r>
              <a:rPr lang="en-GB" dirty="0">
                <a:ea typeface="+mn-lt"/>
                <a:cs typeface="+mn-lt"/>
              </a:rPr>
              <a:t>Present significant insights drawn from the analysis and propose data-driven recommendations for future vaccine strategies, equitable distribution, adaptive measures for variants, and ongoing research.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8226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F0C822-B861-2C1A-AAB9-7B04C63E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GB" b="1" u="sng">
                <a:ea typeface="+mj-lt"/>
                <a:cs typeface="+mj-lt"/>
              </a:rPr>
              <a:t>Conclusion</a:t>
            </a:r>
            <a:endParaRPr lang="en-US" b="1" u="sng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BE07-8F2E-1C5C-11C6-20FB8424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ea typeface="+mn-lt"/>
                <a:cs typeface="+mn-lt"/>
              </a:rPr>
              <a:t>Closing Thoughts</a:t>
            </a:r>
            <a:r>
              <a:rPr lang="en-GB" dirty="0">
                <a:ea typeface="+mn-lt"/>
                <a:cs typeface="+mn-lt"/>
              </a:rPr>
              <a:t> - Summarize the pivotal takeaways of the analysis and emphasize the continual need for adaptability and research in combatting COVID-19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7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A69821-C239-4E8E-BE13-2F9DB3847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1E5758-C4C6-4881-AAD9-E5EE115DE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85D9AA-FF41-41E7-AEAC-314165E15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AE047-5456-48AD-A251-9B629B4BC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2FAF40-8EB6-4923-A7E6-706BE2B81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181DBE3-7C4F-41FD-A431-64ACD4661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4DB465-2C98-4EF6-AB2C-BA288ACCB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B199-B575-0987-2B2B-15D4FE38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325" y="3146403"/>
            <a:ext cx="5532404" cy="90354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6500" b="1" i="1" dirty="0"/>
              <a:t>Thanking you...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46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F5476-1691-E7C8-2B13-D8B80F2E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PHASE-5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FC2A-8C5E-6E5A-9285-E77E02DEF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798" y="2367842"/>
            <a:ext cx="9960629" cy="3493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                  </a:t>
            </a:r>
            <a:r>
              <a:rPr lang="en-GB" sz="4000" b="1" dirty="0"/>
              <a:t> </a:t>
            </a:r>
            <a:r>
              <a:rPr lang="en-GB" sz="4000" b="1" i="1" u="sng" dirty="0"/>
              <a:t>DOCUEMENTION</a:t>
            </a:r>
            <a:endParaRPr lang="en-US" sz="4000" b="1" i="1" u="sng" dirty="0"/>
          </a:p>
          <a:p>
            <a:pPr marL="0" indent="0">
              <a:buNone/>
            </a:pPr>
            <a:endParaRPr lang="en-GB" sz="4000" b="1" i="1" u="sng" dirty="0"/>
          </a:p>
          <a:p>
            <a:pPr marL="0" indent="0">
              <a:buNone/>
            </a:pPr>
            <a:endParaRPr lang="en-GB" sz="4000" b="1" i="1" u="sng" dirty="0"/>
          </a:p>
          <a:p>
            <a:pPr marL="0" indent="0">
              <a:buNone/>
            </a:pPr>
            <a:r>
              <a:rPr lang="en-GB" sz="3200" dirty="0"/>
              <a:t>N. Suburamani</a:t>
            </a:r>
          </a:p>
          <a:p>
            <a:pPr marL="0" indent="0">
              <a:buNone/>
            </a:pPr>
            <a:r>
              <a:rPr lang="en-GB" sz="3600" dirty="0"/>
              <a:t>Bio Medical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77428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0C2B-330F-98E4-6C77-E7B3E60B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9690E-445D-F709-A45F-90C2400D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/>
              <a:buChar char="Ø"/>
            </a:pPr>
            <a:r>
              <a:rPr lang="en-GB" dirty="0">
                <a:ea typeface="+mn-lt"/>
                <a:cs typeface="+mn-lt"/>
              </a:rPr>
              <a:t>Documentation is the process of creating a comprehensive and organized set of records, materials, or artifacts that capture and convey information about a particular subject, project, system, or process. It serves as a crucial tool for conveying, preserving, and sharing knowledge and information within an organization or for wider audiences. </a:t>
            </a:r>
            <a:endParaRPr lang="en-US"/>
          </a:p>
          <a:p>
            <a:pPr>
              <a:buSzPct val="114999"/>
              <a:buFont typeface="Wingdings"/>
              <a:buChar char="Ø"/>
            </a:pPr>
            <a:r>
              <a:rPr lang="en-GB" dirty="0">
                <a:ea typeface="+mn-lt"/>
                <a:cs typeface="+mn-lt"/>
              </a:rPr>
              <a:t>The primary goal of documentation is to provide clarity, guidance, and understanding by structuring information in a way that is easily accessible and comprehensible to its intended audience. It plays a pivotal role in several aspects across various fields and industries, including but not limited to software development, project management, healthcare, education, legal procedures, and research.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69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396625-D3FE-0BE3-B9C5-3B62FC72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Autofit/>
          </a:bodyPr>
          <a:lstStyle/>
          <a:p>
            <a:r>
              <a:rPr lang="en-GB" sz="8000" b="1" u="sng" dirty="0">
                <a:latin typeface="Angsana New"/>
                <a:ea typeface="+mj-lt"/>
                <a:cs typeface="+mj-lt"/>
              </a:rPr>
              <a:t>Problem Statement</a:t>
            </a:r>
            <a:endParaRPr lang="en-US" sz="8000" b="1" u="sng">
              <a:latin typeface="Angsana New"/>
              <a:cs typeface="Angsana New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BF03-7707-0007-D187-7308C7123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515" y="2528178"/>
            <a:ext cx="9673082" cy="35633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/>
              <a:buChar char="§"/>
            </a:pPr>
            <a:r>
              <a:rPr lang="en-GB" b="1" dirty="0">
                <a:ea typeface="+mn-lt"/>
                <a:cs typeface="+mn-lt"/>
              </a:rPr>
              <a:t>Global Health Crisis: </a:t>
            </a:r>
            <a:r>
              <a:rPr lang="en-GB" dirty="0">
                <a:ea typeface="+mn-lt"/>
                <a:cs typeface="+mn-lt"/>
              </a:rPr>
              <a:t>COVID-19 has triggered a global health emergency, resulting in widespread illness, fatalities, economic disruption, and societal instability. </a:t>
            </a:r>
            <a:endParaRPr lang="en-US"/>
          </a:p>
          <a:p>
            <a:pPr>
              <a:buSzPct val="114999"/>
              <a:buFont typeface="Wingdings"/>
              <a:buChar char="§"/>
            </a:pPr>
            <a:r>
              <a:rPr lang="en-GB" sz="2600" b="1" dirty="0">
                <a:ea typeface="+mn-lt"/>
                <a:cs typeface="+mn-lt"/>
              </a:rPr>
              <a:t>Urgent Need for Vaccines: </a:t>
            </a:r>
            <a:r>
              <a:rPr lang="en-GB" dirty="0">
                <a:ea typeface="+mn-lt"/>
                <a:cs typeface="+mn-lt"/>
              </a:rPr>
              <a:t>There's an urgent need to develop effective vaccines to combat the spread and impact of the SARS-CoV-2 virus. </a:t>
            </a:r>
            <a:endParaRPr lang="en-GB">
              <a:ea typeface="+mn-lt"/>
              <a:cs typeface="+mn-lt"/>
            </a:endParaRPr>
          </a:p>
          <a:p>
            <a:pPr>
              <a:buSzPct val="114999"/>
              <a:buFont typeface="Wingdings"/>
              <a:buChar char="§"/>
            </a:pPr>
            <a:r>
              <a:rPr lang="en-GB" sz="2600" b="1" dirty="0">
                <a:ea typeface="+mn-lt"/>
                <a:cs typeface="+mn-lt"/>
              </a:rPr>
              <a:t>   Efficacy, Safety, and Distribution:</a:t>
            </a:r>
            <a:r>
              <a:rPr lang="en-GB" dirty="0">
                <a:ea typeface="+mn-lt"/>
                <a:cs typeface="+mn-lt"/>
              </a:rPr>
              <a:t> Understanding vaccine efficacy, safety profiles, and ensuring equitable distribution are critical challenges in addressing the pandemic. </a:t>
            </a:r>
            <a:endParaRPr lang="en-GB">
              <a:ea typeface="+mn-lt"/>
              <a:cs typeface="+mn-lt"/>
            </a:endParaRPr>
          </a:p>
          <a:p>
            <a:pPr>
              <a:buSzPct val="114999"/>
              <a:buFont typeface="Wingdings"/>
              <a:buChar char="§"/>
            </a:pPr>
            <a:r>
              <a:rPr lang="en-GB" sz="2600" b="1" dirty="0">
                <a:ea typeface="+mn-lt"/>
                <a:cs typeface="+mn-lt"/>
              </a:rPr>
              <a:t>Adaptability to Variants:</a:t>
            </a:r>
            <a:r>
              <a:rPr lang="en-GB" dirty="0">
                <a:ea typeface="+mn-lt"/>
                <a:cs typeface="+mn-lt"/>
              </a:rPr>
              <a:t> The virus's mutations and the emergence of new variants necessitate </a:t>
            </a:r>
            <a:r>
              <a:rPr lang="en-GB" dirty="0" err="1">
                <a:ea typeface="+mn-lt"/>
                <a:cs typeface="+mn-lt"/>
              </a:rPr>
              <a:t>analyzing</a:t>
            </a:r>
            <a:r>
              <a:rPr lang="en-GB" dirty="0">
                <a:ea typeface="+mn-lt"/>
                <a:cs typeface="+mn-lt"/>
              </a:rPr>
              <a:t> the adaptability of vaccines to ensure continued effectiveness.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5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A293-2AB9-AAAC-1F64-28BBEAE6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>
                <a:ea typeface="+mj-lt"/>
                <a:cs typeface="+mj-lt"/>
              </a:rPr>
              <a:t>Design Thinking Approach </a:t>
            </a:r>
            <a:endParaRPr lang="en-GB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439B-1825-EDC7-2500-7A2DB54F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06483"/>
          </a:xfrm>
        </p:spPr>
        <p:txBody>
          <a:bodyPr>
            <a:normAutofit fontScale="85000" lnSpcReduction="20000"/>
          </a:bodyPr>
          <a:lstStyle/>
          <a:p>
            <a:pPr>
              <a:buFont typeface="Wingdings"/>
              <a:buChar char="v"/>
            </a:pPr>
            <a:r>
              <a:rPr lang="en-GB" sz="2800" b="1" dirty="0">
                <a:ea typeface="+mn-lt"/>
                <a:cs typeface="+mn-lt"/>
              </a:rPr>
              <a:t>Empathize:</a:t>
            </a:r>
            <a:r>
              <a:rPr lang="en-GB" dirty="0">
                <a:ea typeface="+mn-lt"/>
                <a:cs typeface="+mn-lt"/>
              </a:rPr>
              <a:t> Understanding the needs, fears, and challenges of people affected by the pandemic, healthcare workers, and communities to create more human-centric solutions. </a:t>
            </a:r>
            <a:endParaRPr lang="en-US"/>
          </a:p>
          <a:p>
            <a:pPr>
              <a:buSzPct val="114999"/>
              <a:buFont typeface="Wingdings"/>
              <a:buChar char="v"/>
            </a:pPr>
            <a:r>
              <a:rPr lang="en-GB" sz="2800" b="1" dirty="0">
                <a:ea typeface="+mn-lt"/>
                <a:cs typeface="+mn-lt"/>
              </a:rPr>
              <a:t>Define</a:t>
            </a:r>
            <a:r>
              <a:rPr lang="en-GB" dirty="0">
                <a:ea typeface="+mn-lt"/>
                <a:cs typeface="+mn-lt"/>
              </a:rPr>
              <a:t>: Clearly defining the problem and mapping out the key objectives and challenges related to vaccine development and distribution.</a:t>
            </a:r>
          </a:p>
          <a:p>
            <a:pPr>
              <a:buSzPct val="114999"/>
              <a:buFont typeface="Wingdings"/>
              <a:buChar char="v"/>
            </a:pPr>
            <a:r>
              <a:rPr lang="en-GB" sz="2800" b="1" dirty="0">
                <a:ea typeface="+mn-lt"/>
                <a:cs typeface="+mn-lt"/>
              </a:rPr>
              <a:t> Ideate</a:t>
            </a:r>
            <a:r>
              <a:rPr lang="en-GB" dirty="0">
                <a:ea typeface="+mn-lt"/>
                <a:cs typeface="+mn-lt"/>
              </a:rPr>
              <a:t>: Generating innovative ideas and potential solutions to address vaccine development, safety, efficacy, and distribution challenges.</a:t>
            </a:r>
          </a:p>
          <a:p>
            <a:pPr>
              <a:buSzPct val="114999"/>
              <a:buFont typeface="Wingdings"/>
              <a:buChar char="v"/>
            </a:pPr>
            <a:r>
              <a:rPr lang="en-GB" sz="2800" b="1" dirty="0">
                <a:ea typeface="+mn-lt"/>
                <a:cs typeface="+mn-lt"/>
              </a:rPr>
              <a:t> Prototype:</a:t>
            </a:r>
            <a:r>
              <a:rPr lang="en-GB" dirty="0">
                <a:ea typeface="+mn-lt"/>
                <a:cs typeface="+mn-lt"/>
              </a:rPr>
              <a:t> Creating initial versions or models of vaccines based on promising ideas to test their feasibility and functionality. </a:t>
            </a:r>
            <a:endParaRPr lang="en-GB">
              <a:ea typeface="+mn-lt"/>
              <a:cs typeface="+mn-lt"/>
            </a:endParaRPr>
          </a:p>
          <a:p>
            <a:pPr>
              <a:buSzPct val="114999"/>
              <a:buFont typeface="Wingdings"/>
              <a:buChar char="v"/>
            </a:pPr>
            <a:r>
              <a:rPr lang="en-GB" sz="2600" b="1" dirty="0">
                <a:ea typeface="+mn-lt"/>
                <a:cs typeface="+mn-lt"/>
              </a:rPr>
              <a:t>Test:</a:t>
            </a:r>
            <a:r>
              <a:rPr lang="en-GB" dirty="0">
                <a:ea typeface="+mn-lt"/>
                <a:cs typeface="+mn-lt"/>
              </a:rPr>
              <a:t> Thoroughly testing and refining the vaccine candidates through clinical trials, safety assessments, and efficacy evaluations to ensure their viability and impact.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11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1E21-1488-E46A-F584-754909F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ea typeface="+mj-lt"/>
                <a:cs typeface="+mj-lt"/>
              </a:rPr>
              <a:t>Development Phases</a:t>
            </a:r>
            <a:endParaRPr lang="en-US" sz="53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CD5F-0046-51FC-9022-97F97C27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06483"/>
          </a:xfrm>
        </p:spPr>
        <p:txBody>
          <a:bodyPr>
            <a:normAutofit fontScale="92500"/>
          </a:bodyPr>
          <a:lstStyle/>
          <a:p>
            <a:pPr>
              <a:buFont typeface="Courier New"/>
              <a:buChar char="o"/>
            </a:pPr>
            <a:r>
              <a:rPr lang="en-GB" sz="2600" b="1" dirty="0"/>
              <a:t>Discovery</a:t>
            </a:r>
            <a:r>
              <a:rPr lang="en-GB" dirty="0"/>
              <a:t>: Identification of potential antigens and approaches to targeting the SARS-CoV-2 virus for vaccine development.</a:t>
            </a:r>
            <a:endParaRPr lang="en-US" dirty="0"/>
          </a:p>
          <a:p>
            <a:pPr>
              <a:buSzPct val="114999"/>
              <a:buFont typeface="Courier New"/>
              <a:buChar char="o"/>
            </a:pPr>
            <a:r>
              <a:rPr lang="en-GB" sz="2600" b="1" dirty="0"/>
              <a:t> Preclinical Research</a:t>
            </a:r>
            <a:r>
              <a:rPr lang="en-GB" dirty="0"/>
              <a:t>: Laboratory and animal studies to assess vaccine safety and immune response before human trials.</a:t>
            </a:r>
          </a:p>
          <a:p>
            <a:pPr>
              <a:buSzPct val="114999"/>
              <a:buFont typeface="Courier New"/>
              <a:buChar char="o"/>
            </a:pPr>
            <a:r>
              <a:rPr lang="en-GB" sz="2600" b="1" dirty="0">
                <a:ea typeface="+mn-lt"/>
                <a:cs typeface="+mn-lt"/>
              </a:rPr>
              <a:t>Manufacturing:</a:t>
            </a:r>
            <a:r>
              <a:rPr lang="en-GB" dirty="0">
                <a:ea typeface="+mn-lt"/>
                <a:cs typeface="+mn-lt"/>
              </a:rPr>
              <a:t> Large-scale production of approved vaccines to meet global demand.</a:t>
            </a:r>
          </a:p>
          <a:p>
            <a:pPr>
              <a:buSzPct val="114999"/>
              <a:buFont typeface="Courier New"/>
              <a:buChar char="o"/>
            </a:pPr>
            <a:r>
              <a:rPr lang="en-GB" sz="2800" b="1" dirty="0">
                <a:ea typeface="+mn-lt"/>
                <a:cs typeface="+mn-lt"/>
              </a:rPr>
              <a:t> Distribution:</a:t>
            </a:r>
            <a:r>
              <a:rPr lang="en-GB" dirty="0">
                <a:ea typeface="+mn-lt"/>
                <a:cs typeface="+mn-lt"/>
              </a:rPr>
              <a:t> Ensuring the efficient and equitable distribution of vaccines to various populations, including logistical and ethical considerations.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1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7343-98FF-390F-BB2C-8196C472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u="sng" dirty="0">
                <a:ea typeface="+mj-lt"/>
                <a:cs typeface="+mj-lt"/>
              </a:rPr>
              <a:t>Clinical Trials</a:t>
            </a:r>
            <a:endParaRPr lang="en-US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0261-F84B-5420-B5B1-3E5C754F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/>
              <a:buChar char="q"/>
            </a:pPr>
            <a:r>
              <a:rPr lang="en-GB" sz="2800" b="1" dirty="0">
                <a:ea typeface="+mn-lt"/>
                <a:cs typeface="+mn-lt"/>
              </a:rPr>
              <a:t> Phase 1:</a:t>
            </a:r>
            <a:r>
              <a:rPr lang="en-GB" dirty="0">
                <a:ea typeface="+mn-lt"/>
                <a:cs typeface="+mn-lt"/>
              </a:rPr>
              <a:t> Small-scale human trials to evaluate safety and dosage.</a:t>
            </a:r>
            <a:endParaRPr lang="en-US"/>
          </a:p>
          <a:p>
            <a:pPr marL="457200" indent="-457200">
              <a:buSzPct val="114999"/>
              <a:buFont typeface="Wingdings"/>
              <a:buChar char="q"/>
            </a:pPr>
            <a:r>
              <a:rPr lang="en-GB" sz="2800" b="1" dirty="0">
                <a:ea typeface="+mn-lt"/>
                <a:cs typeface="+mn-lt"/>
              </a:rPr>
              <a:t> Phase 2:</a:t>
            </a:r>
            <a:r>
              <a:rPr lang="en-GB" dirty="0">
                <a:ea typeface="+mn-lt"/>
                <a:cs typeface="+mn-lt"/>
              </a:rPr>
              <a:t> Expanded trials to assess effectiveness and further safety in a larger group. </a:t>
            </a:r>
            <a:endParaRPr lang="en-GB">
              <a:ea typeface="+mn-lt"/>
              <a:cs typeface="+mn-lt"/>
            </a:endParaRPr>
          </a:p>
          <a:p>
            <a:pPr marL="457200" indent="-457200">
              <a:buSzPct val="114999"/>
              <a:buFont typeface="Wingdings"/>
              <a:buChar char="q"/>
            </a:pPr>
            <a:r>
              <a:rPr lang="en-GB" sz="2800" b="1" dirty="0">
                <a:ea typeface="+mn-lt"/>
                <a:cs typeface="+mn-lt"/>
              </a:rPr>
              <a:t> Phase 3:</a:t>
            </a:r>
            <a:r>
              <a:rPr lang="en-GB" dirty="0">
                <a:ea typeface="+mn-lt"/>
                <a:cs typeface="+mn-lt"/>
              </a:rPr>
              <a:t> Large-scale trials to confirm efficacy, safety, and dosage in diverse populations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78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1665-2CC0-7FFA-BFD1-B1A0229F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ea typeface="+mj-lt"/>
                <a:cs typeface="+mj-lt"/>
              </a:rPr>
              <a:t>Data Sources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C3E9-8EE6-6692-7BC3-657CFFD9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ea typeface="+mn-lt"/>
                <a:cs typeface="+mn-lt"/>
              </a:rPr>
              <a:t>Clinical Trial Data:</a:t>
            </a:r>
            <a:r>
              <a:rPr lang="en-GB" dirty="0">
                <a:ea typeface="+mn-lt"/>
                <a:cs typeface="+mn-lt"/>
              </a:rPr>
              <a:t> Information derived from vaccine developers' clinical trials, including efficacy, safety, dosage, and adverse effects. </a:t>
            </a:r>
          </a:p>
          <a:p>
            <a:pPr>
              <a:buSzPct val="114999"/>
            </a:pPr>
            <a:r>
              <a:rPr lang="en-GB" b="1" dirty="0">
                <a:ea typeface="+mn-lt"/>
                <a:cs typeface="+mn-lt"/>
              </a:rPr>
              <a:t>Real-World Evidence</a:t>
            </a:r>
            <a:r>
              <a:rPr lang="en-GB" dirty="0">
                <a:ea typeface="+mn-lt"/>
                <a:cs typeface="+mn-lt"/>
              </a:rPr>
              <a:t>: Data collected from vaccinated populations in real-life settings, offering insights into the vaccine's effectiveness and impact. </a:t>
            </a:r>
          </a:p>
          <a:p>
            <a:pPr>
              <a:buSzPct val="114999"/>
            </a:pPr>
            <a:r>
              <a:rPr lang="en-GB" b="1" dirty="0">
                <a:ea typeface="+mn-lt"/>
                <a:cs typeface="+mn-lt"/>
              </a:rPr>
              <a:t>Global Health Organizations:</a:t>
            </a:r>
            <a:r>
              <a:rPr lang="en-GB" dirty="0">
                <a:ea typeface="+mn-lt"/>
                <a:cs typeface="+mn-lt"/>
              </a:rPr>
              <a:t> Reports, guidelines, and data from organizations like the WHO, CDC, and other health agencies providing comprehensive insights into global vaccination efforts.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7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6AD5-5494-1371-5910-B6811E59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ea typeface="+mj-lt"/>
                <a:cs typeface="+mj-lt"/>
              </a:rPr>
              <a:t>Analysis Techniques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2F33-825D-EBE2-22AC-FA8B083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118" y="3074516"/>
            <a:ext cx="9601196" cy="2700710"/>
          </a:xfrm>
        </p:spPr>
        <p:txBody>
          <a:bodyPr/>
          <a:lstStyle/>
          <a:p>
            <a:r>
              <a:rPr lang="en-GB" dirty="0">
                <a:ea typeface="+mn-lt"/>
                <a:cs typeface="+mn-lt"/>
              </a:rPr>
              <a:t>- Discuss the various methodologies employed such as statistical analysis, machine learning models, meta-analysis, and other pertinent techniques applied for deriving insights.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8F0E7-99C6-C22E-0195-0F12CC484877}"/>
              </a:ext>
            </a:extLst>
          </p:cNvPr>
          <p:cNvSpPr txBox="1"/>
          <p:nvPr/>
        </p:nvSpPr>
        <p:spPr>
          <a:xfrm>
            <a:off x="1489495" y="2539042"/>
            <a:ext cx="59781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Extracting Insights</a:t>
            </a:r>
          </a:p>
        </p:txBody>
      </p:sp>
    </p:spTree>
    <p:extLst>
      <p:ext uri="{BB962C8B-B14F-4D97-AF65-F5344CB8AC3E}">
        <p14:creationId xmlns:p14="http://schemas.microsoft.com/office/powerpoint/2010/main" val="556599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DATA ANALYTICS</vt:lpstr>
      <vt:lpstr>PHASE-5</vt:lpstr>
      <vt:lpstr>INTRODUCTION</vt:lpstr>
      <vt:lpstr>Problem Statement</vt:lpstr>
      <vt:lpstr>Design Thinking Approach </vt:lpstr>
      <vt:lpstr>Development Phases</vt:lpstr>
      <vt:lpstr>Clinical Trials</vt:lpstr>
      <vt:lpstr>Data Sources</vt:lpstr>
      <vt:lpstr>Analysis Techniques</vt:lpstr>
      <vt:lpstr>Data Preprocessing</vt:lpstr>
      <vt:lpstr> Key Findings</vt:lpstr>
      <vt:lpstr>Insights &amp; 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283</cp:revision>
  <dcterms:created xsi:type="dcterms:W3CDTF">2013-07-15T20:26:40Z</dcterms:created>
  <dcterms:modified xsi:type="dcterms:W3CDTF">2023-10-30T09:59:54Z</dcterms:modified>
</cp:coreProperties>
</file>