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76" r:id="rId5"/>
    <p:sldId id="261" r:id="rId6"/>
    <p:sldId id="262" r:id="rId7"/>
    <p:sldId id="264" r:id="rId8"/>
    <p:sldId id="265" r:id="rId9"/>
    <p:sldId id="266" r:id="rId10"/>
    <p:sldId id="267" r:id="rId11"/>
    <p:sldId id="268" r:id="rId12"/>
    <p:sldId id="272" r:id="rId13"/>
    <p:sldId id="273" r:id="rId14"/>
    <p:sldId id="274" r:id="rId15"/>
    <p:sldId id="275" r:id="rId16"/>
    <p:sldId id="277" r:id="rId17"/>
    <p:sldId id="278" r:id="rId18"/>
    <p:sldId id="279" r:id="rId19"/>
    <p:sldId id="280" r:id="rId20"/>
    <p:sldId id="281" r:id="rId21"/>
    <p:sldId id="282" r:id="rId22"/>
    <p:sldId id="283" r:id="rId23"/>
    <p:sldId id="28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5761965-9149-4C6A-BAE6-2CF432A3F628}">
          <p14:sldIdLst>
            <p14:sldId id="256"/>
            <p14:sldId id="257"/>
            <p14:sldId id="258"/>
            <p14:sldId id="276"/>
            <p14:sldId id="261"/>
            <p14:sldId id="262"/>
            <p14:sldId id="264"/>
            <p14:sldId id="265"/>
            <p14:sldId id="266"/>
            <p14:sldId id="267"/>
            <p14:sldId id="268"/>
            <p14:sldId id="272"/>
            <p14:sldId id="273"/>
            <p14:sldId id="274"/>
            <p14:sldId id="275"/>
            <p14:sldId id="277"/>
            <p14:sldId id="278"/>
            <p14:sldId id="279"/>
            <p14:sldId id="280"/>
            <p14:sldId id="281"/>
            <p14:sldId id="282"/>
            <p14:sldId id="283"/>
            <p14:sldId id="28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bramanian padmanabhan" initials="sp" lastIdx="1" clrIdx="0">
    <p:extLst>
      <p:ext uri="{19B8F6BF-5375-455C-9EA6-DF929625EA0E}">
        <p15:presenceInfo xmlns:p15="http://schemas.microsoft.com/office/powerpoint/2012/main" userId="subramanian padmanab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83" autoAdjust="0"/>
  </p:normalViewPr>
  <p:slideViewPr>
    <p:cSldViewPr snapToGrid="0">
      <p:cViewPr varScale="1">
        <p:scale>
          <a:sx n="78" d="100"/>
          <a:sy n="78" d="100"/>
        </p:scale>
        <p:origin x="878" y="91"/>
      </p:cViewPr>
      <p:guideLst/>
    </p:cSldViewPr>
  </p:slideViewPr>
  <p:outlineViewPr>
    <p:cViewPr>
      <p:scale>
        <a:sx n="33" d="100"/>
        <a:sy n="33" d="100"/>
      </p:scale>
      <p:origin x="0" y="-9216"/>
    </p:cViewPr>
  </p:outlineViewPr>
  <p:notesTextViewPr>
    <p:cViewPr>
      <p:scale>
        <a:sx n="1" d="1"/>
        <a:sy n="1" d="1"/>
      </p:scale>
      <p:origin x="0" y="0"/>
    </p:cViewPr>
  </p:notesTextViewPr>
  <p:sorterViewPr>
    <p:cViewPr>
      <p:scale>
        <a:sx n="100" d="100"/>
        <a:sy n="100" d="100"/>
      </p:scale>
      <p:origin x="0" y="-28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CD63415-A77A-4DD3-BE42-DDB58CF53188}" type="datetimeFigureOut">
              <a:rPr lang="en-CA" smtClean="0"/>
              <a:t>2021-12-07</a:t>
            </a:fld>
            <a:endParaRPr lang="en-CA"/>
          </a:p>
        </p:txBody>
      </p:sp>
      <p:sp>
        <p:nvSpPr>
          <p:cNvPr id="5" name="Footer Placeholder 4"/>
          <p:cNvSpPr>
            <a:spLocks noGrp="1"/>
          </p:cNvSpPr>
          <p:nvPr>
            <p:ph type="ftr" sz="quarter" idx="11"/>
          </p:nvPr>
        </p:nvSpPr>
        <p:spPr>
          <a:xfrm>
            <a:off x="1371600" y="4323845"/>
            <a:ext cx="6400800" cy="365125"/>
          </a:xfrm>
        </p:spPr>
        <p:txBody>
          <a:bodyPr/>
          <a:lstStyle/>
          <a:p>
            <a:endParaRPr lang="en-CA"/>
          </a:p>
        </p:txBody>
      </p:sp>
      <p:sp>
        <p:nvSpPr>
          <p:cNvPr id="6" name="Slide Number Placeholder 5"/>
          <p:cNvSpPr>
            <a:spLocks noGrp="1"/>
          </p:cNvSpPr>
          <p:nvPr>
            <p:ph type="sldNum" sz="quarter" idx="12"/>
          </p:nvPr>
        </p:nvSpPr>
        <p:spPr>
          <a:xfrm>
            <a:off x="8077200" y="1430866"/>
            <a:ext cx="2743200" cy="365125"/>
          </a:xfrm>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112157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63415-A77A-4DD3-BE42-DDB58CF53188}" type="datetimeFigureOut">
              <a:rPr lang="en-CA" smtClean="0"/>
              <a:t>2021-12-07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2629105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CD63415-A77A-4DD3-BE42-DDB58CF53188}" type="datetimeFigureOut">
              <a:rPr lang="en-CA" smtClean="0"/>
              <a:t>2021-12-07</a:t>
            </a:fld>
            <a:endParaRPr lang="en-CA"/>
          </a:p>
        </p:txBody>
      </p:sp>
      <p:sp>
        <p:nvSpPr>
          <p:cNvPr id="6" name="Footer Placeholder 5"/>
          <p:cNvSpPr>
            <a:spLocks noGrp="1"/>
          </p:cNvSpPr>
          <p:nvPr>
            <p:ph type="ftr" sz="quarter" idx="11"/>
          </p:nvPr>
        </p:nvSpPr>
        <p:spPr>
          <a:xfrm>
            <a:off x="685800" y="379941"/>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30817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CD63415-A77A-4DD3-BE42-DDB58CF53188}" type="datetimeFigureOut">
              <a:rPr lang="en-CA" smtClean="0"/>
              <a:t>2021-12-07</a:t>
            </a:fld>
            <a:endParaRPr lang="en-CA"/>
          </a:p>
        </p:txBody>
      </p:sp>
      <p:sp>
        <p:nvSpPr>
          <p:cNvPr id="6" name="Footer Placeholder 5"/>
          <p:cNvSpPr>
            <a:spLocks noGrp="1"/>
          </p:cNvSpPr>
          <p:nvPr>
            <p:ph type="ftr" sz="quarter" idx="11"/>
          </p:nvPr>
        </p:nvSpPr>
        <p:spPr>
          <a:xfrm>
            <a:off x="685800" y="379941"/>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B3F1FB5A-8F3C-4A7F-9ECD-167FBFAF3918}" type="slidenum">
              <a:rPr lang="en-CA" smtClean="0"/>
              <a:t>‹#›</a:t>
            </a:fld>
            <a:endParaRPr lang="en-CA"/>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55154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CD63415-A77A-4DD3-BE42-DDB58CF53188}" type="datetimeFigureOut">
              <a:rPr lang="en-CA" smtClean="0"/>
              <a:t>2021-12-07</a:t>
            </a:fld>
            <a:endParaRPr lang="en-CA"/>
          </a:p>
        </p:txBody>
      </p:sp>
      <p:sp>
        <p:nvSpPr>
          <p:cNvPr id="6" name="Footer Placeholder 5"/>
          <p:cNvSpPr>
            <a:spLocks noGrp="1"/>
          </p:cNvSpPr>
          <p:nvPr>
            <p:ph type="ftr" sz="quarter" idx="11"/>
          </p:nvPr>
        </p:nvSpPr>
        <p:spPr>
          <a:xfrm>
            <a:off x="685800" y="378883"/>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949887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D63415-A77A-4DD3-BE42-DDB58CF53188}" type="datetimeFigureOut">
              <a:rPr lang="en-CA" smtClean="0"/>
              <a:t>2021-12-07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391406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D63415-A77A-4DD3-BE42-DDB58CF53188}" type="datetimeFigureOut">
              <a:rPr lang="en-CA" smtClean="0"/>
              <a:t>2021-12-07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772728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63415-A77A-4DD3-BE42-DDB58CF53188}" type="datetimeFigureOut">
              <a:rPr lang="en-CA" smtClean="0"/>
              <a:t>2021-12-07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1601016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CD63415-A77A-4DD3-BE42-DDB58CF53188}" type="datetimeFigureOut">
              <a:rPr lang="en-CA" smtClean="0"/>
              <a:t>2021-12-07</a:t>
            </a:fld>
            <a:endParaRPr lang="en-CA"/>
          </a:p>
        </p:txBody>
      </p:sp>
      <p:sp>
        <p:nvSpPr>
          <p:cNvPr id="5" name="Footer Placeholder 4"/>
          <p:cNvSpPr>
            <a:spLocks noGrp="1"/>
          </p:cNvSpPr>
          <p:nvPr>
            <p:ph type="ftr" sz="quarter" idx="11"/>
          </p:nvPr>
        </p:nvSpPr>
        <p:spPr>
          <a:xfrm>
            <a:off x="685800" y="381000"/>
            <a:ext cx="6991492" cy="365125"/>
          </a:xfrm>
        </p:spPr>
        <p:txBody>
          <a:bodyPr/>
          <a:lstStyle/>
          <a:p>
            <a:endParaRPr lang="en-CA"/>
          </a:p>
        </p:txBody>
      </p:sp>
      <p:sp>
        <p:nvSpPr>
          <p:cNvPr id="6" name="Slide Number Placeholder 5"/>
          <p:cNvSpPr>
            <a:spLocks noGrp="1"/>
          </p:cNvSpPr>
          <p:nvPr>
            <p:ph type="sldNum" sz="quarter" idx="12"/>
          </p:nvPr>
        </p:nvSpPr>
        <p:spPr>
          <a:xfrm>
            <a:off x="10862452" y="381000"/>
            <a:ext cx="643748" cy="365125"/>
          </a:xfrm>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312676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63415-A77A-4DD3-BE42-DDB58CF53188}" type="datetimeFigureOut">
              <a:rPr lang="en-CA" smtClean="0"/>
              <a:t>2021-12-07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226179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CD63415-A77A-4DD3-BE42-DDB58CF53188}" type="datetimeFigureOut">
              <a:rPr lang="en-CA" smtClean="0"/>
              <a:t>2021-12-07</a:t>
            </a:fld>
            <a:endParaRPr lang="en-CA"/>
          </a:p>
        </p:txBody>
      </p:sp>
      <p:sp>
        <p:nvSpPr>
          <p:cNvPr id="5" name="Footer Placeholder 4"/>
          <p:cNvSpPr>
            <a:spLocks noGrp="1"/>
          </p:cNvSpPr>
          <p:nvPr>
            <p:ph type="ftr" sz="quarter" idx="11"/>
          </p:nvPr>
        </p:nvSpPr>
        <p:spPr>
          <a:xfrm>
            <a:off x="685800" y="381001"/>
            <a:ext cx="6991492" cy="364065"/>
          </a:xfrm>
        </p:spPr>
        <p:txBody>
          <a:bodyPr/>
          <a:lstStyle/>
          <a:p>
            <a:endParaRPr lang="en-CA"/>
          </a:p>
        </p:txBody>
      </p:sp>
      <p:sp>
        <p:nvSpPr>
          <p:cNvPr id="6" name="Slide Number Placeholder 5"/>
          <p:cNvSpPr>
            <a:spLocks noGrp="1"/>
          </p:cNvSpPr>
          <p:nvPr>
            <p:ph type="sldNum" sz="quarter" idx="12"/>
          </p:nvPr>
        </p:nvSpPr>
        <p:spPr>
          <a:xfrm>
            <a:off x="10862452" y="381000"/>
            <a:ext cx="643748" cy="365125"/>
          </a:xfrm>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312290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D63415-A77A-4DD3-BE42-DDB58CF53188}" type="datetimeFigureOut">
              <a:rPr lang="en-CA" smtClean="0"/>
              <a:t>2021-12-07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384337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D63415-A77A-4DD3-BE42-DDB58CF53188}" type="datetimeFigureOut">
              <a:rPr lang="en-CA" smtClean="0"/>
              <a:t>2021-12-07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2213524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D63415-A77A-4DD3-BE42-DDB58CF53188}" type="datetimeFigureOut">
              <a:rPr lang="en-CA" smtClean="0"/>
              <a:t>2021-12-07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227304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63415-A77A-4DD3-BE42-DDB58CF53188}" type="datetimeFigureOut">
              <a:rPr lang="en-CA" smtClean="0"/>
              <a:t>2021-12-07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2596053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63415-A77A-4DD3-BE42-DDB58CF53188}" type="datetimeFigureOut">
              <a:rPr lang="en-CA" smtClean="0"/>
              <a:t>2021-12-07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2206258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63415-A77A-4DD3-BE42-DDB58CF53188}" type="datetimeFigureOut">
              <a:rPr lang="en-CA" smtClean="0"/>
              <a:t>2021-12-07</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F1FB5A-8F3C-4A7F-9ECD-167FBFAF3918}" type="slidenum">
              <a:rPr lang="en-CA" smtClean="0"/>
              <a:t>‹#›</a:t>
            </a:fld>
            <a:endParaRPr lang="en-CA"/>
          </a:p>
        </p:txBody>
      </p:sp>
    </p:spTree>
    <p:extLst>
      <p:ext uri="{BB962C8B-B14F-4D97-AF65-F5344CB8AC3E}">
        <p14:creationId xmlns:p14="http://schemas.microsoft.com/office/powerpoint/2010/main" val="2753054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D63415-A77A-4DD3-BE42-DDB58CF53188}" type="datetimeFigureOut">
              <a:rPr lang="en-CA" smtClean="0"/>
              <a:t>2021-12-07</a:t>
            </a:fld>
            <a:endParaRPr lang="en-CA"/>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F1FB5A-8F3C-4A7F-9ECD-167FBFAF3918}" type="slidenum">
              <a:rPr lang="en-CA" smtClean="0"/>
              <a:t>‹#›</a:t>
            </a:fld>
            <a:endParaRPr lang="en-CA"/>
          </a:p>
        </p:txBody>
      </p:sp>
    </p:spTree>
    <p:extLst>
      <p:ext uri="{BB962C8B-B14F-4D97-AF65-F5344CB8AC3E}">
        <p14:creationId xmlns:p14="http://schemas.microsoft.com/office/powerpoint/2010/main" val="25258591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A1A3-A4B4-4165-B1E8-B61A4EBB013C}"/>
              </a:ext>
            </a:extLst>
          </p:cNvPr>
          <p:cNvSpPr>
            <a:spLocks noGrp="1"/>
          </p:cNvSpPr>
          <p:nvPr>
            <p:ph type="ctrTitle"/>
          </p:nvPr>
        </p:nvSpPr>
        <p:spPr>
          <a:xfrm>
            <a:off x="150920" y="292963"/>
            <a:ext cx="12041080" cy="5872040"/>
          </a:xfrm>
        </p:spPr>
        <p:txBody>
          <a:bodyPr>
            <a:normAutofit/>
          </a:bodyPr>
          <a:lstStyle/>
          <a:p>
            <a:pPr algn="r"/>
            <a:r>
              <a:rPr lang="en-CA" sz="2400" b="1">
                <a:latin typeface="Times New Roman" panose="02020603050405020304" pitchFamily="18" charset="0"/>
                <a:cs typeface="Times New Roman" panose="02020603050405020304" pitchFamily="18" charset="0"/>
              </a:rPr>
              <a:t>BY,</a:t>
            </a:r>
            <a:br>
              <a:rPr lang="en-CA" sz="2400" b="1" dirty="0">
                <a:latin typeface="Times New Roman" panose="02020603050405020304" pitchFamily="18" charset="0"/>
                <a:cs typeface="Times New Roman" panose="02020603050405020304" pitchFamily="18" charset="0"/>
              </a:rPr>
            </a:br>
            <a:r>
              <a:rPr lang="en-CA" sz="2400" b="1" dirty="0">
                <a:latin typeface="Times New Roman" panose="02020603050405020304" pitchFamily="18" charset="0"/>
                <a:cs typeface="Times New Roman" panose="02020603050405020304" pitchFamily="18" charset="0"/>
              </a:rPr>
              <a:t>Subramanian  t p</a:t>
            </a:r>
          </a:p>
        </p:txBody>
      </p:sp>
      <p:sp>
        <p:nvSpPr>
          <p:cNvPr id="3" name="Subtitle 2">
            <a:extLst>
              <a:ext uri="{FF2B5EF4-FFF2-40B4-BE49-F238E27FC236}">
                <a16:creationId xmlns:a16="http://schemas.microsoft.com/office/drawing/2014/main" id="{AC942170-EC9E-44E0-957C-9E4AF2259394}"/>
              </a:ext>
            </a:extLst>
          </p:cNvPr>
          <p:cNvSpPr>
            <a:spLocks noGrp="1"/>
          </p:cNvSpPr>
          <p:nvPr>
            <p:ph type="subTitle" idx="1"/>
          </p:nvPr>
        </p:nvSpPr>
        <p:spPr>
          <a:xfrm>
            <a:off x="1099187" y="3532295"/>
            <a:ext cx="8637072" cy="977621"/>
          </a:xfrm>
        </p:spPr>
        <p:txBody>
          <a:bodyPr>
            <a:normAutofit lnSpcReduction="10000"/>
          </a:bodyPr>
          <a:lstStyle/>
          <a:p>
            <a:r>
              <a:rPr lang="en-US" sz="3600" b="1" dirty="0">
                <a:effectLst/>
                <a:latin typeface="Times New Roman" panose="02020603050405020304" pitchFamily="18" charset="0"/>
                <a:ea typeface="Calibri" panose="020F0502020204030204" pitchFamily="34" charset="0"/>
              </a:rPr>
              <a:t>BAN 6</a:t>
            </a:r>
            <a:r>
              <a:rPr lang="en-CA" sz="3600" b="1" dirty="0">
                <a:latin typeface="Times New Roman" panose="02020603050405020304" pitchFamily="18" charset="0"/>
                <a:cs typeface="Times New Roman" panose="02020603050405020304" pitchFamily="18" charset="0"/>
              </a:rPr>
              <a:t>10 - DBMS PROJECT PRESENTATION</a:t>
            </a:r>
          </a:p>
        </p:txBody>
      </p:sp>
      <p:pic>
        <p:nvPicPr>
          <p:cNvPr id="5" name="Picture 4">
            <a:extLst>
              <a:ext uri="{FF2B5EF4-FFF2-40B4-BE49-F238E27FC236}">
                <a16:creationId xmlns:a16="http://schemas.microsoft.com/office/drawing/2014/main" id="{9EA2F4A4-8A40-4F12-8370-DA5640723145}"/>
              </a:ext>
            </a:extLst>
          </p:cNvPr>
          <p:cNvPicPr>
            <a:picLocks noChangeAspect="1"/>
          </p:cNvPicPr>
          <p:nvPr/>
        </p:nvPicPr>
        <p:blipFill>
          <a:blip r:embed="rId2"/>
          <a:stretch>
            <a:fillRect/>
          </a:stretch>
        </p:blipFill>
        <p:spPr>
          <a:xfrm>
            <a:off x="4890347" y="825623"/>
            <a:ext cx="2562225" cy="21740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43209065"/>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7">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0" name="Picture 9">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1" name="Rectangle 11">
            <a:extLst>
              <a:ext uri="{FF2B5EF4-FFF2-40B4-BE49-F238E27FC236}">
                <a16:creationId xmlns:a16="http://schemas.microsoft.com/office/drawing/2014/main" id="{674220BB-5395-4F54-8045-343633A1B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29B91-5C97-4279-8025-1F036F04B335}"/>
              </a:ext>
            </a:extLst>
          </p:cNvPr>
          <p:cNvSpPr>
            <a:spLocks noGrp="1"/>
          </p:cNvSpPr>
          <p:nvPr>
            <p:ph type="title"/>
          </p:nvPr>
        </p:nvSpPr>
        <p:spPr>
          <a:xfrm>
            <a:off x="8247681" y="720725"/>
            <a:ext cx="3300981" cy="1812785"/>
          </a:xfrm>
          <a:noFill/>
          <a:ln w="19050">
            <a:noFill/>
            <a:prstDash val="dash"/>
          </a:ln>
        </p:spPr>
        <p:txBody>
          <a:bodyPr vert="horz" lIns="91440" tIns="45720" rIns="91440" bIns="45720" rtlCol="0" anchor="b">
            <a:normAutofit fontScale="90000"/>
          </a:bodyPr>
          <a:lstStyle/>
          <a:p>
            <a:pPr algn="l"/>
            <a:r>
              <a:rPr lang="en-US" sz="4800" dirty="0">
                <a:solidFill>
                  <a:schemeClr val="bg1"/>
                </a:solidFill>
              </a:rPr>
              <a:t>DATA INSERTION</a:t>
            </a:r>
            <a:br>
              <a:rPr lang="en-US" sz="4800" dirty="0">
                <a:solidFill>
                  <a:schemeClr val="bg1"/>
                </a:solidFill>
              </a:rPr>
            </a:br>
            <a:endParaRPr lang="en-US" sz="4800" dirty="0">
              <a:solidFill>
                <a:schemeClr val="bg1"/>
              </a:solidFill>
            </a:endParaRPr>
          </a:p>
        </p:txBody>
      </p:sp>
      <p:pic>
        <p:nvPicPr>
          <p:cNvPr id="22" name="Picture 13">
            <a:extLst>
              <a:ext uri="{FF2B5EF4-FFF2-40B4-BE49-F238E27FC236}">
                <a16:creationId xmlns:a16="http://schemas.microsoft.com/office/drawing/2014/main" id="{9D892AF3-0287-4CB0-AD2F-775B64C6FD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3" name="Rectangle 15">
            <a:extLst>
              <a:ext uri="{FF2B5EF4-FFF2-40B4-BE49-F238E27FC236}">
                <a16:creationId xmlns:a16="http://schemas.microsoft.com/office/drawing/2014/main" id="{D477AA7E-6F59-438B-AE81-F002D6258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ounded Rectangle 11">
            <a:extLst>
              <a:ext uri="{FF2B5EF4-FFF2-40B4-BE49-F238E27FC236}">
                <a16:creationId xmlns:a16="http://schemas.microsoft.com/office/drawing/2014/main" id="{C84439A1-773C-4E21-A179-0417A186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781DEC4-B28D-4720-BE19-9DD609D044EE}"/>
              </a:ext>
            </a:extLst>
          </p:cNvPr>
          <p:cNvPicPr>
            <a:picLocks noChangeAspect="1"/>
          </p:cNvPicPr>
          <p:nvPr/>
        </p:nvPicPr>
        <p:blipFill>
          <a:blip r:embed="rId4"/>
          <a:stretch>
            <a:fillRect/>
          </a:stretch>
        </p:blipFill>
        <p:spPr>
          <a:xfrm>
            <a:off x="841082" y="1057275"/>
            <a:ext cx="6243326" cy="5032404"/>
          </a:xfrm>
          <a:prstGeom prst="rect">
            <a:avLst/>
          </a:prstGeom>
        </p:spPr>
      </p:pic>
      <p:pic>
        <p:nvPicPr>
          <p:cNvPr id="7" name="Picture 6">
            <a:extLst>
              <a:ext uri="{FF2B5EF4-FFF2-40B4-BE49-F238E27FC236}">
                <a16:creationId xmlns:a16="http://schemas.microsoft.com/office/drawing/2014/main" id="{7AB3F336-08A6-471A-A440-EFAAB01E7B8A}"/>
              </a:ext>
            </a:extLst>
          </p:cNvPr>
          <p:cNvPicPr>
            <a:picLocks noChangeAspect="1"/>
          </p:cNvPicPr>
          <p:nvPr/>
        </p:nvPicPr>
        <p:blipFill>
          <a:blip r:embed="rId5"/>
          <a:stretch>
            <a:fillRect/>
          </a:stretch>
        </p:blipFill>
        <p:spPr>
          <a:xfrm>
            <a:off x="7491702" y="2058892"/>
            <a:ext cx="4547898" cy="41556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57601913"/>
      </p:ext>
    </p:extLst>
  </p:cSld>
  <p:clrMapOvr>
    <a:overrideClrMapping bg1="lt1" tx1="dk1" bg2="lt2" tx2="dk2" accent1="accent1" accent2="accent2" accent3="accent3" accent4="accent4" accent5="accent5" accent6="accent6" hlink="hlink" folHlink="folHlink"/>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D5329B91-5C97-4279-8025-1F036F04B335}"/>
              </a:ext>
            </a:extLst>
          </p:cNvPr>
          <p:cNvSpPr>
            <a:spLocks noGrp="1"/>
          </p:cNvSpPr>
          <p:nvPr>
            <p:ph type="title"/>
          </p:nvPr>
        </p:nvSpPr>
        <p:spPr>
          <a:xfrm>
            <a:off x="7796651" y="298587"/>
            <a:ext cx="3031524" cy="2127110"/>
          </a:xfrm>
          <a:noFill/>
          <a:ln w="19050">
            <a:noFill/>
            <a:prstDash val="dash"/>
          </a:ln>
        </p:spPr>
        <p:txBody>
          <a:bodyPr vert="horz" lIns="91440" tIns="45720" rIns="91440" bIns="45720" rtlCol="0" anchor="b">
            <a:normAutofit/>
          </a:bodyPr>
          <a:lstStyle/>
          <a:p>
            <a:r>
              <a:rPr lang="en-US" sz="4400" dirty="0"/>
              <a:t>DATA INSERTION</a:t>
            </a:r>
            <a:br>
              <a:rPr lang="en-US" sz="4400" dirty="0"/>
            </a:br>
            <a:endParaRPr lang="en-US" sz="4400" dirty="0"/>
          </a:p>
        </p:txBody>
      </p:sp>
      <p:sp>
        <p:nvSpPr>
          <p:cNvPr id="13" name="Rectangle 12">
            <a:extLst>
              <a:ext uri="{FF2B5EF4-FFF2-40B4-BE49-F238E27FC236}">
                <a16:creationId xmlns:a16="http://schemas.microsoft.com/office/drawing/2014/main" id="{2DFFD9D3-0E77-42C3-B89D-A987E7760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C48F185-A6F4-40C2-A466-5CB3F23F2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6651" y="0"/>
            <a:ext cx="16459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9547FF-CB34-48F6-A24D-BC32D9FC3C93}"/>
              </a:ext>
            </a:extLst>
          </p:cNvPr>
          <p:cNvPicPr>
            <a:picLocks noChangeAspect="1"/>
          </p:cNvPicPr>
          <p:nvPr/>
        </p:nvPicPr>
        <p:blipFill>
          <a:blip r:embed="rId4"/>
          <a:stretch>
            <a:fillRect/>
          </a:stretch>
        </p:blipFill>
        <p:spPr>
          <a:xfrm>
            <a:off x="233362" y="1076325"/>
            <a:ext cx="6500813" cy="5324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0EF50EDD-DCD4-46BD-B051-363139BBC5F4}"/>
              </a:ext>
            </a:extLst>
          </p:cNvPr>
          <p:cNvPicPr>
            <a:picLocks noChangeAspect="1"/>
          </p:cNvPicPr>
          <p:nvPr/>
        </p:nvPicPr>
        <p:blipFill>
          <a:blip r:embed="rId5"/>
          <a:stretch>
            <a:fillRect/>
          </a:stretch>
        </p:blipFill>
        <p:spPr>
          <a:xfrm>
            <a:off x="6967537" y="2009775"/>
            <a:ext cx="5110163" cy="4391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2765911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1C8A-732A-4FC8-9C42-0E6C3387C55B}"/>
              </a:ext>
            </a:extLst>
          </p:cNvPr>
          <p:cNvSpPr>
            <a:spLocks noGrp="1"/>
          </p:cNvSpPr>
          <p:nvPr>
            <p:ph type="title"/>
          </p:nvPr>
        </p:nvSpPr>
        <p:spPr>
          <a:xfrm>
            <a:off x="989421" y="733820"/>
            <a:ext cx="10213157" cy="802237"/>
          </a:xfrm>
        </p:spPr>
        <p:txBody>
          <a:bodyPr>
            <a:normAutofit fontScale="90000"/>
          </a:bodyPr>
          <a:lstStyle/>
          <a:p>
            <a:pPr algn="l"/>
            <a:r>
              <a:rPr lang="en-US" b="1" dirty="0"/>
              <a:t>QUERY – 1 </a:t>
            </a:r>
            <a:br>
              <a:rPr lang="en-US" dirty="0"/>
            </a:br>
            <a:r>
              <a:rPr lang="en-US" dirty="0"/>
              <a:t>(ORDER HISTORY OF A PATICULAR USER)</a:t>
            </a:r>
            <a:br>
              <a:rPr lang="en-US" dirty="0"/>
            </a:br>
            <a:r>
              <a:rPr lang="en-US" dirty="0"/>
              <a:t>- USING NATURAL JOIN </a:t>
            </a:r>
          </a:p>
        </p:txBody>
      </p:sp>
      <p:sp>
        <p:nvSpPr>
          <p:cNvPr id="3" name="Text Placeholder 2">
            <a:extLst>
              <a:ext uri="{FF2B5EF4-FFF2-40B4-BE49-F238E27FC236}">
                <a16:creationId xmlns:a16="http://schemas.microsoft.com/office/drawing/2014/main" id="{7391F7E7-5C19-4FF7-B2C6-339E1D38258A}"/>
              </a:ext>
            </a:extLst>
          </p:cNvPr>
          <p:cNvSpPr>
            <a:spLocks noGrp="1"/>
          </p:cNvSpPr>
          <p:nvPr>
            <p:ph type="body" idx="1"/>
          </p:nvPr>
        </p:nvSpPr>
        <p:spPr>
          <a:xfrm>
            <a:off x="1447181" y="1698017"/>
            <a:ext cx="4488794" cy="801943"/>
          </a:xfrm>
        </p:spPr>
        <p:txBody>
          <a:bodyPr/>
          <a:lstStyle/>
          <a:p>
            <a:r>
              <a:rPr lang="en-US" dirty="0"/>
              <a:t>                        </a:t>
            </a:r>
            <a:r>
              <a:rPr lang="en-US" b="1" dirty="0"/>
              <a:t>QUERY</a:t>
            </a:r>
          </a:p>
        </p:txBody>
      </p:sp>
      <p:pic>
        <p:nvPicPr>
          <p:cNvPr id="7" name="Content Placeholder 4">
            <a:extLst>
              <a:ext uri="{FF2B5EF4-FFF2-40B4-BE49-F238E27FC236}">
                <a16:creationId xmlns:a16="http://schemas.microsoft.com/office/drawing/2014/main" id="{9000FADE-9FB1-4EEF-8509-1DF06AFC3C60}"/>
              </a:ext>
            </a:extLst>
          </p:cNvPr>
          <p:cNvPicPr>
            <a:picLocks noGrp="1" noChangeAspect="1"/>
          </p:cNvPicPr>
          <p:nvPr>
            <p:ph sz="half" idx="2"/>
          </p:nvPr>
        </p:nvPicPr>
        <p:blipFill>
          <a:blip r:embed="rId2"/>
          <a:stretch>
            <a:fillRect/>
          </a:stretch>
        </p:blipFill>
        <p:spPr>
          <a:xfrm>
            <a:off x="1447800" y="2661920"/>
            <a:ext cx="4487863" cy="27969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a:extLst>
              <a:ext uri="{FF2B5EF4-FFF2-40B4-BE49-F238E27FC236}">
                <a16:creationId xmlns:a16="http://schemas.microsoft.com/office/drawing/2014/main" id="{1B11E5F6-D7AA-445B-AFD1-AAB3E95AFA52}"/>
              </a:ext>
            </a:extLst>
          </p:cNvPr>
          <p:cNvSpPr>
            <a:spLocks noGrp="1"/>
          </p:cNvSpPr>
          <p:nvPr>
            <p:ph type="body" sz="quarter" idx="3"/>
          </p:nvPr>
        </p:nvSpPr>
        <p:spPr>
          <a:xfrm>
            <a:off x="6254000" y="1698017"/>
            <a:ext cx="4488794" cy="802237"/>
          </a:xfrm>
        </p:spPr>
        <p:txBody>
          <a:bodyPr/>
          <a:lstStyle/>
          <a:p>
            <a:r>
              <a:rPr lang="en-US" dirty="0"/>
              <a:t>                        </a:t>
            </a:r>
            <a:r>
              <a:rPr lang="en-US" b="1" dirty="0"/>
              <a:t>OUTPUT</a:t>
            </a:r>
          </a:p>
        </p:txBody>
      </p:sp>
      <p:pic>
        <p:nvPicPr>
          <p:cNvPr id="8" name="Content Placeholder 7">
            <a:extLst>
              <a:ext uri="{FF2B5EF4-FFF2-40B4-BE49-F238E27FC236}">
                <a16:creationId xmlns:a16="http://schemas.microsoft.com/office/drawing/2014/main" id="{4C1D78D0-5228-44D4-93F7-4C15A242233B}"/>
              </a:ext>
            </a:extLst>
          </p:cNvPr>
          <p:cNvPicPr>
            <a:picLocks noGrp="1" noChangeAspect="1"/>
          </p:cNvPicPr>
          <p:nvPr>
            <p:ph sz="quarter" idx="4"/>
          </p:nvPr>
        </p:nvPicPr>
        <p:blipFill>
          <a:blip r:embed="rId3"/>
          <a:stretch>
            <a:fillRect/>
          </a:stretch>
        </p:blipFill>
        <p:spPr>
          <a:xfrm>
            <a:off x="6256338" y="2661920"/>
            <a:ext cx="4487862" cy="27969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12785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1C8A-732A-4FC8-9C42-0E6C3387C55B}"/>
              </a:ext>
            </a:extLst>
          </p:cNvPr>
          <p:cNvSpPr>
            <a:spLocks noGrp="1"/>
          </p:cNvSpPr>
          <p:nvPr>
            <p:ph type="title"/>
          </p:nvPr>
        </p:nvSpPr>
        <p:spPr>
          <a:xfrm>
            <a:off x="865992" y="676323"/>
            <a:ext cx="10779759" cy="1056319"/>
          </a:xfrm>
        </p:spPr>
        <p:txBody>
          <a:bodyPr>
            <a:normAutofit fontScale="90000"/>
          </a:bodyPr>
          <a:lstStyle/>
          <a:p>
            <a:pPr algn="l"/>
            <a:r>
              <a:rPr lang="en-US" b="1" dirty="0"/>
              <a:t>QUERY–2 </a:t>
            </a:r>
            <a:br>
              <a:rPr lang="en-US" dirty="0"/>
            </a:br>
            <a:r>
              <a:rPr lang="en-US" dirty="0"/>
              <a:t>(RESTAURANT LIST ACCORDING TO CUISINE)</a:t>
            </a:r>
            <a:br>
              <a:rPr lang="en-US" dirty="0"/>
            </a:br>
            <a:r>
              <a:rPr lang="en-US" dirty="0"/>
              <a:t>- USING ORDER BY &amp; DESC</a:t>
            </a:r>
          </a:p>
        </p:txBody>
      </p:sp>
      <p:sp>
        <p:nvSpPr>
          <p:cNvPr id="3" name="Text Placeholder 2">
            <a:extLst>
              <a:ext uri="{FF2B5EF4-FFF2-40B4-BE49-F238E27FC236}">
                <a16:creationId xmlns:a16="http://schemas.microsoft.com/office/drawing/2014/main" id="{7391F7E7-5C19-4FF7-B2C6-339E1D38258A}"/>
              </a:ext>
            </a:extLst>
          </p:cNvPr>
          <p:cNvSpPr>
            <a:spLocks noGrp="1"/>
          </p:cNvSpPr>
          <p:nvPr>
            <p:ph type="body" idx="1"/>
          </p:nvPr>
        </p:nvSpPr>
        <p:spPr>
          <a:xfrm>
            <a:off x="1447800" y="1839389"/>
            <a:ext cx="4488794" cy="801943"/>
          </a:xfrm>
        </p:spPr>
        <p:txBody>
          <a:bodyPr/>
          <a:lstStyle/>
          <a:p>
            <a:r>
              <a:rPr lang="en-US" b="1" dirty="0"/>
              <a:t>                        QUERY</a:t>
            </a:r>
          </a:p>
        </p:txBody>
      </p:sp>
      <p:pic>
        <p:nvPicPr>
          <p:cNvPr id="13" name="Content Placeholder 12">
            <a:extLst>
              <a:ext uri="{FF2B5EF4-FFF2-40B4-BE49-F238E27FC236}">
                <a16:creationId xmlns:a16="http://schemas.microsoft.com/office/drawing/2014/main" id="{A231B6ED-B239-46CE-A415-AF25CA86FBFC}"/>
              </a:ext>
            </a:extLst>
          </p:cNvPr>
          <p:cNvPicPr>
            <a:picLocks noGrp="1" noChangeAspect="1"/>
          </p:cNvPicPr>
          <p:nvPr>
            <p:ph sz="half" idx="2"/>
          </p:nvPr>
        </p:nvPicPr>
        <p:blipFill>
          <a:blip r:embed="rId2"/>
          <a:stretch>
            <a:fillRect/>
          </a:stretch>
        </p:blipFill>
        <p:spPr>
          <a:xfrm>
            <a:off x="1447800" y="2661920"/>
            <a:ext cx="4487863" cy="27969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a:extLst>
              <a:ext uri="{FF2B5EF4-FFF2-40B4-BE49-F238E27FC236}">
                <a16:creationId xmlns:a16="http://schemas.microsoft.com/office/drawing/2014/main" id="{1B11E5F6-D7AA-445B-AFD1-AAB3E95AFA52}"/>
              </a:ext>
            </a:extLst>
          </p:cNvPr>
          <p:cNvSpPr>
            <a:spLocks noGrp="1"/>
          </p:cNvSpPr>
          <p:nvPr>
            <p:ph type="body" sz="quarter" idx="3"/>
          </p:nvPr>
        </p:nvSpPr>
        <p:spPr>
          <a:xfrm>
            <a:off x="6255872" y="1859683"/>
            <a:ext cx="4488794" cy="802237"/>
          </a:xfrm>
        </p:spPr>
        <p:txBody>
          <a:bodyPr/>
          <a:lstStyle/>
          <a:p>
            <a:r>
              <a:rPr lang="en-US" b="1" dirty="0"/>
              <a:t>                        OUTPUT</a:t>
            </a:r>
          </a:p>
        </p:txBody>
      </p:sp>
      <p:pic>
        <p:nvPicPr>
          <p:cNvPr id="17" name="Content Placeholder 16">
            <a:extLst>
              <a:ext uri="{FF2B5EF4-FFF2-40B4-BE49-F238E27FC236}">
                <a16:creationId xmlns:a16="http://schemas.microsoft.com/office/drawing/2014/main" id="{A5D4A78B-3F10-47B6-8F9C-CB75148B96CB}"/>
              </a:ext>
            </a:extLst>
          </p:cNvPr>
          <p:cNvPicPr>
            <a:picLocks noGrp="1" noChangeAspect="1"/>
          </p:cNvPicPr>
          <p:nvPr>
            <p:ph sz="quarter" idx="4"/>
          </p:nvPr>
        </p:nvPicPr>
        <p:blipFill>
          <a:blip r:embed="rId3"/>
          <a:stretch>
            <a:fillRect/>
          </a:stretch>
        </p:blipFill>
        <p:spPr>
          <a:xfrm>
            <a:off x="6256338" y="2661920"/>
            <a:ext cx="4487862" cy="27969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88908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1C8A-732A-4FC8-9C42-0E6C3387C55B}"/>
              </a:ext>
            </a:extLst>
          </p:cNvPr>
          <p:cNvSpPr>
            <a:spLocks noGrp="1"/>
          </p:cNvSpPr>
          <p:nvPr>
            <p:ph type="title"/>
          </p:nvPr>
        </p:nvSpPr>
        <p:spPr>
          <a:xfrm>
            <a:off x="548641" y="818301"/>
            <a:ext cx="11663679" cy="1156596"/>
          </a:xfrm>
        </p:spPr>
        <p:txBody>
          <a:bodyPr>
            <a:noAutofit/>
          </a:bodyPr>
          <a:lstStyle/>
          <a:p>
            <a:pPr algn="l"/>
            <a:r>
              <a:rPr lang="en-US" sz="3600" b="1" dirty="0"/>
              <a:t>QUERY - 3</a:t>
            </a:r>
            <a:br>
              <a:rPr lang="en-US" sz="3600" dirty="0"/>
            </a:br>
            <a:r>
              <a:rPr lang="en-US" sz="3600" dirty="0"/>
              <a:t>(COUNT OF MONTHLY ORDERS PLACED IN AN YEAR)</a:t>
            </a:r>
            <a:br>
              <a:rPr lang="en-US" sz="3600" dirty="0"/>
            </a:br>
            <a:r>
              <a:rPr lang="en-US" sz="3600" dirty="0"/>
              <a:t>- USING STORED PROCEDURE</a:t>
            </a:r>
          </a:p>
        </p:txBody>
      </p:sp>
      <p:sp>
        <p:nvSpPr>
          <p:cNvPr id="3" name="Text Placeholder 2">
            <a:extLst>
              <a:ext uri="{FF2B5EF4-FFF2-40B4-BE49-F238E27FC236}">
                <a16:creationId xmlns:a16="http://schemas.microsoft.com/office/drawing/2014/main" id="{7391F7E7-5C19-4FF7-B2C6-339E1D38258A}"/>
              </a:ext>
            </a:extLst>
          </p:cNvPr>
          <p:cNvSpPr>
            <a:spLocks noGrp="1"/>
          </p:cNvSpPr>
          <p:nvPr>
            <p:ph type="body" idx="1"/>
          </p:nvPr>
        </p:nvSpPr>
        <p:spPr>
          <a:xfrm>
            <a:off x="1377744" y="1974897"/>
            <a:ext cx="4488794" cy="801943"/>
          </a:xfrm>
        </p:spPr>
        <p:txBody>
          <a:bodyPr/>
          <a:lstStyle/>
          <a:p>
            <a:r>
              <a:rPr lang="en-US" b="1" dirty="0"/>
              <a:t>                        QUERY</a:t>
            </a:r>
          </a:p>
        </p:txBody>
      </p:sp>
      <p:pic>
        <p:nvPicPr>
          <p:cNvPr id="12" name="Content Placeholder 11">
            <a:extLst>
              <a:ext uri="{FF2B5EF4-FFF2-40B4-BE49-F238E27FC236}">
                <a16:creationId xmlns:a16="http://schemas.microsoft.com/office/drawing/2014/main" id="{272DB0F4-9D9D-4064-83EF-092A0A87585F}"/>
              </a:ext>
            </a:extLst>
          </p:cNvPr>
          <p:cNvPicPr>
            <a:picLocks noGrp="1" noChangeAspect="1"/>
          </p:cNvPicPr>
          <p:nvPr>
            <p:ph sz="half" idx="2"/>
          </p:nvPr>
        </p:nvPicPr>
        <p:blipFill>
          <a:blip r:embed="rId2"/>
          <a:stretch>
            <a:fillRect/>
          </a:stretch>
        </p:blipFill>
        <p:spPr>
          <a:xfrm>
            <a:off x="1447799" y="2762819"/>
            <a:ext cx="4487863" cy="26373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a:extLst>
              <a:ext uri="{FF2B5EF4-FFF2-40B4-BE49-F238E27FC236}">
                <a16:creationId xmlns:a16="http://schemas.microsoft.com/office/drawing/2014/main" id="{1B11E5F6-D7AA-445B-AFD1-AAB3E95AFA52}"/>
              </a:ext>
            </a:extLst>
          </p:cNvPr>
          <p:cNvSpPr>
            <a:spLocks noGrp="1"/>
          </p:cNvSpPr>
          <p:nvPr>
            <p:ph type="body" sz="quarter" idx="3"/>
          </p:nvPr>
        </p:nvSpPr>
        <p:spPr>
          <a:xfrm>
            <a:off x="6088947" y="1960582"/>
            <a:ext cx="4488794" cy="802237"/>
          </a:xfrm>
        </p:spPr>
        <p:txBody>
          <a:bodyPr/>
          <a:lstStyle/>
          <a:p>
            <a:r>
              <a:rPr lang="en-US" b="1" dirty="0"/>
              <a:t>                        OUTPUT</a:t>
            </a:r>
          </a:p>
        </p:txBody>
      </p:sp>
      <p:pic>
        <p:nvPicPr>
          <p:cNvPr id="13" name="Content Placeholder 12">
            <a:extLst>
              <a:ext uri="{FF2B5EF4-FFF2-40B4-BE49-F238E27FC236}">
                <a16:creationId xmlns:a16="http://schemas.microsoft.com/office/drawing/2014/main" id="{CEDFFD54-9DD9-4B33-82D3-12587781FFCE}"/>
              </a:ext>
            </a:extLst>
          </p:cNvPr>
          <p:cNvPicPr>
            <a:picLocks noGrp="1" noChangeAspect="1"/>
          </p:cNvPicPr>
          <p:nvPr>
            <p:ph sz="quarter" idx="4"/>
          </p:nvPr>
        </p:nvPicPr>
        <p:blipFill>
          <a:blip r:embed="rId3"/>
          <a:stretch>
            <a:fillRect/>
          </a:stretch>
        </p:blipFill>
        <p:spPr>
          <a:xfrm>
            <a:off x="6380481" y="2762820"/>
            <a:ext cx="4197260" cy="26373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201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1C8A-732A-4FC8-9C42-0E6C3387C55B}"/>
              </a:ext>
            </a:extLst>
          </p:cNvPr>
          <p:cNvSpPr>
            <a:spLocks noGrp="1"/>
          </p:cNvSpPr>
          <p:nvPr>
            <p:ph type="title"/>
          </p:nvPr>
        </p:nvSpPr>
        <p:spPr>
          <a:xfrm>
            <a:off x="1062286" y="642151"/>
            <a:ext cx="11882639" cy="1372897"/>
          </a:xfrm>
        </p:spPr>
        <p:txBody>
          <a:bodyPr>
            <a:noAutofit/>
          </a:bodyPr>
          <a:lstStyle/>
          <a:p>
            <a:pPr algn="l"/>
            <a:r>
              <a:rPr lang="en-US" sz="3600" b="1" dirty="0"/>
              <a:t>QUERY – 4</a:t>
            </a:r>
            <a:br>
              <a:rPr lang="en-US" sz="3600" dirty="0"/>
            </a:br>
            <a:r>
              <a:rPr lang="en-US" sz="3600" dirty="0"/>
              <a:t>(PEOPLE WHO HAVE RECEICED A PATICULAR MESSAGE VIA NOTIFICATION) - USING EXISTS</a:t>
            </a:r>
          </a:p>
        </p:txBody>
      </p:sp>
      <p:sp>
        <p:nvSpPr>
          <p:cNvPr id="3" name="Text Placeholder 2">
            <a:extLst>
              <a:ext uri="{FF2B5EF4-FFF2-40B4-BE49-F238E27FC236}">
                <a16:creationId xmlns:a16="http://schemas.microsoft.com/office/drawing/2014/main" id="{7391F7E7-5C19-4FF7-B2C6-339E1D38258A}"/>
              </a:ext>
            </a:extLst>
          </p:cNvPr>
          <p:cNvSpPr>
            <a:spLocks noGrp="1"/>
          </p:cNvSpPr>
          <p:nvPr>
            <p:ph type="body" idx="1"/>
          </p:nvPr>
        </p:nvSpPr>
        <p:spPr>
          <a:xfrm>
            <a:off x="1600153" y="2015342"/>
            <a:ext cx="4488794" cy="801943"/>
          </a:xfrm>
        </p:spPr>
        <p:txBody>
          <a:bodyPr/>
          <a:lstStyle/>
          <a:p>
            <a:r>
              <a:rPr lang="en-US" b="1" dirty="0"/>
              <a:t>                        QUERY</a:t>
            </a:r>
          </a:p>
        </p:txBody>
      </p:sp>
      <p:sp>
        <p:nvSpPr>
          <p:cNvPr id="6" name="Content Placeholder 5">
            <a:extLst>
              <a:ext uri="{FF2B5EF4-FFF2-40B4-BE49-F238E27FC236}">
                <a16:creationId xmlns:a16="http://schemas.microsoft.com/office/drawing/2014/main" id="{DDB126EC-FE97-4B93-95D7-820C09634E40}"/>
              </a:ext>
            </a:extLst>
          </p:cNvPr>
          <p:cNvSpPr>
            <a:spLocks noGrp="1"/>
          </p:cNvSpPr>
          <p:nvPr>
            <p:ph sz="half" idx="2"/>
          </p:nvPr>
        </p:nvSpPr>
        <p:spPr>
          <a:xfrm>
            <a:off x="1282139" y="2824270"/>
            <a:ext cx="4653846" cy="2326936"/>
          </a:xfrm>
        </p:spPr>
        <p:txBody>
          <a:bodyPr/>
          <a:lstStyle/>
          <a:p>
            <a:endParaRPr lang="en-US" dirty="0"/>
          </a:p>
        </p:txBody>
      </p:sp>
      <p:sp>
        <p:nvSpPr>
          <p:cNvPr id="5" name="Text Placeholder 4">
            <a:extLst>
              <a:ext uri="{FF2B5EF4-FFF2-40B4-BE49-F238E27FC236}">
                <a16:creationId xmlns:a16="http://schemas.microsoft.com/office/drawing/2014/main" id="{1B11E5F6-D7AA-445B-AFD1-AAB3E95AFA52}"/>
              </a:ext>
            </a:extLst>
          </p:cNvPr>
          <p:cNvSpPr>
            <a:spLocks noGrp="1"/>
          </p:cNvSpPr>
          <p:nvPr>
            <p:ph type="body" sz="quarter" idx="3"/>
          </p:nvPr>
        </p:nvSpPr>
        <p:spPr>
          <a:xfrm>
            <a:off x="6910510" y="2015048"/>
            <a:ext cx="4488794" cy="802237"/>
          </a:xfrm>
        </p:spPr>
        <p:txBody>
          <a:bodyPr/>
          <a:lstStyle/>
          <a:p>
            <a:r>
              <a:rPr lang="en-US" b="1" dirty="0"/>
              <a:t>                        OUTPUT</a:t>
            </a:r>
          </a:p>
        </p:txBody>
      </p:sp>
      <p:pic>
        <p:nvPicPr>
          <p:cNvPr id="10" name="Content Placeholder 9">
            <a:extLst>
              <a:ext uri="{FF2B5EF4-FFF2-40B4-BE49-F238E27FC236}">
                <a16:creationId xmlns:a16="http://schemas.microsoft.com/office/drawing/2014/main" id="{B778E8F9-B53A-4050-8304-4D31443C807F}"/>
              </a:ext>
            </a:extLst>
          </p:cNvPr>
          <p:cNvPicPr>
            <a:picLocks noGrp="1" noChangeAspect="1"/>
          </p:cNvPicPr>
          <p:nvPr>
            <p:ph sz="quarter" idx="4"/>
          </p:nvPr>
        </p:nvPicPr>
        <p:blipFill>
          <a:blip r:embed="rId2"/>
          <a:stretch>
            <a:fillRect/>
          </a:stretch>
        </p:blipFill>
        <p:spPr>
          <a:xfrm>
            <a:off x="7003606" y="2824269"/>
            <a:ext cx="4302602" cy="26444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1E1B9EDD-860D-4247-A45B-4B90D0DB0AFE}"/>
              </a:ext>
            </a:extLst>
          </p:cNvPr>
          <p:cNvPicPr>
            <a:picLocks noChangeAspect="1"/>
          </p:cNvPicPr>
          <p:nvPr/>
        </p:nvPicPr>
        <p:blipFill>
          <a:blip r:embed="rId3"/>
          <a:stretch>
            <a:fillRect/>
          </a:stretch>
        </p:blipFill>
        <p:spPr>
          <a:xfrm>
            <a:off x="1282139" y="2824269"/>
            <a:ext cx="4806808" cy="26444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1642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A7B50-77FB-47B8-9C31-3D040726C497}"/>
              </a:ext>
            </a:extLst>
          </p:cNvPr>
          <p:cNvSpPr>
            <a:spLocks noGrp="1"/>
          </p:cNvSpPr>
          <p:nvPr>
            <p:ph type="ctrTitle"/>
          </p:nvPr>
        </p:nvSpPr>
        <p:spPr>
          <a:xfrm>
            <a:off x="1247775" y="708030"/>
            <a:ext cx="9448800" cy="1825096"/>
          </a:xfrm>
        </p:spPr>
        <p:txBody>
          <a:bodyPr>
            <a:noAutofit/>
          </a:bodyPr>
          <a:lstStyle/>
          <a:p>
            <a:r>
              <a:rPr lang="en-US" sz="3600" b="1" dirty="0"/>
              <a:t>QUERY – 5</a:t>
            </a:r>
            <a:br>
              <a:rPr lang="en-US" sz="3600" dirty="0"/>
            </a:br>
            <a:r>
              <a:rPr lang="en-US" sz="3600" dirty="0"/>
              <a:t>(</a:t>
            </a:r>
            <a:r>
              <a:rPr lang="en-US" sz="3600" b="0" i="0" dirty="0">
                <a:effectLst/>
              </a:rPr>
              <a:t>SUBSCRIPTIONS taken AFTER PARTICULAR DATE in a city) – </a:t>
            </a:r>
            <a:r>
              <a:rPr lang="en-US" sz="3600" dirty="0"/>
              <a:t>USING </a:t>
            </a:r>
            <a:r>
              <a:rPr lang="en-US" sz="3600" b="0" i="0" dirty="0">
                <a:effectLst/>
              </a:rPr>
              <a:t>equi join</a:t>
            </a:r>
            <a:endParaRPr lang="en-CA" sz="3600" dirty="0"/>
          </a:p>
        </p:txBody>
      </p:sp>
      <p:sp>
        <p:nvSpPr>
          <p:cNvPr id="7" name="Rectangle: Rounded Corners 6">
            <a:extLst>
              <a:ext uri="{FF2B5EF4-FFF2-40B4-BE49-F238E27FC236}">
                <a16:creationId xmlns:a16="http://schemas.microsoft.com/office/drawing/2014/main" id="{8DE47AEF-B1A6-4755-A30F-3CC8BBADFC20}"/>
              </a:ext>
            </a:extLst>
          </p:cNvPr>
          <p:cNvSpPr/>
          <p:nvPr/>
        </p:nvSpPr>
        <p:spPr>
          <a:xfrm>
            <a:off x="8096250" y="3695700"/>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a:extLst>
              <a:ext uri="{FF2B5EF4-FFF2-40B4-BE49-F238E27FC236}">
                <a16:creationId xmlns:a16="http://schemas.microsoft.com/office/drawing/2014/main" id="{CFF24911-1882-4F62-AB0C-B8A4E7B43C03}"/>
              </a:ext>
            </a:extLst>
          </p:cNvPr>
          <p:cNvPicPr>
            <a:picLocks noChangeAspect="1"/>
          </p:cNvPicPr>
          <p:nvPr/>
        </p:nvPicPr>
        <p:blipFill>
          <a:blip r:embed="rId2"/>
          <a:stretch>
            <a:fillRect/>
          </a:stretch>
        </p:blipFill>
        <p:spPr>
          <a:xfrm>
            <a:off x="1426846" y="3394281"/>
            <a:ext cx="3840479" cy="232071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1" name="Picture 10">
            <a:extLst>
              <a:ext uri="{FF2B5EF4-FFF2-40B4-BE49-F238E27FC236}">
                <a16:creationId xmlns:a16="http://schemas.microsoft.com/office/drawing/2014/main" id="{CF0B07DE-B252-460E-B5C0-90F54C861DF7}"/>
              </a:ext>
            </a:extLst>
          </p:cNvPr>
          <p:cNvPicPr>
            <a:picLocks noChangeAspect="1"/>
          </p:cNvPicPr>
          <p:nvPr/>
        </p:nvPicPr>
        <p:blipFill>
          <a:blip r:embed="rId3"/>
          <a:stretch>
            <a:fillRect/>
          </a:stretch>
        </p:blipFill>
        <p:spPr>
          <a:xfrm>
            <a:off x="5686425" y="3394281"/>
            <a:ext cx="6219825" cy="21240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Text Placeholder 2">
            <a:extLst>
              <a:ext uri="{FF2B5EF4-FFF2-40B4-BE49-F238E27FC236}">
                <a16:creationId xmlns:a16="http://schemas.microsoft.com/office/drawing/2014/main" id="{2EB86A75-A4ED-43A2-B9E8-410149CB08D5}"/>
              </a:ext>
            </a:extLst>
          </p:cNvPr>
          <p:cNvSpPr txBox="1">
            <a:spLocks/>
          </p:cNvSpPr>
          <p:nvPr/>
        </p:nvSpPr>
        <p:spPr>
          <a:xfrm>
            <a:off x="2270126" y="2717865"/>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QUERY</a:t>
            </a:r>
          </a:p>
        </p:txBody>
      </p:sp>
      <p:sp>
        <p:nvSpPr>
          <p:cNvPr id="13" name="Text Placeholder 4">
            <a:extLst>
              <a:ext uri="{FF2B5EF4-FFF2-40B4-BE49-F238E27FC236}">
                <a16:creationId xmlns:a16="http://schemas.microsoft.com/office/drawing/2014/main" id="{768477A7-34D8-4DB5-B444-F74BE94D4340}"/>
              </a:ext>
            </a:extLst>
          </p:cNvPr>
          <p:cNvSpPr txBox="1">
            <a:spLocks/>
          </p:cNvSpPr>
          <p:nvPr/>
        </p:nvSpPr>
        <p:spPr>
          <a:xfrm>
            <a:off x="8141969" y="2662050"/>
            <a:ext cx="4488794" cy="8022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b="1" dirty="0"/>
              <a:t>                        </a:t>
            </a:r>
            <a:r>
              <a:rPr lang="en-US" sz="2800" b="1" dirty="0"/>
              <a:t>OUTPUT</a:t>
            </a:r>
          </a:p>
        </p:txBody>
      </p:sp>
    </p:spTree>
    <p:extLst>
      <p:ext uri="{BB962C8B-B14F-4D97-AF65-F5344CB8AC3E}">
        <p14:creationId xmlns:p14="http://schemas.microsoft.com/office/powerpoint/2010/main" val="3169880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132052-79FD-4EAC-B7D5-BAE99FF9AA05}"/>
              </a:ext>
            </a:extLst>
          </p:cNvPr>
          <p:cNvSpPr txBox="1">
            <a:spLocks/>
          </p:cNvSpPr>
          <p:nvPr/>
        </p:nvSpPr>
        <p:spPr>
          <a:xfrm>
            <a:off x="1247775" y="708030"/>
            <a:ext cx="9448800" cy="1825096"/>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sz="3600" b="1" dirty="0"/>
              <a:t>QUERY – 6</a:t>
            </a:r>
            <a:br>
              <a:rPr lang="en-US" sz="3600" dirty="0"/>
            </a:br>
            <a:r>
              <a:rPr lang="en-US" sz="3600" dirty="0"/>
              <a:t>(COUNT </a:t>
            </a:r>
            <a:r>
              <a:rPr lang="en-US" sz="3600" b="0" i="0" dirty="0">
                <a:effectLst/>
              </a:rPr>
              <a:t>OF customer queries&gt;1) </a:t>
            </a:r>
          </a:p>
          <a:p>
            <a:pPr algn="l"/>
            <a:r>
              <a:rPr lang="en-US" sz="3600" b="0" i="0" dirty="0">
                <a:effectLst/>
              </a:rPr>
              <a:t>- USING NATURAL JOIN </a:t>
            </a:r>
            <a:endParaRPr lang="en-CA" sz="3600" dirty="0"/>
          </a:p>
        </p:txBody>
      </p:sp>
      <p:pic>
        <p:nvPicPr>
          <p:cNvPr id="16" name="Picture 15">
            <a:extLst>
              <a:ext uri="{FF2B5EF4-FFF2-40B4-BE49-F238E27FC236}">
                <a16:creationId xmlns:a16="http://schemas.microsoft.com/office/drawing/2014/main" id="{409B6348-7AF1-4726-8651-4F362E11ED19}"/>
              </a:ext>
            </a:extLst>
          </p:cNvPr>
          <p:cNvPicPr>
            <a:picLocks noChangeAspect="1"/>
          </p:cNvPicPr>
          <p:nvPr/>
        </p:nvPicPr>
        <p:blipFill>
          <a:blip r:embed="rId2"/>
          <a:stretch>
            <a:fillRect/>
          </a:stretch>
        </p:blipFill>
        <p:spPr>
          <a:xfrm>
            <a:off x="1385887" y="3429000"/>
            <a:ext cx="4238625" cy="21526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8" name="Picture 17">
            <a:extLst>
              <a:ext uri="{FF2B5EF4-FFF2-40B4-BE49-F238E27FC236}">
                <a16:creationId xmlns:a16="http://schemas.microsoft.com/office/drawing/2014/main" id="{8F8EFE59-E730-481B-9BBB-ABA513E39709}"/>
              </a:ext>
            </a:extLst>
          </p:cNvPr>
          <p:cNvPicPr>
            <a:picLocks noChangeAspect="1"/>
          </p:cNvPicPr>
          <p:nvPr/>
        </p:nvPicPr>
        <p:blipFill>
          <a:blip r:embed="rId3"/>
          <a:stretch>
            <a:fillRect/>
          </a:stretch>
        </p:blipFill>
        <p:spPr>
          <a:xfrm>
            <a:off x="6457950" y="3362325"/>
            <a:ext cx="4448175" cy="21526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9" name="Text Placeholder 2">
            <a:extLst>
              <a:ext uri="{FF2B5EF4-FFF2-40B4-BE49-F238E27FC236}">
                <a16:creationId xmlns:a16="http://schemas.microsoft.com/office/drawing/2014/main" id="{93A8A7D4-F0F7-4ECB-9939-08ACA5B0E35E}"/>
              </a:ext>
            </a:extLst>
          </p:cNvPr>
          <p:cNvSpPr txBox="1">
            <a:spLocks/>
          </p:cNvSpPr>
          <p:nvPr/>
        </p:nvSpPr>
        <p:spPr>
          <a:xfrm>
            <a:off x="2595246" y="2692674"/>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QUERY</a:t>
            </a:r>
          </a:p>
        </p:txBody>
      </p:sp>
      <p:sp>
        <p:nvSpPr>
          <p:cNvPr id="20" name="Text Placeholder 2">
            <a:extLst>
              <a:ext uri="{FF2B5EF4-FFF2-40B4-BE49-F238E27FC236}">
                <a16:creationId xmlns:a16="http://schemas.microsoft.com/office/drawing/2014/main" id="{D1751F13-E126-4AB0-8805-F606E15EDAB4}"/>
              </a:ext>
            </a:extLst>
          </p:cNvPr>
          <p:cNvSpPr txBox="1">
            <a:spLocks/>
          </p:cNvSpPr>
          <p:nvPr/>
        </p:nvSpPr>
        <p:spPr>
          <a:xfrm>
            <a:off x="7703206" y="2692673"/>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OUTPUT</a:t>
            </a:r>
          </a:p>
        </p:txBody>
      </p:sp>
    </p:spTree>
    <p:extLst>
      <p:ext uri="{BB962C8B-B14F-4D97-AF65-F5344CB8AC3E}">
        <p14:creationId xmlns:p14="http://schemas.microsoft.com/office/powerpoint/2010/main" val="2990343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1F9EAD-5AC7-4ECC-87A8-160798819D43}"/>
              </a:ext>
            </a:extLst>
          </p:cNvPr>
          <p:cNvSpPr txBox="1">
            <a:spLocks/>
          </p:cNvSpPr>
          <p:nvPr/>
        </p:nvSpPr>
        <p:spPr>
          <a:xfrm>
            <a:off x="1371600" y="488295"/>
            <a:ext cx="9448800" cy="182509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3600" b="1" dirty="0"/>
              <a:t>QUERY – 7</a:t>
            </a:r>
            <a:br>
              <a:rPr lang="en-US" sz="3600" dirty="0"/>
            </a:br>
            <a:r>
              <a:rPr lang="en-US" sz="3600" dirty="0"/>
              <a:t>(FIND AVERAGE cost FOR ORDERS IN A city avg payment) – USING VIEW</a:t>
            </a:r>
            <a:endParaRPr lang="en-CA" sz="3600" dirty="0"/>
          </a:p>
        </p:txBody>
      </p:sp>
      <p:pic>
        <p:nvPicPr>
          <p:cNvPr id="6" name="Picture 5">
            <a:extLst>
              <a:ext uri="{FF2B5EF4-FFF2-40B4-BE49-F238E27FC236}">
                <a16:creationId xmlns:a16="http://schemas.microsoft.com/office/drawing/2014/main" id="{B1C68800-6F61-48EB-8FA3-C99353840A9B}"/>
              </a:ext>
            </a:extLst>
          </p:cNvPr>
          <p:cNvPicPr>
            <a:picLocks noChangeAspect="1"/>
          </p:cNvPicPr>
          <p:nvPr/>
        </p:nvPicPr>
        <p:blipFill>
          <a:blip r:embed="rId2"/>
          <a:stretch>
            <a:fillRect/>
          </a:stretch>
        </p:blipFill>
        <p:spPr>
          <a:xfrm>
            <a:off x="1266212" y="3626910"/>
            <a:ext cx="5010150" cy="20859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C7BF4504-DE96-4972-AF0A-A8FE99257256}"/>
              </a:ext>
            </a:extLst>
          </p:cNvPr>
          <p:cNvPicPr>
            <a:picLocks noChangeAspect="1"/>
          </p:cNvPicPr>
          <p:nvPr/>
        </p:nvPicPr>
        <p:blipFill>
          <a:blip r:embed="rId3"/>
          <a:stretch>
            <a:fillRect/>
          </a:stretch>
        </p:blipFill>
        <p:spPr>
          <a:xfrm>
            <a:off x="7079932" y="3626907"/>
            <a:ext cx="4129088" cy="20859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Text Placeholder 2">
            <a:extLst>
              <a:ext uri="{FF2B5EF4-FFF2-40B4-BE49-F238E27FC236}">
                <a16:creationId xmlns:a16="http://schemas.microsoft.com/office/drawing/2014/main" id="{E49A69CF-6429-447B-81CE-2DA8D5032C6B}"/>
              </a:ext>
            </a:extLst>
          </p:cNvPr>
          <p:cNvSpPr txBox="1">
            <a:spLocks/>
          </p:cNvSpPr>
          <p:nvPr/>
        </p:nvSpPr>
        <p:spPr>
          <a:xfrm>
            <a:off x="3265806" y="2824965"/>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QUERY</a:t>
            </a:r>
          </a:p>
        </p:txBody>
      </p:sp>
      <p:sp>
        <p:nvSpPr>
          <p:cNvPr id="10" name="Text Placeholder 2">
            <a:extLst>
              <a:ext uri="{FF2B5EF4-FFF2-40B4-BE49-F238E27FC236}">
                <a16:creationId xmlns:a16="http://schemas.microsoft.com/office/drawing/2014/main" id="{F4DF9EAD-4A8B-4B0D-9B4C-2C89CC401EE6}"/>
              </a:ext>
            </a:extLst>
          </p:cNvPr>
          <p:cNvSpPr txBox="1">
            <a:spLocks/>
          </p:cNvSpPr>
          <p:nvPr/>
        </p:nvSpPr>
        <p:spPr>
          <a:xfrm>
            <a:off x="8119111" y="2824964"/>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OUTPUT</a:t>
            </a:r>
          </a:p>
        </p:txBody>
      </p:sp>
    </p:spTree>
    <p:extLst>
      <p:ext uri="{BB962C8B-B14F-4D97-AF65-F5344CB8AC3E}">
        <p14:creationId xmlns:p14="http://schemas.microsoft.com/office/powerpoint/2010/main" val="3115191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1857834-7FE4-4504-AAD2-26FD442DCBA3}"/>
              </a:ext>
            </a:extLst>
          </p:cNvPr>
          <p:cNvPicPr>
            <a:picLocks noChangeAspect="1"/>
          </p:cNvPicPr>
          <p:nvPr/>
        </p:nvPicPr>
        <p:blipFill>
          <a:blip r:embed="rId2"/>
          <a:stretch>
            <a:fillRect/>
          </a:stretch>
        </p:blipFill>
        <p:spPr>
          <a:xfrm>
            <a:off x="1252537" y="3190876"/>
            <a:ext cx="5067300" cy="33432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 name="Picture 8">
            <a:extLst>
              <a:ext uri="{FF2B5EF4-FFF2-40B4-BE49-F238E27FC236}">
                <a16:creationId xmlns:a16="http://schemas.microsoft.com/office/drawing/2014/main" id="{301E9B54-A9A4-4C7B-9A99-D9532A082BE4}"/>
              </a:ext>
            </a:extLst>
          </p:cNvPr>
          <p:cNvPicPr>
            <a:picLocks noChangeAspect="1"/>
          </p:cNvPicPr>
          <p:nvPr/>
        </p:nvPicPr>
        <p:blipFill>
          <a:blip r:embed="rId3"/>
          <a:stretch>
            <a:fillRect/>
          </a:stretch>
        </p:blipFill>
        <p:spPr>
          <a:xfrm>
            <a:off x="7253922" y="3779044"/>
            <a:ext cx="3990975" cy="21669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Title 1">
            <a:extLst>
              <a:ext uri="{FF2B5EF4-FFF2-40B4-BE49-F238E27FC236}">
                <a16:creationId xmlns:a16="http://schemas.microsoft.com/office/drawing/2014/main" id="{C6379AD2-D2F7-4842-BCE3-EB39EECDB3CA}"/>
              </a:ext>
            </a:extLst>
          </p:cNvPr>
          <p:cNvSpPr txBox="1">
            <a:spLocks/>
          </p:cNvSpPr>
          <p:nvPr/>
        </p:nvSpPr>
        <p:spPr>
          <a:xfrm>
            <a:off x="895349" y="127402"/>
            <a:ext cx="10848975" cy="182509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3600" b="1" dirty="0"/>
              <a:t>QUERY – 8</a:t>
            </a:r>
            <a:br>
              <a:rPr lang="en-US" sz="3600" dirty="0"/>
            </a:br>
            <a:r>
              <a:rPr lang="en-US" sz="3600" dirty="0"/>
              <a:t>(details of delivery agent who Delivered orders above a price) –STORED PROCEDURE</a:t>
            </a:r>
            <a:endParaRPr lang="en-CA" sz="3600" dirty="0"/>
          </a:p>
        </p:txBody>
      </p:sp>
      <p:sp>
        <p:nvSpPr>
          <p:cNvPr id="11" name="Text Placeholder 2">
            <a:extLst>
              <a:ext uri="{FF2B5EF4-FFF2-40B4-BE49-F238E27FC236}">
                <a16:creationId xmlns:a16="http://schemas.microsoft.com/office/drawing/2014/main" id="{BF867EAF-8A95-400B-B946-3616A2101DDA}"/>
              </a:ext>
            </a:extLst>
          </p:cNvPr>
          <p:cNvSpPr txBox="1">
            <a:spLocks/>
          </p:cNvSpPr>
          <p:nvPr/>
        </p:nvSpPr>
        <p:spPr>
          <a:xfrm>
            <a:off x="3096270" y="2464799"/>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QUERY</a:t>
            </a:r>
          </a:p>
        </p:txBody>
      </p:sp>
      <p:sp>
        <p:nvSpPr>
          <p:cNvPr id="12" name="Text Placeholder 2">
            <a:extLst>
              <a:ext uri="{FF2B5EF4-FFF2-40B4-BE49-F238E27FC236}">
                <a16:creationId xmlns:a16="http://schemas.microsoft.com/office/drawing/2014/main" id="{997FC224-787F-46B0-B530-CBC84143A290}"/>
              </a:ext>
            </a:extLst>
          </p:cNvPr>
          <p:cNvSpPr txBox="1">
            <a:spLocks/>
          </p:cNvSpPr>
          <p:nvPr/>
        </p:nvSpPr>
        <p:spPr>
          <a:xfrm>
            <a:off x="7852749" y="2464799"/>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OUTPUT</a:t>
            </a:r>
          </a:p>
        </p:txBody>
      </p:sp>
    </p:spTree>
    <p:extLst>
      <p:ext uri="{BB962C8B-B14F-4D97-AF65-F5344CB8AC3E}">
        <p14:creationId xmlns:p14="http://schemas.microsoft.com/office/powerpoint/2010/main" val="34877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FE49E-6428-4836-B5E5-37505EA8B47E}"/>
              </a:ext>
            </a:extLst>
          </p:cNvPr>
          <p:cNvSpPr>
            <a:spLocks noGrp="1"/>
          </p:cNvSpPr>
          <p:nvPr>
            <p:ph type="title"/>
          </p:nvPr>
        </p:nvSpPr>
        <p:spPr>
          <a:xfrm>
            <a:off x="168675" y="0"/>
            <a:ext cx="12023325" cy="6858000"/>
          </a:xfrm>
        </p:spPr>
        <p:txBody>
          <a:bodyPr>
            <a:noAutofit/>
          </a:bodyPr>
          <a:lstStyle/>
          <a:p>
            <a:pPr algn="l">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2000" b="1" u="sng" dirty="0">
                <a:solidFill>
                  <a:schemeClr val="tx1"/>
                </a:solidFill>
                <a:latin typeface="Times New Roman" panose="02020603050405020304" pitchFamily="18" charset="0"/>
                <a:cs typeface="Times New Roman" panose="02020603050405020304" pitchFamily="18" charset="0"/>
              </a:rPr>
              <a:t>INTRODUCTION</a:t>
            </a:r>
            <a:br>
              <a:rPr lang="en-US" sz="24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600" cap="none" dirty="0">
                <a:solidFill>
                  <a:schemeClr val="tx1"/>
                </a:solidFill>
                <a:latin typeface="Times New Roman" panose="02020603050405020304" pitchFamily="18" charset="0"/>
                <a:cs typeface="Times New Roman" panose="02020603050405020304" pitchFamily="18" charset="0"/>
              </a:rPr>
            </a:br>
            <a:r>
              <a:rPr lang="en-US" sz="1600" cap="none" dirty="0">
                <a:solidFill>
                  <a:schemeClr val="tx1"/>
                </a:solidFill>
                <a:latin typeface="Times New Roman" panose="02020603050405020304" pitchFamily="18" charset="0"/>
                <a:cs typeface="Times New Roman" panose="02020603050405020304" pitchFamily="18" charset="0"/>
              </a:rPr>
              <a:t>		Zomato is an e-food platform which provides information on restaurants, bars, clubs and dine-outs.</a:t>
            </a:r>
            <a:br>
              <a:rPr lang="en-US" sz="1600" cap="none" dirty="0">
                <a:solidFill>
                  <a:schemeClr val="tx1"/>
                </a:solidFill>
                <a:latin typeface="Times New Roman" panose="02020603050405020304" pitchFamily="18" charset="0"/>
                <a:cs typeface="Times New Roman" panose="02020603050405020304" pitchFamily="18" charset="0"/>
              </a:rPr>
            </a:br>
            <a:r>
              <a:rPr lang="en-US" sz="1600" cap="none" dirty="0">
                <a:solidFill>
                  <a:schemeClr val="tx1"/>
                </a:solidFill>
                <a:latin typeface="Times New Roman" panose="02020603050405020304" pitchFamily="18" charset="0"/>
                <a:cs typeface="Times New Roman" panose="02020603050405020304" pitchFamily="18" charset="0"/>
              </a:rPr>
              <a:t>		 It offers online food delivery and serves customers across many countries. </a:t>
            </a:r>
            <a:b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CA" sz="1800" u="sng"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u="sng" dirty="0">
                <a:solidFill>
                  <a:schemeClr val="tx1"/>
                </a:solidFill>
                <a:latin typeface="Times New Roman" panose="02020603050405020304" pitchFamily="18" charset="0"/>
                <a:cs typeface="Times New Roman" panose="02020603050405020304" pitchFamily="18" charset="0"/>
              </a:rPr>
              <a:t>Business goals</a:t>
            </a:r>
            <a:br>
              <a:rPr lang="en-US" sz="2400" b="1" u="sng" dirty="0">
                <a:solidFill>
                  <a:schemeClr val="tx1"/>
                </a:solidFill>
                <a:latin typeface="Times New Roman" panose="02020603050405020304" pitchFamily="18" charset="0"/>
                <a:cs typeface="Times New Roman" panose="02020603050405020304" pitchFamily="18" charset="0"/>
              </a:rPr>
            </a:br>
            <a:br>
              <a:rPr lang="en-CA" sz="1600" cap="none" dirty="0">
                <a:solidFill>
                  <a:schemeClr val="tx1"/>
                </a:solidFill>
                <a:latin typeface="Times New Roman" panose="02020603050405020304" pitchFamily="18" charset="0"/>
                <a:cs typeface="Times New Roman" panose="02020603050405020304" pitchFamily="18" charset="0"/>
              </a:rPr>
            </a:br>
            <a:r>
              <a:rPr lang="en-CA" sz="1600" cap="none" dirty="0">
                <a:solidFill>
                  <a:schemeClr val="tx1"/>
                </a:solidFill>
                <a:latin typeface="Times New Roman" panose="02020603050405020304" pitchFamily="18" charset="0"/>
                <a:cs typeface="Times New Roman" panose="02020603050405020304" pitchFamily="18" charset="0"/>
              </a:rPr>
              <a:t>		</a:t>
            </a:r>
            <a:r>
              <a:rPr lang="en-CA"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E</a:t>
            </a:r>
            <a:r>
              <a:rPr lang="en-US" sz="1600" cap="none" dirty="0">
                <a:solidFill>
                  <a:schemeClr val="tx1"/>
                </a:solidFill>
                <a:latin typeface="Times New Roman" panose="02020603050405020304" pitchFamily="18" charset="0"/>
                <a:cs typeface="Times New Roman" panose="02020603050405020304" pitchFamily="18" charset="0"/>
              </a:rPr>
              <a:t>nabling easy access to restaurants at affordable prices from various locations </a:t>
            </a:r>
            <a:br>
              <a:rPr lang="en-CA" sz="1600" cap="none" dirty="0">
                <a:solidFill>
                  <a:schemeClr val="tx1"/>
                </a:solidFill>
                <a:latin typeface="Times New Roman" panose="02020603050405020304" pitchFamily="18" charset="0"/>
                <a:cs typeface="Times New Roman" panose="02020603050405020304" pitchFamily="18" charset="0"/>
              </a:rPr>
            </a:br>
            <a:r>
              <a:rPr lang="en-CA" sz="1600" cap="none" dirty="0">
                <a:solidFill>
                  <a:schemeClr val="tx1"/>
                </a:solidFill>
                <a:latin typeface="Times New Roman" panose="02020603050405020304" pitchFamily="18" charset="0"/>
                <a:cs typeface="Times New Roman" panose="02020603050405020304" pitchFamily="18" charset="0"/>
              </a:rPr>
              <a:t>		</a:t>
            </a:r>
            <a:r>
              <a:rPr lang="en-CA"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E</a:t>
            </a:r>
            <a:r>
              <a:rPr lang="en-US" sz="1600" cap="none" dirty="0">
                <a:solidFill>
                  <a:schemeClr val="tx1"/>
                </a:solidFill>
                <a:latin typeface="Times New Roman" panose="02020603050405020304" pitchFamily="18" charset="0"/>
                <a:cs typeface="Times New Roman" panose="02020603050405020304" pitchFamily="18" charset="0"/>
              </a:rPr>
              <a:t>fficient technology setup for easy access by customers and other partners</a:t>
            </a:r>
            <a:br>
              <a:rPr lang="en-CA" sz="1600" cap="none" dirty="0">
                <a:solidFill>
                  <a:schemeClr val="tx1"/>
                </a:solidFill>
                <a:latin typeface="Times New Roman" panose="02020603050405020304" pitchFamily="18" charset="0"/>
                <a:cs typeface="Times New Roman" panose="02020603050405020304" pitchFamily="18" charset="0"/>
              </a:rPr>
            </a:br>
            <a:r>
              <a:rPr lang="en-CA" sz="1600" cap="none" dirty="0">
                <a:solidFill>
                  <a:schemeClr val="tx1"/>
                </a:solidFill>
                <a:latin typeface="Times New Roman" panose="02020603050405020304" pitchFamily="18" charset="0"/>
                <a:cs typeface="Times New Roman" panose="02020603050405020304" pitchFamily="18" charset="0"/>
              </a:rPr>
              <a:t>		</a:t>
            </a:r>
            <a:r>
              <a:rPr lang="en-CA"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P</a:t>
            </a:r>
            <a:r>
              <a:rPr lang="en-US" sz="1600" cap="none" dirty="0">
                <a:solidFill>
                  <a:schemeClr val="tx1"/>
                </a:solidFill>
                <a:latin typeface="Times New Roman" panose="02020603050405020304" pitchFamily="18" charset="0"/>
                <a:cs typeface="Times New Roman" panose="02020603050405020304" pitchFamily="18" charset="0"/>
              </a:rPr>
              <a:t>rovides clear content on social media platforms to promote the brand.</a:t>
            </a:r>
            <a:br>
              <a:rPr lang="en-CA" sz="1600" cap="none" dirty="0">
                <a:solidFill>
                  <a:schemeClr val="tx1"/>
                </a:solidFill>
                <a:latin typeface="Times New Roman" panose="02020603050405020304" pitchFamily="18" charset="0"/>
                <a:cs typeface="Times New Roman" panose="02020603050405020304" pitchFamily="18" charset="0"/>
              </a:rPr>
            </a:br>
            <a:r>
              <a:rPr lang="en-CA" sz="1600" cap="none" dirty="0">
                <a:solidFill>
                  <a:schemeClr val="tx1"/>
                </a:solidFill>
                <a:latin typeface="Times New Roman" panose="02020603050405020304" pitchFamily="18" charset="0"/>
                <a:cs typeface="Times New Roman" panose="02020603050405020304" pitchFamily="18" charset="0"/>
              </a:rPr>
              <a:t>		</a:t>
            </a:r>
            <a:r>
              <a:rPr lang="en-CA"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rPr>
              <a:t>Assisting restaurants promote their banners on the site to increase visibility to customers.</a:t>
            </a:r>
            <a:br>
              <a:rPr lang="en-US" sz="1800" cap="none" dirty="0">
                <a:solidFill>
                  <a:schemeClr val="tx1"/>
                </a:solidFill>
                <a:latin typeface="Times New Roman" panose="02020603050405020304" pitchFamily="18" charset="0"/>
                <a:cs typeface="Times New Roman" panose="02020603050405020304" pitchFamily="18" charset="0"/>
              </a:rPr>
            </a:br>
            <a:br>
              <a:rPr lang="en-CA" sz="1800" cap="none" dirty="0">
                <a:solidFill>
                  <a:schemeClr val="tx1"/>
                </a:solidFill>
                <a:latin typeface="Times New Roman" panose="02020603050405020304" pitchFamily="18" charset="0"/>
                <a:cs typeface="Times New Roman" panose="02020603050405020304" pitchFamily="18" charset="0"/>
              </a:rPr>
            </a:br>
            <a:r>
              <a:rPr lang="en-CA" sz="1800" cap="none" dirty="0">
                <a:solidFill>
                  <a:schemeClr val="tx1"/>
                </a:solidFill>
                <a:latin typeface="Times New Roman" panose="02020603050405020304" pitchFamily="18" charset="0"/>
                <a:cs typeface="Times New Roman" panose="02020603050405020304" pitchFamily="18" charset="0"/>
              </a:rPr>
              <a:t>				               </a:t>
            </a:r>
            <a:r>
              <a:rPr lang="en-US" sz="2000" b="1" u="sng" dirty="0">
                <a:solidFill>
                  <a:schemeClr val="tx1"/>
                </a:solidFill>
                <a:latin typeface="Times New Roman" panose="02020603050405020304" pitchFamily="18" charset="0"/>
                <a:cs typeface="Times New Roman" panose="02020603050405020304" pitchFamily="18" charset="0"/>
              </a:rPr>
              <a:t>Products/services</a:t>
            </a:r>
            <a:br>
              <a:rPr lang="en-US" sz="2400" b="1" u="sng" dirty="0">
                <a:solidFill>
                  <a:schemeClr val="tx1"/>
                </a:solidFill>
                <a:latin typeface="Times New Roman" panose="02020603050405020304" pitchFamily="18" charset="0"/>
                <a:cs typeface="Times New Roman" panose="02020603050405020304" pitchFamily="18" charset="0"/>
              </a:rPr>
            </a:br>
            <a:br>
              <a:rPr lang="en-CA" sz="1800" cap="none" dirty="0">
                <a:solidFill>
                  <a:schemeClr val="tx1"/>
                </a:solidFill>
                <a:latin typeface="Times New Roman" panose="02020603050405020304" pitchFamily="18" charset="0"/>
                <a:cs typeface="Times New Roman" panose="02020603050405020304" pitchFamily="18" charset="0"/>
              </a:rPr>
            </a:br>
            <a:r>
              <a:rPr lang="en-CA" sz="1800" cap="none" dirty="0">
                <a:solidFill>
                  <a:schemeClr val="tx1"/>
                </a:solidFill>
                <a:latin typeface="Times New Roman" panose="02020603050405020304" pitchFamily="18" charset="0"/>
                <a:cs typeface="Times New Roman" panose="02020603050405020304" pitchFamily="18" charset="0"/>
              </a:rPr>
              <a:t>		</a:t>
            </a:r>
            <a:r>
              <a:rPr lang="en-CA" sz="18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a:t>
            </a:r>
            <a:r>
              <a:rPr lang="en-US" sz="1600" cap="none" dirty="0">
                <a:solidFill>
                  <a:schemeClr val="tx1"/>
                </a:solidFill>
                <a:latin typeface="Times New Roman" panose="02020603050405020304" pitchFamily="18" charset="0"/>
                <a:cs typeface="Times New Roman" panose="02020603050405020304" pitchFamily="18" charset="0"/>
              </a:rPr>
              <a:t>ollaborating with payment applications to bring in discounts and many payment options.</a:t>
            </a:r>
            <a:br>
              <a:rPr lang="en-CA" sz="1600" cap="none" dirty="0">
                <a:solidFill>
                  <a:schemeClr val="tx1"/>
                </a:solidFill>
                <a:latin typeface="Times New Roman" panose="02020603050405020304" pitchFamily="18" charset="0"/>
                <a:cs typeface="Times New Roman" panose="02020603050405020304" pitchFamily="18" charset="0"/>
              </a:rPr>
            </a:br>
            <a:r>
              <a:rPr lang="en-CA" sz="1600" cap="none" dirty="0">
                <a:solidFill>
                  <a:schemeClr val="tx1"/>
                </a:solidFill>
                <a:latin typeface="Times New Roman" panose="02020603050405020304" pitchFamily="18" charset="0"/>
                <a:cs typeface="Times New Roman" panose="02020603050405020304" pitchFamily="18" charset="0"/>
              </a:rPr>
              <a:t>		</a:t>
            </a:r>
            <a:r>
              <a:rPr lang="en-CA"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rPr>
              <a:t>Use of analytical tools to sense customer interest and allowing restaurants to flash offers.</a:t>
            </a:r>
            <a:br>
              <a:rPr lang="en-CA" sz="1600" cap="none" dirty="0">
                <a:solidFill>
                  <a:schemeClr val="tx1"/>
                </a:solidFill>
                <a:latin typeface="Times New Roman" panose="02020603050405020304" pitchFamily="18" charset="0"/>
                <a:cs typeface="Times New Roman" panose="02020603050405020304" pitchFamily="18" charset="0"/>
              </a:rPr>
            </a:br>
            <a:r>
              <a:rPr lang="en-CA" sz="1600" cap="none" dirty="0">
                <a:solidFill>
                  <a:schemeClr val="tx1"/>
                </a:solidFill>
                <a:latin typeface="Times New Roman" panose="02020603050405020304" pitchFamily="18" charset="0"/>
                <a:cs typeface="Times New Roman" panose="02020603050405020304" pitchFamily="18" charset="0"/>
              </a:rPr>
              <a:t>		</a:t>
            </a:r>
            <a:r>
              <a:rPr lang="en-CA"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rPr>
              <a:t>Partners with restaurants and organizes food events.</a:t>
            </a:r>
            <a:br>
              <a:rPr lang="en-CA" sz="1600" cap="none" dirty="0">
                <a:solidFill>
                  <a:schemeClr val="tx1"/>
                </a:solidFill>
                <a:latin typeface="Times New Roman" panose="02020603050405020304" pitchFamily="18" charset="0"/>
                <a:cs typeface="Times New Roman" panose="02020603050405020304" pitchFamily="18" charset="0"/>
              </a:rPr>
            </a:br>
            <a:r>
              <a:rPr lang="en-CA" sz="1600" cap="none" dirty="0">
                <a:solidFill>
                  <a:schemeClr val="tx1"/>
                </a:solidFill>
                <a:latin typeface="Times New Roman" panose="02020603050405020304" pitchFamily="18" charset="0"/>
                <a:cs typeface="Times New Roman" panose="02020603050405020304" pitchFamily="18" charset="0"/>
              </a:rPr>
              <a:t>		</a:t>
            </a:r>
            <a:r>
              <a:rPr lang="en-CA"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rPr>
              <a:t>Hassle free food delivery services with subscriptions for all partners</a:t>
            </a:r>
            <a:br>
              <a:rPr lang="en-CA" sz="1600" cap="none" dirty="0">
                <a:solidFill>
                  <a:schemeClr val="tx1"/>
                </a:solidFill>
                <a:latin typeface="Times New Roman" panose="02020603050405020304" pitchFamily="18" charset="0"/>
                <a:cs typeface="Times New Roman" panose="02020603050405020304" pitchFamily="18" charset="0"/>
              </a:rPr>
            </a:br>
            <a:r>
              <a:rPr lang="en-CA" sz="1600" cap="none" dirty="0">
                <a:solidFill>
                  <a:schemeClr val="tx1"/>
                </a:solidFill>
                <a:latin typeface="Times New Roman" panose="02020603050405020304" pitchFamily="18" charset="0"/>
                <a:cs typeface="Times New Roman" panose="02020603050405020304" pitchFamily="18" charset="0"/>
              </a:rPr>
              <a:t>		-&gt;</a:t>
            </a:r>
            <a:r>
              <a:rPr lang="en-US" sz="1600" cap="none" dirty="0">
                <a:solidFill>
                  <a:schemeClr val="tx1"/>
                </a:solidFill>
                <a:latin typeface="Times New Roman" panose="02020603050405020304" pitchFamily="18" charset="0"/>
                <a:cs typeface="Times New Roman" panose="02020603050405020304" pitchFamily="18" charset="0"/>
              </a:rPr>
              <a:t>Publishes data about ratings to evaluate restaurants and build customer loyalty.</a:t>
            </a:r>
            <a:br>
              <a:rPr lang="en-US" sz="1800" dirty="0">
                <a:solidFill>
                  <a:schemeClr val="tx1"/>
                </a:solidFill>
                <a:latin typeface="Times New Roman" panose="02020603050405020304" pitchFamily="18" charset="0"/>
                <a:cs typeface="Times New Roman" panose="02020603050405020304" pitchFamily="18" charset="0"/>
              </a:rPr>
            </a:br>
            <a:br>
              <a:rPr lang="en-CA"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CA"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2083312"/>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4005-28A1-433E-AA27-C87DEB99DA7F}"/>
              </a:ext>
            </a:extLst>
          </p:cNvPr>
          <p:cNvSpPr txBox="1">
            <a:spLocks/>
          </p:cNvSpPr>
          <p:nvPr/>
        </p:nvSpPr>
        <p:spPr>
          <a:xfrm>
            <a:off x="895349" y="127402"/>
            <a:ext cx="10848975" cy="182509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3600" b="1" dirty="0"/>
              <a:t>QUERY – 9</a:t>
            </a:r>
            <a:br>
              <a:rPr lang="en-US" sz="3600" dirty="0"/>
            </a:br>
            <a:r>
              <a:rPr lang="en-US" sz="3600" dirty="0"/>
              <a:t>(LISTING ALL CUSTOMERS WHO BOOKED TABLES) </a:t>
            </a:r>
            <a:r>
              <a:rPr lang="en-US" sz="3600"/>
              <a:t>– USING INNER </a:t>
            </a:r>
            <a:r>
              <a:rPr lang="en-US" sz="3600" dirty="0"/>
              <a:t>JOIN</a:t>
            </a:r>
            <a:endParaRPr lang="en-CA" sz="3600" dirty="0"/>
          </a:p>
        </p:txBody>
      </p:sp>
      <p:pic>
        <p:nvPicPr>
          <p:cNvPr id="4" name="Picture 3">
            <a:extLst>
              <a:ext uri="{FF2B5EF4-FFF2-40B4-BE49-F238E27FC236}">
                <a16:creationId xmlns:a16="http://schemas.microsoft.com/office/drawing/2014/main" id="{86DFF685-D23A-45C3-B559-845CA3B2F8A1}"/>
              </a:ext>
            </a:extLst>
          </p:cNvPr>
          <p:cNvPicPr>
            <a:picLocks noChangeAspect="1"/>
          </p:cNvPicPr>
          <p:nvPr/>
        </p:nvPicPr>
        <p:blipFill>
          <a:blip r:embed="rId2"/>
          <a:stretch>
            <a:fillRect/>
          </a:stretch>
        </p:blipFill>
        <p:spPr>
          <a:xfrm>
            <a:off x="1123473" y="2705100"/>
            <a:ext cx="4273867" cy="30003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Picture 5">
            <a:extLst>
              <a:ext uri="{FF2B5EF4-FFF2-40B4-BE49-F238E27FC236}">
                <a16:creationId xmlns:a16="http://schemas.microsoft.com/office/drawing/2014/main" id="{67FD1798-2F01-40D6-ABBC-18259B0C651F}"/>
              </a:ext>
            </a:extLst>
          </p:cNvPr>
          <p:cNvPicPr>
            <a:picLocks noChangeAspect="1"/>
          </p:cNvPicPr>
          <p:nvPr/>
        </p:nvPicPr>
        <p:blipFill>
          <a:blip r:embed="rId3"/>
          <a:stretch>
            <a:fillRect/>
          </a:stretch>
        </p:blipFill>
        <p:spPr>
          <a:xfrm>
            <a:off x="5991224" y="3096855"/>
            <a:ext cx="5753100" cy="21558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 Placeholder 2">
            <a:extLst>
              <a:ext uri="{FF2B5EF4-FFF2-40B4-BE49-F238E27FC236}">
                <a16:creationId xmlns:a16="http://schemas.microsoft.com/office/drawing/2014/main" id="{3FD65FF1-0FB0-434B-B483-685E4875B5A3}"/>
              </a:ext>
            </a:extLst>
          </p:cNvPr>
          <p:cNvSpPr txBox="1">
            <a:spLocks/>
          </p:cNvSpPr>
          <p:nvPr/>
        </p:nvSpPr>
        <p:spPr>
          <a:xfrm>
            <a:off x="2103130" y="2052000"/>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QUERY</a:t>
            </a:r>
          </a:p>
        </p:txBody>
      </p:sp>
      <p:sp>
        <p:nvSpPr>
          <p:cNvPr id="8" name="Text Placeholder 2">
            <a:extLst>
              <a:ext uri="{FF2B5EF4-FFF2-40B4-BE49-F238E27FC236}">
                <a16:creationId xmlns:a16="http://schemas.microsoft.com/office/drawing/2014/main" id="{CC8A16EE-6522-4521-9B2F-DD4BE6103B50}"/>
              </a:ext>
            </a:extLst>
          </p:cNvPr>
          <p:cNvSpPr txBox="1">
            <a:spLocks/>
          </p:cNvSpPr>
          <p:nvPr/>
        </p:nvSpPr>
        <p:spPr>
          <a:xfrm>
            <a:off x="7703206" y="2051999"/>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OUTPUT</a:t>
            </a:r>
          </a:p>
        </p:txBody>
      </p:sp>
    </p:spTree>
    <p:extLst>
      <p:ext uri="{BB962C8B-B14F-4D97-AF65-F5344CB8AC3E}">
        <p14:creationId xmlns:p14="http://schemas.microsoft.com/office/powerpoint/2010/main" val="805361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2F59E-0691-4262-B298-9C76F51D2BDD}"/>
              </a:ext>
            </a:extLst>
          </p:cNvPr>
          <p:cNvSpPr txBox="1">
            <a:spLocks/>
          </p:cNvSpPr>
          <p:nvPr/>
        </p:nvSpPr>
        <p:spPr>
          <a:xfrm>
            <a:off x="857249" y="407617"/>
            <a:ext cx="10848975" cy="182509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3600" b="1" dirty="0"/>
              <a:t>QUERY – 10</a:t>
            </a:r>
          </a:p>
          <a:p>
            <a:r>
              <a:rPr lang="en-US" sz="3600" dirty="0"/>
              <a:t>(listing customers who visited restaurant with rating &gt;2.5 in a city) – USING NATURAL JOIN</a:t>
            </a:r>
            <a:endParaRPr lang="en-CA" sz="3600" dirty="0"/>
          </a:p>
        </p:txBody>
      </p:sp>
      <p:pic>
        <p:nvPicPr>
          <p:cNvPr id="6" name="Picture 5">
            <a:extLst>
              <a:ext uri="{FF2B5EF4-FFF2-40B4-BE49-F238E27FC236}">
                <a16:creationId xmlns:a16="http://schemas.microsoft.com/office/drawing/2014/main" id="{CC1A0EBE-3E60-4A60-9BC2-FFAABF638826}"/>
              </a:ext>
            </a:extLst>
          </p:cNvPr>
          <p:cNvPicPr>
            <a:picLocks noChangeAspect="1"/>
          </p:cNvPicPr>
          <p:nvPr/>
        </p:nvPicPr>
        <p:blipFill>
          <a:blip r:embed="rId2"/>
          <a:stretch>
            <a:fillRect/>
          </a:stretch>
        </p:blipFill>
        <p:spPr>
          <a:xfrm>
            <a:off x="1277302" y="3200400"/>
            <a:ext cx="3648075" cy="18954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C1A145BF-F3DC-4C5F-B8C1-D6996C29F01B}"/>
              </a:ext>
            </a:extLst>
          </p:cNvPr>
          <p:cNvPicPr>
            <a:picLocks noChangeAspect="1"/>
          </p:cNvPicPr>
          <p:nvPr/>
        </p:nvPicPr>
        <p:blipFill>
          <a:blip r:embed="rId3"/>
          <a:stretch>
            <a:fillRect/>
          </a:stretch>
        </p:blipFill>
        <p:spPr>
          <a:xfrm>
            <a:off x="5422889" y="3200400"/>
            <a:ext cx="6464311" cy="18954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Text Placeholder 2">
            <a:extLst>
              <a:ext uri="{FF2B5EF4-FFF2-40B4-BE49-F238E27FC236}">
                <a16:creationId xmlns:a16="http://schemas.microsoft.com/office/drawing/2014/main" id="{931A71F7-1FB5-4F79-A6F6-E19CF5A68966}"/>
              </a:ext>
            </a:extLst>
          </p:cNvPr>
          <p:cNvSpPr txBox="1">
            <a:spLocks/>
          </p:cNvSpPr>
          <p:nvPr/>
        </p:nvSpPr>
        <p:spPr>
          <a:xfrm>
            <a:off x="1607206" y="2512757"/>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QUERY</a:t>
            </a:r>
          </a:p>
        </p:txBody>
      </p:sp>
      <p:sp>
        <p:nvSpPr>
          <p:cNvPr id="10" name="Text Placeholder 2">
            <a:extLst>
              <a:ext uri="{FF2B5EF4-FFF2-40B4-BE49-F238E27FC236}">
                <a16:creationId xmlns:a16="http://schemas.microsoft.com/office/drawing/2014/main" id="{F2E4F79D-9058-4BDA-9C79-C5B5C2FF5237}"/>
              </a:ext>
            </a:extLst>
          </p:cNvPr>
          <p:cNvSpPr txBox="1">
            <a:spLocks/>
          </p:cNvSpPr>
          <p:nvPr/>
        </p:nvSpPr>
        <p:spPr>
          <a:xfrm>
            <a:off x="8340397" y="2455607"/>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OUTPUT</a:t>
            </a:r>
          </a:p>
        </p:txBody>
      </p:sp>
    </p:spTree>
    <p:extLst>
      <p:ext uri="{BB962C8B-B14F-4D97-AF65-F5344CB8AC3E}">
        <p14:creationId xmlns:p14="http://schemas.microsoft.com/office/powerpoint/2010/main" val="749209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815D84A-A95F-4B48-A485-77FEECA1DAE0}"/>
              </a:ext>
            </a:extLst>
          </p:cNvPr>
          <p:cNvSpPr txBox="1">
            <a:spLocks/>
          </p:cNvSpPr>
          <p:nvPr/>
        </p:nvSpPr>
        <p:spPr>
          <a:xfrm>
            <a:off x="663891" y="310456"/>
            <a:ext cx="10848975" cy="182509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3600" b="1" dirty="0"/>
              <a:t>QUERY – 11</a:t>
            </a:r>
          </a:p>
          <a:p>
            <a:r>
              <a:rPr lang="en-US" sz="3600" dirty="0"/>
              <a:t>(DETAILS OF CUSTOMERS WHO PLACED ORDERS USING DIFFERENT PAYMENT TYPES) – USING VIEW</a:t>
            </a:r>
            <a:r>
              <a:rPr lang="en-US" sz="1800" b="1" i="0" u="none" strike="noStrike" dirty="0">
                <a:solidFill>
                  <a:srgbClr val="000000"/>
                </a:solidFill>
                <a:effectLst/>
                <a:latin typeface="Arial" panose="020B0604020202020204" pitchFamily="34" charset="0"/>
              </a:rPr>
              <a:t>T TYPES</a:t>
            </a:r>
            <a:endParaRPr lang="en-CA" sz="3600" dirty="0"/>
          </a:p>
        </p:txBody>
      </p:sp>
      <p:sp>
        <p:nvSpPr>
          <p:cNvPr id="9" name="Text Placeholder 2">
            <a:extLst>
              <a:ext uri="{FF2B5EF4-FFF2-40B4-BE49-F238E27FC236}">
                <a16:creationId xmlns:a16="http://schemas.microsoft.com/office/drawing/2014/main" id="{11793295-9D08-4AF5-9902-90590AD34747}"/>
              </a:ext>
            </a:extLst>
          </p:cNvPr>
          <p:cNvSpPr txBox="1">
            <a:spLocks/>
          </p:cNvSpPr>
          <p:nvPr/>
        </p:nvSpPr>
        <p:spPr>
          <a:xfrm>
            <a:off x="1205251" y="2412638"/>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QUERY</a:t>
            </a:r>
          </a:p>
        </p:txBody>
      </p:sp>
      <p:pic>
        <p:nvPicPr>
          <p:cNvPr id="11" name="Picture 10">
            <a:extLst>
              <a:ext uri="{FF2B5EF4-FFF2-40B4-BE49-F238E27FC236}">
                <a16:creationId xmlns:a16="http://schemas.microsoft.com/office/drawing/2014/main" id="{B9850F20-C2CE-4FFC-87E3-4D7A75D0815D}"/>
              </a:ext>
            </a:extLst>
          </p:cNvPr>
          <p:cNvPicPr>
            <a:picLocks noChangeAspect="1"/>
          </p:cNvPicPr>
          <p:nvPr/>
        </p:nvPicPr>
        <p:blipFill>
          <a:blip r:embed="rId2"/>
          <a:stretch>
            <a:fillRect/>
          </a:stretch>
        </p:blipFill>
        <p:spPr>
          <a:xfrm>
            <a:off x="6226491" y="3175558"/>
            <a:ext cx="5286375" cy="20727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Text Placeholder 2">
            <a:extLst>
              <a:ext uri="{FF2B5EF4-FFF2-40B4-BE49-F238E27FC236}">
                <a16:creationId xmlns:a16="http://schemas.microsoft.com/office/drawing/2014/main" id="{33095AFB-FAE4-41D9-BDE9-EFA99027DD38}"/>
              </a:ext>
            </a:extLst>
          </p:cNvPr>
          <p:cNvSpPr txBox="1">
            <a:spLocks/>
          </p:cNvSpPr>
          <p:nvPr/>
        </p:nvSpPr>
        <p:spPr>
          <a:xfrm>
            <a:off x="6710701" y="2378393"/>
            <a:ext cx="4488794" cy="8019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2800" b="1" dirty="0"/>
              <a:t>OUTPUT</a:t>
            </a:r>
          </a:p>
        </p:txBody>
      </p:sp>
      <p:pic>
        <p:nvPicPr>
          <p:cNvPr id="14" name="Picture 13">
            <a:extLst>
              <a:ext uri="{FF2B5EF4-FFF2-40B4-BE49-F238E27FC236}">
                <a16:creationId xmlns:a16="http://schemas.microsoft.com/office/drawing/2014/main" id="{7C52B487-54CA-4060-914B-CF37E1B5E6EE}"/>
              </a:ext>
            </a:extLst>
          </p:cNvPr>
          <p:cNvPicPr>
            <a:picLocks noChangeAspect="1"/>
          </p:cNvPicPr>
          <p:nvPr/>
        </p:nvPicPr>
        <p:blipFill>
          <a:blip r:embed="rId3"/>
          <a:stretch>
            <a:fillRect/>
          </a:stretch>
        </p:blipFill>
        <p:spPr>
          <a:xfrm>
            <a:off x="992505" y="3060679"/>
            <a:ext cx="4701540" cy="2514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13506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4B76-BB78-49F7-9B7D-5248B4D9D6C8}"/>
              </a:ext>
            </a:extLst>
          </p:cNvPr>
          <p:cNvSpPr>
            <a:spLocks noGrp="1"/>
          </p:cNvSpPr>
          <p:nvPr>
            <p:ph type="ctrTitle"/>
          </p:nvPr>
        </p:nvSpPr>
        <p:spPr/>
        <p:txBody>
          <a:bodyPr>
            <a:normAutofit/>
          </a:bodyPr>
          <a:lstStyle/>
          <a:p>
            <a:r>
              <a:rPr lang="en-US" sz="4400" dirty="0"/>
              <a:t>THANK YOU!!</a:t>
            </a:r>
          </a:p>
        </p:txBody>
      </p:sp>
    </p:spTree>
    <p:extLst>
      <p:ext uri="{BB962C8B-B14F-4D97-AF65-F5344CB8AC3E}">
        <p14:creationId xmlns:p14="http://schemas.microsoft.com/office/powerpoint/2010/main" val="382929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56F4-5C3F-4CAD-A06B-54A27F056277}"/>
              </a:ext>
            </a:extLst>
          </p:cNvPr>
          <p:cNvSpPr>
            <a:spLocks noGrp="1"/>
          </p:cNvSpPr>
          <p:nvPr>
            <p:ph type="title"/>
          </p:nvPr>
        </p:nvSpPr>
        <p:spPr>
          <a:xfrm>
            <a:off x="1008667" y="-537327"/>
            <a:ext cx="11183333" cy="7748832"/>
          </a:xfrm>
        </p:spPr>
        <p:txBody>
          <a:bodyPr>
            <a:normAutofit/>
          </a:bodyPr>
          <a:lstStyle/>
          <a:p>
            <a:pPr marR="0" algn="l">
              <a:lnSpc>
                <a:spcPct val="107000"/>
              </a:lnSpc>
              <a:spcBef>
                <a:spcPts val="0"/>
              </a:spcBef>
              <a:spcAft>
                <a:spcPts val="800"/>
              </a:spcAft>
            </a:pPr>
            <a:r>
              <a:rPr lang="en-US" sz="1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18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2000" b="1" u="sng" dirty="0">
                <a:solidFill>
                  <a:schemeClr val="tx1"/>
                </a:solidFill>
                <a:latin typeface="Times New Roman" panose="02020603050405020304" pitchFamily="18" charset="0"/>
                <a:cs typeface="Times New Roman" panose="02020603050405020304" pitchFamily="18" charset="0"/>
              </a:rPr>
              <a:t>User requirements</a:t>
            </a:r>
            <a:br>
              <a:rPr lang="en-US" sz="1800" b="1" u="sng" cap="none" dirty="0">
                <a:solidFill>
                  <a:schemeClr val="tx1"/>
                </a:solidFill>
                <a:latin typeface="Times New Roman" panose="02020603050405020304" pitchFamily="18" charset="0"/>
                <a:cs typeface="Times New Roman" panose="02020603050405020304" pitchFamily="18" charset="0"/>
              </a:rPr>
            </a:br>
            <a:b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Z</a:t>
            </a:r>
            <a: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omato has stakeholders playing different roles to offer services. Below are the requirements:</a:t>
            </a:r>
            <a:b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18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a:t>
            </a:r>
            <a: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ustomer is identified with his personal information. </a:t>
            </a:r>
            <a:r>
              <a:rPr lang="en-US" sz="1800" b="1" u="sng"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Customer ID </a:t>
            </a:r>
            <a:r>
              <a:rPr lang="en-US" sz="1800" b="1" u="sng"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is</a:t>
            </a:r>
            <a: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identifier </a:t>
            </a:r>
            <a:b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Other attributes : </a:t>
            </a:r>
            <a: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first name, last name, phone number, email ID and address</a:t>
            </a:r>
            <a:b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Customer can place any number of orders and order must belong to one customer. </a:t>
            </a:r>
            <a:r>
              <a:rPr lang="en-US" sz="1800" b="1" u="sng"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Order ID </a:t>
            </a:r>
            <a: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 the identifier </a:t>
            </a:r>
            <a:b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Other attributes : </a:t>
            </a:r>
            <a: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order date, order price and order detail. </a:t>
            </a:r>
            <a:b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cap="none" dirty="0">
                <a:solidFill>
                  <a:schemeClr val="tx1"/>
                </a:solidFill>
                <a:latin typeface="Times New Roman" panose="02020603050405020304" pitchFamily="18" charset="0"/>
                <a:cs typeface="Times New Roman" panose="02020603050405020304" pitchFamily="18" charset="0"/>
              </a:rPr>
              <a:t>Order detail can have more than one food.</a:t>
            </a:r>
            <a:b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Customers can reserve tables in restaurants .</a:t>
            </a:r>
            <a:r>
              <a:rPr lang="en-US" sz="1800" b="1" u="sng"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a:t>
            </a:r>
            <a:r>
              <a:rPr lang="en-US" sz="1800" b="1" u="sng"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estaurant ID </a:t>
            </a:r>
            <a: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 unique identifier. </a:t>
            </a:r>
            <a:b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Other attributes : </a:t>
            </a:r>
            <a:r>
              <a:rPr lang="en-US" sz="1600" cap="none" dirty="0">
                <a:solidFill>
                  <a:schemeClr val="tx1"/>
                </a:solidFill>
                <a:latin typeface="Times New Roman" panose="02020603050405020304" pitchFamily="18" charset="0"/>
                <a:cs typeface="Times New Roman" panose="02020603050405020304" pitchFamily="18" charset="0"/>
              </a:rPr>
              <a:t>name, restaurant type(s) and restaurant detail (contact  information, menu), </a:t>
            </a:r>
            <a:br>
              <a:rPr lang="en-US" sz="1600" cap="none" dirty="0">
                <a:solidFill>
                  <a:schemeClr val="tx1"/>
                </a:solidFill>
                <a:latin typeface="Times New Roman" panose="02020603050405020304" pitchFamily="18" charset="0"/>
                <a:cs typeface="Times New Roman" panose="02020603050405020304" pitchFamily="18" charset="0"/>
              </a:rPr>
            </a:br>
            <a:r>
              <a:rPr lang="en-US" sz="1600" cap="none" dirty="0">
                <a:solidFill>
                  <a:schemeClr val="tx1"/>
                </a:solidFill>
                <a:latin typeface="Times New Roman" panose="02020603050405020304" pitchFamily="18" charset="0"/>
                <a:cs typeface="Times New Roman" panose="02020603050405020304" pitchFamily="18" charset="0"/>
              </a:rPr>
              <a:t>	    feedback (ratings, reviews).</a:t>
            </a:r>
            <a:br>
              <a:rPr lang="en-CA" sz="1600" cap="none" dirty="0">
                <a:solidFill>
                  <a:schemeClr val="tx1"/>
                </a:solidFill>
                <a:latin typeface="Times New Roman" panose="02020603050405020304" pitchFamily="18" charset="0"/>
                <a:cs typeface="Times New Roman" panose="02020603050405020304" pitchFamily="18" charset="0"/>
              </a:rPr>
            </a:br>
            <a:r>
              <a:rPr lang="en-CA" sz="1600" cap="none" dirty="0">
                <a:solidFill>
                  <a:schemeClr val="tx1"/>
                </a:solidFill>
                <a:latin typeface="Times New Roman" panose="02020603050405020304" pitchFamily="18" charset="0"/>
                <a:cs typeface="Times New Roman" panose="02020603050405020304" pitchFamily="18" charset="0"/>
              </a:rPr>
              <a:t>	</a:t>
            </a:r>
            <a:r>
              <a:rPr lang="en-CA"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rPr>
              <a:t>Booked data and time shows that customer has reserved a table using Reservation number </a:t>
            </a:r>
            <a:br>
              <a:rPr lang="en-CA" sz="1600" cap="none" dirty="0">
                <a:solidFill>
                  <a:schemeClr val="tx1"/>
                </a:solidFill>
                <a:latin typeface="Times New Roman" panose="02020603050405020304" pitchFamily="18" charset="0"/>
                <a:cs typeface="Times New Roman" panose="02020603050405020304" pitchFamily="18" charset="0"/>
              </a:rPr>
            </a:br>
            <a:r>
              <a:rPr lang="en-CA" sz="1600" cap="none" dirty="0">
                <a:solidFill>
                  <a:schemeClr val="tx1"/>
                </a:solidFill>
                <a:latin typeface="Times New Roman" panose="02020603050405020304" pitchFamily="18" charset="0"/>
                <a:cs typeface="Times New Roman" panose="02020603050405020304" pitchFamily="18" charset="0"/>
              </a:rPr>
              <a:t>	</a:t>
            </a:r>
            <a:r>
              <a:rPr lang="en-CA"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a:t>
            </a:r>
            <a:r>
              <a:rPr lang="en-US" sz="1600" cap="none" dirty="0">
                <a:solidFill>
                  <a:schemeClr val="tx1"/>
                </a:solidFill>
                <a:latin typeface="Times New Roman" panose="02020603050405020304" pitchFamily="18" charset="0"/>
                <a:cs typeface="Times New Roman" panose="02020603050405020304" pitchFamily="18" charset="0"/>
              </a:rPr>
              <a:t>ustomer can order from none or many restaurants. </a:t>
            </a:r>
            <a:r>
              <a:rPr lang="en-US"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R</a:t>
            </a:r>
            <a:r>
              <a:rPr lang="en-US" sz="1600" cap="none" dirty="0">
                <a:solidFill>
                  <a:schemeClr val="tx1"/>
                </a:solidFill>
                <a:latin typeface="Times New Roman" panose="02020603050405020304" pitchFamily="18" charset="0"/>
                <a:cs typeface="Times New Roman" panose="02020603050405020304" pitchFamily="18" charset="0"/>
              </a:rPr>
              <a:t>estaurants can serve zero or many customers.</a:t>
            </a:r>
            <a:br>
              <a:rPr lang="en-US" sz="1600" cap="none" dirty="0">
                <a:solidFill>
                  <a:schemeClr val="tx1"/>
                </a:solidFill>
                <a:latin typeface="Times New Roman" panose="02020603050405020304" pitchFamily="18" charset="0"/>
                <a:cs typeface="Times New Roman" panose="02020603050405020304" pitchFamily="18" charset="0"/>
              </a:rPr>
            </a:br>
            <a:r>
              <a:rPr lang="en-US" sz="1600" cap="none" dirty="0">
                <a:solidFill>
                  <a:schemeClr val="tx1"/>
                </a:solidFill>
                <a:latin typeface="Times New Roman" panose="02020603050405020304" pitchFamily="18" charset="0"/>
                <a:cs typeface="Times New Roman" panose="02020603050405020304" pitchFamily="18" charset="0"/>
              </a:rPr>
              <a:t>4. Each order will be delivered by an agent to customer. Delivery ID of agent is identifier.</a:t>
            </a:r>
            <a:br>
              <a:rPr lang="en-US" sz="1600" cap="none" dirty="0">
                <a:solidFill>
                  <a:schemeClr val="tx1"/>
                </a:solidFill>
                <a:latin typeface="Times New Roman" panose="02020603050405020304" pitchFamily="18" charset="0"/>
                <a:cs typeface="Times New Roman" panose="02020603050405020304" pitchFamily="18" charset="0"/>
              </a:rPr>
            </a:br>
            <a:r>
              <a:rPr lang="en-US" sz="1600" cap="none" dirty="0">
                <a:solidFill>
                  <a:schemeClr val="tx1"/>
                </a:solidFill>
                <a:latin typeface="Times New Roman" panose="02020603050405020304" pitchFamily="18" charset="0"/>
                <a:cs typeface="Times New Roman" panose="02020603050405020304" pitchFamily="18" charset="0"/>
              </a:rPr>
              <a:t>	</a:t>
            </a:r>
            <a:r>
              <a:rPr lang="en-US"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Other attributes : </a:t>
            </a:r>
            <a:r>
              <a:rPr lang="en-US" sz="1600" cap="none" dirty="0">
                <a:solidFill>
                  <a:schemeClr val="tx1"/>
                </a:solidFill>
                <a:latin typeface="Times New Roman" panose="02020603050405020304" pitchFamily="18" charset="0"/>
                <a:cs typeface="Times New Roman" panose="02020603050405020304" pitchFamily="18" charset="0"/>
              </a:rPr>
              <a:t>First name, last name and his phone number</a:t>
            </a:r>
            <a:br>
              <a:rPr lang="en-US" sz="1600" cap="none" dirty="0">
                <a:solidFill>
                  <a:schemeClr val="tx1"/>
                </a:solidFill>
                <a:latin typeface="Times New Roman" panose="02020603050405020304" pitchFamily="18" charset="0"/>
                <a:cs typeface="Times New Roman" panose="02020603050405020304" pitchFamily="18" charset="0"/>
              </a:rPr>
            </a:br>
            <a:r>
              <a:rPr lang="en-US" sz="1600" cap="none" dirty="0">
                <a:solidFill>
                  <a:schemeClr val="tx1"/>
                </a:solidFill>
                <a:latin typeface="Times New Roman" panose="02020603050405020304" pitchFamily="18" charset="0"/>
                <a:cs typeface="Times New Roman" panose="02020603050405020304" pitchFamily="18" charset="0"/>
              </a:rPr>
              <a:t>	</a:t>
            </a:r>
            <a:r>
              <a:rPr lang="en-US" sz="1600" cap="none"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cap="none" dirty="0">
                <a:solidFill>
                  <a:schemeClr val="tx1"/>
                </a:solidFill>
                <a:latin typeface="Times New Roman" panose="02020603050405020304" pitchFamily="18" charset="0"/>
                <a:cs typeface="Times New Roman" panose="02020603050405020304" pitchFamily="18" charset="0"/>
              </a:rPr>
              <a:t>Delivery of order is tracked by Delivery time and agent can deliver many orders.</a:t>
            </a:r>
            <a:b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CA" sz="18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947122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56F4-5C3F-4CAD-A06B-54A27F056277}"/>
              </a:ext>
            </a:extLst>
          </p:cNvPr>
          <p:cNvSpPr>
            <a:spLocks noGrp="1"/>
          </p:cNvSpPr>
          <p:nvPr>
            <p:ph type="title"/>
          </p:nvPr>
        </p:nvSpPr>
        <p:spPr>
          <a:xfrm>
            <a:off x="1008667" y="-537327"/>
            <a:ext cx="11183333" cy="7748832"/>
          </a:xfrm>
        </p:spPr>
        <p:txBody>
          <a:bodyPr>
            <a:normAutofit/>
          </a:bodyPr>
          <a:lstStyle/>
          <a:p>
            <a:pPr marR="0" algn="l">
              <a:lnSpc>
                <a:spcPct val="107000"/>
              </a:lnSpc>
              <a:spcBef>
                <a:spcPts val="0"/>
              </a:spcBef>
              <a:spcAft>
                <a:spcPts val="800"/>
              </a:spcAft>
            </a:pPr>
            <a:r>
              <a:rPr lang="en-US" sz="1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18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2000" b="1" u="sng" dirty="0">
                <a:solidFill>
                  <a:schemeClr val="tx1"/>
                </a:solidFill>
                <a:latin typeface="Times New Roman" panose="02020603050405020304" pitchFamily="18" charset="0"/>
                <a:cs typeface="Times New Roman" panose="02020603050405020304" pitchFamily="18" charset="0"/>
              </a:rPr>
              <a:t>User requirements</a:t>
            </a:r>
            <a:br>
              <a:rPr lang="en-US" sz="1800" b="1" u="sng" cap="none" dirty="0">
                <a:solidFill>
                  <a:schemeClr val="tx1"/>
                </a:solidFill>
                <a:latin typeface="Times New Roman" panose="02020603050405020304" pitchFamily="18" charset="0"/>
                <a:cs typeface="Times New Roman" panose="02020603050405020304" pitchFamily="18" charset="0"/>
              </a:rPr>
            </a:br>
            <a:b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b="1" cap="none" dirty="0">
                <a:latin typeface="Times New Roman" panose="02020603050405020304" pitchFamily="18" charset="0"/>
                <a:cs typeface="Times New Roman" panose="02020603050405020304" pitchFamily="18" charset="0"/>
              </a:rPr>
              <a:t>5.</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Queries related to payment orders are answered through customer </a:t>
            </a:r>
            <a:r>
              <a:rPr lang="en-US" sz="1800" cap="none" dirty="0" err="1">
                <a:latin typeface="Times New Roman" panose="02020603050405020304" pitchFamily="18" charset="0"/>
                <a:ea typeface="Calibri" panose="020F0502020204030204" pitchFamily="34" charset="0"/>
                <a:cs typeface="Times New Roman" panose="02020603050405020304" pitchFamily="18" charset="0"/>
              </a:rPr>
              <a:t>support.Query</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 ID is the identifier. </a:t>
            </a:r>
            <a:br>
              <a:rPr lang="en-US" sz="1800" cap="none" dirty="0">
                <a:latin typeface="Times New Roman" panose="02020603050405020304" pitchFamily="18" charset="0"/>
                <a:ea typeface="Calibri" panose="020F0502020204030204" pitchFamily="34" charset="0"/>
                <a:cs typeface="Times New Roman" panose="02020603050405020304" pitchFamily="18" charset="0"/>
              </a:rPr>
            </a:br>
            <a:r>
              <a:rPr lang="en-US" sz="1800" cap="none" dirty="0">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Other attributes : </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Query, customer executive ID, and resolution status.</a:t>
            </a:r>
            <a:br>
              <a:rPr lang="en-CA" sz="1800" cap="none" dirty="0">
                <a:latin typeface="Times New Roman" panose="02020603050405020304" pitchFamily="18" charset="0"/>
                <a:ea typeface="Calibri" panose="020F0502020204030204" pitchFamily="34" charset="0"/>
                <a:cs typeface="Times New Roman" panose="02020603050405020304" pitchFamily="18" charset="0"/>
              </a:rPr>
            </a:br>
            <a:r>
              <a:rPr lang="en-CA" sz="1800" cap="none" dirty="0">
                <a:latin typeface="Times New Roman" panose="02020603050405020304" pitchFamily="18" charset="0"/>
                <a:ea typeface="Calibri" panose="020F0502020204030204" pitchFamily="34" charset="0"/>
                <a:cs typeface="Times New Roman" panose="02020603050405020304" pitchFamily="18" charset="0"/>
              </a:rPr>
              <a:t>	</a:t>
            </a:r>
            <a:r>
              <a:rPr lang="en-CA" sz="1800" cap="none"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Customer can have zero or many queries. Resolution date tracks the query completion date.</a:t>
            </a:r>
            <a:br>
              <a:rPr lang="en-CA" sz="1800" cap="none" dirty="0">
                <a:latin typeface="Times New Roman" panose="02020603050405020304" pitchFamily="18" charset="0"/>
                <a:ea typeface="Calibri" panose="020F0502020204030204" pitchFamily="34" charset="0"/>
                <a:cs typeface="Times New Roman" panose="02020603050405020304" pitchFamily="18" charset="0"/>
              </a:rPr>
            </a:br>
            <a:r>
              <a:rPr lang="en-CA" sz="1800" cap="none" dirty="0">
                <a:latin typeface="Times New Roman" panose="02020603050405020304" pitchFamily="18" charset="0"/>
                <a:ea typeface="Calibri" panose="020F0502020204030204" pitchFamily="34" charset="0"/>
                <a:cs typeface="Times New Roman" panose="02020603050405020304" pitchFamily="18" charset="0"/>
              </a:rPr>
              <a:t>	</a:t>
            </a:r>
            <a:r>
              <a:rPr lang="en-CA" sz="1800" cap="none"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An executive can respond to multiple customers/queries.</a:t>
            </a:r>
            <a:br>
              <a:rPr lang="en-US" sz="1800" cap="none" dirty="0">
                <a:latin typeface="Times New Roman" panose="02020603050405020304" pitchFamily="18" charset="0"/>
                <a:ea typeface="Calibri" panose="020F0502020204030204" pitchFamily="34" charset="0"/>
                <a:cs typeface="Times New Roman" panose="02020603050405020304" pitchFamily="18" charset="0"/>
              </a:rPr>
            </a:br>
            <a:br>
              <a:rPr lang="en-US" sz="1800" cap="none" dirty="0">
                <a:latin typeface="Times New Roman" panose="02020603050405020304" pitchFamily="18" charset="0"/>
                <a:ea typeface="Calibri" panose="020F0502020204030204" pitchFamily="34" charset="0"/>
                <a:cs typeface="Times New Roman" panose="02020603050405020304" pitchFamily="18" charset="0"/>
              </a:rPr>
            </a:br>
            <a:r>
              <a:rPr lang="en-CA" sz="1800" cap="none" dirty="0">
                <a:latin typeface="Times New Roman" panose="02020603050405020304" pitchFamily="18" charset="0"/>
                <a:ea typeface="Calibri" panose="020F0502020204030204" pitchFamily="34" charset="0"/>
                <a:cs typeface="Times New Roman" panose="02020603050405020304" pitchFamily="18" charset="0"/>
              </a:rPr>
              <a:t>6.</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Customer can have none, one or many subscriptions. Subscription ID is the identifier of the service offered </a:t>
            </a:r>
            <a:br>
              <a:rPr lang="en-US" sz="1800" cap="none" dirty="0">
                <a:latin typeface="Times New Roman" panose="02020603050405020304" pitchFamily="18" charset="0"/>
                <a:ea typeface="Calibri" panose="020F0502020204030204" pitchFamily="34" charset="0"/>
                <a:cs typeface="Times New Roman" panose="02020603050405020304" pitchFamily="18" charset="0"/>
              </a:rPr>
            </a:br>
            <a:r>
              <a:rPr lang="en-US" sz="1800" cap="none" dirty="0">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Other attributes : D</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ate placed, Validity, Cost and Subscription name </a:t>
            </a:r>
            <a:br>
              <a:rPr lang="en-CA" sz="1800" cap="none" dirty="0">
                <a:latin typeface="Times New Roman" panose="02020603050405020304" pitchFamily="18" charset="0"/>
                <a:ea typeface="Calibri" panose="020F0502020204030204" pitchFamily="34" charset="0"/>
                <a:cs typeface="Times New Roman" panose="02020603050405020304" pitchFamily="18" charset="0"/>
              </a:rPr>
            </a:br>
            <a:r>
              <a:rPr lang="en-CA" sz="1800" cap="none" dirty="0">
                <a:latin typeface="Times New Roman" panose="02020603050405020304" pitchFamily="18" charset="0"/>
                <a:ea typeface="Calibri" panose="020F0502020204030204" pitchFamily="34" charset="0"/>
                <a:cs typeface="Times New Roman" panose="02020603050405020304" pitchFamily="18" charset="0"/>
              </a:rPr>
              <a:t>	</a:t>
            </a:r>
            <a:r>
              <a:rPr lang="en-CA" sz="1800" cap="none"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cap="none"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S</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ubscription is unique for a user and user can have one subscription at a time.</a:t>
            </a:r>
            <a:br>
              <a:rPr lang="en-US" sz="1800" cap="none" dirty="0">
                <a:latin typeface="Times New Roman" panose="02020603050405020304" pitchFamily="18" charset="0"/>
                <a:ea typeface="Calibri" panose="020F0502020204030204" pitchFamily="34" charset="0"/>
                <a:cs typeface="Times New Roman" panose="02020603050405020304" pitchFamily="18" charset="0"/>
              </a:rPr>
            </a:br>
            <a:br>
              <a:rPr lang="en-CA" sz="1800" cap="none" dirty="0">
                <a:latin typeface="Times New Roman" panose="02020603050405020304" pitchFamily="18" charset="0"/>
                <a:ea typeface="Calibri" panose="020F0502020204030204" pitchFamily="34" charset="0"/>
                <a:cs typeface="Times New Roman" panose="02020603050405020304" pitchFamily="18" charset="0"/>
              </a:rPr>
            </a:br>
            <a:r>
              <a:rPr lang="en-CA" sz="1800" cap="none" dirty="0">
                <a:latin typeface="Times New Roman" panose="02020603050405020304" pitchFamily="18" charset="0"/>
                <a:ea typeface="Calibri" panose="020F0502020204030204" pitchFamily="34" charset="0"/>
                <a:cs typeface="Times New Roman" panose="02020603050405020304" pitchFamily="18" charset="0"/>
              </a:rPr>
              <a:t>7.</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Customer can have many notifications.</a:t>
            </a:r>
            <a:br>
              <a:rPr lang="en-CA" sz="1800" cap="none" dirty="0">
                <a:latin typeface="Times New Roman" panose="02020603050405020304" pitchFamily="18" charset="0"/>
                <a:ea typeface="Calibri" panose="020F0502020204030204" pitchFamily="34" charset="0"/>
                <a:cs typeface="Times New Roman" panose="02020603050405020304" pitchFamily="18" charset="0"/>
              </a:rPr>
            </a:br>
            <a:r>
              <a:rPr lang="en-CA" sz="1800" cap="none" dirty="0">
                <a:latin typeface="Times New Roman" panose="02020603050405020304" pitchFamily="18" charset="0"/>
                <a:ea typeface="Calibri" panose="020F0502020204030204" pitchFamily="34" charset="0"/>
                <a:cs typeface="Times New Roman" panose="02020603050405020304" pitchFamily="18" charset="0"/>
              </a:rPr>
              <a:t>	</a:t>
            </a:r>
            <a:r>
              <a:rPr lang="en-CA" sz="1800" cap="none"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Notification is dependent on the customer interest and behavior </a:t>
            </a:r>
            <a:br>
              <a:rPr lang="en-US" sz="1800" cap="none" dirty="0">
                <a:latin typeface="Times New Roman" panose="02020603050405020304" pitchFamily="18" charset="0"/>
                <a:ea typeface="Calibri" panose="020F0502020204030204" pitchFamily="34" charset="0"/>
                <a:cs typeface="Times New Roman" panose="02020603050405020304" pitchFamily="18" charset="0"/>
              </a:rPr>
            </a:br>
            <a:r>
              <a:rPr lang="en-US" sz="1800" cap="none" dirty="0">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N</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otification message as an attribute.</a:t>
            </a:r>
            <a:br>
              <a:rPr lang="en-CA" sz="1800" dirty="0">
                <a:latin typeface="Calibri" panose="020F0502020204030204" pitchFamily="34" charset="0"/>
                <a:ea typeface="Calibri" panose="020F0502020204030204" pitchFamily="34" charset="0"/>
                <a:cs typeface="Times New Roman" panose="02020603050405020304" pitchFamily="18" charset="0"/>
              </a:rPr>
            </a:br>
            <a:b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CA"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CA" sz="18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688593"/>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46" name="Picture 45">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D5329B91-5C97-4279-8025-1F036F04B335}"/>
              </a:ext>
            </a:extLst>
          </p:cNvPr>
          <p:cNvSpPr>
            <a:spLocks noGrp="1"/>
          </p:cNvSpPr>
          <p:nvPr>
            <p:ph type="title"/>
          </p:nvPr>
        </p:nvSpPr>
        <p:spPr>
          <a:xfrm>
            <a:off x="7925486" y="1147858"/>
            <a:ext cx="3300981" cy="3446373"/>
          </a:xfrm>
          <a:noFill/>
          <a:ln w="19050">
            <a:noFill/>
            <a:prstDash val="dash"/>
          </a:ln>
        </p:spPr>
        <p:txBody>
          <a:bodyPr vert="horz" lIns="91440" tIns="45720" rIns="91440" bIns="45720" rtlCol="0" anchor="b">
            <a:normAutofit/>
          </a:bodyPr>
          <a:lstStyle/>
          <a:p>
            <a:pPr algn="l"/>
            <a:r>
              <a:rPr lang="en-US" sz="3600" dirty="0"/>
              <a:t>Conceptual Data Modeling</a:t>
            </a:r>
            <a:br>
              <a:rPr lang="en-US" sz="3400" dirty="0"/>
            </a:br>
            <a:endParaRPr lang="en-US" sz="3400" dirty="0"/>
          </a:p>
        </p:txBody>
      </p:sp>
      <p:sp>
        <p:nvSpPr>
          <p:cNvPr id="48" name="Rectangle 47">
            <a:extLst>
              <a:ext uri="{FF2B5EF4-FFF2-40B4-BE49-F238E27FC236}">
                <a16:creationId xmlns:a16="http://schemas.microsoft.com/office/drawing/2014/main" id="{11432301-4726-4BC7-A053-C83570C6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FF533E5-9750-4E88-96EA-897A0D703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11">
            <a:extLst>
              <a:ext uri="{FF2B5EF4-FFF2-40B4-BE49-F238E27FC236}">
                <a16:creationId xmlns:a16="http://schemas.microsoft.com/office/drawing/2014/main" id="{F41BBC71-7D18-4156-8DE4-06F1CB298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263FBB0-D55C-491F-B495-54254FD23210}"/>
              </a:ext>
            </a:extLst>
          </p:cNvPr>
          <p:cNvPicPr>
            <a:picLocks noChangeAspect="1"/>
          </p:cNvPicPr>
          <p:nvPr/>
        </p:nvPicPr>
        <p:blipFill>
          <a:blip r:embed="rId4"/>
          <a:stretch>
            <a:fillRect/>
          </a:stretch>
        </p:blipFill>
        <p:spPr>
          <a:xfrm>
            <a:off x="643336" y="643464"/>
            <a:ext cx="6638814" cy="5571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8831555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6"/>
                                        </p:tgtEl>
                                        <p:attrNameLst>
                                          <p:attrName>style.visibility</p:attrName>
                                        </p:attrNameLst>
                                      </p:cBhvr>
                                      <p:to>
                                        <p:strVal val="visible"/>
                                      </p:to>
                                    </p:set>
                                    <p:animEffect transition="in" filter="fade">
                                      <p:cBhvr>
                                        <p:cTn id="10" dur="700"/>
                                        <p:tgtEl>
                                          <p:spTgt spid="46"/>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44"/>
                                        </p:tgtEl>
                                        <p:attrNameLst>
                                          <p:attrName>style.visibility</p:attrName>
                                        </p:attrNameLst>
                                      </p:cBhvr>
                                      <p:to>
                                        <p:strVal val="visible"/>
                                      </p:to>
                                    </p:set>
                                    <p:animEffect transition="in" filter="fade">
                                      <p:cBhvr>
                                        <p:cTn id="13" dur="7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5" name="Picture 14">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7" name="Rectangle 16">
            <a:extLst>
              <a:ext uri="{FF2B5EF4-FFF2-40B4-BE49-F238E27FC236}">
                <a16:creationId xmlns:a16="http://schemas.microsoft.com/office/drawing/2014/main" id="{674220BB-5395-4F54-8045-343633A1B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7A82E-CA59-4311-89E2-AD22B057FA7F}"/>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4400" dirty="0">
                <a:solidFill>
                  <a:schemeClr val="bg1"/>
                </a:solidFill>
              </a:rPr>
              <a:t>Logical Data MODEL</a:t>
            </a:r>
          </a:p>
        </p:txBody>
      </p:sp>
      <p:pic>
        <p:nvPicPr>
          <p:cNvPr id="22" name="Picture 18">
            <a:extLst>
              <a:ext uri="{FF2B5EF4-FFF2-40B4-BE49-F238E27FC236}">
                <a16:creationId xmlns:a16="http://schemas.microsoft.com/office/drawing/2014/main" id="{9D892AF3-0287-4CB0-AD2F-775B64C6FD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1" name="Rectangle 20">
            <a:extLst>
              <a:ext uri="{FF2B5EF4-FFF2-40B4-BE49-F238E27FC236}">
                <a16:creationId xmlns:a16="http://schemas.microsoft.com/office/drawing/2014/main" id="{D477AA7E-6F59-438B-AE81-F002D6258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ounded Rectangle 11">
            <a:extLst>
              <a:ext uri="{FF2B5EF4-FFF2-40B4-BE49-F238E27FC236}">
                <a16:creationId xmlns:a16="http://schemas.microsoft.com/office/drawing/2014/main" id="{C84439A1-773C-4E21-A179-0417A186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AA8897D-D7AB-4585-B388-0DB3B0BD1A8B}"/>
              </a:ext>
            </a:extLst>
          </p:cNvPr>
          <p:cNvPicPr>
            <a:picLocks noChangeAspect="1"/>
          </p:cNvPicPr>
          <p:nvPr/>
        </p:nvPicPr>
        <p:blipFill>
          <a:blip r:embed="rId4"/>
          <a:stretch>
            <a:fillRect/>
          </a:stretch>
        </p:blipFill>
        <p:spPr>
          <a:xfrm>
            <a:off x="813030" y="895351"/>
            <a:ext cx="6359296" cy="5029200"/>
          </a:xfrm>
          <a:prstGeom prst="rect">
            <a:avLst/>
          </a:prstGeom>
        </p:spPr>
      </p:pic>
    </p:spTree>
    <p:extLst>
      <p:ext uri="{BB962C8B-B14F-4D97-AF65-F5344CB8AC3E}">
        <p14:creationId xmlns:p14="http://schemas.microsoft.com/office/powerpoint/2010/main" val="3566368429"/>
      </p:ext>
    </p:extLst>
  </p:cSld>
  <p:clrMapOvr>
    <a:overrideClrMapping bg1="lt1" tx1="dk1" bg2="lt2" tx2="dk2" accent1="accent1" accent2="accent2" accent3="accent3" accent4="accent4" accent5="accent5" accent6="accent6" hlink="hlink" folHlink="folHlink"/>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16">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8" name="Picture 18">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D5329B91-5C97-4279-8025-1F036F04B335}"/>
              </a:ext>
            </a:extLst>
          </p:cNvPr>
          <p:cNvSpPr>
            <a:spLocks noGrp="1"/>
          </p:cNvSpPr>
          <p:nvPr>
            <p:ph type="title"/>
          </p:nvPr>
        </p:nvSpPr>
        <p:spPr>
          <a:xfrm>
            <a:off x="5893192" y="859983"/>
            <a:ext cx="4510994" cy="3446373"/>
          </a:xfrm>
          <a:noFill/>
          <a:ln w="19050">
            <a:noFill/>
            <a:prstDash val="dash"/>
          </a:ln>
        </p:spPr>
        <p:txBody>
          <a:bodyPr vert="horz" lIns="91440" tIns="45720" rIns="91440" bIns="45720" rtlCol="0" anchor="b">
            <a:normAutofit/>
          </a:bodyPr>
          <a:lstStyle/>
          <a:p>
            <a:r>
              <a:rPr lang="en-US" sz="4800" dirty="0"/>
              <a:t>Schema</a:t>
            </a:r>
            <a:br>
              <a:rPr lang="en-US" sz="4800" dirty="0"/>
            </a:br>
            <a:endParaRPr lang="en-US" sz="4800" dirty="0"/>
          </a:p>
        </p:txBody>
      </p:sp>
      <p:sp useBgFill="1">
        <p:nvSpPr>
          <p:cNvPr id="29" name="Rectangle 20">
            <a:extLst>
              <a:ext uri="{FF2B5EF4-FFF2-40B4-BE49-F238E27FC236}">
                <a16:creationId xmlns:a16="http://schemas.microsoft.com/office/drawing/2014/main" id="{3F35A221-135D-4429-BC6D-2E5E1EEEA4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5641" y="-1"/>
            <a:ext cx="2262433" cy="6434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2">
            <a:extLst>
              <a:ext uri="{FF2B5EF4-FFF2-40B4-BE49-F238E27FC236}">
                <a16:creationId xmlns:a16="http://schemas.microsoft.com/office/drawing/2014/main" id="{BBDEDAE4-8669-4826-96E3-1ABD09A89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74623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2B71BD-64AF-41A1-A8A2-C7C50BB31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11">
            <a:extLst>
              <a:ext uri="{FF2B5EF4-FFF2-40B4-BE49-F238E27FC236}">
                <a16:creationId xmlns:a16="http://schemas.microsoft.com/office/drawing/2014/main" id="{656868A4-FA79-4956-9293-510AC7630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5459429"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9BC876F-91AE-4D27-8863-7032D7A75211}"/>
              </a:ext>
            </a:extLst>
          </p:cNvPr>
          <p:cNvPicPr>
            <a:picLocks noChangeAspect="1"/>
          </p:cNvPicPr>
          <p:nvPr/>
        </p:nvPicPr>
        <p:blipFill>
          <a:blip r:embed="rId4"/>
          <a:stretch>
            <a:fillRect/>
          </a:stretch>
        </p:blipFill>
        <p:spPr>
          <a:xfrm>
            <a:off x="742950" y="781051"/>
            <a:ext cx="5219700" cy="5267324"/>
          </a:xfrm>
          <a:prstGeom prst="rect">
            <a:avLst/>
          </a:prstGeom>
        </p:spPr>
      </p:pic>
    </p:spTree>
    <p:extLst>
      <p:ext uri="{BB962C8B-B14F-4D97-AF65-F5344CB8AC3E}">
        <p14:creationId xmlns:p14="http://schemas.microsoft.com/office/powerpoint/2010/main" val="99883341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2" name="Rectangle 11">
            <a:extLst>
              <a:ext uri="{FF2B5EF4-FFF2-40B4-BE49-F238E27FC236}">
                <a16:creationId xmlns:a16="http://schemas.microsoft.com/office/drawing/2014/main" id="{674220BB-5395-4F54-8045-343633A1B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29B91-5C97-4279-8025-1F036F04B335}"/>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3700">
                <a:solidFill>
                  <a:schemeClr val="bg1"/>
                </a:solidFill>
              </a:rPr>
              <a:t>EXAMPLES OF tables – CUSTOMER </a:t>
            </a:r>
            <a:br>
              <a:rPr lang="en-US" sz="3700">
                <a:solidFill>
                  <a:schemeClr val="bg1"/>
                </a:solidFill>
              </a:rPr>
            </a:br>
            <a:r>
              <a:rPr lang="en-US" sz="3700">
                <a:solidFill>
                  <a:schemeClr val="bg1"/>
                </a:solidFill>
              </a:rPr>
              <a:t>&amp; </a:t>
            </a:r>
            <a:br>
              <a:rPr lang="en-US" sz="3700">
                <a:solidFill>
                  <a:schemeClr val="bg1"/>
                </a:solidFill>
              </a:rPr>
            </a:br>
            <a:r>
              <a:rPr lang="en-US" sz="3700">
                <a:solidFill>
                  <a:schemeClr val="bg1"/>
                </a:solidFill>
              </a:rPr>
              <a:t> SUBSCIPTION</a:t>
            </a:r>
            <a:br>
              <a:rPr lang="en-US" sz="3700">
                <a:solidFill>
                  <a:schemeClr val="bg1"/>
                </a:solidFill>
              </a:rPr>
            </a:br>
            <a:endParaRPr lang="en-US" sz="3700">
              <a:solidFill>
                <a:schemeClr val="bg1"/>
              </a:solidFill>
            </a:endParaRPr>
          </a:p>
        </p:txBody>
      </p:sp>
      <p:pic>
        <p:nvPicPr>
          <p:cNvPr id="14" name="Picture 13">
            <a:extLst>
              <a:ext uri="{FF2B5EF4-FFF2-40B4-BE49-F238E27FC236}">
                <a16:creationId xmlns:a16="http://schemas.microsoft.com/office/drawing/2014/main" id="{9D892AF3-0287-4CB0-AD2F-775B64C6FD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6" name="Rectangle 15">
            <a:extLst>
              <a:ext uri="{FF2B5EF4-FFF2-40B4-BE49-F238E27FC236}">
                <a16:creationId xmlns:a16="http://schemas.microsoft.com/office/drawing/2014/main" id="{D477AA7E-6F59-438B-AE81-F002D6258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ounded Rectangle 11">
            <a:extLst>
              <a:ext uri="{FF2B5EF4-FFF2-40B4-BE49-F238E27FC236}">
                <a16:creationId xmlns:a16="http://schemas.microsoft.com/office/drawing/2014/main" id="{C84439A1-773C-4E21-A179-0417A186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9817354-6FD8-49C7-AE2C-2CD11C814CDE}"/>
              </a:ext>
            </a:extLst>
          </p:cNvPr>
          <p:cNvPicPr>
            <a:picLocks noChangeAspect="1"/>
          </p:cNvPicPr>
          <p:nvPr/>
        </p:nvPicPr>
        <p:blipFill>
          <a:blip r:embed="rId4"/>
          <a:stretch>
            <a:fillRect/>
          </a:stretch>
        </p:blipFill>
        <p:spPr>
          <a:xfrm>
            <a:off x="909752" y="806116"/>
            <a:ext cx="6080595" cy="5089358"/>
          </a:xfrm>
          <a:prstGeom prst="rect">
            <a:avLst/>
          </a:prstGeom>
        </p:spPr>
      </p:pic>
    </p:spTree>
    <p:extLst>
      <p:ext uri="{BB962C8B-B14F-4D97-AF65-F5344CB8AC3E}">
        <p14:creationId xmlns:p14="http://schemas.microsoft.com/office/powerpoint/2010/main" val="2815681143"/>
      </p:ext>
    </p:extLst>
  </p:cSld>
  <p:clrMapOvr>
    <a:overrideClrMapping bg1="lt1" tx1="dk1" bg2="lt2" tx2="dk2" accent1="accent1" accent2="accent2" accent3="accent3" accent4="accent4" accent5="accent5" accent6="accent6" hlink="hlink" folHlink="folHlink"/>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3" name="Rectangle 12">
            <a:extLst>
              <a:ext uri="{FF2B5EF4-FFF2-40B4-BE49-F238E27FC236}">
                <a16:creationId xmlns:a16="http://schemas.microsoft.com/office/drawing/2014/main" id="{674220BB-5395-4F54-8045-343633A1B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29B91-5C97-4279-8025-1F036F04B335}"/>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3400">
                <a:solidFill>
                  <a:schemeClr val="bg1"/>
                </a:solidFill>
              </a:rPr>
              <a:t>EXAMPLES OF tables – ORDER </a:t>
            </a:r>
            <a:br>
              <a:rPr lang="en-US" sz="3400">
                <a:solidFill>
                  <a:schemeClr val="bg1"/>
                </a:solidFill>
              </a:rPr>
            </a:br>
            <a:r>
              <a:rPr lang="en-US" sz="3400">
                <a:solidFill>
                  <a:schemeClr val="bg1"/>
                </a:solidFill>
              </a:rPr>
              <a:t> &amp; </a:t>
            </a:r>
            <a:br>
              <a:rPr lang="en-US" sz="3400">
                <a:solidFill>
                  <a:schemeClr val="bg1"/>
                </a:solidFill>
              </a:rPr>
            </a:br>
            <a:r>
              <a:rPr lang="en-US" sz="3400">
                <a:solidFill>
                  <a:schemeClr val="bg1"/>
                </a:solidFill>
              </a:rPr>
              <a:t>ORDER DETAILS</a:t>
            </a:r>
            <a:br>
              <a:rPr lang="en-US" sz="3400">
                <a:solidFill>
                  <a:schemeClr val="bg1"/>
                </a:solidFill>
              </a:rPr>
            </a:br>
            <a:endParaRPr lang="en-US" sz="3400">
              <a:solidFill>
                <a:schemeClr val="bg1"/>
              </a:solidFill>
            </a:endParaRPr>
          </a:p>
        </p:txBody>
      </p:sp>
      <p:pic>
        <p:nvPicPr>
          <p:cNvPr id="15" name="Picture 14">
            <a:extLst>
              <a:ext uri="{FF2B5EF4-FFF2-40B4-BE49-F238E27FC236}">
                <a16:creationId xmlns:a16="http://schemas.microsoft.com/office/drawing/2014/main" id="{9D892AF3-0287-4CB0-AD2F-775B64C6FD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7" name="Rectangle 16">
            <a:extLst>
              <a:ext uri="{FF2B5EF4-FFF2-40B4-BE49-F238E27FC236}">
                <a16:creationId xmlns:a16="http://schemas.microsoft.com/office/drawing/2014/main" id="{D477AA7E-6F59-438B-AE81-F002D6258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ounded Rectangle 11">
            <a:extLst>
              <a:ext uri="{FF2B5EF4-FFF2-40B4-BE49-F238E27FC236}">
                <a16:creationId xmlns:a16="http://schemas.microsoft.com/office/drawing/2014/main" id="{C84439A1-773C-4E21-A179-0417A186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0B2C0F1-44C1-4861-9F2C-730826102E5D}"/>
              </a:ext>
            </a:extLst>
          </p:cNvPr>
          <p:cNvPicPr>
            <a:picLocks noChangeAspect="1"/>
          </p:cNvPicPr>
          <p:nvPr/>
        </p:nvPicPr>
        <p:blipFill>
          <a:blip r:embed="rId4"/>
          <a:stretch>
            <a:fillRect/>
          </a:stretch>
        </p:blipFill>
        <p:spPr>
          <a:xfrm>
            <a:off x="771525" y="1034715"/>
            <a:ext cx="6429375" cy="4944979"/>
          </a:xfrm>
          <a:prstGeom prst="rect">
            <a:avLst/>
          </a:prstGeom>
        </p:spPr>
      </p:pic>
    </p:spTree>
    <p:extLst>
      <p:ext uri="{BB962C8B-B14F-4D97-AF65-F5344CB8AC3E}">
        <p14:creationId xmlns:p14="http://schemas.microsoft.com/office/powerpoint/2010/main" val="1550988977"/>
      </p:ext>
    </p:extLst>
  </p:cSld>
  <p:clrMapOvr>
    <a:overrideClrMapping bg1="lt1" tx1="dk1" bg2="lt2" tx2="dk2" accent1="accent1" accent2="accent2" accent3="accent3" accent4="accent4" accent5="accent5" accent6="accent6" hlink="hlink" folHlink="folHlink"/>
  </p:clrMapOvr>
  <p:transition spd="med">
    <p:pull/>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1917</TotalTime>
  <Words>919</Words>
  <Application>Microsoft Office PowerPoint</Application>
  <PresentationFormat>Widescreen</PresentationFormat>
  <Paragraphs>49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Times New Roman</vt:lpstr>
      <vt:lpstr>Vapor Trail</vt:lpstr>
      <vt:lpstr>BY, Subramanian  t p</vt:lpstr>
      <vt:lpstr>     INTRODUCTION    Zomato is an e-food platform which provides information on restaurants, bars, clubs and dine-outs.    It offers online food delivery and serves customers across many countries.        Business goals    Enabling easy access to restaurants at affordable prices from various locations    Efficient technology setup for easy access by customers and other partners   Provides clear content on social media platforms to promote the brand.   Assisting restaurants promote their banners on the site to increase visibility to customers.                     Products/services    Collaborating with payment applications to bring in discounts and many payment options.   Use of analytical tools to sense customer interest and allowing restaurants to flash offers.   Partners with restaurants and organizes food events.   Hassle free food delivery services with subscriptions for all partners   -&gt;Publishes data about ratings to evaluate restaurants and build customer loyalty.  </vt:lpstr>
      <vt:lpstr>                         User requirements  Zomato has stakeholders playing different roles to offer services. Below are the requirements:  1.Customer is identified with his personal information. Customer ID is the identifier    Other attributes : first name, last name, phone number, email ID and address 2. Customer can place any number of orders and order must belong to one customer. Order ID  is the identifier    Other attributes : order date, order price and order detail.   Order detail can have more than one food. 3.Customers can reserve tables in restaurants . Restaurant ID  is unique identifier.    Other attributes : name, restaurant type(s) and restaurant detail (contact  information, menu),       feedback (ratings, reviews).  Booked data and time shows that customer has reserved a table using Reservation number   Customer can order from none or many restaurants. Restaurants can serve zero or many customers. 4. Each order will be delivered by an agent to customer. Delivery ID of agent is identifier.  Other attributes : First name, last name and his phone number  Delivery of order is tracked by Delivery time and agent can deliver many orders.  </vt:lpstr>
      <vt:lpstr>                         User requirements  5.Queries related to payment orders are answered through customer support.Query ID is the identifier.    Other attributes : Query, customer executive ID, and resolution status.  Customer can have zero or many queries. Resolution date tracks the query completion date.  An executive can respond to multiple customers/queries.  6.Customer can have none, one or many subscriptions. Subscription ID is the identifier of the service offered   Other attributes : Date placed, Validity, Cost and Subscription name   Subscription is unique for a user and user can have one subscription at a time.  7.Customer can have many notifications.  Notification is dependent on the customer interest and behavior   Notification message as an attribute.   </vt:lpstr>
      <vt:lpstr>Conceptual Data Modeling </vt:lpstr>
      <vt:lpstr>Logical Data MODEL</vt:lpstr>
      <vt:lpstr>Schema </vt:lpstr>
      <vt:lpstr>EXAMPLES OF tables – CUSTOMER  &amp;   SUBSCIPTION </vt:lpstr>
      <vt:lpstr>EXAMPLES OF tables – ORDER   &amp;  ORDER DETAILS </vt:lpstr>
      <vt:lpstr>DATA INSERTION </vt:lpstr>
      <vt:lpstr>DATA INSERTION </vt:lpstr>
      <vt:lpstr>QUERY – 1  (ORDER HISTORY OF A PATICULAR USER) - USING NATURAL JOIN </vt:lpstr>
      <vt:lpstr>QUERY–2  (RESTAURANT LIST ACCORDING TO CUISINE) - USING ORDER BY &amp; DESC</vt:lpstr>
      <vt:lpstr>QUERY - 3 (COUNT OF MONTHLY ORDERS PLACED IN AN YEAR) - USING STORED PROCEDURE</vt:lpstr>
      <vt:lpstr>QUERY – 4 (PEOPLE WHO HAVE RECEICED A PATICULAR MESSAGE VIA NOTIFICATION) - USING EXISTS</vt:lpstr>
      <vt:lpstr>QUERY – 5 (SUBSCRIPTIONS taken AFTER PARTICULAR DATE in a city) – USING equi join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subramanian padmanabhan</dc:creator>
  <cp:lastModifiedBy>subramanian padmanabhan</cp:lastModifiedBy>
  <cp:revision>153</cp:revision>
  <dcterms:created xsi:type="dcterms:W3CDTF">2021-05-02T14:34:32Z</dcterms:created>
  <dcterms:modified xsi:type="dcterms:W3CDTF">2021-12-08T01:30:49Z</dcterms:modified>
</cp:coreProperties>
</file>