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57" r:id="rId6"/>
    <p:sldId id="259" r:id="rId7"/>
    <p:sldId id="260" r:id="rId8"/>
    <p:sldId id="262" r:id="rId9"/>
    <p:sldId id="264" r:id="rId10"/>
    <p:sldId id="267" r:id="rId11"/>
    <p:sldId id="268" r:id="rId12"/>
    <p:sldId id="271" r:id="rId13"/>
    <p:sldId id="272" r:id="rId14"/>
    <p:sldId id="276" r:id="rId15"/>
    <p:sldId id="277" r:id="rId16"/>
    <p:sldId id="278" r:id="rId17"/>
    <p:sldId id="279" r:id="rId18"/>
    <p:sldId id="292" r:id="rId19"/>
    <p:sldId id="293" r:id="rId20"/>
    <p:sldId id="294" r:id="rId21"/>
    <p:sldId id="284" r:id="rId22"/>
    <p:sldId id="291" r:id="rId23"/>
    <p:sldId id="287" r:id="rId24"/>
  </p:sldIdLst>
  <p:sldSz cx="9144000" cy="6858000" type="screen4x3"/>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ema hemant" initials="sh" lastIdx="10" clrIdx="0"/>
  <p:cmAuthor id="1" name="m.schnorr" initials="m" lastIdx="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344"/>
    <a:srgbClr val="0070C0"/>
    <a:srgbClr val="557799"/>
    <a:srgbClr val="FF9900"/>
    <a:srgbClr val="AA1133"/>
    <a:srgbClr val="DE46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78" autoAdjust="0"/>
    <p:restoredTop sz="60432" autoAdjust="0"/>
  </p:normalViewPr>
  <p:slideViewPr>
    <p:cSldViewPr snapToGrid="0">
      <p:cViewPr varScale="1">
        <p:scale>
          <a:sx n="54" d="100"/>
          <a:sy n="54" d="100"/>
        </p:scale>
        <p:origin x="-2070" y="-90"/>
      </p:cViewPr>
      <p:guideLst>
        <p:guide orient="horz" pos="622"/>
        <p:guide orient="horz" pos="825"/>
        <p:guide pos="2880"/>
        <p:guide pos="1584"/>
        <p:guide pos="288"/>
        <p:guide pos="5472"/>
      </p:guideLst>
    </p:cSldViewPr>
  </p:slideViewPr>
  <p:notesTextViewPr>
    <p:cViewPr>
      <p:scale>
        <a:sx n="100" d="100"/>
        <a:sy n="100" d="100"/>
      </p:scale>
      <p:origin x="0" y="0"/>
    </p:cViewPr>
  </p:notesTextViewPr>
  <p:sorterViewPr>
    <p:cViewPr>
      <p:scale>
        <a:sx n="66" d="100"/>
        <a:sy n="66" d="100"/>
      </p:scale>
      <p:origin x="0" y="3180"/>
    </p:cViewPr>
  </p:sorterViewPr>
  <p:notesViewPr>
    <p:cSldViewPr snapToGrid="0">
      <p:cViewPr>
        <p:scale>
          <a:sx n="100" d="100"/>
          <a:sy n="100" d="100"/>
        </p:scale>
        <p:origin x="-1548" y="6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ADF 2.0: Java: Introduction to Spring Framework</a:t>
            </a:r>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GB" dirty="0" smtClean="0"/>
              <a:t>Copyright © Accenture 2012</a:t>
            </a:r>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12BCC41-E1DB-40D3-A729-C70DFD84C086}" type="slidenum">
              <a:rPr lang="en-GB" smtClean="0"/>
              <a:pPr/>
              <a:t>‹#›</a:t>
            </a:fld>
            <a:endParaRPr lang="en-GB" dirty="0"/>
          </a:p>
        </p:txBody>
      </p:sp>
    </p:spTree>
    <p:extLst>
      <p:ext uri="{BB962C8B-B14F-4D97-AF65-F5344CB8AC3E}">
        <p14:creationId xmlns:p14="http://schemas.microsoft.com/office/powerpoint/2010/main" val="118748478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000">
                <a:latin typeface="Arial" pitchFamily="34" charset="0"/>
                <a:cs typeface="Arial" pitchFamily="34" charset="0"/>
              </a:defRPr>
            </a:lvl1pPr>
          </a:lstStyle>
          <a:p>
            <a:r>
              <a:rPr lang="en-US" dirty="0" smtClean="0"/>
              <a:t>ADF 2.0: Java: Introduction to Spring Framework</a:t>
            </a:r>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000">
                <a:latin typeface="Arial" pitchFamily="34" charset="0"/>
                <a:cs typeface="Arial" pitchFamily="34" charset="0"/>
              </a:defRPr>
            </a:lvl1pPr>
          </a:lstStyle>
          <a:p>
            <a:r>
              <a:rPr lang="en-GB" dirty="0" smtClean="0"/>
              <a:t>Copyright © Accenture 2012</a:t>
            </a: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000">
                <a:latin typeface="Arial" pitchFamily="34" charset="0"/>
                <a:cs typeface="Arial" pitchFamily="34" charset="0"/>
              </a:defRPr>
            </a:lvl1pPr>
          </a:lstStyle>
          <a:p>
            <a:fld id="{27CE0CED-C9FC-4C42-8AD7-7E9A6B171AE0}" type="slidenum">
              <a:rPr lang="en-GB" smtClean="0"/>
              <a:pPr/>
              <a:t>‹#›</a:t>
            </a:fld>
            <a:endParaRPr lang="en-GB" dirty="0"/>
          </a:p>
        </p:txBody>
      </p:sp>
    </p:spTree>
    <p:extLst>
      <p:ext uri="{BB962C8B-B14F-4D97-AF65-F5344CB8AC3E}">
        <p14:creationId xmlns:p14="http://schemas.microsoft.com/office/powerpoint/2010/main" val="415995134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000" b="1" dirty="0" smtClean="0">
                <a:latin typeface="Arial" pitchFamily="34" charset="0"/>
                <a:cs typeface="Arial" pitchFamily="34" charset="0"/>
              </a:rPr>
              <a:t>Module Duration: </a:t>
            </a:r>
            <a:r>
              <a:rPr lang="en-GB" sz="1000" b="0" dirty="0" smtClean="0">
                <a:latin typeface="Arial" pitchFamily="34" charset="0"/>
                <a:cs typeface="Arial" pitchFamily="34" charset="0"/>
              </a:rPr>
              <a:t>2 hours 30 minutes</a:t>
            </a:r>
            <a:endParaRPr lang="en-GB" sz="1000" dirty="0" smtClean="0">
              <a:latin typeface="Arial" pitchFamily="34" charset="0"/>
              <a:cs typeface="Arial" pitchFamily="34" charset="0"/>
            </a:endParaRPr>
          </a:p>
          <a:p>
            <a:pPr marL="0" lvl="1"/>
            <a:endParaRPr lang="en-GB" sz="1000" dirty="0" smtClean="0">
              <a:latin typeface="Arial" pitchFamily="34" charset="0"/>
              <a:cs typeface="Arial" pitchFamily="34" charset="0"/>
            </a:endParaRPr>
          </a:p>
          <a:p>
            <a:pPr marL="228600" lvl="1" indent="114300"/>
            <a:endParaRPr lang="en-GB" sz="1000" dirty="0" smtClean="0">
              <a:latin typeface="Arial" pitchFamily="34" charset="0"/>
              <a:cs typeface="Arial" pitchFamily="34" charset="0"/>
            </a:endParaRPr>
          </a:p>
          <a:p>
            <a:endParaRPr lang="en-GB" sz="1000" dirty="0">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Header Placeholder 5"/>
          <p:cNvSpPr>
            <a:spLocks noGrp="1"/>
          </p:cNvSpPr>
          <p:nvPr>
            <p:ph type="hdr" sz="quarter" idx="12"/>
          </p:nvPr>
        </p:nvSpPr>
        <p:spPr/>
        <p:txBody>
          <a:bodyPr/>
          <a:lstStyle/>
          <a:p>
            <a:r>
              <a:rPr lang="en-US" dirty="0" smtClean="0"/>
              <a:t>ADF 2.0: Java: Introduction to Spring Framework</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ln>
            <a:noFill/>
          </a:ln>
        </p:spPr>
        <p:txBody>
          <a:bodyPr>
            <a:normAutofit/>
          </a:bodyPr>
          <a:lstStyle/>
          <a:p>
            <a:pPr defTabSz="432465" eaLnBrk="0" fontAlgn="base" hangingPunct="0">
              <a:spcAft>
                <a:spcPct val="0"/>
              </a:spcAft>
              <a:buClr>
                <a:srgbClr val="000000"/>
              </a:buClr>
              <a:buSzPct val="100000"/>
              <a:defRPr/>
            </a:pPr>
            <a:r>
              <a:rPr lang="en-US" b="1" dirty="0" smtClean="0"/>
              <a:t>Faculty Notes:</a:t>
            </a:r>
          </a:p>
          <a:p>
            <a:pPr marL="0" lvl="1" defTabSz="432465" eaLnBrk="0" fontAlgn="base" hangingPunct="0">
              <a:spcAft>
                <a:spcPct val="0"/>
              </a:spcAft>
              <a:buClr>
                <a:srgbClr val="000000"/>
              </a:buClr>
              <a:buSzPct val="100000"/>
              <a:defRPr/>
            </a:pPr>
            <a:r>
              <a:rPr lang="en-GB" dirty="0"/>
              <a:t>Review key slide points and participant </a:t>
            </a:r>
            <a:r>
              <a:rPr lang="en-GB" dirty="0" smtClean="0"/>
              <a:t>notes.</a:t>
            </a:r>
            <a:endParaRPr lang="en-US" dirty="0" smtClean="0"/>
          </a:p>
          <a:p>
            <a:pPr marL="171450" lvl="1" indent="-171450" defTabSz="432465" eaLnBrk="0" fontAlgn="base" hangingPunct="0">
              <a:spcAft>
                <a:spcPct val="0"/>
              </a:spcAft>
              <a:buClr>
                <a:srgbClr val="000000"/>
              </a:buClr>
              <a:buSzPct val="100000"/>
              <a:buFont typeface="Arial" pitchFamily="34" charset="0"/>
              <a:buChar char="•"/>
              <a:defRPr/>
            </a:pPr>
            <a:r>
              <a:rPr lang="en-US" sz="1000" kern="1200" dirty="0" smtClean="0">
                <a:solidFill>
                  <a:schemeClr val="tx1"/>
                </a:solidFill>
                <a:latin typeface="Arial" pitchFamily="34" charset="0"/>
                <a:ea typeface="+mn-ea"/>
                <a:cs typeface="Arial" pitchFamily="34" charset="0"/>
              </a:rPr>
              <a:t>BeanFactory </a:t>
            </a:r>
            <a:r>
              <a:rPr lang="en-US" dirty="0" smtClean="0"/>
              <a:t>and ApplicationContext are discussed later in the course.</a:t>
            </a:r>
          </a:p>
          <a:p>
            <a:pPr marL="0" lvl="1" defTabSz="432465" eaLnBrk="0" fontAlgn="base" hangingPunct="0">
              <a:spcAft>
                <a:spcPct val="0"/>
              </a:spcAft>
              <a:buClr>
                <a:srgbClr val="000000"/>
              </a:buClr>
              <a:buSzPct val="100000"/>
              <a:defRPr/>
            </a:pPr>
            <a:endParaRPr lang="en-US" b="1" dirty="0" smtClean="0"/>
          </a:p>
          <a:p>
            <a:pPr defTabSz="432465" eaLnBrk="0" fontAlgn="base" hangingPunct="0">
              <a:spcAft>
                <a:spcPct val="0"/>
              </a:spcAft>
              <a:buClr>
                <a:srgbClr val="000000"/>
              </a:buClr>
              <a:buSzPct val="100000"/>
              <a:defRPr/>
            </a:pPr>
            <a:r>
              <a:rPr lang="en-US" b="1" dirty="0" smtClean="0"/>
              <a:t>Participant Notes:</a:t>
            </a:r>
          </a:p>
          <a:p>
            <a:pPr defTabSz="432465" eaLnBrk="0" fontAlgn="base" hangingPunct="0">
              <a:spcAft>
                <a:spcPct val="0"/>
              </a:spcAft>
              <a:buClr>
                <a:srgbClr val="000000"/>
              </a:buClr>
              <a:buSzPct val="100000"/>
              <a:defRPr/>
            </a:pPr>
            <a:r>
              <a:rPr lang="en-US" dirty="0" smtClean="0"/>
              <a:t>The BeanFactory provides the configuration framework and basic functionality, while the ApplicationContext adds enhanced capabilities. Some of the capabilities </a:t>
            </a:r>
            <a:r>
              <a:rPr lang="en-US" baseline="0" dirty="0" smtClean="0"/>
              <a:t>are </a:t>
            </a:r>
            <a:r>
              <a:rPr lang="en-US" dirty="0" smtClean="0"/>
              <a:t>more Java EE and enterprise-centric. </a:t>
            </a:r>
          </a:p>
          <a:p>
            <a:pPr marL="182880" indent="-91440" defTabSz="432465" eaLnBrk="0" fontAlgn="base" hangingPunct="0">
              <a:spcAft>
                <a:spcPct val="0"/>
              </a:spcAft>
              <a:buClr>
                <a:srgbClr val="000000"/>
              </a:buClr>
              <a:buSzPct val="100000"/>
              <a:buFont typeface="Arial" pitchFamily="34" charset="0"/>
              <a:buChar char="•"/>
              <a:defRPr/>
            </a:pPr>
            <a:r>
              <a:rPr lang="en-US" dirty="0" smtClean="0"/>
              <a:t>In general, an ApplicationContext is a complete superset of a BeanFactory. </a:t>
            </a:r>
            <a:r>
              <a:rPr lang="en-US" dirty="0"/>
              <a:t>A</a:t>
            </a:r>
            <a:r>
              <a:rPr lang="en-US" dirty="0" smtClean="0"/>
              <a:t>ny description of BeanFactory capabilities and behavior apply to ApplicationContexts as well.</a:t>
            </a:r>
            <a:endParaRPr lang="en-US" b="1" dirty="0" smtClean="0"/>
          </a:p>
          <a:p>
            <a:pPr defTabSz="432465" eaLnBrk="0" fontAlgn="base" hangingPunct="0">
              <a:spcBef>
                <a:spcPct val="30000"/>
              </a:spcBef>
              <a:spcAft>
                <a:spcPct val="0"/>
              </a:spcAft>
              <a:buClr>
                <a:srgbClr val="000000"/>
              </a:buClr>
              <a:buSzPct val="100000"/>
              <a:defRPr/>
            </a:pPr>
            <a:endParaRPr lang="en-US" b="0" dirty="0" smtClean="0"/>
          </a:p>
        </p:txBody>
      </p:sp>
      <p:sp>
        <p:nvSpPr>
          <p:cNvPr id="4" name="Header Placeholder 3"/>
          <p:cNvSpPr>
            <a:spLocks noGrp="1"/>
          </p:cNvSpPr>
          <p:nvPr>
            <p:ph type="hdr" sz="quarter" idx="10"/>
          </p:nvPr>
        </p:nvSpPr>
        <p:spPr/>
        <p:txBody>
          <a:bodyPr/>
          <a:lstStyle/>
          <a:p>
            <a:r>
              <a:rPr lang="en-US" dirty="0" smtClean="0"/>
              <a:t>ADF 2.0: Java: Introduction to Spring Framework</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10</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6"/>
          <p:cNvSpPr>
            <a:spLocks noGrp="1" noChangeArrowheads="1"/>
          </p:cNvSpPr>
          <p:nvPr>
            <p:ph type="ftr" sz="quarter" idx="4294967295"/>
          </p:nvPr>
        </p:nvSpPr>
        <p:spPr bwMode="auto">
          <a:xfrm>
            <a:off x="0" y="8684381"/>
            <a:ext cx="2972098" cy="458108"/>
          </a:xfrm>
          <a:prstGeom prst="rect">
            <a:avLst/>
          </a:prstGeom>
          <a:noFill/>
          <a:ln>
            <a:miter lim="800000"/>
            <a:headEnd/>
            <a:tailEnd/>
          </a:ln>
        </p:spPr>
        <p:txBody>
          <a:bodyPr lIns="90143" tIns="45071" rIns="90143" bIns="45071"/>
          <a:lstStyle/>
          <a:p>
            <a:r>
              <a:rPr lang="en-US" dirty="0" smtClean="0"/>
              <a:t>Copyright © Accenture 2012</a:t>
            </a:r>
            <a:endParaRPr lang="en-US" dirty="0"/>
          </a:p>
        </p:txBody>
      </p:sp>
      <p:sp>
        <p:nvSpPr>
          <p:cNvPr id="87044" name="Rectangle 2"/>
          <p:cNvSpPr>
            <a:spLocks noGrp="1" noRot="1" noChangeAspect="1" noChangeArrowheads="1" noTextEdit="1"/>
          </p:cNvSpPr>
          <p:nvPr>
            <p:ph type="sldImg"/>
          </p:nvPr>
        </p:nvSpPr>
        <p:spPr>
          <a:xfrm>
            <a:off x="1143000" y="685800"/>
            <a:ext cx="4570413" cy="3429000"/>
          </a:xfrm>
          <a:ln/>
        </p:spPr>
      </p:sp>
      <p:sp>
        <p:nvSpPr>
          <p:cNvPr id="87045" name="Rectangle 3"/>
          <p:cNvSpPr>
            <a:spLocks noGrp="1" noChangeArrowheads="1"/>
          </p:cNvSpPr>
          <p:nvPr>
            <p:ph type="body" idx="1"/>
          </p:nvPr>
        </p:nvSpPr>
        <p:spPr>
          <a:noFill/>
          <a:ln w="9525">
            <a:noFill/>
          </a:ln>
        </p:spPr>
        <p:txBody>
          <a:bodyPr/>
          <a:lstStyle/>
          <a:p>
            <a:pPr marL="0" marR="0" indent="0" algn="l" defTabSz="432465" rtl="0" eaLnBrk="0" fontAlgn="base" latinLnBrk="0" hangingPunct="0">
              <a:lnSpc>
                <a:spcPct val="100000"/>
              </a:lnSpc>
              <a:spcBef>
                <a:spcPct val="30000"/>
              </a:spcBef>
              <a:spcAft>
                <a:spcPct val="0"/>
              </a:spcAft>
              <a:buClr>
                <a:srgbClr val="000000"/>
              </a:buClr>
              <a:buSzPct val="100000"/>
              <a:buFontTx/>
              <a:buNone/>
              <a:tabLst/>
              <a:defRPr/>
            </a:pPr>
            <a:r>
              <a:rPr lang="en-US" b="1" dirty="0" smtClean="0"/>
              <a:t>Faculty</a:t>
            </a:r>
            <a:r>
              <a:rPr lang="en-US" b="1" baseline="0" dirty="0" smtClean="0"/>
              <a:t> </a:t>
            </a:r>
            <a:r>
              <a:rPr lang="en-US" sz="1000" b="1" dirty="0" smtClean="0"/>
              <a:t>Notes:</a:t>
            </a:r>
            <a:endParaRPr lang="en-US" b="0" dirty="0" smtClean="0"/>
          </a:p>
          <a:p>
            <a:pPr marL="0" lvl="1" defTabSz="432465" eaLnBrk="0" fontAlgn="base" hangingPunct="0">
              <a:spcAft>
                <a:spcPct val="0"/>
              </a:spcAft>
              <a:buClr>
                <a:srgbClr val="000000"/>
              </a:buClr>
              <a:buSzPct val="100000"/>
              <a:defRPr/>
            </a:pPr>
            <a:r>
              <a:rPr lang="en-GB" dirty="0"/>
              <a:t>Review key slide points and participant notes</a:t>
            </a:r>
            <a:r>
              <a:rPr lang="en-GB" dirty="0" smtClean="0"/>
              <a:t>.</a:t>
            </a:r>
            <a:endParaRPr lang="en-US" sz="1000" baseline="0" dirty="0" smtClean="0"/>
          </a:p>
          <a:p>
            <a:pPr defTabSz="432465" eaLnBrk="0" fontAlgn="base" hangingPunct="0">
              <a:spcBef>
                <a:spcPct val="30000"/>
              </a:spcBef>
              <a:spcAft>
                <a:spcPct val="0"/>
              </a:spcAft>
              <a:buClr>
                <a:srgbClr val="000000"/>
              </a:buClr>
              <a:buSzPct val="100000"/>
              <a:defRPr/>
            </a:pPr>
            <a:r>
              <a:rPr lang="en-US" sz="1000" b="1" baseline="0" dirty="0" smtClean="0"/>
              <a:t>Animation on slide:</a:t>
            </a:r>
          </a:p>
          <a:p>
            <a:pPr defTabSz="432465" eaLnBrk="0" fontAlgn="base" hangingPunct="0">
              <a:spcAft>
                <a:spcPct val="0"/>
              </a:spcAft>
              <a:buClr>
                <a:srgbClr val="000000"/>
              </a:buClr>
              <a:buSzPct val="100000"/>
              <a:defRPr/>
            </a:pPr>
            <a:r>
              <a:rPr lang="en-US" sz="1000" baseline="0" dirty="0" smtClean="0"/>
              <a:t>On display:</a:t>
            </a:r>
            <a:r>
              <a:rPr lang="en-US" sz="1000" dirty="0" smtClean="0"/>
              <a:t> </a:t>
            </a:r>
            <a:r>
              <a:rPr lang="en-US" sz="1000" baseline="0" dirty="0" smtClean="0"/>
              <a:t>IoC text box </a:t>
            </a:r>
          </a:p>
          <a:p>
            <a:pPr defTabSz="432465" eaLnBrk="0" fontAlgn="base" hangingPunct="0">
              <a:spcAft>
                <a:spcPct val="0"/>
              </a:spcAft>
              <a:buClr>
                <a:srgbClr val="000000"/>
              </a:buClr>
              <a:buSzPct val="100000"/>
              <a:defRPr/>
            </a:pPr>
            <a:r>
              <a:rPr lang="en-US" sz="1000" baseline="0" dirty="0" smtClean="0"/>
              <a:t>On click: “Spring has two distinct containers” appears</a:t>
            </a:r>
          </a:p>
          <a:p>
            <a:pPr defTabSz="432465" eaLnBrk="0" fontAlgn="base" hangingPunct="0">
              <a:spcAft>
                <a:spcPct val="0"/>
              </a:spcAft>
              <a:buClr>
                <a:srgbClr val="000000"/>
              </a:buClr>
              <a:buSzPct val="100000"/>
              <a:defRPr/>
            </a:pPr>
            <a:r>
              <a:rPr lang="en-US" sz="1000" baseline="0" dirty="0" smtClean="0"/>
              <a:t>On click: Bean Factories and application contexts appears</a:t>
            </a:r>
            <a:endParaRPr lang="en-US" sz="1000" dirty="0" smtClean="0"/>
          </a:p>
          <a:p>
            <a:pPr defTabSz="432465" eaLnBrk="0" fontAlgn="base" hangingPunct="0">
              <a:spcBef>
                <a:spcPct val="30000"/>
              </a:spcBef>
              <a:spcAft>
                <a:spcPct val="0"/>
              </a:spcAft>
              <a:buClr>
                <a:srgbClr val="000000"/>
              </a:buClr>
              <a:buSzPct val="100000"/>
              <a:defRPr/>
            </a:pPr>
            <a:endParaRPr lang="en-US" sz="1000" b="1" dirty="0" smtClean="0"/>
          </a:p>
          <a:p>
            <a:pPr defTabSz="432465" eaLnBrk="0" fontAlgn="base" hangingPunct="0">
              <a:spcBef>
                <a:spcPct val="30000"/>
              </a:spcBef>
              <a:spcAft>
                <a:spcPct val="0"/>
              </a:spcAft>
              <a:buClr>
                <a:srgbClr val="000000"/>
              </a:buClr>
              <a:buSzPct val="100000"/>
              <a:defRPr/>
            </a:pPr>
            <a:r>
              <a:rPr lang="en-US" sz="1000" b="1" dirty="0" smtClean="0"/>
              <a:t>Participant Notes:</a:t>
            </a:r>
            <a:endParaRPr lang="en-US" b="0" dirty="0" smtClean="0"/>
          </a:p>
          <a:p>
            <a:pPr lvl="0"/>
            <a:r>
              <a:rPr lang="en-US" b="0" dirty="0" smtClean="0"/>
              <a:t>Other</a:t>
            </a:r>
            <a:r>
              <a:rPr lang="en-US" b="0" baseline="0" dirty="0" smtClean="0"/>
              <a:t> s</a:t>
            </a:r>
            <a:r>
              <a:rPr lang="en-US" b="0" dirty="0" smtClean="0"/>
              <a:t>ervices</a:t>
            </a:r>
            <a:r>
              <a:rPr lang="en-US" b="0" baseline="0" dirty="0" smtClean="0"/>
              <a:t> provided by ApplicationContext, apart from bean creation, are:</a:t>
            </a:r>
            <a:endParaRPr lang="en-US" b="0" dirty="0" smtClean="0"/>
          </a:p>
          <a:p>
            <a:pPr marL="182880" lvl="1" indent="-91440">
              <a:buFont typeface="Arial" pitchFamily="34" charset="0"/>
              <a:buChar char="•"/>
            </a:pPr>
            <a:r>
              <a:rPr lang="en-US" dirty="0" smtClean="0"/>
              <a:t>Resolving text messages from the properties file.</a:t>
            </a:r>
          </a:p>
          <a:p>
            <a:pPr marL="182880" lvl="1" indent="-91440">
              <a:buFont typeface="Arial" pitchFamily="34" charset="0"/>
              <a:buChar char="•"/>
            </a:pPr>
            <a:r>
              <a:rPr lang="en-US" dirty="0" smtClean="0"/>
              <a:t>Providing a generic way to load file resources and images.</a:t>
            </a:r>
          </a:p>
          <a:p>
            <a:pPr marL="182880" lvl="1" indent="-91440">
              <a:buFont typeface="Arial" pitchFamily="34" charset="0"/>
              <a:buChar char="•"/>
            </a:pPr>
            <a:r>
              <a:rPr lang="en-US" dirty="0" smtClean="0"/>
              <a:t>Publishing events to bean that are registered as listeners.</a:t>
            </a:r>
          </a:p>
        </p:txBody>
      </p:sp>
      <p:sp>
        <p:nvSpPr>
          <p:cNvPr id="5" name="Header Placeholder 4"/>
          <p:cNvSpPr>
            <a:spLocks noGrp="1"/>
          </p:cNvSpPr>
          <p:nvPr>
            <p:ph type="hdr" sz="quarter" idx="10"/>
          </p:nvPr>
        </p:nvSpPr>
        <p:spPr/>
        <p:txBody>
          <a:bodyPr/>
          <a:lstStyle/>
          <a:p>
            <a:r>
              <a:rPr lang="en-US" dirty="0" smtClean="0"/>
              <a:t>ADF 2.0: Java: Introduction to Spring Framework</a:t>
            </a:r>
            <a:endParaRPr lang="en-GB" dirty="0"/>
          </a:p>
        </p:txBody>
      </p:sp>
      <p:sp>
        <p:nvSpPr>
          <p:cNvPr id="6" name="Slide Number Placeholder 5"/>
          <p:cNvSpPr>
            <a:spLocks noGrp="1"/>
          </p:cNvSpPr>
          <p:nvPr>
            <p:ph type="sldNum" sz="quarter" idx="11"/>
          </p:nvPr>
        </p:nvSpPr>
        <p:spPr/>
        <p:txBody>
          <a:bodyPr/>
          <a:lstStyle/>
          <a:p>
            <a:fld id="{27CE0CED-C9FC-4C42-8AD7-7E9A6B171AE0}" type="slidenum">
              <a:rPr lang="en-GB" smtClean="0"/>
              <a:pPr/>
              <a:t>11</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32465" rtl="0" eaLnBrk="0" fontAlgn="base" latinLnBrk="0" hangingPunct="0">
              <a:lnSpc>
                <a:spcPct val="100000"/>
              </a:lnSpc>
              <a:spcBef>
                <a:spcPct val="30000"/>
              </a:spcBef>
              <a:spcAft>
                <a:spcPct val="0"/>
              </a:spcAft>
              <a:buClr>
                <a:srgbClr val="000000"/>
              </a:buClr>
              <a:buSzPct val="100000"/>
              <a:buFontTx/>
              <a:buNone/>
              <a:tabLst/>
              <a:defRPr/>
            </a:pPr>
            <a:r>
              <a:rPr lang="en-US" b="1" dirty="0" smtClean="0"/>
              <a:t>Faculty</a:t>
            </a:r>
            <a:r>
              <a:rPr lang="en-US" b="1" baseline="0" dirty="0" smtClean="0"/>
              <a:t> </a:t>
            </a:r>
            <a:r>
              <a:rPr lang="en-US" sz="1000" b="1" dirty="0" smtClean="0"/>
              <a:t>Notes:</a:t>
            </a:r>
            <a:endParaRPr lang="en-US" b="0" dirty="0" smtClean="0"/>
          </a:p>
          <a:p>
            <a:pPr marL="0" lvl="1" defTabSz="432465" eaLnBrk="0" fontAlgn="base" hangingPunct="0">
              <a:spcAft>
                <a:spcPct val="0"/>
              </a:spcAft>
              <a:buClr>
                <a:srgbClr val="000000"/>
              </a:buClr>
              <a:buSzPct val="100000"/>
              <a:defRPr/>
            </a:pPr>
            <a:r>
              <a:rPr lang="en-GB" dirty="0"/>
              <a:t>Review key slide points and participant notes</a:t>
            </a:r>
            <a:r>
              <a:rPr lang="en-GB" dirty="0" smtClean="0"/>
              <a:t>.</a:t>
            </a:r>
            <a:endParaRPr lang="en-US" sz="1000" b="1" dirty="0" smtClean="0"/>
          </a:p>
          <a:p>
            <a:pPr defTabSz="432465" eaLnBrk="0" fontAlgn="base" hangingPunct="0">
              <a:spcBef>
                <a:spcPct val="30000"/>
              </a:spcBef>
              <a:spcAft>
                <a:spcPct val="0"/>
              </a:spcAft>
              <a:buClr>
                <a:srgbClr val="000000"/>
              </a:buClr>
              <a:buSzPct val="100000"/>
              <a:defRPr/>
            </a:pPr>
            <a:r>
              <a:rPr lang="en-US" sz="1000" b="1" dirty="0" smtClean="0"/>
              <a:t>Participant Notes:</a:t>
            </a:r>
            <a:endParaRPr lang="en-US" b="0" dirty="0" smtClean="0"/>
          </a:p>
          <a:p>
            <a:r>
              <a:rPr lang="en-US" dirty="0" smtClean="0"/>
              <a:t>Java classes sometimes </a:t>
            </a:r>
            <a:r>
              <a:rPr lang="en-US" u="sng" dirty="0" smtClean="0"/>
              <a:t>borrow</a:t>
            </a:r>
            <a:r>
              <a:rPr lang="en-US" dirty="0" smtClean="0"/>
              <a:t> functionality from other classes.</a:t>
            </a:r>
          </a:p>
          <a:p>
            <a:pPr>
              <a:buFont typeface="Arial" pitchFamily="34" charset="0"/>
              <a:buNone/>
            </a:pPr>
            <a:r>
              <a:rPr lang="en-US" dirty="0" smtClean="0"/>
              <a:t>Java classes should be as </a:t>
            </a:r>
            <a:r>
              <a:rPr lang="en-US" u="sng" dirty="0" smtClean="0"/>
              <a:t>independent</a:t>
            </a:r>
            <a:r>
              <a:rPr lang="en-US" dirty="0" smtClean="0"/>
              <a:t> as possible from other Java classes. </a:t>
            </a:r>
          </a:p>
          <a:p>
            <a:pPr marL="182880" indent="-91440">
              <a:buFont typeface="Arial" pitchFamily="34" charset="0"/>
              <a:buChar char="•"/>
            </a:pPr>
            <a:r>
              <a:rPr lang="en-US" dirty="0" smtClean="0"/>
              <a:t>To ensure that Java classes are decoupled from one another, dependency from one class should be injected into</a:t>
            </a:r>
            <a:r>
              <a:rPr lang="en-US" baseline="0" dirty="0" smtClean="0"/>
              <a:t> another</a:t>
            </a:r>
            <a:r>
              <a:rPr lang="en-US" dirty="0" smtClean="0"/>
              <a:t>, rather than the class itself creating the</a:t>
            </a:r>
            <a:r>
              <a:rPr lang="en-US" baseline="0" dirty="0" smtClean="0"/>
              <a:t> </a:t>
            </a:r>
            <a:r>
              <a:rPr lang="en-US" dirty="0" smtClean="0"/>
              <a:t>object. </a:t>
            </a:r>
          </a:p>
          <a:p>
            <a:pPr marL="265176" lvl="1" indent="-82296">
              <a:buFont typeface="Courier New" pitchFamily="49" charset="0"/>
              <a:buChar char="o"/>
            </a:pPr>
            <a:r>
              <a:rPr lang="en-US" dirty="0" smtClean="0"/>
              <a:t>For example,</a:t>
            </a:r>
            <a:r>
              <a:rPr lang="en-US" baseline="0" dirty="0" smtClean="0"/>
              <a:t> i</a:t>
            </a:r>
            <a:r>
              <a:rPr lang="en-US" dirty="0" smtClean="0"/>
              <a:t>f class A has a dependency with class B, rather than creating an object of class B in class A, you can use DI (dependency injection)</a:t>
            </a:r>
          </a:p>
          <a:p>
            <a:pPr marL="274320" lvl="2"/>
            <a:r>
              <a:rPr lang="en-US" dirty="0"/>
              <a:t>C</a:t>
            </a:r>
            <a:r>
              <a:rPr lang="en-US" dirty="0" smtClean="0"/>
              <a:t>lass B is given to class A in</a:t>
            </a:r>
            <a:r>
              <a:rPr lang="en-US" baseline="0" dirty="0" smtClean="0"/>
              <a:t> one of two ways:</a:t>
            </a:r>
          </a:p>
          <a:p>
            <a:pPr marL="398463" lvl="2" indent="-80963">
              <a:buFont typeface="Arial" pitchFamily="34" charset="0"/>
              <a:buChar char="•"/>
            </a:pPr>
            <a:r>
              <a:rPr lang="en-US" dirty="0" smtClean="0"/>
              <a:t>Via the constructor of class A,</a:t>
            </a:r>
            <a:r>
              <a:rPr lang="en-US" baseline="0" dirty="0" smtClean="0"/>
              <a:t> </a:t>
            </a:r>
            <a:r>
              <a:rPr lang="en-US" dirty="0" smtClean="0"/>
              <a:t>called construction injection</a:t>
            </a:r>
          </a:p>
          <a:p>
            <a:pPr marL="398463" lvl="2" indent="-80963">
              <a:buFont typeface="Arial" pitchFamily="34" charset="0"/>
              <a:buChar char="•"/>
            </a:pPr>
            <a:r>
              <a:rPr lang="en-US" dirty="0" smtClean="0"/>
              <a:t>Via a setter, called setter injection</a:t>
            </a:r>
          </a:p>
          <a:p>
            <a:pPr marL="265176" lvl="1" indent="-82296" algn="l" defTabSz="914400" rtl="0" eaLnBrk="1" latinLnBrk="0" hangingPunct="1">
              <a:buFont typeface="Courier New" pitchFamily="49" charset="0"/>
              <a:buChar char="o"/>
            </a:pPr>
            <a:r>
              <a:rPr lang="en-US" sz="1000" kern="1200" dirty="0" smtClean="0">
                <a:solidFill>
                  <a:schemeClr val="tx1"/>
                </a:solidFill>
                <a:latin typeface="Arial" pitchFamily="34" charset="0"/>
                <a:ea typeface="+mn-ea"/>
                <a:cs typeface="Arial" pitchFamily="34" charset="0"/>
              </a:rPr>
              <a:t>Setter Injection is the </a:t>
            </a:r>
            <a:r>
              <a:rPr lang="en-US" sz="1000" u="sng" kern="1200" dirty="0" smtClean="0">
                <a:solidFill>
                  <a:schemeClr val="tx1"/>
                </a:solidFill>
                <a:latin typeface="Arial" pitchFamily="34" charset="0"/>
                <a:ea typeface="+mn-ea"/>
                <a:cs typeface="Arial" pitchFamily="34" charset="0"/>
              </a:rPr>
              <a:t>preferred</a:t>
            </a:r>
            <a:r>
              <a:rPr lang="en-US" sz="1000" kern="1200" dirty="0" smtClean="0">
                <a:solidFill>
                  <a:schemeClr val="tx1"/>
                </a:solidFill>
                <a:latin typeface="Arial" pitchFamily="34" charset="0"/>
                <a:ea typeface="+mn-ea"/>
                <a:cs typeface="Arial" pitchFamily="34" charset="0"/>
              </a:rPr>
              <a:t> method compared to constructors. </a:t>
            </a:r>
          </a:p>
          <a:p>
            <a:pPr marL="398463" lvl="2" indent="-80963">
              <a:buFont typeface="Arial" pitchFamily="34" charset="0"/>
              <a:buChar char="•"/>
            </a:pPr>
            <a:endParaRPr lang="en-US" dirty="0" smtClean="0"/>
          </a:p>
          <a:p>
            <a:pPr marL="0" lvl="1"/>
            <a:r>
              <a:rPr lang="en-US" dirty="0" smtClean="0"/>
              <a:t>Spring Framework helps in injecting dependencies via their containers.</a:t>
            </a:r>
          </a:p>
          <a:p>
            <a:pPr marL="182880" lvl="1" indent="-91440">
              <a:buFont typeface="Arial" pitchFamily="34" charset="0"/>
              <a:buChar char="•"/>
            </a:pPr>
            <a:r>
              <a:rPr lang="en-US" dirty="0" smtClean="0"/>
              <a:t>The general concept of dependency injection is that a class should not configure itself</a:t>
            </a:r>
            <a:r>
              <a:rPr lang="en-US" baseline="0" dirty="0" smtClean="0"/>
              <a:t>; </a:t>
            </a:r>
            <a:r>
              <a:rPr lang="en-US" dirty="0" smtClean="0"/>
              <a:t>it should be configured from outside of the</a:t>
            </a:r>
            <a:r>
              <a:rPr lang="en-US" baseline="0" dirty="0" smtClean="0"/>
              <a:t> class</a:t>
            </a:r>
            <a:r>
              <a:rPr lang="en-US" dirty="0" smtClean="0"/>
              <a:t>. </a:t>
            </a:r>
          </a:p>
          <a:p>
            <a:pPr marL="265176" marR="0" lvl="1" indent="-82296" fontAlgn="auto">
              <a:lnSpc>
                <a:spcPct val="100000"/>
              </a:lnSpc>
              <a:spcBef>
                <a:spcPts val="0"/>
              </a:spcBef>
              <a:spcAft>
                <a:spcPts val="0"/>
              </a:spcAft>
              <a:buClrTx/>
              <a:buSzTx/>
              <a:buFont typeface="Courier New" pitchFamily="49" charset="0"/>
              <a:buChar char="o"/>
              <a:tabLst/>
              <a:defRPr/>
            </a:pPr>
            <a:r>
              <a:rPr lang="en-US" dirty="0" smtClean="0"/>
              <a:t>Inversion of Control (IoC ) uses dependency injection to configure a class correctly, from outside of the class.</a:t>
            </a:r>
          </a:p>
          <a:p>
            <a:pPr marL="265176" lvl="1" indent="-82296">
              <a:buFont typeface="Courier New" pitchFamily="49" charset="0"/>
              <a:buChar char="o"/>
            </a:pPr>
            <a:r>
              <a:rPr lang="en-US" dirty="0" smtClean="0"/>
              <a:t>This technique </a:t>
            </a:r>
            <a:r>
              <a:rPr lang="en-US" b="0" dirty="0" smtClean="0"/>
              <a:t>can be used to ‘</a:t>
            </a:r>
            <a:r>
              <a:rPr lang="en-US" dirty="0" smtClean="0"/>
              <a:t>wire’ services or components to an application. </a:t>
            </a:r>
          </a:p>
        </p:txBody>
      </p:sp>
      <p:sp>
        <p:nvSpPr>
          <p:cNvPr id="4" name="Header Placeholder 3"/>
          <p:cNvSpPr>
            <a:spLocks noGrp="1"/>
          </p:cNvSpPr>
          <p:nvPr>
            <p:ph type="hdr" sz="quarter" idx="10"/>
          </p:nvPr>
        </p:nvSpPr>
        <p:spPr/>
        <p:txBody>
          <a:bodyPr/>
          <a:lstStyle/>
          <a:p>
            <a:r>
              <a:rPr lang="en-US" dirty="0" smtClean="0"/>
              <a:t>ADF 2.0: Java: Introduction to Spring Framework</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12</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6"/>
          <p:cNvSpPr>
            <a:spLocks noGrp="1" noChangeArrowheads="1"/>
          </p:cNvSpPr>
          <p:nvPr>
            <p:ph type="ftr" sz="quarter" idx="4294967295"/>
          </p:nvPr>
        </p:nvSpPr>
        <p:spPr bwMode="auto">
          <a:xfrm>
            <a:off x="0" y="8684381"/>
            <a:ext cx="2972098" cy="458108"/>
          </a:xfrm>
          <a:prstGeom prst="rect">
            <a:avLst/>
          </a:prstGeom>
          <a:noFill/>
          <a:ln>
            <a:miter lim="800000"/>
            <a:headEnd/>
            <a:tailEnd/>
          </a:ln>
        </p:spPr>
        <p:txBody>
          <a:bodyPr lIns="90143" tIns="45071" rIns="90143" bIns="45071"/>
          <a:lstStyle/>
          <a:p>
            <a:r>
              <a:rPr lang="en-GB" dirty="0" smtClean="0"/>
              <a:t>Copyright © Accenture 2012</a:t>
            </a:r>
            <a:endParaRPr lang="en-GB" dirty="0"/>
          </a:p>
        </p:txBody>
      </p:sp>
      <p:sp>
        <p:nvSpPr>
          <p:cNvPr id="88068" name="Rectangle 2"/>
          <p:cNvSpPr>
            <a:spLocks noGrp="1" noRot="1" noChangeAspect="1" noChangeArrowheads="1" noTextEdit="1"/>
          </p:cNvSpPr>
          <p:nvPr>
            <p:ph type="sldImg"/>
          </p:nvPr>
        </p:nvSpPr>
        <p:spPr>
          <a:xfrm>
            <a:off x="1143000" y="685800"/>
            <a:ext cx="4570413" cy="3429000"/>
          </a:xfrm>
          <a:ln/>
        </p:spPr>
      </p:sp>
      <p:sp>
        <p:nvSpPr>
          <p:cNvPr id="88069" name="Rectangle 3"/>
          <p:cNvSpPr>
            <a:spLocks noGrp="1" noChangeArrowheads="1"/>
          </p:cNvSpPr>
          <p:nvPr>
            <p:ph type="body" idx="1"/>
          </p:nvPr>
        </p:nvSpPr>
        <p:spPr>
          <a:noFill/>
          <a:ln w="9525">
            <a:noFill/>
          </a:ln>
        </p:spPr>
        <p:txBody>
          <a:bodyPr/>
          <a:lstStyle/>
          <a:p>
            <a:pPr defTabSz="432465" eaLnBrk="0" fontAlgn="base" hangingPunct="0">
              <a:spcBef>
                <a:spcPct val="30000"/>
              </a:spcBef>
              <a:spcAft>
                <a:spcPct val="0"/>
              </a:spcAft>
              <a:buClr>
                <a:srgbClr val="000000"/>
              </a:buClr>
              <a:buSzPct val="100000"/>
              <a:defRPr/>
            </a:pPr>
            <a:r>
              <a:rPr lang="en-US" sz="1000" b="1" dirty="0" smtClean="0"/>
              <a:t>Faculty Notes:</a:t>
            </a:r>
            <a:endParaRPr lang="en-US" b="0" dirty="0" smtClean="0"/>
          </a:p>
          <a:p>
            <a:pPr marL="0" lvl="1" defTabSz="432465" eaLnBrk="0" fontAlgn="base" hangingPunct="0">
              <a:spcAft>
                <a:spcPct val="0"/>
              </a:spcAft>
              <a:buClr>
                <a:srgbClr val="000000"/>
              </a:buClr>
              <a:buSzPct val="100000"/>
              <a:defRPr/>
            </a:pPr>
            <a:r>
              <a:rPr lang="en-GB" dirty="0"/>
              <a:t>Review key slide </a:t>
            </a:r>
            <a:r>
              <a:rPr lang="en-GB" dirty="0" smtClean="0"/>
              <a:t>points.</a:t>
            </a:r>
            <a:endParaRPr lang="en-US" dirty="0"/>
          </a:p>
          <a:p>
            <a:pPr defTabSz="432465" eaLnBrk="0" fontAlgn="base" hangingPunct="0">
              <a:spcBef>
                <a:spcPct val="30000"/>
              </a:spcBef>
              <a:spcAft>
                <a:spcPct val="0"/>
              </a:spcAft>
              <a:buClr>
                <a:srgbClr val="000000"/>
              </a:buClr>
              <a:buSzPct val="100000"/>
              <a:defRPr/>
            </a:pPr>
            <a:endParaRPr lang="en-US" altLang="ko-KR" b="0" dirty="0" smtClean="0">
              <a:ea typeface="Gulim" pitchFamily="34" charset="-127"/>
            </a:endParaRPr>
          </a:p>
          <a:p>
            <a:pPr defTabSz="432465" eaLnBrk="0" fontAlgn="base" hangingPunct="0">
              <a:spcBef>
                <a:spcPct val="30000"/>
              </a:spcBef>
              <a:spcAft>
                <a:spcPct val="0"/>
              </a:spcAft>
              <a:buClr>
                <a:srgbClr val="000000"/>
              </a:buClr>
              <a:buSzPct val="100000"/>
              <a:defRPr/>
            </a:pPr>
            <a:r>
              <a:rPr lang="en-US" sz="1000" b="1" dirty="0" smtClean="0"/>
              <a:t>Participant Notes:</a:t>
            </a:r>
            <a:endParaRPr lang="en-US" b="0" dirty="0" smtClean="0"/>
          </a:p>
          <a:p>
            <a:r>
              <a:rPr lang="en-US" dirty="0" smtClean="0"/>
              <a:t>N/A</a:t>
            </a:r>
            <a:endParaRPr dirty="0" smtClean="0"/>
          </a:p>
        </p:txBody>
      </p:sp>
      <p:sp>
        <p:nvSpPr>
          <p:cNvPr id="5" name="Header Placeholder 4"/>
          <p:cNvSpPr>
            <a:spLocks noGrp="1"/>
          </p:cNvSpPr>
          <p:nvPr>
            <p:ph type="hdr" sz="quarter" idx="10"/>
          </p:nvPr>
        </p:nvSpPr>
        <p:spPr/>
        <p:txBody>
          <a:bodyPr/>
          <a:lstStyle/>
          <a:p>
            <a:r>
              <a:rPr lang="en-US" dirty="0" smtClean="0"/>
              <a:t>ADF 2.0: Java: Introduction to Spring Framework</a:t>
            </a:r>
            <a:endParaRPr lang="en-GB" dirty="0"/>
          </a:p>
        </p:txBody>
      </p:sp>
      <p:sp>
        <p:nvSpPr>
          <p:cNvPr id="6" name="Slide Number Placeholder 5"/>
          <p:cNvSpPr>
            <a:spLocks noGrp="1"/>
          </p:cNvSpPr>
          <p:nvPr>
            <p:ph type="sldNum" sz="quarter" idx="11"/>
          </p:nvPr>
        </p:nvSpPr>
        <p:spPr/>
        <p:txBody>
          <a:bodyPr/>
          <a:lstStyle/>
          <a:p>
            <a:fld id="{27CE0CED-C9FC-4C42-8AD7-7E9A6B171AE0}" type="slidenum">
              <a:rPr lang="en-GB" smtClean="0"/>
              <a:pPr/>
              <a:t>13</a:t>
            </a:fld>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6"/>
          <p:cNvSpPr>
            <a:spLocks noGrp="1" noChangeArrowheads="1"/>
          </p:cNvSpPr>
          <p:nvPr>
            <p:ph type="ftr" sz="quarter" idx="4294967295"/>
          </p:nvPr>
        </p:nvSpPr>
        <p:spPr bwMode="auto">
          <a:xfrm>
            <a:off x="0" y="8684381"/>
            <a:ext cx="2972098" cy="458108"/>
          </a:xfrm>
          <a:prstGeom prst="rect">
            <a:avLst/>
          </a:prstGeom>
          <a:noFill/>
          <a:ln>
            <a:miter lim="800000"/>
            <a:headEnd/>
            <a:tailEnd/>
          </a:ln>
        </p:spPr>
        <p:txBody>
          <a:bodyPr lIns="90143" tIns="45071" rIns="90143" bIns="45071"/>
          <a:lstStyle/>
          <a:p>
            <a:r>
              <a:rPr lang="en-GB" dirty="0" smtClean="0"/>
              <a:t>Copyright © Accenture 2012</a:t>
            </a:r>
            <a:endParaRPr lang="en-GB" dirty="0"/>
          </a:p>
        </p:txBody>
      </p:sp>
      <p:sp>
        <p:nvSpPr>
          <p:cNvPr id="89092" name="Rectangle 2"/>
          <p:cNvSpPr>
            <a:spLocks noGrp="1" noRot="1" noChangeAspect="1" noChangeArrowheads="1" noTextEdit="1"/>
          </p:cNvSpPr>
          <p:nvPr>
            <p:ph type="sldImg"/>
          </p:nvPr>
        </p:nvSpPr>
        <p:spPr>
          <a:xfrm>
            <a:off x="1143000" y="685800"/>
            <a:ext cx="4570413" cy="3429000"/>
          </a:xfrm>
          <a:ln/>
        </p:spPr>
      </p:sp>
      <p:sp>
        <p:nvSpPr>
          <p:cNvPr id="89093" name="Rectangle 3"/>
          <p:cNvSpPr>
            <a:spLocks noGrp="1" noChangeArrowheads="1"/>
          </p:cNvSpPr>
          <p:nvPr>
            <p:ph type="body" idx="1"/>
          </p:nvPr>
        </p:nvSpPr>
        <p:spPr>
          <a:noFill/>
          <a:ln w="9525">
            <a:noFill/>
          </a:ln>
        </p:spPr>
        <p:txBody>
          <a:bodyPr/>
          <a:lstStyle/>
          <a:p>
            <a:pPr defTabSz="432465" eaLnBrk="0" fontAlgn="base" hangingPunct="0">
              <a:spcBef>
                <a:spcPct val="30000"/>
              </a:spcBef>
              <a:spcAft>
                <a:spcPct val="0"/>
              </a:spcAft>
              <a:buClr>
                <a:srgbClr val="000000"/>
              </a:buClr>
              <a:buSzPct val="100000"/>
              <a:defRPr/>
            </a:pPr>
            <a:r>
              <a:rPr lang="en-US" sz="1000" b="1" dirty="0" smtClean="0"/>
              <a:t>Faculty Notes:</a:t>
            </a:r>
          </a:p>
          <a:p>
            <a:pPr marL="0" lvl="1" defTabSz="432465" eaLnBrk="0" fontAlgn="base" hangingPunct="0">
              <a:spcAft>
                <a:spcPct val="0"/>
              </a:spcAft>
              <a:buClr>
                <a:srgbClr val="000000"/>
              </a:buClr>
              <a:buSzPct val="100000"/>
              <a:defRPr/>
            </a:pPr>
            <a:r>
              <a:rPr lang="en-GB" dirty="0"/>
              <a:t>Review key slide points and participant notes</a:t>
            </a:r>
            <a:r>
              <a:rPr lang="en-GB" dirty="0" smtClean="0"/>
              <a:t>.</a:t>
            </a:r>
          </a:p>
          <a:p>
            <a:pPr marL="0" lvl="1" defTabSz="432465" eaLnBrk="0" fontAlgn="base" hangingPunct="0">
              <a:spcAft>
                <a:spcPct val="0"/>
              </a:spcAft>
              <a:buClr>
                <a:srgbClr val="000000"/>
              </a:buClr>
              <a:buSzPct val="100000"/>
              <a:defRPr/>
            </a:pPr>
            <a:endParaRPr lang="en-GB" sz="1000" b="1" dirty="0" smtClean="0"/>
          </a:p>
          <a:p>
            <a:pPr marL="0" lvl="1" defTabSz="432465" eaLnBrk="0" fontAlgn="base" hangingPunct="0">
              <a:spcAft>
                <a:spcPct val="0"/>
              </a:spcAft>
              <a:buClr>
                <a:srgbClr val="000000"/>
              </a:buClr>
              <a:buSzPct val="100000"/>
              <a:defRPr/>
            </a:pPr>
            <a:r>
              <a:rPr lang="en-GB" sz="1000" b="1" dirty="0" smtClean="0"/>
              <a:t>Animation on slide.</a:t>
            </a:r>
          </a:p>
          <a:p>
            <a:pPr marL="0" lvl="1" defTabSz="432465" eaLnBrk="0" fontAlgn="base" hangingPunct="0">
              <a:spcAft>
                <a:spcPct val="0"/>
              </a:spcAft>
              <a:buClr>
                <a:srgbClr val="000000"/>
              </a:buClr>
              <a:buSzPct val="100000"/>
              <a:defRPr/>
            </a:pPr>
            <a:r>
              <a:rPr lang="en-GB" dirty="0" smtClean="0"/>
              <a:t>On Display: Text</a:t>
            </a:r>
          </a:p>
          <a:p>
            <a:pPr marL="0" lvl="1" defTabSz="432465" eaLnBrk="0" fontAlgn="base" hangingPunct="0">
              <a:spcAft>
                <a:spcPct val="0"/>
              </a:spcAft>
              <a:buClr>
                <a:srgbClr val="000000"/>
              </a:buClr>
              <a:buSzPct val="100000"/>
              <a:defRPr/>
            </a:pPr>
            <a:r>
              <a:rPr lang="en-GB" sz="1000" dirty="0" smtClean="0"/>
              <a:t>On Click: Example </a:t>
            </a:r>
            <a:endParaRPr lang="en-US" sz="1000" dirty="0" smtClean="0"/>
          </a:p>
          <a:p>
            <a:pPr defTabSz="432465" eaLnBrk="0" fontAlgn="base" hangingPunct="0">
              <a:spcBef>
                <a:spcPct val="30000"/>
              </a:spcBef>
              <a:spcAft>
                <a:spcPct val="0"/>
              </a:spcAft>
              <a:buClr>
                <a:srgbClr val="000000"/>
              </a:buClr>
              <a:buSzPct val="100000"/>
              <a:defRPr/>
            </a:pPr>
            <a:r>
              <a:rPr lang="en-US" sz="1000" b="1" dirty="0" smtClean="0"/>
              <a:t>Participant Notes:</a:t>
            </a:r>
            <a:endParaRPr lang="en-US" b="0" dirty="0" smtClean="0"/>
          </a:p>
          <a:p>
            <a:pPr marR="0" algn="l" defTabSz="914400" rtl="0" eaLnBrk="1" fontAlgn="auto" latinLnBrk="0" hangingPunct="1">
              <a:lnSpc>
                <a:spcPct val="100000"/>
              </a:lnSpc>
              <a:spcBef>
                <a:spcPts val="0"/>
              </a:spcBef>
              <a:spcAft>
                <a:spcPts val="0"/>
              </a:spcAft>
              <a:buClrTx/>
              <a:buSzTx/>
              <a:tabLst/>
              <a:defRPr/>
            </a:pPr>
            <a:r>
              <a:rPr lang="en-US" dirty="0" smtClean="0"/>
              <a:t>The beans are listed in the configuration file so that they can later be referred to by application programs.  </a:t>
            </a:r>
          </a:p>
          <a:p>
            <a:pPr marL="284163" indent="-90488">
              <a:buFont typeface="Arial" pitchFamily="34" charset="0"/>
              <a:buChar char="•"/>
            </a:pPr>
            <a:r>
              <a:rPr lang="en-US" dirty="0" smtClean="0"/>
              <a:t>In order</a:t>
            </a:r>
            <a:r>
              <a:rPr lang="en-US" baseline="0" dirty="0" smtClean="0"/>
              <a:t> to get an Event object created, you need to refer to it using its id “event”.</a:t>
            </a:r>
          </a:p>
          <a:p>
            <a:pPr marL="284163" indent="-90488">
              <a:buFont typeface="Arial" pitchFamily="34" charset="0"/>
              <a:buChar char="•"/>
            </a:pPr>
            <a:r>
              <a:rPr lang="en-US" dirty="0"/>
              <a:t>The </a:t>
            </a:r>
            <a:r>
              <a:rPr lang="en-US" dirty="0" smtClean="0"/>
              <a:t>slide example shows </a:t>
            </a:r>
            <a:r>
              <a:rPr lang="en-US" dirty="0"/>
              <a:t>how Event class is configured in a Spring Configuration file. </a:t>
            </a:r>
          </a:p>
          <a:p>
            <a:pPr marL="284163" indent="-90488">
              <a:buFont typeface="Arial" pitchFamily="34" charset="0"/>
              <a:buChar char="•"/>
            </a:pPr>
            <a:endParaRPr dirty="0" smtClean="0"/>
          </a:p>
        </p:txBody>
      </p:sp>
      <p:sp>
        <p:nvSpPr>
          <p:cNvPr id="5" name="Header Placeholder 4"/>
          <p:cNvSpPr>
            <a:spLocks noGrp="1"/>
          </p:cNvSpPr>
          <p:nvPr>
            <p:ph type="hdr" sz="quarter" idx="10"/>
          </p:nvPr>
        </p:nvSpPr>
        <p:spPr/>
        <p:txBody>
          <a:bodyPr/>
          <a:lstStyle/>
          <a:p>
            <a:r>
              <a:rPr lang="en-US" dirty="0" smtClean="0"/>
              <a:t>ADF 2.0: Java: Introduction to Spring Framework</a:t>
            </a:r>
            <a:endParaRPr lang="en-GB" dirty="0"/>
          </a:p>
        </p:txBody>
      </p:sp>
      <p:sp>
        <p:nvSpPr>
          <p:cNvPr id="6" name="Slide Number Placeholder 5"/>
          <p:cNvSpPr>
            <a:spLocks noGrp="1"/>
          </p:cNvSpPr>
          <p:nvPr>
            <p:ph type="sldNum" sz="quarter" idx="11"/>
          </p:nvPr>
        </p:nvSpPr>
        <p:spPr/>
        <p:txBody>
          <a:bodyPr/>
          <a:lstStyle/>
          <a:p>
            <a:fld id="{27CE0CED-C9FC-4C42-8AD7-7E9A6B171AE0}" type="slidenum">
              <a:rPr lang="en-GB" smtClean="0"/>
              <a:pPr/>
              <a:t>14</a:t>
            </a:fld>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b="1" dirty="0" smtClean="0"/>
              <a:t>Faculty Notes:</a:t>
            </a:r>
          </a:p>
          <a:p>
            <a:r>
              <a:rPr lang="en-US" sz="1000" b="0" kern="1200" baseline="0" dirty="0" smtClean="0">
                <a:solidFill>
                  <a:schemeClr val="tx1"/>
                </a:solidFill>
                <a:effectLst/>
                <a:latin typeface="Arial" pitchFamily="34" charset="0"/>
                <a:ea typeface="+mn-ea"/>
                <a:cs typeface="Arial" pitchFamily="34" charset="0"/>
              </a:rPr>
              <a:t>The fully annotated demonstration code is found in the Faculty Guide. You may use this to guide you through the demo. However, for the purposes of the demonstration, please create new code from scratch while sharing your screen with the entire class and talking through each step.  </a:t>
            </a:r>
          </a:p>
          <a:p>
            <a:endParaRPr lang="en-US" sz="1000" b="0" kern="1200" baseline="0" dirty="0" smtClean="0">
              <a:solidFill>
                <a:schemeClr val="tx1"/>
              </a:solidFill>
              <a:effectLst/>
              <a:latin typeface="Arial" pitchFamily="34" charset="0"/>
              <a:ea typeface="+mn-ea"/>
              <a:cs typeface="Arial" pitchFamily="34" charset="0"/>
            </a:endParaRPr>
          </a:p>
          <a:p>
            <a:pPr fontAlgn="base">
              <a:spcBef>
                <a:spcPct val="30000"/>
              </a:spcBef>
              <a:spcAft>
                <a:spcPct val="0"/>
              </a:spcAft>
              <a:buClr>
                <a:srgbClr val="000000"/>
              </a:buClr>
              <a:buSzPct val="100000"/>
              <a:defRPr/>
            </a:pPr>
            <a:r>
              <a:rPr lang="en-GB" b="1" dirty="0" smtClean="0"/>
              <a:t>Demonstrate</a:t>
            </a:r>
            <a:r>
              <a:rPr lang="en-GB" b="1" baseline="0" dirty="0" smtClean="0"/>
              <a:t> how to create a </a:t>
            </a:r>
            <a:r>
              <a:rPr lang="en-US" sz="1000" b="1" dirty="0" smtClean="0"/>
              <a:t> Spring Core application to print a greeting along with a name</a:t>
            </a:r>
            <a:r>
              <a:rPr lang="en-US" sz="1000" dirty="0" smtClean="0"/>
              <a:t>.</a:t>
            </a:r>
            <a:r>
              <a:rPr lang="en-US" dirty="0"/>
              <a:t> </a:t>
            </a:r>
            <a:endParaRPr lang="en-US" dirty="0" smtClean="0"/>
          </a:p>
          <a:p>
            <a:pPr marL="182880" indent="-91440" fontAlgn="base">
              <a:spcAft>
                <a:spcPct val="0"/>
              </a:spcAft>
              <a:buClr>
                <a:srgbClr val="000000"/>
              </a:buClr>
              <a:buSzPct val="100000"/>
              <a:buFont typeface="Arial" pitchFamily="34" charset="0"/>
              <a:buChar char="•"/>
              <a:defRPr/>
            </a:pPr>
            <a:r>
              <a:rPr lang="en-US" dirty="0"/>
              <a:t>This demo </a:t>
            </a:r>
            <a:r>
              <a:rPr lang="en-US" u="sng" dirty="0"/>
              <a:t>requires</a:t>
            </a:r>
            <a:r>
              <a:rPr lang="en-US" dirty="0"/>
              <a:t> the following jars to be present in the </a:t>
            </a:r>
            <a:r>
              <a:rPr lang="en-US" dirty="0" smtClean="0"/>
              <a:t>classpath: </a:t>
            </a:r>
            <a:r>
              <a:rPr lang="en-US" dirty="0"/>
              <a:t>spring-core.jar, commons-logging.jar and </a:t>
            </a:r>
            <a:r>
              <a:rPr lang="en-US" dirty="0" smtClean="0"/>
              <a:t>spring-beans.jar</a:t>
            </a:r>
          </a:p>
          <a:p>
            <a:pPr marL="182880" indent="-91440" fontAlgn="base">
              <a:spcAft>
                <a:spcPct val="0"/>
              </a:spcAft>
              <a:buClr>
                <a:srgbClr val="000000"/>
              </a:buClr>
              <a:buSzPct val="100000"/>
              <a:buFont typeface="Arial" pitchFamily="34" charset="0"/>
              <a:buChar char="•"/>
              <a:defRPr/>
            </a:pPr>
            <a:r>
              <a:rPr lang="en-US" dirty="0" smtClean="0"/>
              <a:t>This </a:t>
            </a:r>
            <a:r>
              <a:rPr lang="en-US" dirty="0"/>
              <a:t>demo also tests Singleton design pattern</a:t>
            </a:r>
            <a:r>
              <a:rPr lang="en-US" dirty="0" smtClean="0"/>
              <a:t>.</a:t>
            </a:r>
          </a:p>
          <a:p>
            <a:pPr marL="0" marR="0" indent="0" algn="l" defTabSz="914400" rtl="0" eaLnBrk="1" fontAlgn="auto" latinLnBrk="0" hangingPunct="1">
              <a:spcBef>
                <a:spcPts val="0"/>
              </a:spcBef>
              <a:spcAft>
                <a:spcPts val="0"/>
              </a:spcAft>
              <a:buClrTx/>
              <a:buSzTx/>
              <a:buFontTx/>
              <a:buNone/>
              <a:tabLst/>
              <a:defRPr/>
            </a:pPr>
            <a:endParaRPr lang="en-US" dirty="0" smtClean="0"/>
          </a:p>
          <a:p>
            <a:pPr marL="554037" indent="-457200">
              <a:lnSpc>
                <a:spcPct val="110000"/>
              </a:lnSpc>
              <a:buFont typeface="+mj-lt"/>
              <a:buAutoNum type="arabicPeriod"/>
              <a:defRPr/>
            </a:pPr>
            <a:r>
              <a:rPr lang="en-US" dirty="0" smtClean="0">
                <a:latin typeface="Arial" pitchFamily="34" charset="0"/>
                <a:cs typeface="Arial" pitchFamily="34" charset="0"/>
              </a:rPr>
              <a:t>Open the project Week2CodebaseM26_participant</a:t>
            </a:r>
          </a:p>
          <a:p>
            <a:pPr marL="554037" lvl="0" indent="-457200">
              <a:lnSpc>
                <a:spcPct val="110000"/>
              </a:lnSpc>
              <a:buFont typeface="+mj-lt"/>
              <a:buAutoNum type="arabicPeriod"/>
              <a:defRPr/>
            </a:pPr>
            <a:r>
              <a:rPr lang="en-US" dirty="0" smtClean="0">
                <a:latin typeface="Arial" pitchFamily="34" charset="0"/>
                <a:cs typeface="Arial" pitchFamily="34" charset="0"/>
              </a:rPr>
              <a:t>Navigate to Java Resources/</a:t>
            </a:r>
            <a:r>
              <a:rPr lang="en-US" dirty="0" err="1" smtClean="0">
                <a:latin typeface="Arial" pitchFamily="34" charset="0"/>
                <a:cs typeface="Arial" pitchFamily="34" charset="0"/>
              </a:rPr>
              <a:t>src</a:t>
            </a:r>
            <a:r>
              <a:rPr lang="en-US" dirty="0" smtClean="0">
                <a:latin typeface="Arial" pitchFamily="34" charset="0"/>
                <a:cs typeface="Arial" pitchFamily="34" charset="0"/>
              </a:rPr>
              <a:t>.</a:t>
            </a:r>
          </a:p>
          <a:p>
            <a:pPr marL="554037" lvl="0" indent="-457200">
              <a:lnSpc>
                <a:spcPct val="110000"/>
              </a:lnSpc>
              <a:buFont typeface="+mj-lt"/>
              <a:buAutoNum type="arabicPeriod"/>
              <a:defRPr/>
            </a:pPr>
            <a:r>
              <a:rPr lang="en-US" dirty="0" smtClean="0">
                <a:latin typeface="Arial" pitchFamily="34" charset="0"/>
                <a:cs typeface="Arial" pitchFamily="34" charset="0"/>
              </a:rPr>
              <a:t>Open package  com.accenture.adf.newcodington.module26.sample.</a:t>
            </a:r>
          </a:p>
          <a:p>
            <a:pPr marL="554037" lvl="0" indent="-457200">
              <a:lnSpc>
                <a:spcPct val="110000"/>
              </a:lnSpc>
              <a:buFont typeface="+mj-lt"/>
              <a:buAutoNum type="arabicPeriod"/>
              <a:defRPr/>
            </a:pPr>
            <a:r>
              <a:rPr lang="en-US" dirty="0" smtClean="0">
                <a:latin typeface="Arial" pitchFamily="34" charset="0"/>
                <a:cs typeface="Arial" pitchFamily="34" charset="0"/>
              </a:rPr>
              <a:t>Complete TODOs in</a:t>
            </a:r>
          </a:p>
          <a:p>
            <a:pPr marL="1011237" lvl="1" indent="-457200">
              <a:lnSpc>
                <a:spcPct val="110000"/>
              </a:lnSpc>
              <a:buFont typeface="+mj-lt"/>
              <a:buAutoNum type="alphaLcParenR"/>
              <a:defRPr/>
            </a:pPr>
            <a:r>
              <a:rPr lang="en-US" dirty="0" smtClean="0">
                <a:latin typeface="Arial" pitchFamily="34" charset="0"/>
                <a:cs typeface="Arial" pitchFamily="34" charset="0"/>
              </a:rPr>
              <a:t>HelloSeeIt.java</a:t>
            </a:r>
          </a:p>
          <a:p>
            <a:pPr marL="1011237" lvl="1" indent="-457200">
              <a:lnSpc>
                <a:spcPct val="110000"/>
              </a:lnSpc>
              <a:buFont typeface="+mj-lt"/>
              <a:buAutoNum type="alphaLcParenR"/>
              <a:defRPr/>
            </a:pPr>
            <a:r>
              <a:rPr lang="en-US" dirty="0" smtClean="0">
                <a:latin typeface="Arial" pitchFamily="34" charset="0"/>
                <a:cs typeface="Arial" pitchFamily="34" charset="0"/>
              </a:rPr>
              <a:t>HelloSeeItImpl.java</a:t>
            </a:r>
          </a:p>
          <a:p>
            <a:pPr marL="1011237" lvl="1" indent="-457200">
              <a:lnSpc>
                <a:spcPct val="110000"/>
              </a:lnSpc>
              <a:buFont typeface="+mj-lt"/>
              <a:buAutoNum type="alphaLcParenR"/>
              <a:defRPr/>
            </a:pPr>
            <a:r>
              <a:rPr lang="en-US" dirty="0" smtClean="0">
                <a:latin typeface="Arial" pitchFamily="34" charset="0"/>
                <a:cs typeface="Arial" pitchFamily="34" charset="0"/>
              </a:rPr>
              <a:t>HelloSeeItClient.java</a:t>
            </a:r>
          </a:p>
          <a:p>
            <a:pPr marL="554037" indent="-457200">
              <a:lnSpc>
                <a:spcPct val="110000"/>
              </a:lnSpc>
              <a:buFont typeface="+mj-lt"/>
              <a:buAutoNum type="arabicPeriod"/>
              <a:defRPr/>
            </a:pPr>
            <a:r>
              <a:rPr lang="en-US" dirty="0" smtClean="0">
                <a:latin typeface="Arial" pitchFamily="34" charset="0"/>
                <a:cs typeface="Arial" pitchFamily="34" charset="0"/>
              </a:rPr>
              <a:t>Complete helloSeeIt.xml.</a:t>
            </a:r>
          </a:p>
          <a:p>
            <a:pPr marL="0" marR="0" indent="0" algn="l" defTabSz="914400" rtl="0" eaLnBrk="1" fontAlgn="auto" latinLnBrk="0" hangingPunct="1">
              <a:spcBef>
                <a:spcPts val="0"/>
              </a:spcBef>
              <a:spcAft>
                <a:spcPts val="0"/>
              </a:spcAft>
              <a:buClrTx/>
              <a:buSzTx/>
              <a:buFontTx/>
              <a:buNone/>
              <a:tabLst/>
              <a:defRPr/>
            </a:pPr>
            <a:endParaRPr lang="en-US" dirty="0" smtClean="0"/>
          </a:p>
          <a:p>
            <a:pPr marL="0" lvl="1"/>
            <a:r>
              <a:rPr lang="en-GB" b="1" dirty="0" smtClean="0"/>
              <a:t>Participant Notes:</a:t>
            </a:r>
          </a:p>
          <a:p>
            <a:pPr marL="0" marR="0" lvl="1" algn="l" defTabSz="914400" rtl="0" eaLnBrk="1" fontAlgn="auto" latinLnBrk="0" hangingPunct="1">
              <a:spcBef>
                <a:spcPts val="0"/>
              </a:spcBef>
              <a:spcAft>
                <a:spcPts val="0"/>
              </a:spcAft>
              <a:buClrTx/>
              <a:buSzTx/>
              <a:tabLst/>
              <a:defRPr/>
            </a:pPr>
            <a:r>
              <a:rPr lang="en-US" sz="1000" dirty="0" smtClean="0">
                <a:solidFill>
                  <a:schemeClr val="tx1"/>
                </a:solidFill>
                <a:latin typeface="Arial" pitchFamily="34" charset="0"/>
                <a:cs typeface="Arial" pitchFamily="34" charset="0"/>
              </a:rPr>
              <a:t>Pay attention as your faculty member creates the Spring Core application. You will be asked to create one after this demonstration.</a:t>
            </a:r>
            <a:endParaRPr lang="en-GB" dirty="0" smtClean="0"/>
          </a:p>
          <a:p>
            <a:pPr marL="182880" indent="-91440" algn="l" defTabSz="914400" rtl="0" eaLnBrk="1" fontAlgn="base" latinLnBrk="0" hangingPunct="1">
              <a:spcBef>
                <a:spcPct val="30000"/>
              </a:spcBef>
              <a:spcAft>
                <a:spcPct val="0"/>
              </a:spcAft>
              <a:buClr>
                <a:srgbClr val="000000"/>
              </a:buClr>
              <a:buSzPct val="100000"/>
              <a:buFont typeface="Arial" pitchFamily="34" charset="0"/>
              <a:buNone/>
              <a:defRPr/>
            </a:pPr>
            <a:endParaRPr lang="en-US" dirty="0"/>
          </a:p>
        </p:txBody>
      </p:sp>
      <p:sp>
        <p:nvSpPr>
          <p:cNvPr id="4" name="Header Placeholder 3"/>
          <p:cNvSpPr>
            <a:spLocks noGrp="1"/>
          </p:cNvSpPr>
          <p:nvPr>
            <p:ph type="hdr" sz="quarter" idx="10"/>
          </p:nvPr>
        </p:nvSpPr>
        <p:spPr/>
        <p:txBody>
          <a:bodyPr/>
          <a:lstStyle/>
          <a:p>
            <a:r>
              <a:rPr lang="en-US" dirty="0" smtClean="0"/>
              <a:t>ADF 2.0: Java: Introduction to Spring Framework</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15</a:t>
            </a:fld>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85725" marR="0" indent="-85725" algn="l" defTabSz="914400" rtl="0" eaLnBrk="1" fontAlgn="auto" latinLnBrk="0" hangingPunct="1">
              <a:lnSpc>
                <a:spcPct val="100000"/>
              </a:lnSpc>
              <a:spcBef>
                <a:spcPts val="0"/>
              </a:spcBef>
              <a:spcAft>
                <a:spcPts val="0"/>
              </a:spcAft>
              <a:buClrTx/>
              <a:buSzTx/>
              <a:buFontTx/>
              <a:buNone/>
              <a:tabLst/>
              <a:defRPr/>
            </a:pPr>
            <a:r>
              <a:rPr lang="en-US" sz="1000" b="0" kern="1200" baseline="0" dirty="0" smtClean="0">
                <a:solidFill>
                  <a:schemeClr val="tx1"/>
                </a:solidFill>
                <a:effectLst/>
                <a:latin typeface="Arial" pitchFamily="34" charset="0"/>
                <a:ea typeface="+mn-ea"/>
                <a:cs typeface="Arial" pitchFamily="34" charset="0"/>
              </a:rPr>
              <a:t>The fully annotated solution code is found in the Faculty Guide.</a:t>
            </a:r>
            <a:endParaRPr lang="en-GB" b="1" dirty="0" smtClean="0"/>
          </a:p>
          <a:p>
            <a:pPr marL="182880" indent="-91440" algn="l" defTabSz="914400" rtl="0" eaLnBrk="1" fontAlgn="base" latinLnBrk="0" hangingPunct="1">
              <a:spcBef>
                <a:spcPct val="30000"/>
              </a:spcBef>
              <a:spcAft>
                <a:spcPct val="0"/>
              </a:spcAft>
              <a:buClr>
                <a:srgbClr val="000000"/>
              </a:buClr>
              <a:buSzPct val="100000"/>
              <a:buFont typeface="Arial" pitchFamily="34" charset="0"/>
              <a:buChar char="•"/>
              <a:defRPr/>
            </a:pPr>
            <a:r>
              <a:rPr lang="en-GB" sz="1000" b="1" kern="1200" dirty="0" smtClean="0">
                <a:solidFill>
                  <a:schemeClr val="tx1"/>
                </a:solidFill>
                <a:latin typeface="Arial" pitchFamily="34" charset="0"/>
                <a:ea typeface="+mn-ea"/>
                <a:cs typeface="Arial" pitchFamily="34" charset="0"/>
              </a:rPr>
              <a:t>Present the task that participants must try themselves.</a:t>
            </a:r>
          </a:p>
          <a:p>
            <a:pPr marL="182880" indent="-91440" algn="l" defTabSz="914400" rtl="0" eaLnBrk="1" fontAlgn="base" latinLnBrk="0" hangingPunct="1">
              <a:spcBef>
                <a:spcPct val="30000"/>
              </a:spcBef>
              <a:spcAft>
                <a:spcPct val="0"/>
              </a:spcAft>
              <a:buClr>
                <a:srgbClr val="000000"/>
              </a:buClr>
              <a:buSzPct val="100000"/>
              <a:buFont typeface="Arial" pitchFamily="34" charset="0"/>
              <a:buChar char="•"/>
              <a:defRPr/>
            </a:pPr>
            <a:r>
              <a:rPr lang="en-GB" sz="1000" b="1" kern="1200" dirty="0" smtClean="0">
                <a:solidFill>
                  <a:schemeClr val="tx1"/>
                </a:solidFill>
                <a:latin typeface="Arial" pitchFamily="34" charset="0"/>
                <a:ea typeface="+mn-ea"/>
                <a:cs typeface="Arial" pitchFamily="34" charset="0"/>
              </a:rPr>
              <a:t>Walk around the room </a:t>
            </a:r>
            <a:r>
              <a:rPr lang="en-GB" b="1" dirty="0" smtClean="0"/>
              <a:t>in case anyone needs assistance.</a:t>
            </a:r>
            <a:endParaRPr lang="en-GB"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dirty="0" smtClean="0"/>
          </a:p>
          <a:p>
            <a:pPr marL="0" lvl="1"/>
            <a:endParaRPr lang="en-GB" b="1" dirty="0" smtClean="0"/>
          </a:p>
          <a:p>
            <a:pPr marL="0" lvl="1"/>
            <a:r>
              <a:rPr lang="en-GB" b="1" dirty="0" smtClean="0"/>
              <a:t>Participant Notes:</a:t>
            </a:r>
          </a:p>
          <a:p>
            <a:pPr marL="0" marR="0" lvl="1" algn="l" defTabSz="914400" rtl="0" eaLnBrk="1" fontAlgn="base" latinLnBrk="0" hangingPunct="1">
              <a:lnSpc>
                <a:spcPct val="100000"/>
              </a:lnSpc>
              <a:spcBef>
                <a:spcPct val="30000"/>
              </a:spcBef>
              <a:spcAft>
                <a:spcPct val="0"/>
              </a:spcAft>
              <a:buClr>
                <a:srgbClr val="000000"/>
              </a:buClr>
              <a:buSzPct val="100000"/>
              <a:tabLst/>
              <a:defRPr/>
            </a:pPr>
            <a:r>
              <a:rPr lang="en-US" sz="1000" b="1" kern="1200" dirty="0" smtClean="0">
                <a:solidFill>
                  <a:schemeClr val="tx1"/>
                </a:solidFill>
                <a:latin typeface="Arial" pitchFamily="34" charset="0"/>
                <a:ea typeface="+mn-ea"/>
                <a:cs typeface="Arial" pitchFamily="34" charset="0"/>
              </a:rPr>
              <a:t>Create a Spring Core application to add two numbers and print the sum.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dirty="0" smtClean="0"/>
          </a:p>
          <a:p>
            <a:pPr marL="554037" indent="-457200">
              <a:lnSpc>
                <a:spcPct val="110000"/>
              </a:lnSpc>
              <a:buFont typeface="+mj-lt"/>
              <a:buAutoNum type="arabicPeriod"/>
              <a:defRPr/>
            </a:pPr>
            <a:r>
              <a:rPr lang="en-US" dirty="0" smtClean="0">
                <a:latin typeface="Arial" pitchFamily="34" charset="0"/>
                <a:cs typeface="Arial" pitchFamily="34" charset="0"/>
              </a:rPr>
              <a:t>Open the project Week2CodebaseM26_participant</a:t>
            </a:r>
          </a:p>
          <a:p>
            <a:pPr marL="554037" lvl="0" indent="-457200">
              <a:lnSpc>
                <a:spcPct val="110000"/>
              </a:lnSpc>
              <a:buFont typeface="+mj-lt"/>
              <a:buAutoNum type="arabicPeriod"/>
              <a:defRPr/>
            </a:pPr>
            <a:r>
              <a:rPr lang="en-US" dirty="0" smtClean="0">
                <a:latin typeface="Arial" pitchFamily="34" charset="0"/>
                <a:cs typeface="Arial" pitchFamily="34" charset="0"/>
              </a:rPr>
              <a:t>Navigate to Java Resources/</a:t>
            </a:r>
            <a:r>
              <a:rPr lang="en-US" dirty="0" err="1" smtClean="0">
                <a:latin typeface="Arial" pitchFamily="34" charset="0"/>
                <a:cs typeface="Arial" pitchFamily="34" charset="0"/>
              </a:rPr>
              <a:t>src</a:t>
            </a:r>
            <a:r>
              <a:rPr lang="en-US" dirty="0" smtClean="0">
                <a:latin typeface="Arial" pitchFamily="34" charset="0"/>
                <a:cs typeface="Arial" pitchFamily="34" charset="0"/>
              </a:rPr>
              <a:t>.</a:t>
            </a:r>
          </a:p>
          <a:p>
            <a:pPr marL="554037" indent="-457200">
              <a:lnSpc>
                <a:spcPct val="110000"/>
              </a:lnSpc>
              <a:buFont typeface="+mj-lt"/>
              <a:buAutoNum type="arabicPeriod"/>
              <a:defRPr/>
            </a:pPr>
            <a:r>
              <a:rPr lang="en-US" dirty="0" smtClean="0">
                <a:latin typeface="Arial" pitchFamily="34" charset="0"/>
                <a:cs typeface="Arial" pitchFamily="34" charset="0"/>
              </a:rPr>
              <a:t>Open package com.accenture.adf.newcodington.module26.sample..</a:t>
            </a:r>
          </a:p>
          <a:p>
            <a:pPr marL="554037" indent="-457200">
              <a:lnSpc>
                <a:spcPct val="110000"/>
              </a:lnSpc>
              <a:buFont typeface="+mj-lt"/>
              <a:buAutoNum type="arabicPeriod"/>
              <a:defRPr/>
            </a:pPr>
            <a:r>
              <a:rPr lang="en-US" dirty="0" smtClean="0">
                <a:latin typeface="Arial" pitchFamily="34" charset="0"/>
                <a:cs typeface="Arial" pitchFamily="34" charset="0"/>
              </a:rPr>
              <a:t>Complete TODOs in </a:t>
            </a:r>
          </a:p>
          <a:p>
            <a:pPr marL="1011237" lvl="1" indent="-457200">
              <a:lnSpc>
                <a:spcPct val="110000"/>
              </a:lnSpc>
              <a:buFont typeface="+mj-lt"/>
              <a:buAutoNum type="alphaLcParenR"/>
              <a:defRPr/>
            </a:pPr>
            <a:r>
              <a:rPr lang="en-US" dirty="0" smtClean="0">
                <a:latin typeface="Arial" pitchFamily="34" charset="0"/>
                <a:cs typeface="Arial" pitchFamily="34" charset="0"/>
              </a:rPr>
              <a:t>NumberTryIt.java</a:t>
            </a:r>
          </a:p>
          <a:p>
            <a:pPr marL="1011237" lvl="1" indent="-457200">
              <a:lnSpc>
                <a:spcPct val="110000"/>
              </a:lnSpc>
              <a:buFont typeface="+mj-lt"/>
              <a:buAutoNum type="alphaLcParenR"/>
              <a:defRPr/>
            </a:pPr>
            <a:r>
              <a:rPr lang="en-US" dirty="0" smtClean="0">
                <a:latin typeface="Arial" pitchFamily="34" charset="0"/>
                <a:cs typeface="Arial" pitchFamily="34" charset="0"/>
              </a:rPr>
              <a:t>NumberTryItImpl.java</a:t>
            </a:r>
          </a:p>
          <a:p>
            <a:pPr marL="1011237" lvl="1" indent="-457200">
              <a:lnSpc>
                <a:spcPct val="110000"/>
              </a:lnSpc>
              <a:buFont typeface="+mj-lt"/>
              <a:buAutoNum type="alphaLcParenR"/>
              <a:defRPr/>
            </a:pPr>
            <a:r>
              <a:rPr lang="en-US" dirty="0" smtClean="0">
                <a:latin typeface="Arial" pitchFamily="34" charset="0"/>
                <a:cs typeface="Arial" pitchFamily="34" charset="0"/>
              </a:rPr>
              <a:t>NumberTryItClient.java</a:t>
            </a:r>
          </a:p>
          <a:p>
            <a:pPr marL="554037" lvl="0" indent="-457200">
              <a:lnSpc>
                <a:spcPct val="110000"/>
              </a:lnSpc>
              <a:buFont typeface="+mj-lt"/>
              <a:buAutoNum type="arabicPeriod"/>
              <a:defRPr/>
            </a:pPr>
            <a:r>
              <a:rPr lang="en-US" dirty="0" smtClean="0">
                <a:latin typeface="Arial" pitchFamily="34" charset="0"/>
                <a:cs typeface="Arial" pitchFamily="34" charset="0"/>
              </a:rPr>
              <a:t>Complete numberTryIt.xml.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dirty="0" smtClean="0"/>
          </a:p>
        </p:txBody>
      </p:sp>
      <p:sp>
        <p:nvSpPr>
          <p:cNvPr id="4" name="Header Placeholder 3"/>
          <p:cNvSpPr>
            <a:spLocks noGrp="1"/>
          </p:cNvSpPr>
          <p:nvPr>
            <p:ph type="hdr" sz="quarter" idx="10"/>
          </p:nvPr>
        </p:nvSpPr>
        <p:spPr/>
        <p:txBody>
          <a:bodyPr/>
          <a:lstStyle/>
          <a:p>
            <a:r>
              <a:rPr lang="en-US" dirty="0" smtClean="0"/>
              <a:t>ADF 2.0: Java: Introduction to Spring Framework</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16</a:t>
            </a:fld>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85725" marR="0" indent="-85725" algn="l" defTabSz="914400" rtl="0" eaLnBrk="1" fontAlgn="auto" latinLnBrk="0" hangingPunct="1">
              <a:lnSpc>
                <a:spcPct val="100000"/>
              </a:lnSpc>
              <a:spcBef>
                <a:spcPts val="0"/>
              </a:spcBef>
              <a:spcAft>
                <a:spcPts val="0"/>
              </a:spcAft>
              <a:buClrTx/>
              <a:buSzTx/>
              <a:buFontTx/>
              <a:buNone/>
              <a:tabLst/>
              <a:defRPr/>
            </a:pPr>
            <a:r>
              <a:rPr lang="en-US" sz="1000" b="0" kern="1200" baseline="0" dirty="0" smtClean="0">
                <a:solidFill>
                  <a:schemeClr val="tx1"/>
                </a:solidFill>
                <a:effectLst/>
                <a:latin typeface="Arial" pitchFamily="34" charset="0"/>
                <a:ea typeface="+mn-ea"/>
                <a:cs typeface="Arial" pitchFamily="34" charset="0"/>
              </a:rPr>
              <a:t>The fully annotated solution code is found in the Faculty Guide. </a:t>
            </a:r>
          </a:p>
          <a:p>
            <a:pPr marL="0" lvl="1"/>
            <a:endParaRPr lang="en-GB" b="1" dirty="0" smtClean="0"/>
          </a:p>
          <a:p>
            <a:pPr marL="0" lvl="1"/>
            <a:r>
              <a:rPr lang="en-GB" b="1" dirty="0" smtClean="0"/>
              <a:t>Participant Notes:</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000" dirty="0" smtClean="0">
                <a:solidFill>
                  <a:schemeClr val="tx1"/>
                </a:solidFill>
                <a:latin typeface="Arial" pitchFamily="34" charset="0"/>
                <a:cs typeface="Arial" pitchFamily="34" charset="0"/>
              </a:rPr>
              <a:t>N/A </a:t>
            </a:r>
            <a:endParaRPr lang="en-US" dirty="0"/>
          </a:p>
        </p:txBody>
      </p:sp>
      <p:sp>
        <p:nvSpPr>
          <p:cNvPr id="4" name="Header Placeholder 3"/>
          <p:cNvSpPr>
            <a:spLocks noGrp="1"/>
          </p:cNvSpPr>
          <p:nvPr>
            <p:ph type="hdr" sz="quarter" idx="10"/>
          </p:nvPr>
        </p:nvSpPr>
        <p:spPr/>
        <p:txBody>
          <a:bodyPr/>
          <a:lstStyle/>
          <a:p>
            <a:r>
              <a:rPr lang="en-US" dirty="0" smtClean="0"/>
              <a:t>ADF 2.0: Java: Introduction to Spring Framework</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17</a:t>
            </a:fld>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endParaRPr lang="en-GB" b="1" dirty="0" smtClean="0">
              <a:solidFill>
                <a:srgbClr val="FF0000"/>
              </a:solidFill>
            </a:endParaRPr>
          </a:p>
          <a:p>
            <a:pPr marL="182880" lvl="1" indent="-91440" algn="l" rtl="0" eaLnBrk="0" fontAlgn="base" hangingPunct="0">
              <a:spcBef>
                <a:spcPct val="30000"/>
              </a:spcBef>
              <a:spcAft>
                <a:spcPts val="0"/>
              </a:spcAft>
              <a:buFont typeface="Arial" pitchFamily="34" charset="0"/>
              <a:buChar char="•"/>
              <a:defRPr/>
            </a:pPr>
            <a:r>
              <a:rPr lang="en-GB" sz="1000" kern="1200" dirty="0" smtClean="0">
                <a:solidFill>
                  <a:schemeClr val="tx1"/>
                </a:solidFill>
                <a:latin typeface="Arial" charset="0"/>
                <a:ea typeface="+mn-ea"/>
                <a:cs typeface="Arial" pitchFamily="34" charset="0"/>
              </a:rPr>
              <a:t>Introduce the objectives of the activity.</a:t>
            </a:r>
          </a:p>
          <a:p>
            <a:pPr marL="182880" lvl="1" indent="-91440" algn="l" rtl="0" eaLnBrk="0" fontAlgn="base" hangingPunct="0">
              <a:spcBef>
                <a:spcPct val="30000"/>
              </a:spcBef>
              <a:spcAft>
                <a:spcPts val="0"/>
              </a:spcAft>
              <a:buFont typeface="Arial" pitchFamily="34" charset="0"/>
              <a:buChar char="•"/>
              <a:defRPr/>
            </a:pPr>
            <a:r>
              <a:rPr lang="en-GB" sz="1000" kern="1200" dirty="0" smtClean="0">
                <a:solidFill>
                  <a:schemeClr val="tx1"/>
                </a:solidFill>
                <a:latin typeface="Arial" charset="0"/>
                <a:ea typeface="+mn-ea"/>
                <a:cs typeface="Arial" pitchFamily="34" charset="0"/>
              </a:rPr>
              <a:t>The suggested duration is 35 minutes but conclude</a:t>
            </a:r>
            <a:r>
              <a:rPr lang="en-GB" sz="1000" kern="1200" baseline="0" dirty="0" smtClean="0">
                <a:solidFill>
                  <a:schemeClr val="tx1"/>
                </a:solidFill>
                <a:latin typeface="Arial" charset="0"/>
                <a:ea typeface="+mn-ea"/>
                <a:cs typeface="Arial" pitchFamily="34" charset="0"/>
              </a:rPr>
              <a:t> the activity early if learners finish early.</a:t>
            </a:r>
            <a:endParaRPr lang="en-GB" b="1" dirty="0" smtClean="0">
              <a:solidFill>
                <a:srgbClr val="C00000"/>
              </a:solidFill>
            </a:endParaRPr>
          </a:p>
          <a:p>
            <a:endParaRPr lang="en-GB" dirty="0" smtClean="0"/>
          </a:p>
          <a:p>
            <a:r>
              <a:rPr lang="en-GB" b="1" dirty="0" smtClean="0"/>
              <a:t>Participant Notes:</a:t>
            </a:r>
          </a:p>
          <a:p>
            <a:pPr marL="182880" lvl="1" indent="-91440" algn="l" defTabSz="914400" rtl="0" eaLnBrk="0" fontAlgn="base" latinLnBrk="0" hangingPunct="0">
              <a:spcBef>
                <a:spcPct val="30000"/>
              </a:spcBef>
              <a:spcAft>
                <a:spcPts val="0"/>
              </a:spcAft>
              <a:buFont typeface="Arial" pitchFamily="34" charset="0"/>
              <a:buChar char="•"/>
              <a:defRPr/>
            </a:pPr>
            <a:r>
              <a:rPr lang="en-US" sz="1000" kern="1200" dirty="0" smtClean="0">
                <a:solidFill>
                  <a:schemeClr val="tx1"/>
                </a:solidFill>
                <a:latin typeface="Arial" charset="0"/>
                <a:ea typeface="+mn-ea"/>
                <a:cs typeface="Arial" pitchFamily="34" charset="0"/>
              </a:rPr>
              <a:t>Navigate to the Module 26, Activity 1 page on the course web site.</a:t>
            </a:r>
          </a:p>
          <a:p>
            <a:pPr marL="182880" lvl="1" indent="-91440" algn="l" defTabSz="914400" rtl="0" eaLnBrk="0" fontAlgn="base" latinLnBrk="0" hangingPunct="0">
              <a:spcBef>
                <a:spcPct val="30000"/>
              </a:spcBef>
              <a:spcAft>
                <a:spcPts val="0"/>
              </a:spcAft>
              <a:buFont typeface="Arial" pitchFamily="34" charset="0"/>
              <a:buChar char="•"/>
              <a:defRPr/>
            </a:pPr>
            <a:r>
              <a:rPr lang="en-US" sz="1000" kern="1200" dirty="0" smtClean="0">
                <a:solidFill>
                  <a:schemeClr val="tx1"/>
                </a:solidFill>
                <a:latin typeface="Arial" charset="0"/>
                <a:ea typeface="+mn-ea"/>
                <a:cs typeface="Arial" pitchFamily="34" charset="0"/>
              </a:rPr>
              <a:t>Follow the instructions provided on the web page to locate the codebase, launch Eclipse and complete the activity.</a:t>
            </a:r>
          </a:p>
          <a:p>
            <a:pPr marL="0" lvl="1"/>
            <a:endParaRPr lang="en-GB" dirty="0" smtClean="0"/>
          </a:p>
          <a:p>
            <a:pPr marL="180975" indent="-95250">
              <a:buFont typeface="Arial" pitchFamily="34" charset="0"/>
              <a:buChar char="•"/>
            </a:pPr>
            <a:endParaRPr lang="en-GB" dirty="0" smtClean="0"/>
          </a:p>
          <a:p>
            <a:pPr marL="266700" lvl="1" indent="-85725">
              <a:buFont typeface="Courier New" pitchFamily="49" charset="0"/>
              <a:buChar char="o"/>
            </a:pPr>
            <a:endParaRPr lang="en-GB" dirty="0" smtClean="0"/>
          </a:p>
        </p:txBody>
      </p:sp>
      <p:sp>
        <p:nvSpPr>
          <p:cNvPr id="9" name="Footer Placeholder 8"/>
          <p:cNvSpPr>
            <a:spLocks noGrp="1"/>
          </p:cNvSpPr>
          <p:nvPr>
            <p:ph type="ftr" sz="quarter" idx="13"/>
          </p:nvPr>
        </p:nvSpPr>
        <p:spPr/>
        <p:txBody>
          <a:bodyPr/>
          <a:lstStyle/>
          <a:p>
            <a:r>
              <a:rPr lang="en-GB" dirty="0" smtClean="0"/>
              <a:t>Copyright © Accenture 2012</a:t>
            </a:r>
            <a:endParaRPr lang="en-GB" dirty="0"/>
          </a:p>
        </p:txBody>
      </p:sp>
      <p:sp>
        <p:nvSpPr>
          <p:cNvPr id="11" name="Header Placeholder 10"/>
          <p:cNvSpPr>
            <a:spLocks noGrp="1"/>
          </p:cNvSpPr>
          <p:nvPr>
            <p:ph type="hdr" sz="quarter" idx="14"/>
          </p:nvPr>
        </p:nvSpPr>
        <p:spPr/>
        <p:txBody>
          <a:bodyPr/>
          <a:lstStyle/>
          <a:p>
            <a:r>
              <a:rPr lang="en-US" dirty="0" smtClean="0"/>
              <a:t>ADF 2.0: Java: Introduction to Spring Framework</a:t>
            </a:r>
            <a:endParaRPr lang="en-GB" dirty="0"/>
          </a:p>
        </p:txBody>
      </p:sp>
      <p:sp>
        <p:nvSpPr>
          <p:cNvPr id="6" name="Slide Number Placeholder 5"/>
          <p:cNvSpPr>
            <a:spLocks noGrp="1"/>
          </p:cNvSpPr>
          <p:nvPr>
            <p:ph type="sldNum" sz="quarter" idx="15"/>
          </p:nvPr>
        </p:nvSpPr>
        <p:spPr/>
        <p:txBody>
          <a:bodyPr/>
          <a:lstStyle/>
          <a:p>
            <a:fld id="{27CE0CED-C9FC-4C42-8AD7-7E9A6B171AE0}" type="slidenum">
              <a:rPr lang="en-GB" smtClean="0"/>
              <a:pPr/>
              <a:t>18</a:t>
            </a:fld>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8"/>
          <p:cNvSpPr>
            <a:spLocks noGrp="1" noRot="1" noChangeAspect="1" noChangeArrowheads="1" noTextEdit="1"/>
          </p:cNvSpPr>
          <p:nvPr>
            <p:ph type="sldImg"/>
          </p:nvPr>
        </p:nvSpPr>
        <p:spPr>
          <a:ln/>
        </p:spPr>
      </p:sp>
      <p:sp>
        <p:nvSpPr>
          <p:cNvPr id="93187" name="Rectangle 9"/>
          <p:cNvSpPr>
            <a:spLocks noGrp="1" noChangeArrowheads="1"/>
          </p:cNvSpPr>
          <p:nvPr>
            <p:ph type="body" idx="1"/>
          </p:nvPr>
        </p:nvSpPr>
        <p:spPr>
          <a:noFill/>
          <a:ln w="9525">
            <a:noFill/>
          </a:ln>
        </p:spPr>
        <p:txBody>
          <a:bodyPr/>
          <a:lstStyle/>
          <a:p>
            <a:pPr defTabSz="432465" eaLnBrk="0" fontAlgn="base" hangingPunct="0">
              <a:spcBef>
                <a:spcPct val="30000"/>
              </a:spcBef>
              <a:spcAft>
                <a:spcPct val="0"/>
              </a:spcAft>
              <a:buClr>
                <a:srgbClr val="000000"/>
              </a:buClr>
              <a:buSzPct val="100000"/>
              <a:defRPr/>
            </a:pPr>
            <a:r>
              <a:rPr lang="en-US" sz="1000" b="1" dirty="0" smtClean="0"/>
              <a:t>Faculty Notes:</a:t>
            </a:r>
            <a:endParaRPr lang="en-US" b="0" dirty="0" smtClean="0"/>
          </a:p>
          <a:p>
            <a:pPr marL="0" marR="0" indent="0" algn="l" defTabSz="432465" rtl="0" eaLnBrk="0" fontAlgn="base" latinLnBrk="0" hangingPunct="0">
              <a:lnSpc>
                <a:spcPct val="100000"/>
              </a:lnSpc>
              <a:spcBef>
                <a:spcPct val="30000"/>
              </a:spcBef>
              <a:spcAft>
                <a:spcPct val="0"/>
              </a:spcAft>
              <a:buClr>
                <a:srgbClr val="000000"/>
              </a:buClr>
              <a:buSzPct val="100000"/>
              <a:buFontTx/>
              <a:buNone/>
              <a:tabLst/>
              <a:defRPr/>
            </a:pPr>
            <a:r>
              <a:rPr lang="en-US" altLang="ko-KR" b="0" dirty="0" smtClean="0"/>
              <a:t>Discuss the module summary briefly.</a:t>
            </a:r>
          </a:p>
          <a:p>
            <a:pPr defTabSz="432465" eaLnBrk="0" fontAlgn="base" hangingPunct="0">
              <a:spcBef>
                <a:spcPct val="30000"/>
              </a:spcBef>
              <a:spcAft>
                <a:spcPct val="0"/>
              </a:spcAft>
              <a:buClr>
                <a:srgbClr val="000000"/>
              </a:buClr>
              <a:buSzPct val="100000"/>
              <a:defRPr/>
            </a:pPr>
            <a:endParaRPr lang="en-US" sz="1000" b="1" dirty="0" smtClean="0"/>
          </a:p>
          <a:p>
            <a:pPr defTabSz="432465" eaLnBrk="0" fontAlgn="base" hangingPunct="0">
              <a:spcBef>
                <a:spcPct val="30000"/>
              </a:spcBef>
              <a:spcAft>
                <a:spcPct val="0"/>
              </a:spcAft>
              <a:buClr>
                <a:srgbClr val="000000"/>
              </a:buClr>
              <a:buSzPct val="100000"/>
              <a:defRPr/>
            </a:pPr>
            <a:r>
              <a:rPr lang="en-US" sz="1000" b="1" dirty="0" smtClean="0"/>
              <a:t>Participant Notes:</a:t>
            </a:r>
            <a:endParaRPr lang="en-US" b="0" dirty="0" smtClean="0"/>
          </a:p>
          <a:p>
            <a:pPr defTabSz="864931" eaLnBrk="0" fontAlgn="base" hangingPunct="0">
              <a:spcBef>
                <a:spcPct val="30000"/>
              </a:spcBef>
              <a:spcAft>
                <a:spcPct val="0"/>
              </a:spcAft>
              <a:buFont typeface="Arial" pitchFamily="34" charset="0"/>
              <a:buNone/>
              <a:defRPr/>
            </a:pPr>
            <a:r>
              <a:rPr lang="en-US" b="0" dirty="0" smtClean="0"/>
              <a:t>The</a:t>
            </a:r>
            <a:r>
              <a:rPr lang="en-US" b="0" baseline="0" dirty="0" smtClean="0"/>
              <a:t> </a:t>
            </a:r>
            <a:r>
              <a:rPr lang="en-US" b="0" dirty="0" smtClean="0"/>
              <a:t>Spring Core module remains the base for all other modules. It will be used during the Weeks 3 and 4 simulation of this school.</a:t>
            </a:r>
          </a:p>
          <a:p>
            <a:endParaRPr lang="en-US" dirty="0" smtClean="0"/>
          </a:p>
          <a:p>
            <a:endParaRPr dirty="0" smtClean="0"/>
          </a:p>
        </p:txBody>
      </p:sp>
      <p:sp>
        <p:nvSpPr>
          <p:cNvPr id="4" name="Footer Placeholder 3"/>
          <p:cNvSpPr>
            <a:spLocks noGrp="1"/>
          </p:cNvSpPr>
          <p:nvPr>
            <p:ph type="ftr" sz="quarter" idx="10"/>
          </p:nvPr>
        </p:nvSpPr>
        <p:spPr/>
        <p:txBody>
          <a:bodyPr/>
          <a:lstStyle/>
          <a:p>
            <a:r>
              <a:rPr lang="en-GB" dirty="0" smtClean="0"/>
              <a:t>Copyright © Accenture 2012</a:t>
            </a:r>
            <a:endParaRPr lang="en-GB" dirty="0"/>
          </a:p>
        </p:txBody>
      </p:sp>
      <p:sp>
        <p:nvSpPr>
          <p:cNvPr id="5" name="Header Placeholder 4"/>
          <p:cNvSpPr>
            <a:spLocks noGrp="1"/>
          </p:cNvSpPr>
          <p:nvPr>
            <p:ph type="hdr" sz="quarter" idx="11"/>
          </p:nvPr>
        </p:nvSpPr>
        <p:spPr/>
        <p:txBody>
          <a:bodyPr/>
          <a:lstStyle/>
          <a:p>
            <a:r>
              <a:rPr lang="en-US" dirty="0" smtClean="0"/>
              <a:t>ADF 2.0: Java: Introduction to Spring Framework</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19</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000" b="1" dirty="0" smtClean="0">
                <a:latin typeface="Arial" pitchFamily="34" charset="0"/>
                <a:cs typeface="Arial" pitchFamily="34" charset="0"/>
              </a:rPr>
              <a:t>Faculty Notes:</a:t>
            </a:r>
          </a:p>
          <a:p>
            <a:pPr marL="0" lvl="1"/>
            <a:r>
              <a:rPr lang="en-GB" sz="1000" kern="1200" dirty="0" smtClean="0">
                <a:solidFill>
                  <a:schemeClr val="tx1"/>
                </a:solidFill>
                <a:latin typeface="Arial" charset="0"/>
                <a:ea typeface="+mn-ea"/>
                <a:cs typeface="Arial" pitchFamily="34" charset="0"/>
              </a:rPr>
              <a:t>Review the objectives for the module</a:t>
            </a:r>
            <a:r>
              <a:rPr lang="en-GB" sz="1000" dirty="0" smtClean="0">
                <a:latin typeface="Arial" pitchFamily="34" charset="0"/>
                <a:cs typeface="Arial" pitchFamily="34" charset="0"/>
              </a:rPr>
              <a:t>.</a:t>
            </a:r>
          </a:p>
          <a:p>
            <a:pPr marL="0" lvl="1"/>
            <a:endParaRPr lang="en-US" sz="1000" b="1" dirty="0" smtClean="0"/>
          </a:p>
          <a:p>
            <a:pPr marL="0" lvl="1"/>
            <a:r>
              <a:rPr lang="en-US" sz="1000" b="1" dirty="0" smtClean="0"/>
              <a:t>Participant Notes:</a:t>
            </a:r>
            <a:endParaRPr lang="en-US" b="1" dirty="0" smtClean="0"/>
          </a:p>
          <a:p>
            <a:pPr marL="0" lvl="1"/>
            <a:r>
              <a:rPr lang="en-US" dirty="0" smtClean="0"/>
              <a:t>N/A</a:t>
            </a:r>
          </a:p>
          <a:p>
            <a:pPr defTabSz="432465" eaLnBrk="0" fontAlgn="base" hangingPunct="0">
              <a:spcBef>
                <a:spcPct val="30000"/>
              </a:spcBef>
              <a:spcAft>
                <a:spcPct val="0"/>
              </a:spcAft>
              <a:buClr>
                <a:srgbClr val="000000"/>
              </a:buClr>
              <a:buSzPct val="100000"/>
              <a:defRPr/>
            </a:pPr>
            <a:endParaRPr lang="en-US" b="0" dirty="0" smtClean="0"/>
          </a:p>
          <a:p>
            <a:pPr marL="0" lvl="1"/>
            <a:endParaRPr lang="en-GB" sz="1000" dirty="0" smtClean="0">
              <a:latin typeface="Arial" pitchFamily="34" charset="0"/>
              <a:cs typeface="Arial" pitchFamily="34" charset="0"/>
            </a:endParaRPr>
          </a:p>
          <a:p>
            <a:pPr marL="0" lvl="1"/>
            <a:endParaRPr lang="en-GB" sz="1000" dirty="0" smtClean="0">
              <a:latin typeface="Arial" pitchFamily="34" charset="0"/>
              <a:cs typeface="Arial" pitchFamily="34" charset="0"/>
            </a:endParaRPr>
          </a:p>
          <a:p>
            <a:pPr marL="228600" lvl="1" indent="114300"/>
            <a:endParaRPr lang="en-GB" sz="1000" dirty="0" smtClean="0">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Header Placeholder 5"/>
          <p:cNvSpPr>
            <a:spLocks noGrp="1"/>
          </p:cNvSpPr>
          <p:nvPr>
            <p:ph type="hdr" sz="quarter" idx="12"/>
          </p:nvPr>
        </p:nvSpPr>
        <p:spPr/>
        <p:txBody>
          <a:bodyPr/>
          <a:lstStyle/>
          <a:p>
            <a:r>
              <a:rPr lang="en-US" dirty="0" smtClean="0"/>
              <a:t>ADF 2.0: Java: Introduction to Spring Framework</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2</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8"/>
          <p:cNvSpPr>
            <a:spLocks noGrp="1" noRot="1" noChangeAspect="1" noChangeArrowheads="1" noTextEdit="1"/>
          </p:cNvSpPr>
          <p:nvPr>
            <p:ph type="sldImg"/>
          </p:nvPr>
        </p:nvSpPr>
        <p:spPr>
          <a:ln/>
        </p:spPr>
      </p:sp>
      <p:sp>
        <p:nvSpPr>
          <p:cNvPr id="94211" name="Rectangle 9"/>
          <p:cNvSpPr>
            <a:spLocks noGrp="1" noChangeArrowheads="1"/>
          </p:cNvSpPr>
          <p:nvPr>
            <p:ph type="body" idx="1"/>
          </p:nvPr>
        </p:nvSpPr>
        <p:spPr>
          <a:noFill/>
          <a:ln w="9525">
            <a:noFill/>
          </a:ln>
        </p:spPr>
        <p:txBody>
          <a:bodyPr/>
          <a:lstStyle/>
          <a:p>
            <a:pPr defTabSz="432465" eaLnBrk="0" fontAlgn="base" hangingPunct="0">
              <a:spcBef>
                <a:spcPct val="30000"/>
              </a:spcBef>
              <a:spcAft>
                <a:spcPct val="0"/>
              </a:spcAft>
              <a:buClr>
                <a:srgbClr val="000000"/>
              </a:buClr>
              <a:buSzPct val="100000"/>
              <a:defRPr/>
            </a:pPr>
            <a:r>
              <a:rPr lang="en-US" sz="1000" b="1" dirty="0" smtClean="0"/>
              <a:t>Faculty Notes:</a:t>
            </a:r>
            <a:endParaRPr lang="en-US" b="0" dirty="0" smtClean="0"/>
          </a:p>
          <a:p>
            <a:pPr defTabSz="432465" eaLnBrk="0" fontAlgn="base" hangingPunct="0">
              <a:spcBef>
                <a:spcPct val="30000"/>
              </a:spcBef>
              <a:spcAft>
                <a:spcPct val="0"/>
              </a:spcAft>
              <a:buClr>
                <a:srgbClr val="000000"/>
              </a:buClr>
              <a:buSzPct val="100000"/>
              <a:defRPr/>
            </a:pPr>
            <a:r>
              <a:rPr lang="en-US" b="0" dirty="0" smtClean="0"/>
              <a:t>Ask participants for any questions or comments they may have.</a:t>
            </a:r>
          </a:p>
          <a:p>
            <a:pPr defTabSz="432465" eaLnBrk="0" fontAlgn="base" hangingPunct="0">
              <a:spcBef>
                <a:spcPct val="30000"/>
              </a:spcBef>
              <a:spcAft>
                <a:spcPct val="0"/>
              </a:spcAft>
              <a:buClr>
                <a:srgbClr val="000000"/>
              </a:buClr>
              <a:buSzPct val="100000"/>
              <a:defRPr/>
            </a:pPr>
            <a:endParaRPr lang="en-US" sz="1000" b="1" dirty="0" smtClean="0"/>
          </a:p>
          <a:p>
            <a:pPr defTabSz="432465" eaLnBrk="0" fontAlgn="base" hangingPunct="0">
              <a:spcBef>
                <a:spcPct val="30000"/>
              </a:spcBef>
              <a:spcAft>
                <a:spcPct val="0"/>
              </a:spcAft>
              <a:buClr>
                <a:srgbClr val="000000"/>
              </a:buClr>
              <a:buSzPct val="100000"/>
              <a:defRPr/>
            </a:pPr>
            <a:r>
              <a:rPr lang="en-US" sz="1000" b="1" dirty="0" smtClean="0"/>
              <a:t>Participant Notes</a:t>
            </a:r>
            <a:r>
              <a:rPr lang="en-US" b="1" dirty="0" smtClean="0"/>
              <a:t>:</a:t>
            </a:r>
          </a:p>
          <a:p>
            <a:pPr marL="0" lvl="1" defTabSz="432465" eaLnBrk="0" fontAlgn="base" hangingPunct="0">
              <a:spcBef>
                <a:spcPct val="30000"/>
              </a:spcBef>
              <a:spcAft>
                <a:spcPct val="0"/>
              </a:spcAft>
              <a:buClr>
                <a:srgbClr val="000000"/>
              </a:buClr>
              <a:buSzPct val="100000"/>
              <a:defRPr/>
            </a:pPr>
            <a:r>
              <a:rPr lang="en-US" dirty="0" smtClean="0"/>
              <a:t>N/A</a:t>
            </a:r>
          </a:p>
          <a:p>
            <a:pPr defTabSz="432465" eaLnBrk="0" fontAlgn="base" hangingPunct="0">
              <a:spcBef>
                <a:spcPct val="30000"/>
              </a:spcBef>
              <a:spcAft>
                <a:spcPct val="0"/>
              </a:spcAft>
              <a:buClr>
                <a:srgbClr val="000000"/>
              </a:buClr>
              <a:buSzPct val="100000"/>
              <a:defRPr/>
            </a:pPr>
            <a:endParaRPr lang="en-US" b="0" dirty="0" smtClean="0"/>
          </a:p>
        </p:txBody>
      </p:sp>
      <p:sp>
        <p:nvSpPr>
          <p:cNvPr id="4" name="Footer Placeholder 3"/>
          <p:cNvSpPr>
            <a:spLocks noGrp="1"/>
          </p:cNvSpPr>
          <p:nvPr>
            <p:ph type="ftr" sz="quarter" idx="10"/>
          </p:nvPr>
        </p:nvSpPr>
        <p:spPr/>
        <p:txBody>
          <a:bodyPr/>
          <a:lstStyle/>
          <a:p>
            <a:r>
              <a:rPr lang="en-GB" dirty="0" smtClean="0"/>
              <a:t>Copyright © Accenture 2012</a:t>
            </a:r>
            <a:endParaRPr lang="en-GB" dirty="0"/>
          </a:p>
        </p:txBody>
      </p:sp>
      <p:sp>
        <p:nvSpPr>
          <p:cNvPr id="5" name="Header Placeholder 4"/>
          <p:cNvSpPr>
            <a:spLocks noGrp="1"/>
          </p:cNvSpPr>
          <p:nvPr>
            <p:ph type="hdr" sz="quarter" idx="11"/>
          </p:nvPr>
        </p:nvSpPr>
        <p:spPr/>
        <p:txBody>
          <a:bodyPr/>
          <a:lstStyle/>
          <a:p>
            <a:r>
              <a:rPr lang="en-US" dirty="0" smtClean="0"/>
              <a:t>ADF 2.0: Java: Introduction to Spring Framework</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20</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4"/>
          <p:cNvSpPr>
            <a:spLocks noGrp="1" noRot="1" noChangeAspect="1" noChangeArrowheads="1" noTextEdit="1"/>
          </p:cNvSpPr>
          <p:nvPr>
            <p:ph type="sldImg"/>
          </p:nvPr>
        </p:nvSpPr>
        <p:spPr>
          <a:ln/>
        </p:spPr>
      </p:sp>
      <p:sp>
        <p:nvSpPr>
          <p:cNvPr id="70659" name="Rectangle 5"/>
          <p:cNvSpPr>
            <a:spLocks noGrp="1" noChangeArrowheads="1"/>
          </p:cNvSpPr>
          <p:nvPr>
            <p:ph type="body" idx="1"/>
          </p:nvPr>
        </p:nvSpPr>
        <p:spPr>
          <a:noFill/>
          <a:ln w="9525">
            <a:noFill/>
          </a:ln>
        </p:spPr>
        <p:txBody>
          <a:bodyPr/>
          <a:lstStyle/>
          <a:p>
            <a:r>
              <a:rPr lang="en-GB" b="1" dirty="0" smtClean="0"/>
              <a:t>Faculty Notes:</a:t>
            </a:r>
          </a:p>
          <a:p>
            <a:pPr marL="0" lvl="1"/>
            <a:r>
              <a:rPr lang="en-GB" dirty="0" smtClean="0"/>
              <a:t>Briefly review the module agenda</a:t>
            </a:r>
            <a:r>
              <a:rPr lang="en-GB" baseline="0" dirty="0" smtClean="0"/>
              <a:t>.</a:t>
            </a:r>
            <a:endParaRPr lang="en-GB" dirty="0" smtClean="0"/>
          </a:p>
          <a:p>
            <a:pPr defTabSz="432465" eaLnBrk="0" fontAlgn="base" hangingPunct="0">
              <a:spcBef>
                <a:spcPct val="30000"/>
              </a:spcBef>
              <a:spcAft>
                <a:spcPct val="0"/>
              </a:spcAft>
              <a:buClr>
                <a:srgbClr val="000000"/>
              </a:buClr>
              <a:buSzPct val="100000"/>
              <a:defRPr/>
            </a:pPr>
            <a:endParaRPr lang="en-US" b="1" dirty="0" smtClean="0"/>
          </a:p>
          <a:p>
            <a:pPr marL="0" lvl="1"/>
            <a:r>
              <a:rPr lang="en-US" b="1" dirty="0" smtClean="0"/>
              <a:t>Participant Notes:</a:t>
            </a:r>
          </a:p>
          <a:p>
            <a:pPr marL="0" lvl="1"/>
            <a:r>
              <a:rPr lang="en-US" dirty="0" smtClean="0"/>
              <a:t>N/A</a:t>
            </a:r>
          </a:p>
          <a:p>
            <a:pPr defTabSz="432465" eaLnBrk="0" fontAlgn="base" hangingPunct="0">
              <a:spcBef>
                <a:spcPct val="30000"/>
              </a:spcBef>
              <a:spcAft>
                <a:spcPct val="0"/>
              </a:spcAft>
              <a:buClr>
                <a:srgbClr val="000000"/>
              </a:buClr>
              <a:buSzPct val="100000"/>
              <a:defRPr/>
            </a:pPr>
            <a:endParaRPr lang="en-US" b="0" dirty="0" smtClean="0"/>
          </a:p>
          <a:p>
            <a:endParaRPr dirty="0" smtClean="0"/>
          </a:p>
        </p:txBody>
      </p:sp>
      <p:sp>
        <p:nvSpPr>
          <p:cNvPr id="4" name="Footer Placeholder 3"/>
          <p:cNvSpPr>
            <a:spLocks noGrp="1"/>
          </p:cNvSpPr>
          <p:nvPr>
            <p:ph type="ftr" sz="quarter" idx="10"/>
          </p:nvPr>
        </p:nvSpPr>
        <p:spPr/>
        <p:txBody>
          <a:bodyPr/>
          <a:lstStyle/>
          <a:p>
            <a:r>
              <a:rPr lang="en-GB" dirty="0" smtClean="0"/>
              <a:t>Copyright © Accenture 2012</a:t>
            </a:r>
            <a:endParaRPr lang="en-GB" dirty="0"/>
          </a:p>
        </p:txBody>
      </p:sp>
      <p:sp>
        <p:nvSpPr>
          <p:cNvPr id="5" name="Header Placeholder 4"/>
          <p:cNvSpPr>
            <a:spLocks noGrp="1"/>
          </p:cNvSpPr>
          <p:nvPr>
            <p:ph type="hdr" sz="quarter" idx="11"/>
          </p:nvPr>
        </p:nvSpPr>
        <p:spPr/>
        <p:txBody>
          <a:bodyPr/>
          <a:lstStyle/>
          <a:p>
            <a:r>
              <a:rPr lang="en-US" dirty="0" smtClean="0"/>
              <a:t>ADF 2.0: Java: Introduction to Spring Framework</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3</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6"/>
          <p:cNvSpPr>
            <a:spLocks noGrp="1" noChangeArrowheads="1"/>
          </p:cNvSpPr>
          <p:nvPr>
            <p:ph type="ftr" sz="quarter" idx="4294967295"/>
          </p:nvPr>
        </p:nvSpPr>
        <p:spPr bwMode="auto">
          <a:xfrm>
            <a:off x="0" y="8684381"/>
            <a:ext cx="2972098" cy="458108"/>
          </a:xfrm>
          <a:prstGeom prst="rect">
            <a:avLst/>
          </a:prstGeom>
          <a:noFill/>
          <a:ln>
            <a:miter lim="800000"/>
            <a:headEnd/>
            <a:tailEnd/>
          </a:ln>
        </p:spPr>
        <p:txBody>
          <a:bodyPr lIns="90143" tIns="45071" rIns="90143" bIns="45071"/>
          <a:lstStyle/>
          <a:p>
            <a:r>
              <a:rPr lang="en-US" dirty="0" smtClean="0"/>
              <a:t>Copyright © Accenture 2012</a:t>
            </a:r>
            <a:endParaRPr lang="en-US" dirty="0"/>
          </a:p>
        </p:txBody>
      </p:sp>
      <p:sp>
        <p:nvSpPr>
          <p:cNvPr id="73732" name="Rectangle 2"/>
          <p:cNvSpPr>
            <a:spLocks noGrp="1" noRot="1" noChangeAspect="1" noChangeArrowheads="1" noTextEdit="1"/>
          </p:cNvSpPr>
          <p:nvPr>
            <p:ph type="sldImg"/>
          </p:nvPr>
        </p:nvSpPr>
        <p:spPr>
          <a:xfrm>
            <a:off x="1143000" y="685800"/>
            <a:ext cx="4570413" cy="3429000"/>
          </a:xfrm>
          <a:ln/>
        </p:spPr>
      </p:sp>
      <p:sp>
        <p:nvSpPr>
          <p:cNvPr id="73733" name="Rectangle 3"/>
          <p:cNvSpPr>
            <a:spLocks noGrp="1" noChangeArrowheads="1"/>
          </p:cNvSpPr>
          <p:nvPr>
            <p:ph type="body" idx="1"/>
          </p:nvPr>
        </p:nvSpPr>
        <p:spPr>
          <a:noFill/>
          <a:ln w="9525">
            <a:noFill/>
          </a:ln>
        </p:spPr>
        <p:txBody>
          <a:bodyPr>
            <a:normAutofit/>
          </a:bodyPr>
          <a:lstStyle/>
          <a:p>
            <a:r>
              <a:rPr lang="en-US" b="1" baseline="0" dirty="0" smtClean="0"/>
              <a:t>Facilitator Notes:</a:t>
            </a:r>
          </a:p>
          <a:p>
            <a:pPr algn="l" defTabSz="914400" rtl="0" eaLnBrk="1" latinLnBrk="0" hangingPunct="1"/>
            <a:r>
              <a:rPr lang="en-US" sz="1000" kern="1200" dirty="0" smtClean="0">
                <a:solidFill>
                  <a:schemeClr val="tx1"/>
                </a:solidFill>
                <a:latin typeface="Arial" pitchFamily="34" charset="0"/>
                <a:ea typeface="+mn-ea"/>
                <a:cs typeface="Arial" pitchFamily="34" charset="0"/>
              </a:rPr>
              <a:t>Review information on the slide and in the participant notes.</a:t>
            </a:r>
          </a:p>
          <a:p>
            <a:pPr marL="182880" indent="-91440" algn="l" defTabSz="914400" rtl="0" eaLnBrk="1" latinLnBrk="0" hangingPunct="1">
              <a:buFont typeface="Arial" pitchFamily="34" charset="0"/>
              <a:buChar char="•"/>
            </a:pPr>
            <a:r>
              <a:rPr lang="en-US" b="0" dirty="0" smtClean="0"/>
              <a:t>Inversion of Control (</a:t>
            </a:r>
            <a:r>
              <a:rPr lang="en-US" dirty="0" smtClean="0"/>
              <a:t>IoC) will be discussed later in this module.</a:t>
            </a:r>
          </a:p>
          <a:p>
            <a:endParaRPr lang="en-US" dirty="0" smtClean="0"/>
          </a:p>
          <a:p>
            <a:r>
              <a:rPr lang="en-US" b="1" dirty="0" smtClean="0"/>
              <a:t>Participants</a:t>
            </a:r>
            <a:r>
              <a:rPr lang="en-US" b="1" baseline="0" dirty="0" smtClean="0"/>
              <a:t> Notes: </a:t>
            </a:r>
          </a:p>
          <a:p>
            <a:r>
              <a:rPr lang="en-US" dirty="0" smtClean="0"/>
              <a:t>Spring:</a:t>
            </a:r>
            <a:endParaRPr lang="en-US" baseline="0" dirty="0" smtClean="0"/>
          </a:p>
          <a:p>
            <a:pPr marL="182880" indent="-91440">
              <a:buFont typeface="Arial" pitchFamily="34" charset="0"/>
              <a:buChar char="•"/>
            </a:pPr>
            <a:r>
              <a:rPr lang="en-US" dirty="0" smtClean="0"/>
              <a:t>Makes Java EE and existing technologies easy to use.</a:t>
            </a:r>
          </a:p>
          <a:p>
            <a:pPr marL="182880" indent="-91440">
              <a:buFont typeface="Arial" pitchFamily="34" charset="0"/>
              <a:buChar char="•"/>
            </a:pPr>
            <a:r>
              <a:rPr lang="en-US" dirty="0" smtClean="0"/>
              <a:t>Organizes business objects in an effective manner with configuration management mechanisms.</a:t>
            </a:r>
          </a:p>
          <a:p>
            <a:pPr marL="182880" indent="-91440">
              <a:buFont typeface="Arial" pitchFamily="34" charset="0"/>
              <a:buChar char="•"/>
            </a:pPr>
            <a:r>
              <a:rPr lang="en-US" dirty="0" smtClean="0"/>
              <a:t>Is platform-independent: There is portability between different application servers.</a:t>
            </a:r>
          </a:p>
          <a:p>
            <a:endParaRPr lang="en-US" dirty="0" smtClean="0"/>
          </a:p>
          <a:p>
            <a:endParaRPr lang="en-US" dirty="0" smtClean="0"/>
          </a:p>
          <a:p>
            <a:endParaRPr b="1" dirty="0" smtClean="0"/>
          </a:p>
        </p:txBody>
      </p:sp>
      <p:sp>
        <p:nvSpPr>
          <p:cNvPr id="6" name="Slide Number Placeholder 5"/>
          <p:cNvSpPr>
            <a:spLocks noGrp="1"/>
          </p:cNvSpPr>
          <p:nvPr>
            <p:ph type="sldNum" sz="quarter" idx="10"/>
          </p:nvPr>
        </p:nvSpPr>
        <p:spPr/>
        <p:txBody>
          <a:bodyPr/>
          <a:lstStyle/>
          <a:p>
            <a:fld id="{27CE0CED-C9FC-4C42-8AD7-7E9A6B171AE0}" type="slidenum">
              <a:rPr lang="en-GB" smtClean="0"/>
              <a:pPr/>
              <a:t>4</a:t>
            </a:fld>
            <a:endParaRPr lang="en-GB" dirty="0"/>
          </a:p>
        </p:txBody>
      </p:sp>
      <p:sp>
        <p:nvSpPr>
          <p:cNvPr id="7" name="Header Placeholder 4"/>
          <p:cNvSpPr>
            <a:spLocks noGrp="1"/>
          </p:cNvSpPr>
          <p:nvPr>
            <p:ph type="hdr" sz="quarter"/>
          </p:nvPr>
        </p:nvSpPr>
        <p:spPr>
          <a:xfrm>
            <a:off x="0" y="0"/>
            <a:ext cx="2971800" cy="457200"/>
          </a:xfrm>
        </p:spPr>
        <p:txBody>
          <a:bodyPr/>
          <a:lstStyle/>
          <a:p>
            <a:r>
              <a:rPr lang="en-US" dirty="0" smtClean="0"/>
              <a:t>ADF 2.0: Java: Introduction to Spring Framework</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smtClean="0"/>
              <a:t>ADF 2.0: Java: Introduction to Spring Framework</a:t>
            </a:r>
            <a:endParaRPr lang="en-US" dirty="0"/>
          </a:p>
        </p:txBody>
      </p:sp>
      <p:sp>
        <p:nvSpPr>
          <p:cNvPr id="5" name="Rectangle 6"/>
          <p:cNvSpPr>
            <a:spLocks noGrp="1" noChangeArrowheads="1"/>
          </p:cNvSpPr>
          <p:nvPr>
            <p:ph type="ftr" sz="quarter" idx="4"/>
          </p:nvPr>
        </p:nvSpPr>
        <p:spPr>
          <a:ln/>
        </p:spPr>
        <p:txBody>
          <a:bodyPr/>
          <a:lstStyle/>
          <a:p>
            <a:r>
              <a:rPr lang="en-US" dirty="0" smtClean="0"/>
              <a:t>Copyright © Accenture 2012</a:t>
            </a:r>
            <a:endParaRPr lang="en-US" dirty="0"/>
          </a:p>
        </p:txBody>
      </p:sp>
      <p:sp>
        <p:nvSpPr>
          <p:cNvPr id="259074" name="Rectangle 2"/>
          <p:cNvSpPr>
            <a:spLocks noGrp="1" noRot="1" noChangeAspect="1" noChangeArrowheads="1" noTextEdit="1"/>
          </p:cNvSpPr>
          <p:nvPr>
            <p:ph type="sldImg"/>
          </p:nvPr>
        </p:nvSpPr>
        <p:spPr>
          <a:xfrm>
            <a:off x="1143000" y="685800"/>
            <a:ext cx="4570413" cy="3429000"/>
          </a:xfrm>
          <a:ln/>
        </p:spPr>
      </p:sp>
      <p:sp>
        <p:nvSpPr>
          <p:cNvPr id="259075" name="Rectangle 3"/>
          <p:cNvSpPr>
            <a:spLocks noGrp="1" noChangeArrowheads="1"/>
          </p:cNvSpPr>
          <p:nvPr>
            <p:ph type="body" idx="1"/>
          </p:nvPr>
        </p:nvSpPr>
        <p:spPr>
          <a:noFill/>
          <a:ln w="9525"/>
        </p:spPr>
        <p:txBody>
          <a:bodyPr>
            <a:normAutofit/>
          </a:bodyPr>
          <a:lstStyle/>
          <a:p>
            <a:r>
              <a:rPr lang="en-GB" b="1" dirty="0" smtClean="0"/>
              <a:t>Faculty Notes:</a:t>
            </a:r>
          </a:p>
          <a:p>
            <a:pPr marL="0" lvl="1"/>
            <a:r>
              <a:rPr lang="en-GB" dirty="0" smtClean="0"/>
              <a:t>Review key slide points and participant notes.</a:t>
            </a:r>
            <a:endParaRPr lang="en-US" dirty="0" smtClean="0">
              <a:latin typeface="Arial" pitchFamily="34" charset="0"/>
            </a:endParaRPr>
          </a:p>
          <a:p>
            <a:pPr defTabSz="432465" eaLnBrk="0" fontAlgn="base" hangingPunct="0">
              <a:spcBef>
                <a:spcPct val="30000"/>
              </a:spcBef>
              <a:spcAft>
                <a:spcPct val="0"/>
              </a:spcAft>
              <a:buClr>
                <a:srgbClr val="000000"/>
              </a:buClr>
              <a:buSzPct val="100000"/>
              <a:defRPr/>
            </a:pPr>
            <a:r>
              <a:rPr lang="en-US" b="1" dirty="0" smtClean="0"/>
              <a:t>Participant Notes:</a:t>
            </a:r>
          </a:p>
          <a:p>
            <a:pPr defTabSz="432465" eaLnBrk="0" fontAlgn="base" hangingPunct="0">
              <a:spcAft>
                <a:spcPct val="0"/>
              </a:spcAft>
              <a:buClr>
                <a:srgbClr val="000000"/>
              </a:buClr>
              <a:buSzPct val="100000"/>
              <a:defRPr/>
            </a:pPr>
            <a:r>
              <a:rPr lang="en-US" dirty="0" smtClean="0"/>
              <a:t>Problems with JavaEE traditional approach include:</a:t>
            </a:r>
          </a:p>
          <a:p>
            <a:pPr marL="182880" indent="-91440">
              <a:buFont typeface="Arial" pitchFamily="34" charset="0"/>
              <a:buChar char="•"/>
            </a:pPr>
            <a:r>
              <a:rPr lang="en-US" b="1" dirty="0" smtClean="0">
                <a:latin typeface="Arial" pitchFamily="34" charset="0"/>
              </a:rPr>
              <a:t>JavaEE applications are complex and contain excessive amounts of "plumbing" code.</a:t>
            </a:r>
          </a:p>
          <a:p>
            <a:pPr marL="182880" lvl="1"/>
            <a:r>
              <a:rPr lang="en-US" dirty="0" smtClean="0">
                <a:latin typeface="Arial" pitchFamily="34" charset="0"/>
              </a:rPr>
              <a:t>Often, </a:t>
            </a:r>
            <a:r>
              <a:rPr lang="en-US" dirty="0" smtClean="0"/>
              <a:t>Java code includes </a:t>
            </a:r>
            <a:r>
              <a:rPr lang="en-US" dirty="0" smtClean="0">
                <a:latin typeface="Arial" pitchFamily="34" charset="0"/>
              </a:rPr>
              <a:t>a high proportion of code that is not related to business logic, such as try/catch </a:t>
            </a:r>
            <a:r>
              <a:rPr lang="en-US" dirty="0" smtClean="0"/>
              <a:t>blocks used to </a:t>
            </a:r>
            <a:r>
              <a:rPr lang="en-US" dirty="0" smtClean="0">
                <a:latin typeface="Arial" pitchFamily="34" charset="0"/>
              </a:rPr>
              <a:t>acquire and release JDBC resources, lookups</a:t>
            </a:r>
            <a:r>
              <a:rPr lang="en-US" baseline="0" dirty="0" smtClean="0">
                <a:latin typeface="Arial" pitchFamily="34" charset="0"/>
              </a:rPr>
              <a:t> for resources, and so on.</a:t>
            </a:r>
            <a:endParaRPr lang="en-US" dirty="0" smtClean="0">
              <a:latin typeface="Arial" pitchFamily="34" charset="0"/>
            </a:endParaRPr>
          </a:p>
          <a:p>
            <a:pPr marL="265176" lvl="1" indent="-82296">
              <a:buFont typeface="Courier New" pitchFamily="49" charset="0"/>
              <a:buChar char="o"/>
            </a:pPr>
            <a:r>
              <a:rPr lang="en-US" dirty="0" smtClean="0">
                <a:latin typeface="Arial" pitchFamily="34" charset="0"/>
              </a:rPr>
              <a:t>Writing excessive plumbin</a:t>
            </a:r>
            <a:r>
              <a:rPr lang="en-US" dirty="0" smtClean="0"/>
              <a:t>g </a:t>
            </a:r>
            <a:r>
              <a:rPr lang="en-US" dirty="0" smtClean="0">
                <a:latin typeface="Arial" pitchFamily="34" charset="0"/>
              </a:rPr>
              <a:t>code is a major drain on resources.</a:t>
            </a:r>
          </a:p>
          <a:p>
            <a:pPr marL="265176" lvl="1" indent="-82296">
              <a:buFont typeface="Courier New" pitchFamily="49" charset="0"/>
              <a:buChar char="o"/>
            </a:pPr>
            <a:r>
              <a:rPr lang="en-US" dirty="0" smtClean="0">
                <a:latin typeface="Arial" pitchFamily="34" charset="0"/>
              </a:rPr>
              <a:t>It</a:t>
            </a:r>
            <a:r>
              <a:rPr lang="en-US" baseline="0" dirty="0" smtClean="0">
                <a:latin typeface="Arial" pitchFamily="34" charset="0"/>
              </a:rPr>
              <a:t> is better for code to focus on business logic.</a:t>
            </a:r>
            <a:endParaRPr lang="en-US" dirty="0" smtClean="0">
              <a:latin typeface="Arial" pitchFamily="34" charset="0"/>
            </a:endParaRPr>
          </a:p>
          <a:p>
            <a:pPr marL="182880" indent="-91440">
              <a:buFont typeface="Arial" pitchFamily="34" charset="0"/>
              <a:buChar char="•"/>
            </a:pPr>
            <a:r>
              <a:rPr lang="en-US" b="1" dirty="0" smtClean="0">
                <a:latin typeface="Arial" pitchFamily="34" charset="0"/>
              </a:rPr>
              <a:t>JavaEE applications are difficult to unit test.</a:t>
            </a:r>
          </a:p>
          <a:p>
            <a:pPr marL="182880"/>
            <a:r>
              <a:rPr lang="en-US" dirty="0" smtClean="0"/>
              <a:t>The </a:t>
            </a:r>
            <a:r>
              <a:rPr lang="en-US" dirty="0"/>
              <a:t>JavaEE APIs are not designed to take into account ease of unit testing. </a:t>
            </a:r>
            <a:endParaRPr lang="en-US" dirty="0" smtClean="0"/>
          </a:p>
          <a:p>
            <a:pPr marL="182880"/>
            <a:r>
              <a:rPr lang="en-US" dirty="0" smtClean="0"/>
              <a:t>Generally an </a:t>
            </a:r>
            <a:r>
              <a:rPr lang="en-US" dirty="0"/>
              <a:t>application </a:t>
            </a:r>
            <a:r>
              <a:rPr lang="en-US" dirty="0" smtClean="0"/>
              <a:t>server is needed </a:t>
            </a:r>
            <a:r>
              <a:rPr lang="en-US" dirty="0"/>
              <a:t>to </a:t>
            </a:r>
            <a:r>
              <a:rPr lang="en-US" u="sng" dirty="0"/>
              <a:t>test</a:t>
            </a:r>
            <a:r>
              <a:rPr lang="en-US" dirty="0"/>
              <a:t> JavaEE </a:t>
            </a:r>
            <a:r>
              <a:rPr lang="en-US" dirty="0" smtClean="0"/>
              <a:t>applications. Spring </a:t>
            </a:r>
            <a:r>
              <a:rPr lang="en-US" dirty="0"/>
              <a:t>framework does </a:t>
            </a:r>
            <a:r>
              <a:rPr lang="en-US" u="sng" dirty="0"/>
              <a:t>not</a:t>
            </a:r>
            <a:r>
              <a:rPr lang="en-US" dirty="0"/>
              <a:t> need an application server to run. </a:t>
            </a:r>
          </a:p>
          <a:p>
            <a:pPr marL="182880"/>
            <a:r>
              <a:rPr lang="en-US" dirty="0" smtClean="0"/>
              <a:t>Spring </a:t>
            </a:r>
            <a:r>
              <a:rPr lang="en-US" dirty="0"/>
              <a:t>has mock objects which can substitute for real objects and make testing easier.</a:t>
            </a:r>
          </a:p>
          <a:p>
            <a:pPr marL="182880" marR="0" indent="-9144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1" dirty="0" smtClean="0">
                <a:latin typeface="Arial" pitchFamily="34" charset="0"/>
              </a:rPr>
              <a:t>Certain JavaEE technologies have failed in performance. </a:t>
            </a:r>
          </a:p>
          <a:p>
            <a:pPr marL="182880">
              <a:defRPr/>
            </a:pPr>
            <a:r>
              <a:rPr lang="en-US" dirty="0" smtClean="0"/>
              <a:t>For example EJB 2.x: </a:t>
            </a:r>
            <a:r>
              <a:rPr lang="en-US" b="0" dirty="0" smtClean="0">
                <a:latin typeface="Arial" pitchFamily="34" charset="0"/>
              </a:rPr>
              <a:t>Generally</a:t>
            </a:r>
            <a:r>
              <a:rPr lang="en-US" dirty="0" smtClean="0">
                <a:latin typeface="Arial" pitchFamily="34" charset="0"/>
              </a:rPr>
              <a:t>,</a:t>
            </a:r>
            <a:r>
              <a:rPr lang="en-US" baseline="0" dirty="0" smtClean="0">
                <a:latin typeface="Arial" pitchFamily="34" charset="0"/>
              </a:rPr>
              <a:t> </a:t>
            </a:r>
            <a:r>
              <a:rPr lang="en-US" dirty="0" smtClean="0">
                <a:latin typeface="Arial" pitchFamily="34" charset="0"/>
              </a:rPr>
              <a:t>entity beans</a:t>
            </a:r>
            <a:r>
              <a:rPr lang="en-US" baseline="0" dirty="0" smtClean="0">
                <a:latin typeface="Arial" pitchFamily="34" charset="0"/>
              </a:rPr>
              <a:t> are used for database operations but </a:t>
            </a:r>
            <a:r>
              <a:rPr lang="en-US" dirty="0" smtClean="0">
                <a:latin typeface="Arial" pitchFamily="34" charset="0"/>
              </a:rPr>
              <a:t>are a nightmare for productivity.  </a:t>
            </a:r>
          </a:p>
          <a:p>
            <a:pPr marL="182880">
              <a:defRPr/>
            </a:pPr>
            <a:r>
              <a:rPr lang="en-US" dirty="0" smtClean="0">
                <a:latin typeface="Arial" pitchFamily="34" charset="0"/>
              </a:rPr>
              <a:t>Note, </a:t>
            </a:r>
            <a:r>
              <a:rPr lang="en-US" sz="1000" kern="1200" dirty="0" smtClean="0">
                <a:solidFill>
                  <a:schemeClr val="tx1"/>
                </a:solidFill>
                <a:latin typeface="Arial" pitchFamily="34" charset="0"/>
                <a:ea typeface="+mn-ea"/>
                <a:cs typeface="Arial" pitchFamily="34" charset="0"/>
              </a:rPr>
              <a:t>a </a:t>
            </a:r>
            <a:r>
              <a:rPr lang="en-US" sz="1000" b="1" kern="1200" dirty="0" smtClean="0">
                <a:solidFill>
                  <a:schemeClr val="tx1"/>
                </a:solidFill>
                <a:latin typeface="Arial" pitchFamily="34" charset="0"/>
                <a:ea typeface="+mn-ea"/>
                <a:cs typeface="Arial" pitchFamily="34" charset="0"/>
              </a:rPr>
              <a:t>bean</a:t>
            </a:r>
            <a:r>
              <a:rPr lang="en-US" sz="1000" kern="1200" dirty="0" smtClean="0">
                <a:solidFill>
                  <a:schemeClr val="tx1"/>
                </a:solidFill>
                <a:latin typeface="Arial" pitchFamily="34" charset="0"/>
                <a:ea typeface="+mn-ea"/>
                <a:cs typeface="Arial" pitchFamily="34" charset="0"/>
              </a:rPr>
              <a:t> is an object which is managed by </a:t>
            </a:r>
            <a:r>
              <a:rPr lang="en-US" sz="1000" b="1" kern="1200" dirty="0" smtClean="0">
                <a:solidFill>
                  <a:schemeClr val="tx1"/>
                </a:solidFill>
                <a:latin typeface="Arial" pitchFamily="34" charset="0"/>
                <a:ea typeface="+mn-ea"/>
                <a:cs typeface="Arial" pitchFamily="34" charset="0"/>
              </a:rPr>
              <a:t>Spring</a:t>
            </a:r>
            <a:r>
              <a:rPr lang="en-US" sz="1000" kern="1200" dirty="0" smtClean="0">
                <a:solidFill>
                  <a:schemeClr val="tx1"/>
                </a:solidFill>
                <a:latin typeface="Arial" pitchFamily="34" charset="0"/>
                <a:ea typeface="+mn-ea"/>
                <a:cs typeface="Arial" pitchFamily="34" charset="0"/>
              </a:rPr>
              <a:t> Container. All java classes are also treated as beans.</a:t>
            </a:r>
            <a:br>
              <a:rPr lang="en-US" sz="1000" kern="1200" dirty="0" smtClean="0">
                <a:solidFill>
                  <a:schemeClr val="tx1"/>
                </a:solidFill>
                <a:latin typeface="Arial" pitchFamily="34" charset="0"/>
                <a:ea typeface="+mn-ea"/>
                <a:cs typeface="Arial" pitchFamily="34" charset="0"/>
              </a:rPr>
            </a:br>
            <a:endParaRPr lang="en-US" altLang="ko-KR" b="0" dirty="0" smtClean="0">
              <a:ea typeface="Gulim" pitchFamily="34" charset="-127"/>
            </a:endParaRPr>
          </a:p>
          <a:p>
            <a:pPr marL="182880" indent="-91440">
              <a:buFont typeface="Arial" pitchFamily="34" charset="0"/>
              <a:buChar char="•"/>
            </a:pPr>
            <a:endParaRPr lang="en-US" dirty="0" smtClean="0">
              <a:latin typeface="Arial" pitchFamily="34" charset="0"/>
            </a:endParaRPr>
          </a:p>
        </p:txBody>
      </p:sp>
      <p:sp>
        <p:nvSpPr>
          <p:cNvPr id="6" name="Slide Number Placeholder 5"/>
          <p:cNvSpPr>
            <a:spLocks noGrp="1"/>
          </p:cNvSpPr>
          <p:nvPr>
            <p:ph type="sldNum" sz="quarter" idx="10"/>
          </p:nvPr>
        </p:nvSpPr>
        <p:spPr/>
        <p:txBody>
          <a:bodyPr/>
          <a:lstStyle/>
          <a:p>
            <a:fld id="{27CE0CED-C9FC-4C42-8AD7-7E9A6B171AE0}" type="slidenum">
              <a:rPr lang="en-GB" smtClean="0"/>
              <a:pPr/>
              <a:t>5</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6"/>
          <p:cNvSpPr>
            <a:spLocks noGrp="1" noChangeArrowheads="1"/>
          </p:cNvSpPr>
          <p:nvPr>
            <p:ph type="ftr" sz="quarter" idx="4294967295"/>
          </p:nvPr>
        </p:nvSpPr>
        <p:spPr bwMode="auto">
          <a:xfrm>
            <a:off x="0" y="8684381"/>
            <a:ext cx="2972098" cy="458108"/>
          </a:xfrm>
          <a:prstGeom prst="rect">
            <a:avLst/>
          </a:prstGeom>
          <a:noFill/>
          <a:ln>
            <a:miter lim="800000"/>
            <a:headEnd/>
            <a:tailEnd/>
          </a:ln>
        </p:spPr>
        <p:txBody>
          <a:bodyPr lIns="90143" tIns="45071" rIns="90143" bIns="45071"/>
          <a:lstStyle/>
          <a:p>
            <a:r>
              <a:rPr lang="en-US" dirty="0" smtClean="0"/>
              <a:t>Copyright © Accenture 2012</a:t>
            </a:r>
            <a:endParaRPr lang="en-US" dirty="0"/>
          </a:p>
        </p:txBody>
      </p:sp>
      <p:sp>
        <p:nvSpPr>
          <p:cNvPr id="75780" name="Rectangle 2"/>
          <p:cNvSpPr>
            <a:spLocks noGrp="1" noRot="1" noChangeAspect="1" noChangeArrowheads="1" noTextEdit="1"/>
          </p:cNvSpPr>
          <p:nvPr>
            <p:ph type="sldImg"/>
          </p:nvPr>
        </p:nvSpPr>
        <p:spPr>
          <a:xfrm>
            <a:off x="1143000" y="685800"/>
            <a:ext cx="4570413" cy="3429000"/>
          </a:xfrm>
          <a:ln/>
        </p:spPr>
      </p:sp>
      <p:sp>
        <p:nvSpPr>
          <p:cNvPr id="75781" name="Rectangle 3"/>
          <p:cNvSpPr>
            <a:spLocks noGrp="1" noChangeArrowheads="1"/>
          </p:cNvSpPr>
          <p:nvPr>
            <p:ph type="body" idx="1"/>
          </p:nvPr>
        </p:nvSpPr>
        <p:spPr>
          <a:noFill/>
          <a:ln w="9525">
            <a:noFill/>
          </a:ln>
        </p:spPr>
        <p:txBody>
          <a:bodyPr>
            <a:normAutofit/>
          </a:bodyPr>
          <a:lstStyle/>
          <a:p>
            <a:pPr defTabSz="432465" eaLnBrk="0" fontAlgn="base" hangingPunct="0">
              <a:spcBef>
                <a:spcPct val="30000"/>
              </a:spcBef>
              <a:spcAft>
                <a:spcPct val="0"/>
              </a:spcAft>
              <a:buClr>
                <a:srgbClr val="000000"/>
              </a:buClr>
              <a:buSzPct val="100000"/>
              <a:defRPr/>
            </a:pPr>
            <a:r>
              <a:rPr lang="en-US" b="1" dirty="0" smtClean="0"/>
              <a:t>Faculty</a:t>
            </a:r>
            <a:r>
              <a:rPr lang="en-US" b="1" baseline="0" dirty="0" smtClean="0"/>
              <a:t> </a:t>
            </a:r>
            <a:r>
              <a:rPr lang="en-US" b="1" dirty="0" smtClean="0"/>
              <a:t>Notes:</a:t>
            </a:r>
            <a:endParaRPr lang="en-US" b="0" dirty="0" smtClean="0"/>
          </a:p>
          <a:p>
            <a:pPr marL="0" lvl="1"/>
            <a:r>
              <a:rPr lang="en-GB" dirty="0"/>
              <a:t>Review key slide points and participant notes.</a:t>
            </a:r>
            <a:endParaRPr lang="en-US" dirty="0"/>
          </a:p>
          <a:p>
            <a:endParaRPr lang="en-US" b="0" baseline="0" dirty="0" smtClean="0"/>
          </a:p>
          <a:p>
            <a:r>
              <a:rPr lang="en-US" b="1" baseline="0" dirty="0" smtClean="0"/>
              <a:t>Animation on slide: </a:t>
            </a:r>
          </a:p>
          <a:p>
            <a:r>
              <a:rPr lang="en-US" b="0" baseline="0" dirty="0" smtClean="0"/>
              <a:t>On </a:t>
            </a:r>
            <a:r>
              <a:rPr lang="en-US" dirty="0" smtClean="0"/>
              <a:t>display: </a:t>
            </a:r>
            <a:r>
              <a:rPr lang="en-US" b="0" baseline="0" dirty="0" smtClean="0"/>
              <a:t>Reduced glue code/plumbing work and Flexibility labels</a:t>
            </a:r>
          </a:p>
          <a:p>
            <a:r>
              <a:rPr lang="en-US" b="0" baseline="0" dirty="0" smtClean="0"/>
              <a:t>On first click: Reduced glue information appears.</a:t>
            </a:r>
          </a:p>
          <a:p>
            <a:r>
              <a:rPr lang="en-US" b="0" baseline="0" dirty="0" smtClean="0"/>
              <a:t>On second click: Flexibility information appears.</a:t>
            </a:r>
            <a:endParaRPr lang="en-US" b="0" dirty="0" smtClean="0"/>
          </a:p>
          <a:p>
            <a:endParaRPr lang="en-US" b="0" dirty="0" smtClean="0"/>
          </a:p>
          <a:p>
            <a:r>
              <a:rPr lang="en-US" b="1" dirty="0" smtClean="0"/>
              <a:t>Participant Notes: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Spring Framework-specific classes and interfaces are used to make</a:t>
            </a:r>
            <a:r>
              <a:rPr lang="en-US" baseline="0" dirty="0" smtClean="0"/>
              <a:t> use of Spring. The entire process is simplified with the use of annotations. By using annotations, we do not explicitly implement/extend Spring framework-specific interfaces or classes.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1" baseline="0" dirty="0" smtClean="0"/>
              <a:t>Spring framework:</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Reduces glue code /plumbing work:</a:t>
            </a:r>
            <a:r>
              <a:rPr lang="en-US" b="0" dirty="0" smtClean="0"/>
              <a:t>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Spring Framework takes </a:t>
            </a:r>
            <a:r>
              <a:rPr lang="en-US" baseline="0" dirty="0" smtClean="0"/>
              <a:t>the burden away </a:t>
            </a:r>
            <a:r>
              <a:rPr lang="en-US" dirty="0" smtClean="0"/>
              <a:t>from the</a:t>
            </a:r>
            <a:r>
              <a:rPr lang="en-US" baseline="0" dirty="0" smtClean="0"/>
              <a:t> </a:t>
            </a:r>
            <a:r>
              <a:rPr lang="en-US" dirty="0" smtClean="0"/>
              <a:t>programmer by providing dependencies when required. Programmers do not create any objects that they don’t need. With the Spring framework,</a:t>
            </a:r>
            <a:r>
              <a:rPr lang="en-US" baseline="0" dirty="0" smtClean="0"/>
              <a:t> </a:t>
            </a:r>
            <a:r>
              <a:rPr lang="en-US" dirty="0" smtClean="0"/>
              <a:t>objects are created automatically. </a:t>
            </a:r>
          </a:p>
          <a:p>
            <a:endParaRPr lang="en-US" b="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Provides</a:t>
            </a:r>
            <a:r>
              <a:rPr lang="en-US" b="1" baseline="0" dirty="0" smtClean="0"/>
              <a:t> f</a:t>
            </a:r>
            <a:r>
              <a:rPr lang="en-US" b="1" dirty="0" smtClean="0"/>
              <a:t>lexibility:</a:t>
            </a:r>
            <a:r>
              <a:rPr lang="en-US" b="0" dirty="0" smtClean="0"/>
              <a:t>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Programmers are free to choose the modules that suit their application. Spring has a well-layered architecture of seven modules. It also offers many </a:t>
            </a:r>
            <a:r>
              <a:rPr lang="en-US" baseline="0" dirty="0" smtClean="0"/>
              <a:t>extension points to plug in other frameworks.</a:t>
            </a:r>
            <a:endParaRPr lang="en-US" dirty="0" smtClean="0"/>
          </a:p>
          <a:p>
            <a:endParaRPr lang="en-US" b="1" dirty="0" smtClean="0"/>
          </a:p>
        </p:txBody>
      </p:sp>
      <p:sp>
        <p:nvSpPr>
          <p:cNvPr id="5" name="Header Placeholder 4"/>
          <p:cNvSpPr>
            <a:spLocks noGrp="1"/>
          </p:cNvSpPr>
          <p:nvPr>
            <p:ph type="hdr" sz="quarter" idx="10"/>
          </p:nvPr>
        </p:nvSpPr>
        <p:spPr/>
        <p:txBody>
          <a:bodyPr/>
          <a:lstStyle/>
          <a:p>
            <a:r>
              <a:rPr lang="en-US" dirty="0" smtClean="0"/>
              <a:t>ADF 2.0: Java: Introduction to Spring Framework</a:t>
            </a:r>
            <a:endParaRPr lang="en-GB" dirty="0"/>
          </a:p>
        </p:txBody>
      </p:sp>
      <p:sp>
        <p:nvSpPr>
          <p:cNvPr id="6" name="Slide Number Placeholder 5"/>
          <p:cNvSpPr>
            <a:spLocks noGrp="1"/>
          </p:cNvSpPr>
          <p:nvPr>
            <p:ph type="sldNum" sz="quarter" idx="11"/>
          </p:nvPr>
        </p:nvSpPr>
        <p:spPr/>
        <p:txBody>
          <a:bodyPr/>
          <a:lstStyle/>
          <a:p>
            <a:fld id="{27CE0CED-C9FC-4C42-8AD7-7E9A6B171AE0}" type="slidenum">
              <a:rPr lang="en-GB" smtClean="0"/>
              <a:pPr/>
              <a:t>6</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p:cNvSpPr>
            <a:spLocks noGrp="1" noRot="1" noChangeAspect="1" noChangeArrowheads="1" noTextEdit="1"/>
          </p:cNvSpPr>
          <p:nvPr>
            <p:ph type="sldImg"/>
          </p:nvPr>
        </p:nvSpPr>
        <p:spPr>
          <a:ln/>
        </p:spPr>
      </p:sp>
      <p:sp>
        <p:nvSpPr>
          <p:cNvPr id="78851" name="Rectangle 6"/>
          <p:cNvSpPr>
            <a:spLocks noGrp="1" noChangeArrowheads="1"/>
          </p:cNvSpPr>
          <p:nvPr>
            <p:ph type="body" idx="1"/>
          </p:nvPr>
        </p:nvSpPr>
        <p:spPr>
          <a:noFill/>
          <a:ln w="9525">
            <a:noFill/>
          </a:ln>
        </p:spPr>
        <p:txBody>
          <a:bodyPr>
            <a:normAutofit/>
          </a:bodyPr>
          <a:lstStyle/>
          <a:p>
            <a:pPr defTabSz="432465" eaLnBrk="0" fontAlgn="base" hangingPunct="0">
              <a:spcBef>
                <a:spcPct val="30000"/>
              </a:spcBef>
              <a:spcAft>
                <a:spcPct val="0"/>
              </a:spcAft>
              <a:buClr>
                <a:srgbClr val="000000"/>
              </a:buClr>
              <a:buSzPct val="100000"/>
              <a:defRPr/>
            </a:pPr>
            <a:r>
              <a:rPr lang="en-US" b="1" dirty="0" smtClean="0"/>
              <a:t>Faculty Notes:</a:t>
            </a:r>
          </a:p>
          <a:p>
            <a:pPr marL="0" lvl="1"/>
            <a:r>
              <a:rPr lang="en-GB" dirty="0"/>
              <a:t>Review key slide points and participant notes.</a:t>
            </a:r>
            <a:endParaRPr lang="en-US" dirty="0"/>
          </a:p>
          <a:p>
            <a:pPr defTabSz="432465" eaLnBrk="0" fontAlgn="base" hangingPunct="0">
              <a:spcBef>
                <a:spcPct val="30000"/>
              </a:spcBef>
              <a:spcAft>
                <a:spcPct val="0"/>
              </a:spcAft>
              <a:buClr>
                <a:srgbClr val="000000"/>
              </a:buClr>
              <a:buSzPct val="100000"/>
              <a:defRPr/>
            </a:pPr>
            <a:endParaRPr lang="en-US" b="1" dirty="0" smtClean="0"/>
          </a:p>
          <a:p>
            <a:pPr defTabSz="432465" eaLnBrk="0" fontAlgn="base" hangingPunct="0">
              <a:spcBef>
                <a:spcPct val="30000"/>
              </a:spcBef>
              <a:spcAft>
                <a:spcPct val="0"/>
              </a:spcAft>
              <a:buClr>
                <a:srgbClr val="000000"/>
              </a:buClr>
              <a:buSzPct val="100000"/>
              <a:defRPr/>
            </a:pPr>
            <a:r>
              <a:rPr lang="en-US" b="1" dirty="0" smtClean="0"/>
              <a:t>Participant Notes:</a:t>
            </a:r>
            <a:endParaRPr lang="en-US" b="0" dirty="0" smtClean="0"/>
          </a:p>
          <a:p>
            <a:r>
              <a:rPr lang="en-US" dirty="0" smtClean="0"/>
              <a:t>In addition to the Spring Framework, there are other frameworks which claim to resolve the JavaEE traditional approach issues regarding application complexity, testing concerns and failed technologies including Struts and Hibernate.</a:t>
            </a:r>
          </a:p>
          <a:p>
            <a:pPr marL="182880" indent="-91440">
              <a:buFont typeface="Arial" pitchFamily="34" charset="0"/>
              <a:buChar char="•"/>
            </a:pPr>
            <a:r>
              <a:rPr lang="en-US" dirty="0" smtClean="0"/>
              <a:t>Struts is a </a:t>
            </a:r>
            <a:r>
              <a:rPr lang="en-US" b="1" dirty="0" smtClean="0"/>
              <a:t>web framework</a:t>
            </a:r>
            <a:r>
              <a:rPr lang="en-US" dirty="0" smtClean="0"/>
              <a:t> which works on the web tier and helps us achieve Model-View-Controller (MVC). Struts is doing fairly well in the market however, Spring outperforms Struts in that Spring is not just a web framework; it is an </a:t>
            </a:r>
            <a:r>
              <a:rPr lang="en-US" b="1" i="1" dirty="0" smtClean="0"/>
              <a:t>application framework</a:t>
            </a:r>
            <a:r>
              <a:rPr lang="en-US" b="1" dirty="0" smtClean="0"/>
              <a:t>.</a:t>
            </a:r>
            <a:endParaRPr lang="en-US" dirty="0" smtClean="0"/>
          </a:p>
          <a:p>
            <a:pPr marL="182880" indent="-91440">
              <a:buFont typeface="Arial" pitchFamily="34" charset="0"/>
              <a:buChar char="•"/>
            </a:pPr>
            <a:r>
              <a:rPr lang="en-US" dirty="0" smtClean="0"/>
              <a:t>Unlike </a:t>
            </a:r>
            <a:r>
              <a:rPr lang="en-US" b="1" dirty="0" smtClean="0"/>
              <a:t>single-tier frameworks </a:t>
            </a:r>
            <a:r>
              <a:rPr lang="en-US" dirty="0" smtClean="0"/>
              <a:t>such as Struts and Hibernate, Spring helps structure whole applications in a consistent, productive manner. It has modules that offer services for use throughout an application.</a:t>
            </a:r>
          </a:p>
          <a:p>
            <a:pPr marL="91440">
              <a:lnSpc>
                <a:spcPct val="90000"/>
              </a:lnSpc>
            </a:pPr>
            <a:endParaRPr lang="en-US" dirty="0"/>
          </a:p>
        </p:txBody>
      </p:sp>
      <p:sp>
        <p:nvSpPr>
          <p:cNvPr id="4" name="Footer Placeholder 3"/>
          <p:cNvSpPr>
            <a:spLocks noGrp="1"/>
          </p:cNvSpPr>
          <p:nvPr>
            <p:ph type="ftr" sz="quarter" idx="10"/>
          </p:nvPr>
        </p:nvSpPr>
        <p:spPr/>
        <p:txBody>
          <a:bodyPr/>
          <a:lstStyle/>
          <a:p>
            <a:r>
              <a:rPr lang="en-GB" dirty="0" smtClean="0"/>
              <a:t>Copyright © Accenture 2012</a:t>
            </a:r>
            <a:endParaRPr lang="en-GB" dirty="0"/>
          </a:p>
        </p:txBody>
      </p:sp>
      <p:sp>
        <p:nvSpPr>
          <p:cNvPr id="5" name="Header Placeholder 4"/>
          <p:cNvSpPr>
            <a:spLocks noGrp="1"/>
          </p:cNvSpPr>
          <p:nvPr>
            <p:ph type="hdr" sz="quarter" idx="11"/>
          </p:nvPr>
        </p:nvSpPr>
        <p:spPr/>
        <p:txBody>
          <a:bodyPr/>
          <a:lstStyle/>
          <a:p>
            <a:r>
              <a:rPr lang="en-US" dirty="0" smtClean="0"/>
              <a:t>ADF 2.0: Java: Introduction to Spring Framework</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7</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5"/>
          <p:cNvSpPr>
            <a:spLocks noGrp="1" noRot="1" noChangeAspect="1" noChangeArrowheads="1" noTextEdit="1"/>
          </p:cNvSpPr>
          <p:nvPr>
            <p:ph type="sldImg"/>
          </p:nvPr>
        </p:nvSpPr>
        <p:spPr>
          <a:ln/>
        </p:spPr>
      </p:sp>
      <p:sp>
        <p:nvSpPr>
          <p:cNvPr id="79875" name="Rectangle 6"/>
          <p:cNvSpPr>
            <a:spLocks noGrp="1" noChangeArrowheads="1"/>
          </p:cNvSpPr>
          <p:nvPr>
            <p:ph type="body" idx="1"/>
          </p:nvPr>
        </p:nvSpPr>
        <p:spPr>
          <a:xfrm>
            <a:off x="685800" y="4343400"/>
            <a:ext cx="5486400" cy="4210050"/>
          </a:xfrm>
          <a:noFill/>
          <a:ln w="9525">
            <a:noFill/>
          </a:ln>
        </p:spPr>
        <p:txBody>
          <a:bodyPr>
            <a:noAutofit/>
          </a:bodyPr>
          <a:lstStyle/>
          <a:p>
            <a:r>
              <a:rPr lang="en-US" b="1" dirty="0" smtClean="0"/>
              <a:t>Faculty Notes:</a:t>
            </a:r>
            <a:endParaRPr lang="en-US" dirty="0" smtClean="0"/>
          </a:p>
          <a:p>
            <a:pPr marL="0" lvl="1"/>
            <a:r>
              <a:rPr lang="en-US" dirty="0" smtClean="0"/>
              <a:t>The chart on the slide shows the seven main modules/components of Spring. </a:t>
            </a:r>
          </a:p>
          <a:p>
            <a:pPr marL="182880" lvl="1" indent="-91440">
              <a:buFont typeface="Arial" pitchFamily="34" charset="0"/>
              <a:buChar char="•"/>
            </a:pPr>
            <a:r>
              <a:rPr lang="en-US" dirty="0" smtClean="0"/>
              <a:t>Briefly talk through each module box,</a:t>
            </a:r>
            <a:r>
              <a:rPr lang="en-US" baseline="0" dirty="0" smtClean="0"/>
              <a:t> and review the participant notes.</a:t>
            </a:r>
          </a:p>
          <a:p>
            <a:pPr marL="182880" lvl="1" indent="-91440">
              <a:buFont typeface="Arial" pitchFamily="34" charset="0"/>
              <a:buChar char="•"/>
            </a:pPr>
            <a:endParaRPr lang="en-US" baseline="0" dirty="0" smtClean="0"/>
          </a:p>
          <a:p>
            <a:pPr marL="0" lvl="1"/>
            <a:r>
              <a:rPr lang="en-US" b="1" baseline="0" dirty="0" smtClean="0"/>
              <a:t>Animation on </a:t>
            </a:r>
            <a:r>
              <a:rPr lang="en-US" b="1" dirty="0"/>
              <a:t>slide</a:t>
            </a:r>
            <a:r>
              <a:rPr lang="en-US" b="1" dirty="0" smtClean="0"/>
              <a:t>: Note</a:t>
            </a:r>
            <a:r>
              <a:rPr lang="en-US" b="1" dirty="0"/>
              <a:t>, go through each click </a:t>
            </a:r>
            <a:r>
              <a:rPr lang="en-US" b="1" dirty="0" smtClean="0"/>
              <a:t>slowly</a:t>
            </a:r>
            <a:endParaRPr lang="en-US" b="1" baseline="0" dirty="0" smtClean="0"/>
          </a:p>
          <a:p>
            <a:pPr marL="0" lvl="1"/>
            <a:r>
              <a:rPr lang="en-US" baseline="0" dirty="0" smtClean="0"/>
              <a:t>On Display: The seven components appear</a:t>
            </a:r>
          </a:p>
          <a:p>
            <a:pPr marL="0" lvl="1"/>
            <a:r>
              <a:rPr lang="en-US" baseline="0" dirty="0" smtClean="0"/>
              <a:t>On first click: Spring Core callout appears</a:t>
            </a:r>
          </a:p>
          <a:p>
            <a:pPr marL="0" marR="0" lvl="1" algn="l" defTabSz="914400" rtl="0" eaLnBrk="1" fontAlgn="auto" latinLnBrk="0" hangingPunct="1">
              <a:lnSpc>
                <a:spcPct val="100000"/>
              </a:lnSpc>
              <a:spcBef>
                <a:spcPts val="0"/>
              </a:spcBef>
              <a:spcAft>
                <a:spcPts val="0"/>
              </a:spcAft>
              <a:buClrTx/>
              <a:buSzTx/>
              <a:tabLst/>
              <a:defRPr/>
            </a:pPr>
            <a:r>
              <a:rPr lang="en-US" baseline="0" dirty="0" smtClean="0"/>
              <a:t>On second click: Spring Context callout appears</a:t>
            </a:r>
            <a:endParaRPr lang="en-US" dirty="0" smtClean="0"/>
          </a:p>
          <a:p>
            <a:pPr marL="0" marR="0" lvl="1" algn="l" defTabSz="914400" rtl="0" eaLnBrk="1" fontAlgn="auto" latinLnBrk="0" hangingPunct="1">
              <a:lnSpc>
                <a:spcPct val="100000"/>
              </a:lnSpc>
              <a:spcBef>
                <a:spcPts val="0"/>
              </a:spcBef>
              <a:spcAft>
                <a:spcPts val="0"/>
              </a:spcAft>
              <a:buClrTx/>
              <a:buSzTx/>
              <a:tabLst/>
              <a:defRPr/>
            </a:pPr>
            <a:r>
              <a:rPr lang="en-US" baseline="0" dirty="0" smtClean="0"/>
              <a:t>On third</a:t>
            </a:r>
            <a:r>
              <a:rPr lang="en-US" dirty="0" smtClean="0"/>
              <a:t> </a:t>
            </a:r>
            <a:r>
              <a:rPr lang="en-US" baseline="0" dirty="0" smtClean="0"/>
              <a:t>click: AOP callout appears</a:t>
            </a:r>
            <a:endParaRPr lang="en-US" dirty="0" smtClean="0"/>
          </a:p>
          <a:p>
            <a:pPr marL="0" marR="0" lvl="1" algn="l" defTabSz="914400" rtl="0" eaLnBrk="1" fontAlgn="auto" latinLnBrk="0" hangingPunct="1">
              <a:lnSpc>
                <a:spcPct val="100000"/>
              </a:lnSpc>
              <a:spcBef>
                <a:spcPts val="0"/>
              </a:spcBef>
              <a:spcAft>
                <a:spcPts val="0"/>
              </a:spcAft>
              <a:buClrTx/>
              <a:buSzTx/>
              <a:tabLst/>
              <a:defRPr/>
            </a:pPr>
            <a:r>
              <a:rPr lang="en-US" baseline="0" dirty="0" smtClean="0"/>
              <a:t>On fourth click: DAO callout appears</a:t>
            </a:r>
            <a:endParaRPr lang="en-US" dirty="0" smtClean="0"/>
          </a:p>
          <a:p>
            <a:pPr marL="0" marR="0" lvl="1" algn="l" defTabSz="914400" rtl="0" eaLnBrk="1" fontAlgn="auto" latinLnBrk="0" hangingPunct="1">
              <a:lnSpc>
                <a:spcPct val="100000"/>
              </a:lnSpc>
              <a:spcBef>
                <a:spcPts val="0"/>
              </a:spcBef>
              <a:spcAft>
                <a:spcPts val="0"/>
              </a:spcAft>
              <a:buClrTx/>
              <a:buSzTx/>
              <a:tabLst/>
              <a:defRPr/>
            </a:pPr>
            <a:r>
              <a:rPr lang="en-US" baseline="0" dirty="0" smtClean="0"/>
              <a:t>On fifth</a:t>
            </a:r>
            <a:r>
              <a:rPr lang="en-US" dirty="0" smtClean="0"/>
              <a:t> </a:t>
            </a:r>
            <a:r>
              <a:rPr lang="en-US" baseline="0" dirty="0" smtClean="0"/>
              <a:t>click: ORM callout appears</a:t>
            </a:r>
          </a:p>
          <a:p>
            <a:pPr marL="0" marR="0" lvl="1" algn="l" defTabSz="914400" rtl="0" eaLnBrk="1" fontAlgn="auto" latinLnBrk="0" hangingPunct="1">
              <a:lnSpc>
                <a:spcPct val="100000"/>
              </a:lnSpc>
              <a:spcBef>
                <a:spcPts val="0"/>
              </a:spcBef>
              <a:spcAft>
                <a:spcPts val="0"/>
              </a:spcAft>
              <a:buClrTx/>
              <a:buSzTx/>
              <a:tabLst/>
              <a:defRPr/>
            </a:pPr>
            <a:r>
              <a:rPr lang="en-US" baseline="0" dirty="0" smtClean="0"/>
              <a:t>On sixth</a:t>
            </a:r>
            <a:r>
              <a:rPr lang="en-US" dirty="0" smtClean="0"/>
              <a:t> </a:t>
            </a:r>
            <a:r>
              <a:rPr lang="en-US" baseline="0" dirty="0" smtClean="0"/>
              <a:t>click: Web Module callout appears</a:t>
            </a:r>
            <a:endParaRPr lang="en-US" dirty="0" smtClean="0"/>
          </a:p>
          <a:p>
            <a:pPr marL="0" marR="0" lvl="1" algn="l" defTabSz="914400" rtl="0" eaLnBrk="1" fontAlgn="auto" latinLnBrk="0" hangingPunct="1">
              <a:lnSpc>
                <a:spcPct val="100000"/>
              </a:lnSpc>
              <a:spcBef>
                <a:spcPts val="0"/>
              </a:spcBef>
              <a:spcAft>
                <a:spcPts val="0"/>
              </a:spcAft>
              <a:buClrTx/>
              <a:buSzTx/>
              <a:tabLst/>
              <a:defRPr/>
            </a:pPr>
            <a:r>
              <a:rPr lang="en-US" baseline="0" dirty="0" smtClean="0"/>
              <a:t>On seventh click: MVC callout appears</a:t>
            </a:r>
            <a:endParaRPr lang="en-US" dirty="0" smtClean="0"/>
          </a:p>
          <a:p>
            <a:endParaRPr lang="en-US" b="1" dirty="0" smtClean="0"/>
          </a:p>
          <a:p>
            <a:r>
              <a:rPr lang="en-US" b="1" dirty="0" smtClean="0"/>
              <a:t>Participant  Notes:</a:t>
            </a:r>
          </a:p>
          <a:p>
            <a:pPr marL="91440" lvl="2">
              <a:defRPr/>
            </a:pPr>
            <a:r>
              <a:rPr lang="en-US" dirty="0"/>
              <a:t>Spring framework functionality can be used in any JavaEE server and most of it is also adaptable to non-managed environments. </a:t>
            </a:r>
          </a:p>
          <a:p>
            <a:pPr marL="182880" lvl="2" indent="-91440">
              <a:buFont typeface="Arial" pitchFamily="34" charset="0"/>
              <a:buChar char="•"/>
              <a:defRPr/>
            </a:pPr>
            <a:r>
              <a:rPr lang="en-US" dirty="0"/>
              <a:t>A central focus of Spring is to allow for reusable business and data-access objects that are not tied to specific JavaEE services.</a:t>
            </a:r>
          </a:p>
          <a:p>
            <a:pPr marL="182880" lvl="3">
              <a:defRPr/>
            </a:pPr>
            <a:r>
              <a:rPr lang="en-US" dirty="0"/>
              <a:t>Such objects can be reused across JavaEE environments (Web or Enterprise Java Beans (EJB)), standalone applications, test environments, and so on, without any problem. </a:t>
            </a:r>
          </a:p>
          <a:p>
            <a:pPr marL="182880" lvl="2" indent="-91440">
              <a:buFont typeface="Arial" pitchFamily="34" charset="0"/>
              <a:buChar char="•"/>
              <a:defRPr/>
            </a:pPr>
            <a:r>
              <a:rPr lang="en-US" dirty="0" smtClean="0"/>
              <a:t>Acronyms used:</a:t>
            </a:r>
          </a:p>
          <a:p>
            <a:pPr marL="640080" marR="0" lvl="3" indent="-9144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AOP – Aspect-Oriented</a:t>
            </a:r>
            <a:r>
              <a:rPr lang="en-US" baseline="0" dirty="0" smtClean="0"/>
              <a:t> Programming</a:t>
            </a:r>
          </a:p>
          <a:p>
            <a:pPr marL="640080" marR="0" lvl="3" indent="-9144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DAO – Data Access Object</a:t>
            </a:r>
          </a:p>
          <a:p>
            <a:pPr marL="640080" marR="0" lvl="3" indent="-9144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ORM – Object Relational Mapping</a:t>
            </a:r>
          </a:p>
          <a:p>
            <a:pPr marL="640080" marR="0" lvl="3" indent="-9144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MVC – Model-View-Controller</a:t>
            </a:r>
            <a:endParaRPr lang="en-US" dirty="0" smtClean="0"/>
          </a:p>
          <a:p>
            <a:r>
              <a:rPr lang="en-US" b="1" dirty="0" smtClean="0"/>
              <a:t> </a:t>
            </a:r>
          </a:p>
        </p:txBody>
      </p:sp>
      <p:sp>
        <p:nvSpPr>
          <p:cNvPr id="4" name="Footer Placeholder 3"/>
          <p:cNvSpPr>
            <a:spLocks noGrp="1"/>
          </p:cNvSpPr>
          <p:nvPr>
            <p:ph type="ftr" sz="quarter" idx="10"/>
          </p:nvPr>
        </p:nvSpPr>
        <p:spPr/>
        <p:txBody>
          <a:bodyPr/>
          <a:lstStyle/>
          <a:p>
            <a:r>
              <a:rPr lang="en-GB" dirty="0" smtClean="0"/>
              <a:t>Copyright © Accenture 2012</a:t>
            </a:r>
            <a:endParaRPr lang="en-GB" dirty="0"/>
          </a:p>
        </p:txBody>
      </p:sp>
      <p:sp>
        <p:nvSpPr>
          <p:cNvPr id="5" name="Header Placeholder 4"/>
          <p:cNvSpPr>
            <a:spLocks noGrp="1"/>
          </p:cNvSpPr>
          <p:nvPr>
            <p:ph type="hdr" sz="quarter" idx="11"/>
          </p:nvPr>
        </p:nvSpPr>
        <p:spPr/>
        <p:txBody>
          <a:bodyPr/>
          <a:lstStyle/>
          <a:p>
            <a:r>
              <a:rPr lang="en-US" dirty="0" smtClean="0"/>
              <a:t>ADF 2.0: Java: Introduction to Spring Framework</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8</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5"/>
          <p:cNvSpPr>
            <a:spLocks noGrp="1" noRot="1" noChangeAspect="1" noChangeArrowheads="1" noTextEdit="1"/>
          </p:cNvSpPr>
          <p:nvPr>
            <p:ph type="sldImg"/>
          </p:nvPr>
        </p:nvSpPr>
        <p:spPr>
          <a:ln/>
        </p:spPr>
      </p:sp>
      <p:sp>
        <p:nvSpPr>
          <p:cNvPr id="80899" name="Rectangle 6"/>
          <p:cNvSpPr>
            <a:spLocks noGrp="1" noChangeArrowheads="1"/>
          </p:cNvSpPr>
          <p:nvPr>
            <p:ph type="body" idx="1"/>
          </p:nvPr>
        </p:nvSpPr>
        <p:spPr>
          <a:noFill/>
          <a:ln w="9525">
            <a:noFill/>
          </a:ln>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Faculty Notes:</a:t>
            </a:r>
          </a:p>
          <a:p>
            <a:pPr marL="0" lvl="1">
              <a:defRPr/>
            </a:pPr>
            <a:r>
              <a:rPr lang="en-US" b="1" dirty="0" smtClean="0"/>
              <a:t> </a:t>
            </a:r>
            <a:r>
              <a:rPr lang="en-GB" dirty="0"/>
              <a:t>Review key slide points and participant notes</a:t>
            </a:r>
            <a:r>
              <a:rPr lang="en-GB" dirty="0" smtClean="0"/>
              <a:t>.</a:t>
            </a:r>
            <a:endParaRPr dirty="0" smtClean="0"/>
          </a:p>
          <a:p>
            <a:pPr marL="182880" lvl="1" indent="-91440">
              <a:buFont typeface="Arial" pitchFamily="34" charset="0"/>
              <a:buChar char="•"/>
            </a:pPr>
            <a:r>
              <a:rPr lang="en-US" b="0" dirty="0" smtClean="0"/>
              <a:t>IoC</a:t>
            </a:r>
            <a:r>
              <a:rPr lang="en-US" b="0" baseline="0" dirty="0" smtClean="0"/>
              <a:t> will be covered later</a:t>
            </a:r>
            <a:r>
              <a:rPr lang="en-US" dirty="0"/>
              <a:t> </a:t>
            </a:r>
            <a:r>
              <a:rPr lang="en-US" dirty="0" smtClean="0"/>
              <a:t>in this course.</a:t>
            </a:r>
            <a:endParaRPr lang="en-US" b="0" baseline="0" dirty="0" smtClean="0"/>
          </a:p>
          <a:p>
            <a:pPr defTabSz="432465" eaLnBrk="0" fontAlgn="base" hangingPunct="0">
              <a:spcBef>
                <a:spcPct val="30000"/>
              </a:spcBef>
              <a:spcAft>
                <a:spcPct val="0"/>
              </a:spcAft>
              <a:buClr>
                <a:srgbClr val="000000"/>
              </a:buClr>
              <a:buSzPct val="100000"/>
              <a:defRPr/>
            </a:pPr>
            <a:r>
              <a:rPr lang="en-US" b="1" dirty="0" smtClean="0"/>
              <a:t>Participant Notes:</a:t>
            </a:r>
          </a:p>
          <a:p>
            <a:pPr marL="91440" lvl="1"/>
            <a:r>
              <a:rPr lang="en-US" dirty="0" smtClean="0"/>
              <a:t>Spring Core is the central component of Spring Framework, and all the other Spring Framework components rely on this component.</a:t>
            </a:r>
            <a:r>
              <a:rPr lang="en-US" dirty="0"/>
              <a:t> </a:t>
            </a:r>
            <a:endParaRPr lang="en-US" dirty="0" smtClean="0"/>
          </a:p>
          <a:p>
            <a:pPr marL="182880" lvl="1" indent="-91440">
              <a:buFont typeface="Arial" pitchFamily="34" charset="0"/>
              <a:buChar char="•"/>
            </a:pPr>
            <a:r>
              <a:rPr lang="en-US" dirty="0"/>
              <a:t>T</a:t>
            </a:r>
            <a:r>
              <a:rPr lang="en-US" dirty="0" smtClean="0"/>
              <a:t>he </a:t>
            </a:r>
            <a:r>
              <a:rPr lang="en-US" dirty="0"/>
              <a:t>act of Dependency Injection is known as 'wiring'.</a:t>
            </a:r>
          </a:p>
          <a:p>
            <a:pPr marL="182880" lvl="1" indent="-91440">
              <a:buFont typeface="Arial" pitchFamily="34" charset="0"/>
              <a:buChar char="•"/>
            </a:pPr>
            <a:endParaRPr lang="en-US" dirty="0" smtClean="0"/>
          </a:p>
        </p:txBody>
      </p:sp>
      <p:sp>
        <p:nvSpPr>
          <p:cNvPr id="4" name="Footer Placeholder 3"/>
          <p:cNvSpPr>
            <a:spLocks noGrp="1"/>
          </p:cNvSpPr>
          <p:nvPr>
            <p:ph type="ftr" sz="quarter" idx="10"/>
          </p:nvPr>
        </p:nvSpPr>
        <p:spPr/>
        <p:txBody>
          <a:bodyPr/>
          <a:lstStyle/>
          <a:p>
            <a:r>
              <a:rPr lang="en-GB" dirty="0" smtClean="0"/>
              <a:t>Copyright © Accenture 2012</a:t>
            </a:r>
            <a:endParaRPr lang="en-GB" dirty="0"/>
          </a:p>
        </p:txBody>
      </p:sp>
      <p:sp>
        <p:nvSpPr>
          <p:cNvPr id="5" name="Header Placeholder 4"/>
          <p:cNvSpPr>
            <a:spLocks noGrp="1"/>
          </p:cNvSpPr>
          <p:nvPr>
            <p:ph type="hdr" sz="quarter" idx="11"/>
          </p:nvPr>
        </p:nvSpPr>
        <p:spPr/>
        <p:txBody>
          <a:bodyPr/>
          <a:lstStyle/>
          <a:p>
            <a:r>
              <a:rPr lang="en-US" dirty="0" smtClean="0"/>
              <a:t>ADF 2.0: Java: Introduction to Spring Framework</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9</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descr="ppt_half.jpg"/>
          <p:cNvPicPr>
            <a:picLocks noChangeAspect="1"/>
          </p:cNvPicPr>
          <p:nvPr userDrawn="1"/>
        </p:nvPicPr>
        <p:blipFill>
          <a:blip r:embed="rId2" cstate="email"/>
          <a:stretch>
            <a:fillRect/>
          </a:stretch>
        </p:blipFill>
        <p:spPr>
          <a:xfrm>
            <a:off x="0" y="0"/>
            <a:ext cx="9144000" cy="3429000"/>
          </a:xfrm>
          <a:prstGeom prst="rect">
            <a:avLst/>
          </a:prstGeom>
        </p:spPr>
      </p:pic>
      <p:sp>
        <p:nvSpPr>
          <p:cNvPr id="8" name="Rectangle 7"/>
          <p:cNvSpPr/>
          <p:nvPr userDrawn="1"/>
        </p:nvSpPr>
        <p:spPr>
          <a:xfrm>
            <a:off x="0" y="3429000"/>
            <a:ext cx="9144000"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2514600" y="4641812"/>
            <a:ext cx="5597434" cy="896840"/>
          </a:xfrm>
        </p:spPr>
        <p:txBody>
          <a:bodyPr anchor="t">
            <a:normAutofit/>
          </a:bodyPr>
          <a:lstStyle>
            <a:lvl1pPr algn="l">
              <a:defRPr sz="2800" baseline="0">
                <a:solidFill>
                  <a:schemeClr val="bg1"/>
                </a:solidFill>
                <a:latin typeface="Arial" pitchFamily="34" charset="0"/>
                <a:cs typeface="Arial" pitchFamily="34" charset="0"/>
              </a:defRPr>
            </a:lvl1pPr>
          </a:lstStyle>
          <a:p>
            <a:r>
              <a:rPr lang="en-US" dirty="0" smtClean="0"/>
              <a:t>Title: can span up to two lines and uses this font color (28pt)</a:t>
            </a:r>
            <a:endParaRPr lang="en-GB" dirty="0"/>
          </a:p>
        </p:txBody>
      </p:sp>
      <p:pic>
        <p:nvPicPr>
          <p:cNvPr id="13" name="Picture 112"/>
          <p:cNvPicPr>
            <a:picLocks noChangeAspect="1" noChangeArrowheads="1"/>
          </p:cNvPicPr>
          <p:nvPr userDrawn="1"/>
        </p:nvPicPr>
        <p:blipFill>
          <a:blip r:embed="rId3" cstate="email"/>
          <a:srcRect/>
          <a:stretch>
            <a:fillRect/>
          </a:stretch>
        </p:blipFill>
        <p:spPr bwMode="gray">
          <a:xfrm>
            <a:off x="254000" y="2149475"/>
            <a:ext cx="3821113" cy="1885950"/>
          </a:xfrm>
          <a:prstGeom prst="rect">
            <a:avLst/>
          </a:prstGeom>
          <a:noFill/>
          <a:ln w="9525">
            <a:noFill/>
            <a:miter lim="800000"/>
            <a:headEnd/>
            <a:tailEnd/>
          </a:ln>
        </p:spPr>
      </p:pic>
      <p:sp>
        <p:nvSpPr>
          <p:cNvPr id="15" name="Text Box 111"/>
          <p:cNvSpPr txBox="1">
            <a:spLocks noChangeArrowheads="1"/>
          </p:cNvSpPr>
          <p:nvPr userDrawn="1"/>
        </p:nvSpPr>
        <p:spPr bwMode="gray">
          <a:xfrm>
            <a:off x="357158" y="6557963"/>
            <a:ext cx="8478838" cy="243656"/>
          </a:xfrm>
          <a:prstGeom prst="rect">
            <a:avLst/>
          </a:prstGeom>
          <a:noFill/>
          <a:ln w="12700">
            <a:noFill/>
            <a:miter lim="800000"/>
            <a:headEnd/>
            <a:tailEnd/>
          </a:ln>
          <a:effectLst/>
        </p:spPr>
        <p:txBody>
          <a:bodyPr lIns="90488" tIns="44450" rIns="90488" bIns="44450">
            <a:spAutoFit/>
          </a:bodyPr>
          <a:lstStyle/>
          <a:p>
            <a:pPr>
              <a:defRPr/>
            </a:pPr>
            <a:r>
              <a:rPr lang="en-GB" sz="1000" b="0" dirty="0">
                <a:solidFill>
                  <a:schemeClr val="bg1"/>
                </a:solidFill>
                <a:latin typeface="Arial" pitchFamily="34" charset="0"/>
                <a:cs typeface="Arial" pitchFamily="34" charset="0"/>
              </a:rPr>
              <a:t>Copyright © </a:t>
            </a:r>
            <a:r>
              <a:rPr lang="en-GB" sz="1000" b="0" dirty="0" smtClean="0">
                <a:solidFill>
                  <a:schemeClr val="bg1"/>
                </a:solidFill>
                <a:latin typeface="Arial" pitchFamily="34" charset="0"/>
                <a:cs typeface="Arial" pitchFamily="34" charset="0"/>
              </a:rPr>
              <a:t>2012 </a:t>
            </a:r>
            <a:r>
              <a:rPr lang="en-GB" sz="1000" b="0" dirty="0">
                <a:solidFill>
                  <a:schemeClr val="bg1"/>
                </a:solidFill>
                <a:latin typeface="Arial" pitchFamily="34" charset="0"/>
                <a:cs typeface="Arial" pitchFamily="34" charset="0"/>
              </a:rPr>
              <a:t>Accenture  All Rights Reserved. Accenture, its logo, and High Performance Delivered are trademarks of Accenture.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Content with Portrait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6300000" y="1946275"/>
            <a:ext cx="2401200" cy="3610800"/>
          </a:xfrm>
        </p:spPr>
        <p:txBody>
          <a:bodyPr/>
          <a:lstStyle/>
          <a:p>
            <a:r>
              <a:rPr lang="en-GB" dirty="0" smtClean="0">
                <a:solidFill>
                  <a:schemeClr val="tx1"/>
                </a:solidFill>
              </a:rPr>
              <a:t>Image</a:t>
            </a:r>
            <a:r>
              <a:rPr lang="en-GB" baseline="0" dirty="0" smtClean="0">
                <a:solidFill>
                  <a:schemeClr val="tx1"/>
                </a:solidFill>
              </a:rPr>
              <a:t> Placeholder</a:t>
            </a:r>
            <a:endParaRPr lang="en-US" dirty="0"/>
          </a:p>
        </p:txBody>
      </p:sp>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sp>
        <p:nvSpPr>
          <p:cNvPr id="8" name="Rectangle 7"/>
          <p:cNvSpPr/>
          <p:nvPr userDrawn="1"/>
        </p:nvSpPr>
        <p:spPr>
          <a:xfrm>
            <a:off x="6300000" y="1947600"/>
            <a:ext cx="2401200" cy="361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aseline="0" dirty="0" smtClean="0">
                <a:solidFill>
                  <a:schemeClr val="tx1"/>
                </a:solidFill>
              </a:rPr>
              <a:t/>
            </a:r>
            <a:br>
              <a:rPr lang="en-GB" baseline="0" dirty="0" smtClean="0">
                <a:solidFill>
                  <a:schemeClr val="tx1"/>
                </a:solidFill>
              </a:rPr>
            </a:br>
            <a:r>
              <a:rPr lang="en-GB" baseline="0" dirty="0" smtClean="0">
                <a:solidFill>
                  <a:schemeClr val="tx1"/>
                </a:solidFill>
              </a:rPr>
              <a:t/>
            </a:r>
            <a:br>
              <a:rPr lang="en-GB" baseline="0" dirty="0" smtClean="0">
                <a:solidFill>
                  <a:schemeClr val="tx1"/>
                </a:solidFill>
              </a:rPr>
            </a:br>
            <a:r>
              <a:rPr lang="en-GB" baseline="0" dirty="0" smtClean="0">
                <a:solidFill>
                  <a:srgbClr val="FF0000"/>
                </a:solidFill>
              </a:rPr>
              <a:t>[Portrait image size:</a:t>
            </a:r>
          </a:p>
          <a:p>
            <a:pPr algn="ctr"/>
            <a:r>
              <a:rPr lang="en-GB" baseline="0" dirty="0" smtClean="0">
                <a:solidFill>
                  <a:srgbClr val="FF0000"/>
                </a:solidFill>
              </a:rPr>
              <a:t>10.03cm x 6.67cm,</a:t>
            </a:r>
            <a:br>
              <a:rPr lang="en-GB" baseline="0" dirty="0" smtClean="0">
                <a:solidFill>
                  <a:srgbClr val="FF0000"/>
                </a:solidFill>
              </a:rPr>
            </a:br>
            <a:r>
              <a:rPr lang="en-GB" baseline="0" dirty="0" smtClean="0">
                <a:solidFill>
                  <a:srgbClr val="FF0000"/>
                </a:solidFill>
              </a:rPr>
              <a:t>position: 17.5cm x 5.41cm]</a:t>
            </a:r>
          </a:p>
          <a:p>
            <a:pPr algn="ctr"/>
            <a:endParaRPr lang="en-GB" dirty="0">
              <a:solidFill>
                <a:schemeClr val="tx1"/>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Content with Portrait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6300000" y="1946275"/>
            <a:ext cx="2401200" cy="3610800"/>
          </a:xfrm>
        </p:spPr>
        <p:txBody>
          <a:bodyPr/>
          <a:lstStyle/>
          <a:p>
            <a:r>
              <a:rPr lang="en-GB" dirty="0" smtClean="0">
                <a:solidFill>
                  <a:schemeClr val="tx1"/>
                </a:solidFill>
              </a:rPr>
              <a:t>Image</a:t>
            </a:r>
            <a:r>
              <a:rPr lang="en-GB" baseline="0" dirty="0" smtClean="0">
                <a:solidFill>
                  <a:schemeClr val="tx1"/>
                </a:solidFill>
              </a:rPr>
              <a:t> Placeholder</a:t>
            </a:r>
            <a:endParaRPr lang="en-US" dirty="0"/>
          </a:p>
        </p:txBody>
      </p:sp>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sp>
        <p:nvSpPr>
          <p:cNvPr id="8" name="Rectangle 7"/>
          <p:cNvSpPr/>
          <p:nvPr userDrawn="1"/>
        </p:nvSpPr>
        <p:spPr>
          <a:xfrm>
            <a:off x="6300000" y="1947600"/>
            <a:ext cx="2401200" cy="361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aseline="0" dirty="0" smtClean="0">
                <a:solidFill>
                  <a:schemeClr val="tx1"/>
                </a:solidFill>
              </a:rPr>
              <a:t/>
            </a:r>
            <a:br>
              <a:rPr lang="en-GB" baseline="0" dirty="0" smtClean="0">
                <a:solidFill>
                  <a:schemeClr val="tx1"/>
                </a:solidFill>
              </a:rPr>
            </a:br>
            <a:r>
              <a:rPr lang="en-GB" baseline="0" dirty="0" smtClean="0">
                <a:solidFill>
                  <a:schemeClr val="tx1"/>
                </a:solidFill>
              </a:rPr>
              <a:t/>
            </a:r>
            <a:br>
              <a:rPr lang="en-GB" baseline="0" dirty="0" smtClean="0">
                <a:solidFill>
                  <a:schemeClr val="tx1"/>
                </a:solidFill>
              </a:rPr>
            </a:br>
            <a:r>
              <a:rPr lang="en-GB" baseline="0" dirty="0" smtClean="0">
                <a:solidFill>
                  <a:srgbClr val="FF0000"/>
                </a:solidFill>
              </a:rPr>
              <a:t>[Portrait image size:</a:t>
            </a:r>
          </a:p>
          <a:p>
            <a:pPr algn="ctr"/>
            <a:r>
              <a:rPr lang="en-GB" baseline="0" dirty="0" smtClean="0">
                <a:solidFill>
                  <a:srgbClr val="FF0000"/>
                </a:solidFill>
              </a:rPr>
              <a:t>10.03cm x 6.67cm,</a:t>
            </a:r>
            <a:br>
              <a:rPr lang="en-GB" baseline="0" dirty="0" smtClean="0">
                <a:solidFill>
                  <a:srgbClr val="FF0000"/>
                </a:solidFill>
              </a:rPr>
            </a:br>
            <a:r>
              <a:rPr lang="en-GB" baseline="0" dirty="0" smtClean="0">
                <a:solidFill>
                  <a:srgbClr val="FF0000"/>
                </a:solidFill>
              </a:rPr>
              <a:t>position: 17.5cm x 5.41cm]</a:t>
            </a:r>
          </a:p>
          <a:p>
            <a:pPr algn="ctr"/>
            <a:endParaRPr lang="en-GB" dirty="0">
              <a:solidFill>
                <a:schemeClr val="tx1"/>
              </a:solidFill>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Content with Portrait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6300000" y="1946275"/>
            <a:ext cx="2401200" cy="3610800"/>
          </a:xfrm>
        </p:spPr>
        <p:txBody>
          <a:bodyPr/>
          <a:lstStyle/>
          <a:p>
            <a:r>
              <a:rPr lang="en-GB" dirty="0" smtClean="0">
                <a:solidFill>
                  <a:schemeClr val="tx1"/>
                </a:solidFill>
              </a:rPr>
              <a:t>Image</a:t>
            </a:r>
            <a:r>
              <a:rPr lang="en-GB" baseline="0" dirty="0" smtClean="0">
                <a:solidFill>
                  <a:schemeClr val="tx1"/>
                </a:solidFill>
              </a:rPr>
              <a:t> Placeholder</a:t>
            </a:r>
            <a:endParaRPr lang="en-US" dirty="0"/>
          </a:p>
        </p:txBody>
      </p:sp>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sp>
        <p:nvSpPr>
          <p:cNvPr id="8" name="Rectangle 7"/>
          <p:cNvSpPr/>
          <p:nvPr userDrawn="1"/>
        </p:nvSpPr>
        <p:spPr>
          <a:xfrm>
            <a:off x="6300000" y="1947600"/>
            <a:ext cx="2401200" cy="361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aseline="0" dirty="0" smtClean="0">
                <a:solidFill>
                  <a:schemeClr val="tx1"/>
                </a:solidFill>
              </a:rPr>
              <a:t/>
            </a:r>
            <a:br>
              <a:rPr lang="en-GB" baseline="0" dirty="0" smtClean="0">
                <a:solidFill>
                  <a:schemeClr val="tx1"/>
                </a:solidFill>
              </a:rPr>
            </a:br>
            <a:r>
              <a:rPr lang="en-GB" baseline="0" dirty="0" smtClean="0">
                <a:solidFill>
                  <a:schemeClr val="tx1"/>
                </a:solidFill>
              </a:rPr>
              <a:t/>
            </a:r>
            <a:br>
              <a:rPr lang="en-GB" baseline="0" dirty="0" smtClean="0">
                <a:solidFill>
                  <a:schemeClr val="tx1"/>
                </a:solidFill>
              </a:rPr>
            </a:br>
            <a:r>
              <a:rPr lang="en-GB" baseline="0" dirty="0" smtClean="0">
                <a:solidFill>
                  <a:srgbClr val="FF0000"/>
                </a:solidFill>
              </a:rPr>
              <a:t>[Portrait image size:</a:t>
            </a:r>
          </a:p>
          <a:p>
            <a:pPr algn="ctr"/>
            <a:r>
              <a:rPr lang="en-GB" baseline="0" dirty="0" smtClean="0">
                <a:solidFill>
                  <a:srgbClr val="FF0000"/>
                </a:solidFill>
              </a:rPr>
              <a:t>10.03cm x 6.67cm,</a:t>
            </a:r>
            <a:br>
              <a:rPr lang="en-GB" baseline="0" dirty="0" smtClean="0">
                <a:solidFill>
                  <a:srgbClr val="FF0000"/>
                </a:solidFill>
              </a:rPr>
            </a:br>
            <a:r>
              <a:rPr lang="en-GB" baseline="0" dirty="0" smtClean="0">
                <a:solidFill>
                  <a:srgbClr val="FF0000"/>
                </a:solidFill>
              </a:rPr>
              <a:t>position: 17.5cm x 5.41cm]</a:t>
            </a:r>
          </a:p>
          <a:p>
            <a:pPr algn="ctr"/>
            <a:endParaRPr lang="en-GB" dirty="0">
              <a:solidFill>
                <a:schemeClr val="tx1"/>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xfrm>
            <a:off x="6934200" y="6381750"/>
            <a:ext cx="2133600" cy="476250"/>
          </a:xfrm>
          <a:prstGeom prst="rect">
            <a:avLst/>
          </a:prstGeom>
          <a:ln/>
        </p:spPr>
        <p:txBody>
          <a:bodyPr/>
          <a:lstStyle>
            <a:lvl1pPr>
              <a:defRPr/>
            </a:lvl1pPr>
          </a:lstStyle>
          <a:p>
            <a:pPr>
              <a:defRPr/>
            </a:pPr>
            <a:endParaRPr lang="en-US" dirty="0"/>
          </a:p>
          <a:p>
            <a:pPr>
              <a:defRPr/>
            </a:pPr>
            <a:fld id="{424079FA-50B3-4E2B-B30B-B9C4B4398202}"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See I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8"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46743" y="1616202"/>
            <a:ext cx="1660707" cy="9687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7733117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ry I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8"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46743" y="1619906"/>
            <a:ext cx="1654357" cy="9650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997510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Solution">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8"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spTree>
    <p:extLst>
      <p:ext uri="{BB962C8B-B14F-4D97-AF65-F5344CB8AC3E}">
        <p14:creationId xmlns:p14="http://schemas.microsoft.com/office/powerpoint/2010/main" val="74735006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214422"/>
            <a:ext cx="8229600"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Module Objectives NEW">
    <p:spTree>
      <p:nvGrpSpPr>
        <p:cNvPr id="1" name=""/>
        <p:cNvGrpSpPr/>
        <p:nvPr/>
      </p:nvGrpSpPr>
      <p:grpSpPr>
        <a:xfrm>
          <a:off x="0" y="0"/>
          <a:ext cx="0" cy="0"/>
          <a:chOff x="0" y="0"/>
          <a:chExt cx="0" cy="0"/>
        </a:xfrm>
      </p:grpSpPr>
      <p:pic>
        <p:nvPicPr>
          <p:cNvPr id="6" name="Picture 5" descr="ADF_Java_Generic_PD_g_Objectives.jpg"/>
          <p:cNvPicPr>
            <a:picLocks noChangeAspect="1"/>
          </p:cNvPicPr>
          <p:nvPr userDrawn="1"/>
        </p:nvPicPr>
        <p:blipFill>
          <a:blip r:embed="rId2" cstate="email"/>
          <a:stretch>
            <a:fillRect/>
          </a:stretch>
        </p:blipFill>
        <p:spPr>
          <a:xfrm>
            <a:off x="6300000" y="1946382"/>
            <a:ext cx="2400300" cy="3609974"/>
          </a:xfrm>
          <a:prstGeom prst="rect">
            <a:avLst/>
          </a:prstGeom>
        </p:spPr>
      </p:pic>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645920"/>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sp>
        <p:nvSpPr>
          <p:cNvPr id="7" name="Content Placeholder 6"/>
          <p:cNvSpPr>
            <a:spLocks noGrp="1"/>
          </p:cNvSpPr>
          <p:nvPr>
            <p:ph sz="quarter" idx="10"/>
          </p:nvPr>
        </p:nvSpPr>
        <p:spPr>
          <a:xfrm>
            <a:off x="463550" y="1201738"/>
            <a:ext cx="8093075" cy="4222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pic>
        <p:nvPicPr>
          <p:cNvPr id="6" name="Picture 5" descr="ADF_Java_Generic_PD_g_Agenda.jpg"/>
          <p:cNvPicPr>
            <a:picLocks noChangeAspect="1"/>
          </p:cNvPicPr>
          <p:nvPr userDrawn="1"/>
        </p:nvPicPr>
        <p:blipFill>
          <a:blip r:embed="rId2" cstate="email"/>
          <a:stretch>
            <a:fillRect/>
          </a:stretch>
        </p:blipFill>
        <p:spPr>
          <a:xfrm>
            <a:off x="6300000" y="1946382"/>
            <a:ext cx="2400300" cy="3609974"/>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Individual Activit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pic>
        <p:nvPicPr>
          <p:cNvPr id="6" name="Picture 5" descr="ADF_Java_Generic_PD_g_Activity.jpg"/>
          <p:cNvPicPr>
            <a:picLocks noChangeAspect="1"/>
          </p:cNvPicPr>
          <p:nvPr userDrawn="1"/>
        </p:nvPicPr>
        <p:blipFill>
          <a:blip r:embed="rId2" cstate="email"/>
          <a:stretch>
            <a:fillRect/>
          </a:stretch>
        </p:blipFill>
        <p:spPr>
          <a:xfrm>
            <a:off x="6300000" y="1946382"/>
            <a:ext cx="2400299" cy="3609974"/>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Module Summ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pic>
        <p:nvPicPr>
          <p:cNvPr id="6" name="Picture 5" descr="ADF_Java_Generic_PD_g_Summary.jpg"/>
          <p:cNvPicPr>
            <a:picLocks noChangeAspect="1"/>
          </p:cNvPicPr>
          <p:nvPr userDrawn="1"/>
        </p:nvPicPr>
        <p:blipFill>
          <a:blip r:embed="rId2" cstate="email"/>
          <a:stretch>
            <a:fillRect/>
          </a:stretch>
        </p:blipFill>
        <p:spPr>
          <a:xfrm>
            <a:off x="6300792" y="1944000"/>
            <a:ext cx="2398716" cy="3607594"/>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pic>
        <p:nvPicPr>
          <p:cNvPr id="5" name="Picture 4" descr="ADF_Java_Generic_PD_g_QandA.jpg"/>
          <p:cNvPicPr>
            <a:picLocks noChangeAspect="1"/>
          </p:cNvPicPr>
          <p:nvPr userDrawn="1"/>
        </p:nvPicPr>
        <p:blipFill>
          <a:blip r:embed="rId2" cstate="email"/>
          <a:stretch>
            <a:fillRect/>
          </a:stretch>
        </p:blipFill>
        <p:spPr>
          <a:xfrm>
            <a:off x="0" y="0"/>
            <a:ext cx="9144000" cy="6858000"/>
          </a:xfrm>
          <a:prstGeom prst="rect">
            <a:avLst/>
          </a:prstGeom>
        </p:spPr>
      </p:pic>
      <p:sp>
        <p:nvSpPr>
          <p:cNvPr id="6" name="Title 5"/>
          <p:cNvSpPr>
            <a:spLocks noGrp="1"/>
          </p:cNvSpPr>
          <p:nvPr userDrawn="1">
            <p:ph type="title"/>
          </p:nvPr>
        </p:nvSpPr>
        <p:spPr>
          <a:xfrm>
            <a:off x="457200" y="127000"/>
            <a:ext cx="8229600" cy="928670"/>
          </a:xfrm>
        </p:spPr>
        <p:txBody>
          <a:bodyPr/>
          <a:lstStyle/>
          <a:p>
            <a:pPr algn="ctr"/>
            <a:r>
              <a:rPr lang="en-US" sz="3200" dirty="0" smtClean="0">
                <a:solidFill>
                  <a:schemeClr val="bg1"/>
                </a:solidFill>
              </a:rPr>
              <a:t>Questions and Comments</a:t>
            </a:r>
            <a:endParaRPr lang="en-US" sz="3200" dirty="0">
              <a:solidFill>
                <a:schemeClr val="bg1"/>
              </a:solidFill>
            </a:endParaRPr>
          </a:p>
        </p:txBody>
      </p:sp>
      <p:sp>
        <p:nvSpPr>
          <p:cNvPr id="7" name="Text Box 111"/>
          <p:cNvSpPr txBox="1">
            <a:spLocks noChangeArrowheads="1"/>
          </p:cNvSpPr>
          <p:nvPr userDrawn="1"/>
        </p:nvSpPr>
        <p:spPr bwMode="gray">
          <a:xfrm>
            <a:off x="357158" y="6557963"/>
            <a:ext cx="8478838" cy="243656"/>
          </a:xfrm>
          <a:prstGeom prst="rect">
            <a:avLst/>
          </a:prstGeom>
          <a:noFill/>
          <a:ln w="12700">
            <a:noFill/>
            <a:miter lim="800000"/>
            <a:headEnd/>
            <a:tailEnd/>
          </a:ln>
          <a:effectLst/>
        </p:spPr>
        <p:txBody>
          <a:bodyPr lIns="90488" tIns="44450" rIns="90488" bIns="44450">
            <a:spAutoFit/>
          </a:bodyPr>
          <a:lstStyle/>
          <a:p>
            <a:pPr>
              <a:defRPr/>
            </a:pPr>
            <a:r>
              <a:rPr lang="en-GB" sz="1000" b="0" dirty="0" smtClean="0">
                <a:solidFill>
                  <a:schemeClr val="bg1"/>
                </a:solidFill>
                <a:latin typeface="Arial" pitchFamily="34" charset="0"/>
                <a:cs typeface="Arial" pitchFamily="34" charset="0"/>
              </a:rPr>
              <a:t>Copyright © 2012 Accenture  All Rights Reserved. </a:t>
            </a:r>
            <a:endParaRPr lang="en-GB" sz="1000" b="0"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ontent with Portrait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6300000" y="1946275"/>
            <a:ext cx="2401200" cy="3610800"/>
          </a:xfrm>
        </p:spPr>
        <p:txBody>
          <a:bodyPr/>
          <a:lstStyle/>
          <a:p>
            <a:r>
              <a:rPr lang="en-GB" dirty="0" smtClean="0">
                <a:solidFill>
                  <a:schemeClr val="tx1"/>
                </a:solidFill>
              </a:rPr>
              <a:t>Image</a:t>
            </a:r>
            <a:r>
              <a:rPr lang="en-GB" baseline="0" dirty="0" smtClean="0">
                <a:solidFill>
                  <a:schemeClr val="tx1"/>
                </a:solidFill>
              </a:rPr>
              <a:t> Placeholder</a:t>
            </a:r>
            <a:endParaRPr lang="en-US" dirty="0"/>
          </a:p>
        </p:txBody>
      </p:sp>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sp>
        <p:nvSpPr>
          <p:cNvPr id="8" name="Rectangle 7"/>
          <p:cNvSpPr/>
          <p:nvPr userDrawn="1"/>
        </p:nvSpPr>
        <p:spPr>
          <a:xfrm>
            <a:off x="6300000" y="1947600"/>
            <a:ext cx="2401200" cy="361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aseline="0" dirty="0" smtClean="0">
                <a:solidFill>
                  <a:schemeClr val="tx1"/>
                </a:solidFill>
              </a:rPr>
              <a:t/>
            </a:r>
            <a:br>
              <a:rPr lang="en-GB" baseline="0" dirty="0" smtClean="0">
                <a:solidFill>
                  <a:schemeClr val="tx1"/>
                </a:solidFill>
              </a:rPr>
            </a:br>
            <a:r>
              <a:rPr lang="en-GB" baseline="0" dirty="0" smtClean="0">
                <a:solidFill>
                  <a:schemeClr val="tx1"/>
                </a:solidFill>
              </a:rPr>
              <a:t/>
            </a:r>
            <a:br>
              <a:rPr lang="en-GB" baseline="0" dirty="0" smtClean="0">
                <a:solidFill>
                  <a:schemeClr val="tx1"/>
                </a:solidFill>
              </a:rPr>
            </a:br>
            <a:r>
              <a:rPr lang="en-GB" baseline="0" dirty="0" smtClean="0">
                <a:solidFill>
                  <a:srgbClr val="FF0000"/>
                </a:solidFill>
              </a:rPr>
              <a:t>[Portrait image size:</a:t>
            </a:r>
          </a:p>
          <a:p>
            <a:pPr algn="ctr"/>
            <a:r>
              <a:rPr lang="en-GB" baseline="0" dirty="0" smtClean="0">
                <a:solidFill>
                  <a:srgbClr val="FF0000"/>
                </a:solidFill>
              </a:rPr>
              <a:t>10.03cm x 6.67cm,</a:t>
            </a:r>
            <a:br>
              <a:rPr lang="en-GB" baseline="0" dirty="0" smtClean="0">
                <a:solidFill>
                  <a:srgbClr val="FF0000"/>
                </a:solidFill>
              </a:rPr>
            </a:br>
            <a:r>
              <a:rPr lang="en-GB" baseline="0" dirty="0" smtClean="0">
                <a:solidFill>
                  <a:srgbClr val="FF0000"/>
                </a:solidFill>
              </a:rPr>
              <a:t>position: 17.5cm x 5.41cm]</a:t>
            </a:r>
          </a:p>
          <a:p>
            <a:pPr algn="ctr"/>
            <a:endParaRPr lang="en-GB" dirty="0">
              <a:solidFill>
                <a:schemeClr val="tx1"/>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Content with Portrait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6300000" y="1946275"/>
            <a:ext cx="2401200" cy="3610800"/>
          </a:xfrm>
        </p:spPr>
        <p:txBody>
          <a:bodyPr/>
          <a:lstStyle/>
          <a:p>
            <a:r>
              <a:rPr lang="en-GB" dirty="0" smtClean="0">
                <a:solidFill>
                  <a:schemeClr val="tx1"/>
                </a:solidFill>
              </a:rPr>
              <a:t>Image</a:t>
            </a:r>
            <a:r>
              <a:rPr lang="en-GB" baseline="0" dirty="0" smtClean="0">
                <a:solidFill>
                  <a:schemeClr val="tx1"/>
                </a:solidFill>
              </a:rPr>
              <a:t> Placeholder</a:t>
            </a:r>
            <a:endParaRPr lang="en-US" dirty="0"/>
          </a:p>
        </p:txBody>
      </p:sp>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sp>
        <p:nvSpPr>
          <p:cNvPr id="8" name="Rectangle 7"/>
          <p:cNvSpPr/>
          <p:nvPr userDrawn="1"/>
        </p:nvSpPr>
        <p:spPr>
          <a:xfrm>
            <a:off x="6300000" y="1947600"/>
            <a:ext cx="2401200" cy="361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aseline="0" dirty="0" smtClean="0">
                <a:solidFill>
                  <a:schemeClr val="tx1"/>
                </a:solidFill>
              </a:rPr>
              <a:t/>
            </a:r>
            <a:br>
              <a:rPr lang="en-GB" baseline="0" dirty="0" smtClean="0">
                <a:solidFill>
                  <a:schemeClr val="tx1"/>
                </a:solidFill>
              </a:rPr>
            </a:br>
            <a:r>
              <a:rPr lang="en-GB" baseline="0" dirty="0" smtClean="0">
                <a:solidFill>
                  <a:schemeClr val="tx1"/>
                </a:solidFill>
              </a:rPr>
              <a:t/>
            </a:r>
            <a:br>
              <a:rPr lang="en-GB" baseline="0" dirty="0" smtClean="0">
                <a:solidFill>
                  <a:schemeClr val="tx1"/>
                </a:solidFill>
              </a:rPr>
            </a:br>
            <a:r>
              <a:rPr lang="en-GB" baseline="0" dirty="0" smtClean="0">
                <a:solidFill>
                  <a:srgbClr val="FF0000"/>
                </a:solidFill>
              </a:rPr>
              <a:t>[Portrait image size:</a:t>
            </a:r>
          </a:p>
          <a:p>
            <a:pPr algn="ctr"/>
            <a:r>
              <a:rPr lang="en-GB" baseline="0" dirty="0" smtClean="0">
                <a:solidFill>
                  <a:srgbClr val="FF0000"/>
                </a:solidFill>
              </a:rPr>
              <a:t>10.03cm x 6.67cm,</a:t>
            </a:r>
            <a:br>
              <a:rPr lang="en-GB" baseline="0" dirty="0" smtClean="0">
                <a:solidFill>
                  <a:srgbClr val="FF0000"/>
                </a:solidFill>
              </a:rPr>
            </a:br>
            <a:r>
              <a:rPr lang="en-GB" baseline="0" dirty="0" smtClean="0">
                <a:solidFill>
                  <a:srgbClr val="FF0000"/>
                </a:solidFill>
              </a:rPr>
              <a:t>position: 17.5cm x 5.41cm]</a:t>
            </a:r>
          </a:p>
          <a:p>
            <a:pPr algn="ctr"/>
            <a:endParaRPr lang="en-GB" dirty="0">
              <a:solidFill>
                <a:schemeClr val="tx1"/>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AC Banner"/>
          <p:cNvSpPr>
            <a:spLocks noChangeArrowheads="1"/>
          </p:cNvSpPr>
          <p:nvPr/>
        </p:nvSpPr>
        <p:spPr bwMode="gray">
          <a:xfrm>
            <a:off x="0" y="0"/>
            <a:ext cx="9144000" cy="1144588"/>
          </a:xfrm>
          <a:prstGeom prst="rect">
            <a:avLst/>
          </a:prstGeom>
          <a:solidFill>
            <a:schemeClr val="accent1"/>
          </a:solidFill>
          <a:ln w="12700">
            <a:noFill/>
            <a:miter lim="800000"/>
            <a:headEnd/>
            <a:tailEnd/>
          </a:ln>
          <a:effectLst/>
        </p:spPr>
        <p:txBody>
          <a:bodyPr wrap="none" anchor="ctr"/>
          <a:lstStyle/>
          <a:p>
            <a:pPr>
              <a:defRPr/>
            </a:pPr>
            <a:endParaRPr lang="en-GB" dirty="0"/>
          </a:p>
        </p:txBody>
      </p:sp>
      <p:sp>
        <p:nvSpPr>
          <p:cNvPr id="2" name="Title Placeholder 1"/>
          <p:cNvSpPr>
            <a:spLocks noGrp="1"/>
          </p:cNvSpPr>
          <p:nvPr>
            <p:ph type="title"/>
          </p:nvPr>
        </p:nvSpPr>
        <p:spPr>
          <a:xfrm>
            <a:off x="457200" y="127000"/>
            <a:ext cx="8229600" cy="928670"/>
          </a:xfrm>
          <a:prstGeom prst="rect">
            <a:avLst/>
          </a:prstGeom>
        </p:spPr>
        <p:txBody>
          <a:bodyPr vert="horz" lIns="0" tIns="0" rIns="0" bIns="0" rtlCol="0" anchor="b" anchorCtr="0">
            <a:normAutofit/>
          </a:bodyPr>
          <a:lstStyle/>
          <a:p>
            <a:r>
              <a:rPr lang="en-US" dirty="0" smtClean="0"/>
              <a:t>Slide title: uses this font color (28pt)</a:t>
            </a:r>
            <a:endParaRPr lang="en-GB" dirty="0"/>
          </a:p>
        </p:txBody>
      </p:sp>
      <p:sp>
        <p:nvSpPr>
          <p:cNvPr id="3" name="Text Placeholder 2"/>
          <p:cNvSpPr>
            <a:spLocks noGrp="1"/>
          </p:cNvSpPr>
          <p:nvPr>
            <p:ph type="body" idx="1"/>
          </p:nvPr>
        </p:nvSpPr>
        <p:spPr>
          <a:xfrm>
            <a:off x="457200" y="1213200"/>
            <a:ext cx="8229600" cy="4525963"/>
          </a:xfrm>
          <a:prstGeom prst="rect">
            <a:avLst/>
          </a:prstGeom>
        </p:spPr>
        <p:txBody>
          <a:bodyPr vert="horz" lIns="0" tIns="0" rIns="0" bIns="0" rtlCol="0">
            <a:normAutofit/>
          </a:body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sp>
        <p:nvSpPr>
          <p:cNvPr id="8" name="Text Box 111"/>
          <p:cNvSpPr txBox="1">
            <a:spLocks noChangeArrowheads="1"/>
          </p:cNvSpPr>
          <p:nvPr/>
        </p:nvSpPr>
        <p:spPr bwMode="gray">
          <a:xfrm>
            <a:off x="357158" y="6557963"/>
            <a:ext cx="8478838" cy="243656"/>
          </a:xfrm>
          <a:prstGeom prst="rect">
            <a:avLst/>
          </a:prstGeom>
          <a:noFill/>
          <a:ln w="12700">
            <a:noFill/>
            <a:miter lim="800000"/>
            <a:headEnd/>
            <a:tailEnd/>
          </a:ln>
          <a:effectLst/>
        </p:spPr>
        <p:txBody>
          <a:bodyPr lIns="90488" tIns="44450" rIns="90488" bIns="44450">
            <a:spAutoFit/>
          </a:bodyPr>
          <a:lstStyle/>
          <a:p>
            <a:pPr>
              <a:defRPr/>
            </a:pPr>
            <a:r>
              <a:rPr lang="en-GB" sz="1000" b="0" dirty="0" smtClean="0">
                <a:solidFill>
                  <a:srgbClr val="003344"/>
                </a:solidFill>
                <a:latin typeface="Arial" pitchFamily="34" charset="0"/>
                <a:cs typeface="Arial" pitchFamily="34" charset="0"/>
              </a:rPr>
              <a:t>Copyright © 2012 Accenture  All Rights Reserved. </a:t>
            </a:r>
            <a:endParaRPr lang="en-GB" sz="1000" b="0" dirty="0">
              <a:solidFill>
                <a:srgbClr val="003344"/>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77" r:id="rId3"/>
    <p:sldLayoutId id="2147483661" r:id="rId4"/>
    <p:sldLayoutId id="2147483665" r:id="rId5"/>
    <p:sldLayoutId id="2147483668" r:id="rId6"/>
    <p:sldLayoutId id="2147483671" r:id="rId7"/>
    <p:sldLayoutId id="2147483681" r:id="rId8"/>
    <p:sldLayoutId id="2147483682" r:id="rId9"/>
    <p:sldLayoutId id="2147483683" r:id="rId10"/>
    <p:sldLayoutId id="2147483684" r:id="rId11"/>
    <p:sldLayoutId id="2147483685" r:id="rId12"/>
    <p:sldLayoutId id="2147483686" r:id="rId13"/>
    <p:sldLayoutId id="2147483693" r:id="rId14"/>
    <p:sldLayoutId id="2147483694" r:id="rId15"/>
    <p:sldLayoutId id="2147483695" r:id="rId16"/>
  </p:sldLayoutIdLst>
  <p:timing>
    <p:tnLst>
      <p:par>
        <p:cTn id="1" dur="indefinite" restart="never" nodeType="tmRoot"/>
      </p:par>
    </p:tnLst>
  </p:timing>
  <p:txStyles>
    <p:titleStyle>
      <a:lvl1pPr algn="l" defTabSz="914400" rtl="0" eaLnBrk="1" latinLnBrk="0" hangingPunct="1">
        <a:spcBef>
          <a:spcPct val="0"/>
        </a:spcBef>
        <a:buNone/>
        <a:defRPr sz="2800" kern="1200" baseline="0">
          <a:solidFill>
            <a:schemeClr val="bg1"/>
          </a:solidFill>
          <a:latin typeface="Arial" pitchFamily="34" charset="0"/>
          <a:ea typeface="+mj-ea"/>
          <a:cs typeface="Arial" pitchFamily="34" charset="0"/>
        </a:defRPr>
      </a:lvl1pPr>
    </p:titleStyle>
    <p:body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0.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5.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6.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4.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5.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tags" Target="../tags/tag7.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xml"/><Relationship Id="rId1" Type="http://schemas.openxmlformats.org/officeDocument/2006/relationships/tags" Target="../tags/tag9.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ctrTitle"/>
          </p:nvPr>
        </p:nvSpPr>
        <p:spPr>
          <a:xfrm>
            <a:off x="2514600" y="4641811"/>
            <a:ext cx="6380018" cy="1255711"/>
          </a:xfrm>
        </p:spPr>
        <p:txBody>
          <a:bodyPr>
            <a:normAutofit fontScale="90000"/>
          </a:bodyPr>
          <a:lstStyle/>
          <a:p>
            <a:r>
              <a:rPr lang="en-US" sz="3100" dirty="0" smtClean="0"/>
              <a:t>Application Delivery Fundamentals 2.0:</a:t>
            </a:r>
            <a:br>
              <a:rPr lang="en-US" sz="3100" dirty="0" smtClean="0"/>
            </a:br>
            <a:r>
              <a:rPr lang="en-US" sz="3100" dirty="0" smtClean="0"/>
              <a:t>Java</a:t>
            </a:r>
            <a:r>
              <a:rPr lang="en-US" dirty="0" smtClean="0"/>
              <a:t/>
            </a:r>
            <a:br>
              <a:rPr lang="en-US" dirty="0" smtClean="0"/>
            </a:br>
            <a:r>
              <a:rPr lang="en-US" sz="2700" dirty="0" smtClean="0"/>
              <a:t>Module 26: Introduction to Spring Framework</a:t>
            </a:r>
            <a:endParaRPr lang="en-US" sz="27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80621210 pyramid of plastic containers.jpg"/>
          <p:cNvPicPr>
            <a:picLocks noGrp="1" noChangeAspect="1"/>
          </p:cNvPicPr>
          <p:nvPr>
            <p:ph type="pic" sz="quarter" idx="10"/>
          </p:nvPr>
        </p:nvPicPr>
        <p:blipFill>
          <a:blip r:embed="rId4" cstate="email"/>
          <a:stretch>
            <a:fillRect/>
          </a:stretch>
        </p:blipFill>
        <p:spPr>
          <a:xfrm>
            <a:off x="6300176" y="1946275"/>
            <a:ext cx="2400848" cy="3610800"/>
          </a:xfrm>
        </p:spPr>
      </p:pic>
      <p:sp>
        <p:nvSpPr>
          <p:cNvPr id="2" name="Title 1"/>
          <p:cNvSpPr>
            <a:spLocks noGrp="1"/>
          </p:cNvSpPr>
          <p:nvPr>
            <p:ph type="title"/>
          </p:nvPr>
        </p:nvSpPr>
        <p:spPr/>
        <p:txBody>
          <a:bodyPr/>
          <a:lstStyle/>
          <a:p>
            <a:r>
              <a:rPr lang="en-US" dirty="0" smtClean="0"/>
              <a:t>Spring Framework Components</a:t>
            </a:r>
            <a:br>
              <a:rPr lang="en-US" dirty="0" smtClean="0"/>
            </a:br>
            <a:r>
              <a:rPr lang="en-US" dirty="0" smtClean="0"/>
              <a:t>Spring Core (2 of 2)</a:t>
            </a:r>
            <a:endParaRPr lang="en-US" dirty="0"/>
          </a:p>
        </p:txBody>
      </p:sp>
      <p:sp>
        <p:nvSpPr>
          <p:cNvPr id="3" name="Content Placeholder 2"/>
          <p:cNvSpPr>
            <a:spLocks noGrp="1"/>
          </p:cNvSpPr>
          <p:nvPr>
            <p:ph idx="1"/>
          </p:nvPr>
        </p:nvSpPr>
        <p:spPr/>
        <p:txBody>
          <a:bodyPr/>
          <a:lstStyle/>
          <a:p>
            <a:pPr lvl="1"/>
            <a:r>
              <a:rPr lang="en-US" dirty="0" smtClean="0"/>
              <a:t>Spring Core supports creation of and management of objects and other common applications services.</a:t>
            </a:r>
          </a:p>
          <a:p>
            <a:pPr lvl="1"/>
            <a:r>
              <a:rPr lang="en-US" dirty="0" smtClean="0"/>
              <a:t>Main packages include:</a:t>
            </a:r>
          </a:p>
          <a:p>
            <a:pPr lvl="2">
              <a:buFontTx/>
              <a:buChar char="–"/>
            </a:pPr>
            <a:r>
              <a:rPr lang="en-US" dirty="0" smtClean="0"/>
              <a:t>Core package: </a:t>
            </a:r>
            <a:r>
              <a:rPr lang="en-US" i="1" dirty="0" smtClean="0"/>
              <a:t>BeanFactory</a:t>
            </a:r>
          </a:p>
          <a:p>
            <a:pPr marL="804672" lvl="4">
              <a:buFont typeface="Arial" pitchFamily="34" charset="0"/>
              <a:buChar char="•"/>
            </a:pPr>
            <a:r>
              <a:rPr lang="en-US" sz="2000" dirty="0" smtClean="0"/>
              <a:t>Provides the basic functionality of creating beans</a:t>
            </a:r>
          </a:p>
          <a:p>
            <a:pPr lvl="2">
              <a:buFontTx/>
              <a:buChar char="–"/>
            </a:pPr>
            <a:r>
              <a:rPr lang="en-US" dirty="0" smtClean="0">
                <a:solidFill>
                  <a:schemeClr val="accent2"/>
                </a:solidFill>
              </a:rPr>
              <a:t>Context package</a:t>
            </a:r>
            <a:r>
              <a:rPr lang="en-US" dirty="0" smtClean="0"/>
              <a:t>: </a:t>
            </a:r>
            <a:r>
              <a:rPr lang="en-US" i="1" dirty="0" smtClean="0"/>
              <a:t>ApplicationContext</a:t>
            </a:r>
          </a:p>
          <a:p>
            <a:pPr marL="804672" lvl="4">
              <a:buFont typeface="Arial" pitchFamily="34" charset="0"/>
              <a:buChar char="•"/>
            </a:pPr>
            <a:r>
              <a:rPr lang="en-US" sz="2000" dirty="0" smtClean="0"/>
              <a:t>Superset of  BeanFactory</a:t>
            </a:r>
          </a:p>
          <a:p>
            <a:pPr marL="804672" lvl="4">
              <a:buFont typeface="Arial" pitchFamily="34" charset="0"/>
              <a:buChar char="•"/>
            </a:pPr>
            <a:r>
              <a:rPr lang="en-US" sz="2000" dirty="0" smtClean="0"/>
              <a:t>More suitable for JavaEE applications</a:t>
            </a:r>
            <a:endParaRPr lang="en-US" sz="2000" dirty="0"/>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10</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dirty="0" smtClean="0"/>
              <a:t>Spring Core Containers</a:t>
            </a:r>
            <a:br>
              <a:rPr lang="en-US" dirty="0" smtClean="0"/>
            </a:br>
            <a:r>
              <a:rPr lang="en-US" dirty="0" smtClean="0"/>
              <a:t>Overview</a:t>
            </a:r>
          </a:p>
        </p:txBody>
      </p:sp>
      <p:sp>
        <p:nvSpPr>
          <p:cNvPr id="29700" name="Rectangle 3"/>
          <p:cNvSpPr>
            <a:spLocks noGrp="1" noChangeArrowheads="1"/>
          </p:cNvSpPr>
          <p:nvPr>
            <p:ph idx="1"/>
          </p:nvPr>
        </p:nvSpPr>
        <p:spPr>
          <a:xfrm>
            <a:off x="518160" y="1523577"/>
            <a:ext cx="8229600" cy="1154309"/>
          </a:xfrm>
        </p:spPr>
        <p:txBody>
          <a:bodyPr lIns="90488" tIns="44450" rIns="90488" bIns="44450"/>
          <a:lstStyle/>
          <a:p>
            <a:pPr eaLnBrk="1" hangingPunct="1">
              <a:buFontTx/>
              <a:buNone/>
            </a:pPr>
            <a:endParaRPr lang="en-US" dirty="0" smtClean="0"/>
          </a:p>
          <a:p>
            <a:pPr eaLnBrk="1" hangingPunct="1"/>
            <a:endParaRPr lang="en-US" dirty="0" smtClean="0"/>
          </a:p>
        </p:txBody>
      </p:sp>
      <p:sp>
        <p:nvSpPr>
          <p:cNvPr id="8" name="Rounded Rectangle 7"/>
          <p:cNvSpPr/>
          <p:nvPr/>
        </p:nvSpPr>
        <p:spPr>
          <a:xfrm>
            <a:off x="503115" y="3127778"/>
            <a:ext cx="2775856" cy="1891262"/>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latin typeface="Arial" pitchFamily="34" charset="0"/>
                <a:cs typeface="Arial" pitchFamily="34" charset="0"/>
              </a:rPr>
              <a:t>Spring has two distinct containers </a:t>
            </a:r>
          </a:p>
          <a:p>
            <a:pPr algn="ctr"/>
            <a:endParaRPr lang="en-US" sz="2200" dirty="0" smtClean="0">
              <a:latin typeface="Arial" pitchFamily="34" charset="0"/>
              <a:cs typeface="Arial" pitchFamily="34" charset="0"/>
            </a:endParaRPr>
          </a:p>
        </p:txBody>
      </p:sp>
      <p:sp>
        <p:nvSpPr>
          <p:cNvPr id="9" name="Rounded Rectangle 8"/>
          <p:cNvSpPr/>
          <p:nvPr/>
        </p:nvSpPr>
        <p:spPr>
          <a:xfrm>
            <a:off x="3405352" y="3068320"/>
            <a:ext cx="5291608" cy="3354251"/>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6075" lvl="2" indent="-285750">
              <a:buFont typeface="Arial" pitchFamily="34" charset="0"/>
              <a:buChar char="•"/>
            </a:pPr>
            <a:r>
              <a:rPr lang="en-US" sz="2200" b="1" dirty="0" smtClean="0">
                <a:solidFill>
                  <a:schemeClr val="tx1"/>
                </a:solidFill>
                <a:latin typeface="Arial" pitchFamily="34" charset="0"/>
                <a:cs typeface="Arial" pitchFamily="34" charset="0"/>
              </a:rPr>
              <a:t>Bean Factories: </a:t>
            </a:r>
            <a:r>
              <a:rPr lang="en-US" sz="2200" dirty="0" smtClean="0">
                <a:solidFill>
                  <a:schemeClr val="tx1"/>
                </a:solidFill>
                <a:latin typeface="Arial" pitchFamily="34" charset="0"/>
                <a:cs typeface="Arial" pitchFamily="34" charset="0"/>
              </a:rPr>
              <a:t>(org.springframework.beans.factory.BeanFactory), provides support for Dependency Injection</a:t>
            </a:r>
          </a:p>
          <a:p>
            <a:pPr marL="346075" lvl="2" indent="-285750">
              <a:buFont typeface="Arial" pitchFamily="34" charset="0"/>
              <a:buChar char="•"/>
            </a:pPr>
            <a:r>
              <a:rPr lang="en-US" sz="2200" b="1" dirty="0" smtClean="0">
                <a:solidFill>
                  <a:schemeClr val="tx1"/>
                </a:solidFill>
                <a:latin typeface="Arial" pitchFamily="34" charset="0"/>
                <a:cs typeface="Arial" pitchFamily="34" charset="0"/>
              </a:rPr>
              <a:t>Application contexts</a:t>
            </a:r>
            <a:r>
              <a:rPr lang="en-US" sz="2200" dirty="0" smtClean="0">
                <a:solidFill>
                  <a:schemeClr val="tx1"/>
                </a:solidFill>
                <a:latin typeface="Arial" pitchFamily="34" charset="0"/>
                <a:cs typeface="Arial" pitchFamily="34" charset="0"/>
              </a:rPr>
              <a:t>: (org.springframework.context.ApplicationContext) provides application framework services </a:t>
            </a:r>
          </a:p>
          <a:p>
            <a:pPr marL="239713"/>
            <a:endParaRPr lang="en-US" sz="2200" dirty="0">
              <a:solidFill>
                <a:schemeClr val="tx1"/>
              </a:solidFill>
              <a:latin typeface="Arial" pitchFamily="34" charset="0"/>
              <a:cs typeface="Arial" pitchFamily="34" charset="0"/>
            </a:endParaRPr>
          </a:p>
        </p:txBody>
      </p:sp>
      <p:sp>
        <p:nvSpPr>
          <p:cNvPr id="10" name="Rounded Rectangle 9"/>
          <p:cNvSpPr/>
          <p:nvPr/>
        </p:nvSpPr>
        <p:spPr>
          <a:xfrm>
            <a:off x="487680" y="1517957"/>
            <a:ext cx="8209280" cy="1213718"/>
          </a:xfrm>
          <a:prstGeom prst="round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200" dirty="0" smtClean="0">
              <a:solidFill>
                <a:prstClr val="white"/>
              </a:solidFill>
              <a:latin typeface="Arial" pitchFamily="34" charset="0"/>
              <a:cs typeface="Arial" pitchFamily="34" charset="0"/>
            </a:endParaRPr>
          </a:p>
          <a:p>
            <a:pPr algn="ctr"/>
            <a:r>
              <a:rPr lang="en-US" sz="2400" dirty="0" smtClean="0">
                <a:solidFill>
                  <a:schemeClr val="bg1"/>
                </a:solidFill>
                <a:latin typeface="Arial" pitchFamily="34" charset="0"/>
                <a:cs typeface="Arial" pitchFamily="34" charset="0"/>
              </a:rPr>
              <a:t>Spring's Container uses IoC to manage components of the application.</a:t>
            </a:r>
          </a:p>
          <a:p>
            <a:pPr algn="ctr"/>
            <a:endParaRPr lang="en-US" sz="2200" dirty="0" smtClean="0">
              <a:solidFill>
                <a:schemeClr val="bg1"/>
              </a:solidFill>
              <a:latin typeface="Arial" pitchFamily="34" charset="0"/>
              <a:cs typeface="Arial" pitchFamily="34" charset="0"/>
            </a:endParaRP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Core Containers</a:t>
            </a:r>
            <a:br>
              <a:rPr lang="en-US" dirty="0" smtClean="0"/>
            </a:br>
            <a:r>
              <a:rPr lang="en-US" dirty="0" smtClean="0"/>
              <a:t>Dependency Injection</a:t>
            </a:r>
            <a:endParaRPr lang="en-US" dirty="0"/>
          </a:p>
        </p:txBody>
      </p:sp>
      <p:sp>
        <p:nvSpPr>
          <p:cNvPr id="3" name="Content Placeholder 2"/>
          <p:cNvSpPr>
            <a:spLocks noGrp="1"/>
          </p:cNvSpPr>
          <p:nvPr>
            <p:ph idx="1"/>
          </p:nvPr>
        </p:nvSpPr>
        <p:spPr/>
        <p:txBody>
          <a:bodyPr>
            <a:normAutofit lnSpcReduction="10000"/>
          </a:bodyPr>
          <a:lstStyle/>
          <a:p>
            <a:r>
              <a:rPr lang="en-US" dirty="0" smtClean="0"/>
              <a:t>Java classes should be as independent as possible from each other. </a:t>
            </a:r>
          </a:p>
          <a:p>
            <a:pPr marL="280988" lvl="1" indent="-280988"/>
            <a:r>
              <a:rPr lang="en-US" dirty="0" smtClean="0"/>
              <a:t>To decouple classes from one another, dependencies should be injected through:</a:t>
            </a:r>
          </a:p>
          <a:p>
            <a:pPr marL="539496" lvl="1" indent="-274320">
              <a:buFont typeface="Arial" pitchFamily="34" charset="0"/>
              <a:buChar char="–"/>
            </a:pPr>
            <a:r>
              <a:rPr lang="en-US" sz="2200" dirty="0" smtClean="0">
                <a:solidFill>
                  <a:schemeClr val="accent2"/>
                </a:solidFill>
              </a:rPr>
              <a:t>Constructors</a:t>
            </a:r>
          </a:p>
          <a:p>
            <a:pPr marL="539496" lvl="1" indent="-274320">
              <a:buFont typeface="Arial" pitchFamily="34" charset="0"/>
              <a:buChar char="–"/>
            </a:pPr>
            <a:r>
              <a:rPr lang="en-US" sz="2200" dirty="0" smtClean="0">
                <a:solidFill>
                  <a:schemeClr val="accent2"/>
                </a:solidFill>
              </a:rPr>
              <a:t>Setters</a:t>
            </a:r>
          </a:p>
          <a:p>
            <a:pPr marL="280988" indent="-280988">
              <a:buFont typeface="Arial" pitchFamily="34" charset="0"/>
              <a:buChar char="•"/>
            </a:pPr>
            <a:r>
              <a:rPr lang="en-US" dirty="0" smtClean="0"/>
              <a:t>Spring Framework injects these dependencies via their containers.</a:t>
            </a:r>
          </a:p>
          <a:p>
            <a:pPr marL="280988" indent="-280988">
              <a:buFont typeface="Arial" pitchFamily="34" charset="0"/>
              <a:buChar char="•"/>
            </a:pPr>
            <a:r>
              <a:rPr lang="en-US" dirty="0" smtClean="0"/>
              <a:t>A class should not configure itself, IoC uses dependency injection to:</a:t>
            </a:r>
          </a:p>
          <a:p>
            <a:pPr marL="539496" lvl="1" indent="-274320">
              <a:buFont typeface="Arial" pitchFamily="34" charset="0"/>
              <a:buChar char="–"/>
            </a:pPr>
            <a:r>
              <a:rPr lang="en-US" sz="2200" dirty="0" smtClean="0">
                <a:solidFill>
                  <a:schemeClr val="accent2"/>
                </a:solidFill>
              </a:rPr>
              <a:t>Configure a class correctly from outside the class</a:t>
            </a:r>
          </a:p>
          <a:p>
            <a:pPr marL="539496" lvl="1" indent="-274320">
              <a:buFont typeface="Arial" pitchFamily="34" charset="0"/>
              <a:buChar char="–"/>
            </a:pPr>
            <a:r>
              <a:rPr lang="en-US" sz="2200" dirty="0" smtClean="0">
                <a:solidFill>
                  <a:schemeClr val="accent2"/>
                </a:solidFill>
              </a:rPr>
              <a:t>Wire services or components</a:t>
            </a:r>
          </a:p>
          <a:p>
            <a:pPr marL="550988" lvl="1" indent="-280988"/>
            <a:endParaRPr lang="en-US" dirty="0"/>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12</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dirty="0" smtClean="0"/>
              <a:t>Spring Core Containers</a:t>
            </a:r>
            <a:br>
              <a:rPr lang="en-US" dirty="0" smtClean="0"/>
            </a:br>
            <a:r>
              <a:rPr lang="en-US" dirty="0" smtClean="0"/>
              <a:t>Configuring Beans (1 of 2)</a:t>
            </a:r>
          </a:p>
        </p:txBody>
      </p:sp>
      <p:sp>
        <p:nvSpPr>
          <p:cNvPr id="30724" name="Rectangle 3"/>
          <p:cNvSpPr>
            <a:spLocks noGrp="1" noChangeArrowheads="1"/>
          </p:cNvSpPr>
          <p:nvPr>
            <p:ph idx="1"/>
          </p:nvPr>
        </p:nvSpPr>
        <p:spPr/>
        <p:txBody>
          <a:bodyPr lIns="90488" tIns="44450" rIns="90488" bIns="44450"/>
          <a:lstStyle/>
          <a:p>
            <a:pPr marL="274320" indent="-274320">
              <a:buFont typeface="Arial" pitchFamily="34" charset="0"/>
              <a:buChar char="•"/>
            </a:pPr>
            <a:r>
              <a:rPr lang="en-US" dirty="0" smtClean="0"/>
              <a:t>Piecing together all beans in the Spring Container is called </a:t>
            </a:r>
            <a:r>
              <a:rPr lang="en-US" b="1" dirty="0" smtClean="0"/>
              <a:t>wiring</a:t>
            </a:r>
            <a:r>
              <a:rPr lang="en-US" dirty="0" smtClean="0"/>
              <a:t>.</a:t>
            </a:r>
            <a:endParaRPr lang="en-US" i="1" dirty="0" smtClean="0"/>
          </a:p>
          <a:p>
            <a:pPr marL="274320" indent="-274320">
              <a:buFont typeface="Arial" pitchFamily="34" charset="0"/>
              <a:buChar char="•"/>
            </a:pPr>
            <a:r>
              <a:rPr lang="en-US" dirty="0" smtClean="0"/>
              <a:t>Wiring can be done through xml.</a:t>
            </a:r>
          </a:p>
          <a:p>
            <a:pPr marL="274320" indent="-274320">
              <a:buFont typeface="Arial" pitchFamily="34" charset="0"/>
              <a:buChar char="•"/>
            </a:pPr>
            <a:r>
              <a:rPr lang="en-US" dirty="0" smtClean="0"/>
              <a:t>Various BeanFactories and ApplicationContext objects that support wiring are:</a:t>
            </a:r>
          </a:p>
          <a:p>
            <a:pPr marL="539496" lvl="1" indent="-274320">
              <a:buFont typeface="Arial" pitchFamily="34" charset="0"/>
              <a:buChar char="–"/>
            </a:pPr>
            <a:r>
              <a:rPr lang="en-US" sz="2200" dirty="0" smtClean="0">
                <a:solidFill>
                  <a:schemeClr val="accent2"/>
                </a:solidFill>
              </a:rPr>
              <a:t>XmlBeanFactory</a:t>
            </a:r>
          </a:p>
          <a:p>
            <a:pPr marL="539496" lvl="1" indent="-274320">
              <a:buFont typeface="Arial" pitchFamily="34" charset="0"/>
              <a:buChar char="–"/>
            </a:pPr>
            <a:r>
              <a:rPr lang="en-US" sz="2200" dirty="0" smtClean="0">
                <a:solidFill>
                  <a:schemeClr val="accent2"/>
                </a:solidFill>
              </a:rPr>
              <a:t>ClassPathXmlApplicationContext</a:t>
            </a:r>
          </a:p>
          <a:p>
            <a:pPr marL="539496" lvl="1" indent="-274320">
              <a:buFont typeface="Arial" pitchFamily="34" charset="0"/>
              <a:buChar char="–"/>
            </a:pPr>
            <a:r>
              <a:rPr lang="en-US" sz="2200" dirty="0" smtClean="0">
                <a:solidFill>
                  <a:schemeClr val="accent2"/>
                </a:solidFill>
              </a:rPr>
              <a:t>FileSystemXmlApplicationContext</a:t>
            </a:r>
          </a:p>
          <a:p>
            <a:pPr marL="539496" lvl="1" indent="-274320">
              <a:buFont typeface="Arial" pitchFamily="34" charset="0"/>
              <a:buChar char="–"/>
            </a:pPr>
            <a:r>
              <a:rPr lang="en-US" sz="2200" dirty="0" smtClean="0">
                <a:solidFill>
                  <a:schemeClr val="accent2"/>
                </a:solidFill>
              </a:rPr>
              <a:t>XmlWebApplicationContext</a:t>
            </a:r>
          </a:p>
          <a:p>
            <a:pPr lvl="1">
              <a:buFontTx/>
              <a:buNone/>
            </a:pPr>
            <a:endParaRPr lang="en-US" dirty="0" smtClean="0"/>
          </a:p>
          <a:p>
            <a:pPr>
              <a:buFontTx/>
              <a:buNone/>
            </a:pPr>
            <a:endParaRPr lang="en-US" dirty="0" smtClean="0"/>
          </a:p>
          <a:p>
            <a:endParaRPr lang="en-US" dirty="0" smtClean="0"/>
          </a:p>
          <a:p>
            <a:pPr eaLnBrk="1" hangingPunct="1">
              <a:buFontTx/>
              <a:buNone/>
            </a:pPr>
            <a:endParaRPr lang="en-US" dirty="0" smtClean="0"/>
          </a:p>
          <a:p>
            <a:pPr eaLnBrk="1" hangingPunct="1"/>
            <a:endParaRPr lang="en-US" dirty="0" smtClean="0"/>
          </a:p>
        </p:txBody>
      </p:sp>
      <p:pic>
        <p:nvPicPr>
          <p:cNvPr id="8" name="Picture 7" descr="coffee beans in a line.jpg"/>
          <p:cNvPicPr>
            <a:picLocks noChangeAspect="1"/>
          </p:cNvPicPr>
          <p:nvPr/>
        </p:nvPicPr>
        <p:blipFill>
          <a:blip r:embed="rId4" cstate="email"/>
          <a:stretch>
            <a:fillRect/>
          </a:stretch>
        </p:blipFill>
        <p:spPr>
          <a:xfrm>
            <a:off x="5927691" y="4343400"/>
            <a:ext cx="2914048" cy="1931501"/>
          </a:xfrm>
          <a:prstGeom prst="rect">
            <a:avLst/>
          </a:prstGeom>
        </p:spPr>
      </p:pic>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13</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p:txBody>
          <a:bodyPr/>
          <a:lstStyle/>
          <a:p>
            <a:r>
              <a:rPr lang="en-US" dirty="0" smtClean="0"/>
              <a:t>Spring Core Containers</a:t>
            </a:r>
            <a:br>
              <a:rPr lang="en-US" dirty="0" smtClean="0"/>
            </a:br>
            <a:r>
              <a:rPr lang="en-US" dirty="0" smtClean="0"/>
              <a:t>Configuring Beans (2 of 2)</a:t>
            </a:r>
          </a:p>
        </p:txBody>
      </p:sp>
      <p:sp>
        <p:nvSpPr>
          <p:cNvPr id="31748" name="Rectangle 3"/>
          <p:cNvSpPr>
            <a:spLocks noGrp="1" noChangeArrowheads="1"/>
          </p:cNvSpPr>
          <p:nvPr>
            <p:ph type="body" idx="4294967295"/>
          </p:nvPr>
        </p:nvSpPr>
        <p:spPr>
          <a:xfrm>
            <a:off x="264160" y="1228743"/>
            <a:ext cx="8636000" cy="4525963"/>
          </a:xfrm>
        </p:spPr>
        <p:txBody>
          <a:bodyPr lIns="90488" tIns="44450" rIns="90488" bIns="44450">
            <a:normAutofit/>
          </a:bodyPr>
          <a:lstStyle/>
          <a:p>
            <a:r>
              <a:rPr lang="en-US" dirty="0" smtClean="0"/>
              <a:t>The beans are listed in the configuration file so that they can later be referred to by application programs.  </a:t>
            </a:r>
          </a:p>
          <a:p>
            <a:endParaRPr lang="en-US" dirty="0" smtClean="0"/>
          </a:p>
        </p:txBody>
      </p:sp>
      <p:sp>
        <p:nvSpPr>
          <p:cNvPr id="6" name="Rounded Rectangle 5"/>
          <p:cNvSpPr/>
          <p:nvPr/>
        </p:nvSpPr>
        <p:spPr>
          <a:xfrm>
            <a:off x="487681" y="2576951"/>
            <a:ext cx="8209280" cy="346324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smtClean="0">
              <a:solidFill>
                <a:schemeClr val="tx1"/>
              </a:solidFill>
              <a:latin typeface="Arial" pitchFamily="34" charset="0"/>
              <a:cs typeface="Arial" pitchFamily="34" charset="0"/>
            </a:endParaRPr>
          </a:p>
          <a:p>
            <a:r>
              <a:rPr lang="en-US" sz="2400" dirty="0" smtClean="0">
                <a:solidFill>
                  <a:schemeClr val="tx1"/>
                </a:solidFill>
                <a:latin typeface="Arial" pitchFamily="34" charset="0"/>
                <a:cs typeface="Arial" pitchFamily="34" charset="0"/>
              </a:rPr>
              <a:t>Example:</a:t>
            </a:r>
          </a:p>
          <a:p>
            <a:endParaRPr lang="en-US" sz="2000" dirty="0" smtClean="0">
              <a:solidFill>
                <a:schemeClr val="tx1"/>
              </a:solidFill>
              <a:latin typeface="Arial" pitchFamily="34" charset="0"/>
              <a:cs typeface="Arial" pitchFamily="34" charset="0"/>
            </a:endParaRPr>
          </a:p>
          <a:p>
            <a:pPr lvl="1">
              <a:buFontTx/>
              <a:buNone/>
            </a:pPr>
            <a:r>
              <a:rPr lang="en-US" sz="2000" dirty="0" smtClean="0">
                <a:solidFill>
                  <a:schemeClr val="tx1"/>
                </a:solidFill>
                <a:latin typeface="Arial" pitchFamily="34" charset="0"/>
                <a:cs typeface="Arial" pitchFamily="34" charset="0"/>
              </a:rPr>
              <a:t>&lt;? xml version=“1.0” encoding=“UTF-8”?&gt;</a:t>
            </a:r>
          </a:p>
          <a:p>
            <a:pPr lvl="1">
              <a:buFontTx/>
              <a:buNone/>
            </a:pPr>
            <a:r>
              <a:rPr lang="en-US" sz="2000" dirty="0" smtClean="0">
                <a:solidFill>
                  <a:schemeClr val="tx1"/>
                </a:solidFill>
                <a:latin typeface="Arial" pitchFamily="34" charset="0"/>
                <a:cs typeface="Arial" pitchFamily="34" charset="0"/>
              </a:rPr>
              <a:t>&lt;!DOCTYPE beans PUBLIC “-//SPRING//DTD BEAN// EN” “http://www.springframework.org/dtd/spring-beans.dtd”?&gt;</a:t>
            </a:r>
          </a:p>
          <a:p>
            <a:pPr lvl="1">
              <a:buFontTx/>
              <a:buNone/>
            </a:pPr>
            <a:r>
              <a:rPr lang="en-US" sz="2000" dirty="0" smtClean="0">
                <a:solidFill>
                  <a:schemeClr val="tx1"/>
                </a:solidFill>
                <a:latin typeface="Arial" pitchFamily="34" charset="0"/>
                <a:cs typeface="Arial" pitchFamily="34" charset="0"/>
              </a:rPr>
              <a:t>&lt;beans&gt;</a:t>
            </a:r>
          </a:p>
          <a:p>
            <a:pPr lvl="1">
              <a:buFontTx/>
              <a:buNone/>
            </a:pPr>
            <a:r>
              <a:rPr lang="en-US" sz="2000" dirty="0" smtClean="0">
                <a:solidFill>
                  <a:schemeClr val="tx1"/>
                </a:solidFill>
                <a:latin typeface="Arial" pitchFamily="34" charset="0"/>
                <a:cs typeface="Arial" pitchFamily="34" charset="0"/>
              </a:rPr>
              <a:t>&lt;bean id=“event” class=“com.accenture.adf.newcodington.module26.sample.Event”/&gt;</a:t>
            </a:r>
          </a:p>
          <a:p>
            <a:pPr lvl="1">
              <a:buFontTx/>
              <a:buNone/>
            </a:pPr>
            <a:r>
              <a:rPr lang="en-US" sz="2000" dirty="0" smtClean="0">
                <a:solidFill>
                  <a:schemeClr val="tx1"/>
                </a:solidFill>
                <a:latin typeface="Arial" pitchFamily="34" charset="0"/>
                <a:cs typeface="Arial" pitchFamily="34" charset="0"/>
              </a:rPr>
              <a:t>&lt;/beans&gt;</a:t>
            </a:r>
          </a:p>
          <a:p>
            <a:pPr marL="239713"/>
            <a:endParaRPr lang="en-US" sz="2200" dirty="0">
              <a:solidFill>
                <a:schemeClr val="tx1"/>
              </a:solidFill>
              <a:latin typeface="Arial" pitchFamily="34" charset="0"/>
              <a:cs typeface="Arial" pitchFamily="34" charset="0"/>
            </a:endParaRP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Core: See It </a:t>
            </a:r>
            <a:endParaRPr lang="en-US" dirty="0"/>
          </a:p>
        </p:txBody>
      </p:sp>
      <p:sp>
        <p:nvSpPr>
          <p:cNvPr id="4" name="Content Placeholder 4"/>
          <p:cNvSpPr>
            <a:spLocks noGrp="1"/>
          </p:cNvSpPr>
          <p:nvPr>
            <p:ph idx="1"/>
          </p:nvPr>
        </p:nvSpPr>
        <p:spPr>
          <a:xfrm>
            <a:off x="457200" y="1214422"/>
            <a:ext cx="6608618" cy="4525963"/>
          </a:xfrm>
        </p:spPr>
        <p:txBody>
          <a:bodyPr>
            <a:normAutofit/>
          </a:bodyPr>
          <a:lstStyle/>
          <a:p>
            <a:pPr lvl="0">
              <a:defRPr/>
            </a:pPr>
            <a:r>
              <a:rPr lang="en-US" sz="2100" b="1" noProof="0" dirty="0" smtClean="0"/>
              <a:t>Demonstration:</a:t>
            </a:r>
          </a:p>
          <a:p>
            <a:pPr marL="0" lvl="1" indent="0">
              <a:buNone/>
            </a:pPr>
            <a:r>
              <a:rPr lang="en-US" sz="2100" dirty="0" smtClean="0"/>
              <a:t>Faculty will demonstrate how to create a Spring Core application to print a greeting along with a name. </a:t>
            </a:r>
            <a:endParaRPr lang="en-US" sz="2100" noProof="0" dirty="0" smtClean="0"/>
          </a:p>
        </p:txBody>
      </p:sp>
      <p:sp>
        <p:nvSpPr>
          <p:cNvPr id="5" name="Rectangle 4"/>
          <p:cNvSpPr/>
          <p:nvPr/>
        </p:nvSpPr>
        <p:spPr>
          <a:xfrm>
            <a:off x="361949" y="2468880"/>
            <a:ext cx="8318501" cy="3668697"/>
          </a:xfrm>
          <a:prstGeom prst="rect">
            <a:avLst/>
          </a:prstGeom>
        </p:spPr>
        <p:txBody>
          <a:bodyPr wrap="square">
            <a:spAutoFit/>
          </a:bodyPr>
          <a:lstStyle/>
          <a:p>
            <a:pPr lvl="0">
              <a:spcBef>
                <a:spcPts val="1200"/>
              </a:spcBef>
              <a:defRPr/>
            </a:pPr>
            <a:r>
              <a:rPr lang="en-US" b="1" dirty="0" smtClean="0">
                <a:latin typeface="Arial" pitchFamily="34" charset="0"/>
                <a:cs typeface="Arial" pitchFamily="34" charset="0"/>
              </a:rPr>
              <a:t>Time Allocated: </a:t>
            </a:r>
            <a:r>
              <a:rPr lang="en-US" dirty="0" smtClean="0">
                <a:latin typeface="Arial" pitchFamily="34" charset="0"/>
                <a:cs typeface="Arial" pitchFamily="34" charset="0"/>
              </a:rPr>
              <a:t>20 minutes</a:t>
            </a:r>
            <a:endParaRPr lang="en-US" dirty="0">
              <a:latin typeface="Arial" pitchFamily="34" charset="0"/>
              <a:cs typeface="Arial" pitchFamily="34" charset="0"/>
            </a:endParaRPr>
          </a:p>
          <a:p>
            <a:pPr lvl="0">
              <a:spcBef>
                <a:spcPts val="1200"/>
              </a:spcBef>
              <a:defRPr/>
            </a:pPr>
            <a:r>
              <a:rPr lang="en-US" b="1" dirty="0" smtClean="0">
                <a:latin typeface="Arial" pitchFamily="34" charset="0"/>
                <a:cs typeface="Arial" pitchFamily="34" charset="0"/>
              </a:rPr>
              <a:t>Environment or File: </a:t>
            </a:r>
            <a:r>
              <a:rPr lang="en-US" dirty="0" smtClean="0">
                <a:latin typeface="Arial" pitchFamily="34" charset="0"/>
                <a:cs typeface="Arial" pitchFamily="34" charset="0"/>
              </a:rPr>
              <a:t>Eclipse</a:t>
            </a:r>
            <a:endParaRPr lang="en-US" b="1" dirty="0" smtClean="0">
              <a:latin typeface="Arial" pitchFamily="34" charset="0"/>
              <a:cs typeface="Arial" pitchFamily="34" charset="0"/>
            </a:endParaRPr>
          </a:p>
          <a:p>
            <a:pPr lvl="0">
              <a:spcBef>
                <a:spcPts val="1200"/>
              </a:spcBef>
              <a:defRPr/>
            </a:pPr>
            <a:r>
              <a:rPr lang="en-US" b="1" dirty="0" smtClean="0">
                <a:latin typeface="Arial" pitchFamily="34" charset="0"/>
                <a:cs typeface="Arial" pitchFamily="34" charset="0"/>
              </a:rPr>
              <a:t>Steps</a:t>
            </a:r>
            <a:r>
              <a:rPr lang="en-US" b="1" dirty="0">
                <a:latin typeface="Arial" pitchFamily="34" charset="0"/>
                <a:cs typeface="Arial" pitchFamily="34" charset="0"/>
              </a:rPr>
              <a:t>: </a:t>
            </a:r>
            <a:endParaRPr lang="en-US" dirty="0">
              <a:latin typeface="Arial" pitchFamily="34" charset="0"/>
              <a:cs typeface="Arial" pitchFamily="34" charset="0"/>
            </a:endParaRPr>
          </a:p>
          <a:p>
            <a:pPr marL="554037" indent="-457200">
              <a:lnSpc>
                <a:spcPct val="110000"/>
              </a:lnSpc>
              <a:buFont typeface="+mj-lt"/>
              <a:buAutoNum type="arabicPeriod"/>
              <a:defRPr/>
            </a:pPr>
            <a:r>
              <a:rPr lang="en-US" dirty="0">
                <a:latin typeface="Arial" pitchFamily="34" charset="0"/>
                <a:cs typeface="Arial" pitchFamily="34" charset="0"/>
              </a:rPr>
              <a:t>Open the project </a:t>
            </a:r>
            <a:r>
              <a:rPr lang="en-US" dirty="0" smtClean="0">
                <a:latin typeface="Arial" pitchFamily="34" charset="0"/>
                <a:cs typeface="Arial" pitchFamily="34" charset="0"/>
              </a:rPr>
              <a:t>Week2CodebaseM26_participant</a:t>
            </a:r>
            <a:endParaRPr lang="en-US" dirty="0">
              <a:latin typeface="Arial" pitchFamily="34" charset="0"/>
              <a:cs typeface="Arial" pitchFamily="34" charset="0"/>
            </a:endParaRPr>
          </a:p>
          <a:p>
            <a:pPr marL="554037" lvl="0" indent="-457200">
              <a:lnSpc>
                <a:spcPct val="110000"/>
              </a:lnSpc>
              <a:buFont typeface="+mj-lt"/>
              <a:buAutoNum type="arabicPeriod"/>
              <a:defRPr/>
            </a:pPr>
            <a:r>
              <a:rPr lang="en-US" dirty="0">
                <a:latin typeface="Arial" pitchFamily="34" charset="0"/>
                <a:cs typeface="Arial" pitchFamily="34" charset="0"/>
              </a:rPr>
              <a:t>Navigate to </a:t>
            </a:r>
            <a:r>
              <a:rPr lang="en-US" dirty="0" smtClean="0">
                <a:latin typeface="Arial" pitchFamily="34" charset="0"/>
                <a:cs typeface="Arial" pitchFamily="34" charset="0"/>
              </a:rPr>
              <a:t>Java Resources/</a:t>
            </a:r>
            <a:r>
              <a:rPr lang="en-US" dirty="0" err="1" smtClean="0">
                <a:latin typeface="Arial" pitchFamily="34" charset="0"/>
                <a:cs typeface="Arial" pitchFamily="34" charset="0"/>
              </a:rPr>
              <a:t>src</a:t>
            </a:r>
            <a:r>
              <a:rPr lang="en-US" dirty="0" smtClean="0">
                <a:latin typeface="Arial" pitchFamily="34" charset="0"/>
                <a:cs typeface="Arial" pitchFamily="34" charset="0"/>
              </a:rPr>
              <a:t>.</a:t>
            </a:r>
            <a:endParaRPr lang="en-US" dirty="0">
              <a:latin typeface="Arial" pitchFamily="34" charset="0"/>
              <a:cs typeface="Arial" pitchFamily="34" charset="0"/>
            </a:endParaRPr>
          </a:p>
          <a:p>
            <a:pPr marL="554037" lvl="0" indent="-457200">
              <a:lnSpc>
                <a:spcPct val="110000"/>
              </a:lnSpc>
              <a:buFont typeface="+mj-lt"/>
              <a:buAutoNum type="arabicPeriod"/>
              <a:defRPr/>
            </a:pPr>
            <a:r>
              <a:rPr lang="en-US" dirty="0" smtClean="0">
                <a:latin typeface="Arial" pitchFamily="34" charset="0"/>
                <a:cs typeface="Arial" pitchFamily="34" charset="0"/>
              </a:rPr>
              <a:t>Open package  com.accenture.adf.newcodington.module26.sample.</a:t>
            </a:r>
          </a:p>
          <a:p>
            <a:pPr marL="554037" lvl="0" indent="-457200">
              <a:lnSpc>
                <a:spcPct val="110000"/>
              </a:lnSpc>
              <a:buFont typeface="+mj-lt"/>
              <a:buAutoNum type="arabicPeriod"/>
              <a:defRPr/>
            </a:pPr>
            <a:r>
              <a:rPr lang="en-US" dirty="0" smtClean="0">
                <a:latin typeface="Arial" pitchFamily="34" charset="0"/>
                <a:cs typeface="Arial" pitchFamily="34" charset="0"/>
              </a:rPr>
              <a:t>Complete TODOs in</a:t>
            </a:r>
          </a:p>
          <a:p>
            <a:pPr marL="1011237" lvl="1" indent="-457200">
              <a:lnSpc>
                <a:spcPct val="110000"/>
              </a:lnSpc>
              <a:buFont typeface="+mj-lt"/>
              <a:buAutoNum type="alphaLcParenR"/>
              <a:defRPr/>
            </a:pPr>
            <a:r>
              <a:rPr lang="en-US" dirty="0" smtClean="0">
                <a:latin typeface="Arial" pitchFamily="34" charset="0"/>
                <a:cs typeface="Arial" pitchFamily="34" charset="0"/>
              </a:rPr>
              <a:t>HelloSeeIt.java</a:t>
            </a:r>
          </a:p>
          <a:p>
            <a:pPr marL="1011237" lvl="1" indent="-457200">
              <a:lnSpc>
                <a:spcPct val="110000"/>
              </a:lnSpc>
              <a:buFont typeface="+mj-lt"/>
              <a:buAutoNum type="alphaLcParenR"/>
              <a:defRPr/>
            </a:pPr>
            <a:r>
              <a:rPr lang="en-US" dirty="0" smtClean="0">
                <a:latin typeface="Arial" pitchFamily="34" charset="0"/>
                <a:cs typeface="Arial" pitchFamily="34" charset="0"/>
              </a:rPr>
              <a:t>HelloSeeItImpl.java</a:t>
            </a:r>
          </a:p>
          <a:p>
            <a:pPr marL="1011237" lvl="1" indent="-457200">
              <a:lnSpc>
                <a:spcPct val="110000"/>
              </a:lnSpc>
              <a:buFont typeface="+mj-lt"/>
              <a:buAutoNum type="alphaLcParenR"/>
              <a:defRPr/>
            </a:pPr>
            <a:r>
              <a:rPr lang="en-US" dirty="0" smtClean="0">
                <a:latin typeface="Arial" pitchFamily="34" charset="0"/>
                <a:cs typeface="Arial" pitchFamily="34" charset="0"/>
              </a:rPr>
              <a:t>HelloSeeItClient.java</a:t>
            </a:r>
          </a:p>
          <a:p>
            <a:pPr marL="554037" indent="-457200">
              <a:lnSpc>
                <a:spcPct val="110000"/>
              </a:lnSpc>
              <a:buFont typeface="+mj-lt"/>
              <a:buAutoNum type="arabicPeriod"/>
              <a:defRPr/>
            </a:pPr>
            <a:r>
              <a:rPr lang="en-US" dirty="0" smtClean="0">
                <a:latin typeface="Arial" pitchFamily="34" charset="0"/>
                <a:cs typeface="Arial" pitchFamily="34" charset="0"/>
              </a:rPr>
              <a:t>Complete helloSeeIt.xml.</a:t>
            </a:r>
            <a:endParaRPr lang="en-US" dirty="0">
              <a:latin typeface="Arial" pitchFamily="34" charset="0"/>
              <a:cs typeface="Arial" pitchFamily="34" charset="0"/>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15</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Spring Core: Try It </a:t>
            </a:r>
            <a:endParaRPr lang="en-US" dirty="0"/>
          </a:p>
        </p:txBody>
      </p:sp>
      <p:sp>
        <p:nvSpPr>
          <p:cNvPr id="6" name="Content Placeholder 4"/>
          <p:cNvSpPr>
            <a:spLocks noGrp="1"/>
          </p:cNvSpPr>
          <p:nvPr>
            <p:ph idx="1"/>
          </p:nvPr>
        </p:nvSpPr>
        <p:spPr>
          <a:xfrm>
            <a:off x="457200" y="1214422"/>
            <a:ext cx="6553200" cy="4525963"/>
          </a:xfrm>
        </p:spPr>
        <p:txBody>
          <a:bodyPr>
            <a:normAutofit/>
          </a:bodyPr>
          <a:lstStyle/>
          <a:p>
            <a:pPr lvl="0">
              <a:defRPr/>
            </a:pPr>
            <a:r>
              <a:rPr lang="en-US" sz="2100" b="1" noProof="0" dirty="0" smtClean="0"/>
              <a:t>Now You Try It:</a:t>
            </a:r>
          </a:p>
          <a:p>
            <a:r>
              <a:rPr lang="en-US" sz="2100" dirty="0" smtClean="0"/>
              <a:t>Create a Spring Core application to add two numbers and print the sum.</a:t>
            </a:r>
          </a:p>
        </p:txBody>
      </p:sp>
      <p:sp>
        <p:nvSpPr>
          <p:cNvPr id="7" name="Rectangle 6"/>
          <p:cNvSpPr/>
          <p:nvPr/>
        </p:nvSpPr>
        <p:spPr>
          <a:xfrm>
            <a:off x="361949" y="2468880"/>
            <a:ext cx="8318501" cy="3668697"/>
          </a:xfrm>
          <a:prstGeom prst="rect">
            <a:avLst/>
          </a:prstGeom>
        </p:spPr>
        <p:txBody>
          <a:bodyPr wrap="square">
            <a:spAutoFit/>
          </a:bodyPr>
          <a:lstStyle/>
          <a:p>
            <a:pPr lvl="0">
              <a:spcBef>
                <a:spcPts val="1200"/>
              </a:spcBef>
              <a:defRPr/>
            </a:pPr>
            <a:r>
              <a:rPr lang="en-US" b="1" dirty="0" smtClean="0">
                <a:latin typeface="Arial" pitchFamily="34" charset="0"/>
                <a:cs typeface="Arial" pitchFamily="34" charset="0"/>
              </a:rPr>
              <a:t>Time Allocated: </a:t>
            </a:r>
            <a:r>
              <a:rPr lang="en-US" dirty="0" smtClean="0">
                <a:latin typeface="Arial" pitchFamily="34" charset="0"/>
                <a:cs typeface="Arial" pitchFamily="34" charset="0"/>
              </a:rPr>
              <a:t>30 minutes</a:t>
            </a:r>
            <a:endParaRPr lang="en-US" dirty="0">
              <a:latin typeface="Arial" pitchFamily="34" charset="0"/>
              <a:cs typeface="Arial" pitchFamily="34" charset="0"/>
            </a:endParaRPr>
          </a:p>
          <a:p>
            <a:pPr lvl="0">
              <a:spcBef>
                <a:spcPts val="1200"/>
              </a:spcBef>
              <a:defRPr/>
            </a:pPr>
            <a:r>
              <a:rPr lang="en-US" b="1" dirty="0" smtClean="0">
                <a:latin typeface="Arial" pitchFamily="34" charset="0"/>
                <a:cs typeface="Arial" pitchFamily="34" charset="0"/>
              </a:rPr>
              <a:t>Environment or File: </a:t>
            </a:r>
            <a:r>
              <a:rPr lang="en-US" dirty="0" smtClean="0">
                <a:latin typeface="Arial" pitchFamily="34" charset="0"/>
                <a:cs typeface="Arial" pitchFamily="34" charset="0"/>
              </a:rPr>
              <a:t>Eclipse</a:t>
            </a:r>
            <a:endParaRPr lang="en-US" b="1" dirty="0" smtClean="0">
              <a:latin typeface="Arial" pitchFamily="34" charset="0"/>
              <a:cs typeface="Arial" pitchFamily="34" charset="0"/>
            </a:endParaRPr>
          </a:p>
          <a:p>
            <a:pPr lvl="0">
              <a:spcBef>
                <a:spcPts val="1200"/>
              </a:spcBef>
              <a:defRPr/>
            </a:pPr>
            <a:r>
              <a:rPr lang="en-US" b="1" dirty="0" smtClean="0">
                <a:latin typeface="Arial" pitchFamily="34" charset="0"/>
                <a:cs typeface="Arial" pitchFamily="34" charset="0"/>
              </a:rPr>
              <a:t>Steps</a:t>
            </a:r>
            <a:r>
              <a:rPr lang="en-US" b="1" dirty="0">
                <a:latin typeface="Arial" pitchFamily="34" charset="0"/>
                <a:cs typeface="Arial" pitchFamily="34" charset="0"/>
              </a:rPr>
              <a:t>: </a:t>
            </a:r>
            <a:endParaRPr lang="en-US" dirty="0">
              <a:latin typeface="Arial" pitchFamily="34" charset="0"/>
              <a:cs typeface="Arial" pitchFamily="34" charset="0"/>
            </a:endParaRPr>
          </a:p>
          <a:p>
            <a:pPr marL="554037" indent="-457200">
              <a:lnSpc>
                <a:spcPct val="110000"/>
              </a:lnSpc>
              <a:buFont typeface="+mj-lt"/>
              <a:buAutoNum type="arabicPeriod"/>
              <a:defRPr/>
            </a:pPr>
            <a:r>
              <a:rPr lang="en-US" dirty="0">
                <a:latin typeface="Arial" pitchFamily="34" charset="0"/>
                <a:cs typeface="Arial" pitchFamily="34" charset="0"/>
              </a:rPr>
              <a:t>Open the project Week2CodebaseM26_participant</a:t>
            </a:r>
          </a:p>
          <a:p>
            <a:pPr marL="554037" lvl="0" indent="-457200">
              <a:lnSpc>
                <a:spcPct val="110000"/>
              </a:lnSpc>
              <a:buFont typeface="+mj-lt"/>
              <a:buAutoNum type="arabicPeriod"/>
              <a:defRPr/>
            </a:pPr>
            <a:r>
              <a:rPr lang="en-US" dirty="0">
                <a:latin typeface="Arial" pitchFamily="34" charset="0"/>
                <a:cs typeface="Arial" pitchFamily="34" charset="0"/>
              </a:rPr>
              <a:t>Navigate to Java Resources/</a:t>
            </a:r>
            <a:r>
              <a:rPr lang="en-US" dirty="0" err="1">
                <a:latin typeface="Arial" pitchFamily="34" charset="0"/>
                <a:cs typeface="Arial" pitchFamily="34" charset="0"/>
              </a:rPr>
              <a:t>src</a:t>
            </a:r>
            <a:r>
              <a:rPr lang="en-US" dirty="0">
                <a:latin typeface="Arial" pitchFamily="34" charset="0"/>
                <a:cs typeface="Arial" pitchFamily="34" charset="0"/>
              </a:rPr>
              <a:t>.</a:t>
            </a:r>
          </a:p>
          <a:p>
            <a:pPr marL="554037" indent="-457200">
              <a:lnSpc>
                <a:spcPct val="110000"/>
              </a:lnSpc>
              <a:buFont typeface="+mj-lt"/>
              <a:buAutoNum type="arabicPeriod"/>
              <a:defRPr/>
            </a:pPr>
            <a:r>
              <a:rPr lang="en-US" dirty="0" smtClean="0">
                <a:latin typeface="Arial" pitchFamily="34" charset="0"/>
                <a:cs typeface="Arial" pitchFamily="34" charset="0"/>
              </a:rPr>
              <a:t>Open </a:t>
            </a:r>
            <a:r>
              <a:rPr lang="en-US" dirty="0">
                <a:latin typeface="Arial" pitchFamily="34" charset="0"/>
                <a:cs typeface="Arial" pitchFamily="34" charset="0"/>
              </a:rPr>
              <a:t>package </a:t>
            </a:r>
            <a:r>
              <a:rPr lang="en-US" dirty="0" smtClean="0">
                <a:latin typeface="Arial" pitchFamily="34" charset="0"/>
                <a:cs typeface="Arial" pitchFamily="34" charset="0"/>
              </a:rPr>
              <a:t>com.accenture.adf.newcodington.module26.sample..</a:t>
            </a:r>
            <a:endParaRPr lang="en-US" dirty="0">
              <a:latin typeface="Arial" pitchFamily="34" charset="0"/>
              <a:cs typeface="Arial" pitchFamily="34" charset="0"/>
            </a:endParaRPr>
          </a:p>
          <a:p>
            <a:pPr marL="554037" indent="-457200">
              <a:lnSpc>
                <a:spcPct val="110000"/>
              </a:lnSpc>
              <a:buFont typeface="+mj-lt"/>
              <a:buAutoNum type="arabicPeriod"/>
              <a:defRPr/>
            </a:pPr>
            <a:r>
              <a:rPr lang="en-US" dirty="0" smtClean="0">
                <a:latin typeface="Arial" pitchFamily="34" charset="0"/>
                <a:cs typeface="Arial" pitchFamily="34" charset="0"/>
              </a:rPr>
              <a:t>Complete TODOs in </a:t>
            </a:r>
          </a:p>
          <a:p>
            <a:pPr marL="1011237" lvl="1" indent="-457200">
              <a:lnSpc>
                <a:spcPct val="110000"/>
              </a:lnSpc>
              <a:buFont typeface="+mj-lt"/>
              <a:buAutoNum type="alphaLcParenR"/>
              <a:defRPr/>
            </a:pPr>
            <a:r>
              <a:rPr lang="en-US" dirty="0" smtClean="0">
                <a:latin typeface="Arial" pitchFamily="34" charset="0"/>
                <a:cs typeface="Arial" pitchFamily="34" charset="0"/>
              </a:rPr>
              <a:t>NumberTryIt.java</a:t>
            </a:r>
          </a:p>
          <a:p>
            <a:pPr marL="1011237" lvl="1" indent="-457200">
              <a:lnSpc>
                <a:spcPct val="110000"/>
              </a:lnSpc>
              <a:buFont typeface="+mj-lt"/>
              <a:buAutoNum type="alphaLcParenR"/>
              <a:defRPr/>
            </a:pPr>
            <a:r>
              <a:rPr lang="en-US" dirty="0" smtClean="0">
                <a:latin typeface="Arial" pitchFamily="34" charset="0"/>
                <a:cs typeface="Arial" pitchFamily="34" charset="0"/>
              </a:rPr>
              <a:t>NumberTryItImpl.java</a:t>
            </a:r>
          </a:p>
          <a:p>
            <a:pPr marL="1011237" lvl="1" indent="-457200">
              <a:lnSpc>
                <a:spcPct val="110000"/>
              </a:lnSpc>
              <a:buFont typeface="+mj-lt"/>
              <a:buAutoNum type="alphaLcParenR"/>
              <a:defRPr/>
            </a:pPr>
            <a:r>
              <a:rPr lang="en-US" dirty="0" smtClean="0">
                <a:latin typeface="Arial" pitchFamily="34" charset="0"/>
                <a:cs typeface="Arial" pitchFamily="34" charset="0"/>
              </a:rPr>
              <a:t>NumberTryItClient.java</a:t>
            </a:r>
            <a:endParaRPr lang="en-US" dirty="0">
              <a:latin typeface="Arial" pitchFamily="34" charset="0"/>
              <a:cs typeface="Arial" pitchFamily="34" charset="0"/>
            </a:endParaRPr>
          </a:p>
          <a:p>
            <a:pPr marL="554037" lvl="0" indent="-457200">
              <a:lnSpc>
                <a:spcPct val="110000"/>
              </a:lnSpc>
              <a:buFont typeface="+mj-lt"/>
              <a:buAutoNum type="arabicPeriod"/>
              <a:defRPr/>
            </a:pPr>
            <a:r>
              <a:rPr lang="en-US" dirty="0" smtClean="0">
                <a:latin typeface="Arial" pitchFamily="34" charset="0"/>
                <a:cs typeface="Arial" pitchFamily="34" charset="0"/>
              </a:rPr>
              <a:t>Complete numberTryIt.xml.</a:t>
            </a: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16</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Spring Core: Solution </a:t>
            </a:r>
            <a:endParaRPr lang="en-US" dirty="0"/>
          </a:p>
        </p:txBody>
      </p:sp>
      <p:sp>
        <p:nvSpPr>
          <p:cNvPr id="7" name="Content Placeholder 4"/>
          <p:cNvSpPr>
            <a:spLocks noGrp="1"/>
          </p:cNvSpPr>
          <p:nvPr>
            <p:ph idx="1"/>
          </p:nvPr>
        </p:nvSpPr>
        <p:spPr>
          <a:xfrm>
            <a:off x="412750" y="2720077"/>
            <a:ext cx="8318500" cy="1412307"/>
          </a:xfrm>
        </p:spPr>
        <p:txBody>
          <a:bodyPr>
            <a:noAutofit/>
          </a:bodyPr>
          <a:lstStyle/>
          <a:p>
            <a:r>
              <a:rPr lang="en-US" sz="3200" dirty="0"/>
              <a:t>Your faculty will now provide you with the Solution to check and update your file.  </a:t>
            </a: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17</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Activity 1: Spring Core</a:t>
            </a:r>
            <a:endParaRPr lang="en-US" sz="2800" dirty="0"/>
          </a:p>
        </p:txBody>
      </p:sp>
      <p:sp>
        <p:nvSpPr>
          <p:cNvPr id="10" name="Content Placeholder 4"/>
          <p:cNvSpPr>
            <a:spLocks noGrp="1"/>
          </p:cNvSpPr>
          <p:nvPr>
            <p:ph idx="1"/>
          </p:nvPr>
        </p:nvSpPr>
        <p:spPr>
          <a:xfrm>
            <a:off x="457200" y="1214438"/>
            <a:ext cx="5597525" cy="4525962"/>
          </a:xfrm>
        </p:spPr>
        <p:txBody>
          <a:bodyPr>
            <a:normAutofit/>
          </a:bodyPr>
          <a:lstStyle/>
          <a:p>
            <a:pPr marL="0" indent="0" eaLnBrk="1" hangingPunct="1">
              <a:buFont typeface="Arial" charset="0"/>
              <a:buNone/>
              <a:defRPr/>
            </a:pPr>
            <a:r>
              <a:rPr lang="en-US" b="1" dirty="0" smtClean="0">
                <a:latin typeface="Arial" charset="0"/>
                <a:cs typeface="Arial" charset="0"/>
              </a:rPr>
              <a:t>Objective: </a:t>
            </a:r>
          </a:p>
          <a:p>
            <a:pPr marL="0" lvl="1" indent="0">
              <a:buNone/>
              <a:defRPr/>
            </a:pPr>
            <a:r>
              <a:rPr lang="en-US" sz="2000" dirty="0" smtClean="0"/>
              <a:t>Write/modify an application based on Spring Core which will update and then display a record in the Zoo table</a:t>
            </a:r>
            <a:r>
              <a:rPr lang="en-GB" sz="2000" dirty="0" smtClean="0"/>
              <a:t>.</a:t>
            </a:r>
            <a:endParaRPr lang="en-US" sz="2000" dirty="0" smtClean="0"/>
          </a:p>
          <a:p>
            <a:pPr marL="0" indent="0" eaLnBrk="1" hangingPunct="1">
              <a:buFont typeface="Arial" charset="0"/>
              <a:buNone/>
              <a:defRPr/>
            </a:pPr>
            <a:endParaRPr lang="en-US" b="1" dirty="0" smtClean="0">
              <a:latin typeface="Arial" charset="0"/>
              <a:cs typeface="Arial" charset="0"/>
            </a:endParaRPr>
          </a:p>
          <a:p>
            <a:pPr marL="0" indent="0" eaLnBrk="1" hangingPunct="1">
              <a:buFont typeface="Arial" charset="0"/>
              <a:buNone/>
              <a:defRPr/>
            </a:pPr>
            <a:r>
              <a:rPr lang="en-US" b="1" dirty="0" smtClean="0">
                <a:latin typeface="Arial" charset="0"/>
                <a:cs typeface="Arial" charset="0"/>
              </a:rPr>
              <a:t>Instructions: </a:t>
            </a:r>
          </a:p>
          <a:p>
            <a:pPr marL="342900" indent="-342900" eaLnBrk="0" fontAlgn="base" hangingPunct="0">
              <a:spcAft>
                <a:spcPct val="0"/>
              </a:spcAft>
              <a:buFont typeface="Arial" charset="0"/>
              <a:buChar char="•"/>
            </a:pPr>
            <a:r>
              <a:rPr lang="en-US" sz="2000" dirty="0"/>
              <a:t>Navigate to the Module </a:t>
            </a:r>
            <a:r>
              <a:rPr lang="en-US" sz="2000" dirty="0" smtClean="0"/>
              <a:t>26, </a:t>
            </a:r>
            <a:r>
              <a:rPr lang="en-US" sz="2000" dirty="0"/>
              <a:t>Activity 1 page on the course web site</a:t>
            </a:r>
            <a:r>
              <a:rPr lang="en-US" sz="2000" dirty="0" smtClean="0"/>
              <a:t>.</a:t>
            </a:r>
            <a:endParaRPr lang="en-US" sz="2000" dirty="0"/>
          </a:p>
          <a:p>
            <a:pPr marL="342900" indent="-342900" eaLnBrk="0" fontAlgn="base" hangingPunct="0">
              <a:spcAft>
                <a:spcPct val="0"/>
              </a:spcAft>
              <a:buFont typeface="Arial" charset="0"/>
              <a:buChar char="•"/>
            </a:pPr>
            <a:r>
              <a:rPr lang="en-US" sz="2000" dirty="0"/>
              <a:t>Follow the instructions provided on the web page to locate the codebase, launch Eclipse and complete the activity.</a:t>
            </a:r>
          </a:p>
          <a:p>
            <a:pPr marL="0" indent="0" eaLnBrk="1" hangingPunct="1">
              <a:buFont typeface="Arial" charset="0"/>
              <a:buNone/>
              <a:defRPr/>
            </a:pPr>
            <a:endParaRPr lang="en-US" dirty="0" smtClean="0">
              <a:latin typeface="Arial" charset="0"/>
              <a:cs typeface="Arial" charset="0"/>
            </a:endParaRP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18</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3"/>
          <p:cNvSpPr>
            <a:spLocks noGrp="1" noChangeArrowheads="1"/>
          </p:cNvSpPr>
          <p:nvPr>
            <p:ph type="title"/>
          </p:nvPr>
        </p:nvSpPr>
        <p:spPr/>
        <p:txBody>
          <a:bodyPr/>
          <a:lstStyle/>
          <a:p>
            <a:r>
              <a:rPr lang="en-US" dirty="0" smtClean="0"/>
              <a:t>Module Summary</a:t>
            </a:r>
            <a:endParaRPr lang="en-US" sz="2800" dirty="0" smtClean="0"/>
          </a:p>
        </p:txBody>
      </p:sp>
      <p:sp>
        <p:nvSpPr>
          <p:cNvPr id="72707" name="Rectangle 2"/>
          <p:cNvSpPr>
            <a:spLocks noGrp="1" noChangeArrowheads="1"/>
          </p:cNvSpPr>
          <p:nvPr>
            <p:ph idx="1"/>
          </p:nvPr>
        </p:nvSpPr>
        <p:spPr/>
        <p:txBody>
          <a:bodyPr>
            <a:normAutofit fontScale="92500" lnSpcReduction="10000"/>
          </a:bodyPr>
          <a:lstStyle/>
          <a:p>
            <a:pPr lvl="0">
              <a:defRPr/>
            </a:pPr>
            <a:r>
              <a:rPr lang="en-US" dirty="0"/>
              <a:t>The key content points from this module are:</a:t>
            </a:r>
          </a:p>
          <a:p>
            <a:pPr marL="274320" indent="-274320">
              <a:buFont typeface="Arial" pitchFamily="34" charset="0"/>
              <a:buChar char="•"/>
              <a:defRPr/>
            </a:pPr>
            <a:endParaRPr lang="en-US" altLang="ko-KR" dirty="0" smtClean="0">
              <a:solidFill>
                <a:schemeClr val="tx1"/>
              </a:solidFill>
              <a:ea typeface="굴림" charset="-127"/>
            </a:endParaRPr>
          </a:p>
          <a:p>
            <a:pPr marL="274320" indent="-274320">
              <a:buFont typeface="Arial" pitchFamily="34" charset="0"/>
              <a:buChar char="•"/>
              <a:defRPr/>
            </a:pPr>
            <a:r>
              <a:rPr lang="en-US" altLang="ko-KR" dirty="0" smtClean="0">
                <a:solidFill>
                  <a:schemeClr val="tx1"/>
                </a:solidFill>
                <a:ea typeface="굴림" charset="-127"/>
              </a:rPr>
              <a:t>Spring is a lightweight container that makes Java EE and existing technologies easy to use. </a:t>
            </a:r>
          </a:p>
          <a:p>
            <a:pPr marL="274320" indent="-274320">
              <a:buFont typeface="Arial" pitchFamily="34" charset="0"/>
              <a:buChar char="•"/>
              <a:defRPr/>
            </a:pPr>
            <a:r>
              <a:rPr lang="en-US" altLang="ko-KR" dirty="0" smtClean="0">
                <a:solidFill>
                  <a:schemeClr val="tx1"/>
                </a:solidFill>
                <a:ea typeface="굴림" charset="-127"/>
              </a:rPr>
              <a:t>Spring Framework has seven modules. Each </a:t>
            </a:r>
            <a:r>
              <a:rPr lang="en-US" altLang="ko-KR" dirty="0" smtClean="0">
                <a:ea typeface="굴림" charset="-127"/>
              </a:rPr>
              <a:t>module </a:t>
            </a:r>
            <a:r>
              <a:rPr lang="en-US" altLang="ko-KR" dirty="0" smtClean="0">
                <a:solidFill>
                  <a:schemeClr val="tx1"/>
                </a:solidFill>
                <a:ea typeface="굴림" charset="-127"/>
              </a:rPr>
              <a:t>has a set of functionalities and can be used independently.</a:t>
            </a:r>
          </a:p>
          <a:p>
            <a:pPr marL="274320" indent="-274320">
              <a:buFont typeface="Arial" pitchFamily="34" charset="0"/>
              <a:buChar char="•"/>
              <a:defRPr/>
            </a:pPr>
            <a:r>
              <a:rPr lang="en-US" dirty="0" smtClean="0">
                <a:solidFill>
                  <a:schemeClr val="tx1"/>
                </a:solidFill>
              </a:rPr>
              <a:t>Spring's Container uses IoC to manage components of the application.</a:t>
            </a:r>
          </a:p>
          <a:p>
            <a:pPr marL="274320" indent="-274320">
              <a:buFont typeface="Arial" pitchFamily="34" charset="0"/>
              <a:buChar char="•"/>
              <a:defRPr/>
            </a:pPr>
            <a:r>
              <a:rPr lang="en-US" dirty="0" smtClean="0">
                <a:solidFill>
                  <a:schemeClr val="tx1"/>
                </a:solidFill>
              </a:rPr>
              <a:t>Spring has two distinct containers: </a:t>
            </a:r>
          </a:p>
          <a:p>
            <a:pPr marL="539496" lvl="1" indent="-274320">
              <a:buFont typeface="Arial" pitchFamily="34" charset="0"/>
              <a:buChar char="–"/>
              <a:defRPr/>
            </a:pPr>
            <a:r>
              <a:rPr lang="en-US" sz="2200" dirty="0" smtClean="0">
                <a:solidFill>
                  <a:schemeClr val="accent2"/>
                </a:solidFill>
              </a:rPr>
              <a:t>BeanFactory</a:t>
            </a:r>
          </a:p>
          <a:p>
            <a:pPr marL="539496" lvl="1" indent="-274320">
              <a:buFont typeface="Arial" pitchFamily="34" charset="0"/>
              <a:buChar char="–"/>
              <a:defRPr/>
            </a:pPr>
            <a:r>
              <a:rPr lang="en-US" sz="2200" dirty="0" smtClean="0">
                <a:solidFill>
                  <a:schemeClr val="accent2"/>
                </a:solidFill>
              </a:rPr>
              <a:t>ApplicationContext</a:t>
            </a: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19</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smtClean="0"/>
              <a:t>Module Objectives</a:t>
            </a:r>
            <a:endParaRPr lang="en-US" sz="2800" dirty="0"/>
          </a:p>
        </p:txBody>
      </p:sp>
      <p:sp>
        <p:nvSpPr>
          <p:cNvPr id="3" name="Content Placeholder 2"/>
          <p:cNvSpPr>
            <a:spLocks noGrp="1"/>
          </p:cNvSpPr>
          <p:nvPr>
            <p:ph idx="1"/>
          </p:nvPr>
        </p:nvSpPr>
        <p:spPr/>
        <p:txBody>
          <a:bodyPr>
            <a:normAutofit/>
          </a:bodyPr>
          <a:lstStyle/>
          <a:p>
            <a:pPr lvl="1">
              <a:defRPr/>
            </a:pPr>
            <a:r>
              <a:rPr lang="en-US" dirty="0" smtClean="0"/>
              <a:t>Explain the advantages of the Spring Framework</a:t>
            </a:r>
          </a:p>
          <a:p>
            <a:pPr lvl="1">
              <a:defRPr/>
            </a:pPr>
            <a:r>
              <a:rPr lang="en-US" dirty="0" smtClean="0"/>
              <a:t>List the Spring Framework components</a:t>
            </a:r>
          </a:p>
          <a:p>
            <a:pPr lvl="1">
              <a:defRPr/>
            </a:pPr>
            <a:r>
              <a:rPr lang="en-US" dirty="0" smtClean="0"/>
              <a:t>Write/Modify an Application Based on Spring Core</a:t>
            </a:r>
          </a:p>
          <a:p>
            <a:pPr lvl="1">
              <a:defRPr/>
            </a:pPr>
            <a:r>
              <a:rPr lang="en-US" dirty="0" smtClean="0"/>
              <a:t>Describe Dependency Injection</a:t>
            </a:r>
          </a:p>
          <a:p>
            <a:pPr lvl="1">
              <a:defRPr/>
            </a:pPr>
            <a:r>
              <a:rPr lang="en-US" dirty="0" smtClean="0"/>
              <a:t>Identify the two distinct Spring containers:</a:t>
            </a:r>
          </a:p>
          <a:p>
            <a:pPr marL="539496" lvl="1" indent="-274320">
              <a:buFont typeface="Arial" pitchFamily="34" charset="0"/>
              <a:buChar char="–"/>
              <a:defRPr/>
            </a:pPr>
            <a:r>
              <a:rPr lang="en-US" sz="2200" dirty="0" smtClean="0">
                <a:solidFill>
                  <a:schemeClr val="accent2"/>
                </a:solidFill>
              </a:rPr>
              <a:t>BeanFactory</a:t>
            </a:r>
          </a:p>
          <a:p>
            <a:pPr marL="539496" lvl="1" indent="-274320">
              <a:buFont typeface="Arial" pitchFamily="34" charset="0"/>
              <a:buChar char="–"/>
              <a:defRPr/>
            </a:pPr>
            <a:r>
              <a:rPr lang="en-US" sz="2200" dirty="0" smtClean="0">
                <a:solidFill>
                  <a:schemeClr val="accent2"/>
                </a:solidFill>
              </a:rPr>
              <a:t>ApplicationContext</a:t>
            </a:r>
          </a:p>
        </p:txBody>
      </p:sp>
      <p:sp>
        <p:nvSpPr>
          <p:cNvPr id="9" name="Content Placeholder 8"/>
          <p:cNvSpPr>
            <a:spLocks noGrp="1"/>
          </p:cNvSpPr>
          <p:nvPr>
            <p:ph sz="quarter" idx="10"/>
          </p:nvPr>
        </p:nvSpPr>
        <p:spPr/>
        <p:txBody>
          <a:bodyPr/>
          <a:lstStyle/>
          <a:p>
            <a:r>
              <a:rPr lang="en-US" dirty="0" smtClean="0"/>
              <a:t>At the end of this module, participants will be able to:</a:t>
            </a:r>
          </a:p>
          <a:p>
            <a:endParaRPr lang="en-US" dirty="0"/>
          </a:p>
        </p:txBody>
      </p:sp>
      <p:pic>
        <p:nvPicPr>
          <p:cNvPr id="7" name="Picture 6" descr="ADF_Java_Generic_PD_g_Objectives.jpg"/>
          <p:cNvPicPr>
            <a:picLocks noChangeAspect="1"/>
          </p:cNvPicPr>
          <p:nvPr/>
        </p:nvPicPr>
        <p:blipFill>
          <a:blip r:embed="rId4" cstate="email"/>
          <a:stretch>
            <a:fillRect/>
          </a:stretch>
        </p:blipFill>
        <p:spPr>
          <a:xfrm>
            <a:off x="6300000" y="1946382"/>
            <a:ext cx="2400300" cy="3609974"/>
          </a:xfrm>
          <a:prstGeom prst="rect">
            <a:avLst/>
          </a:prstGeom>
        </p:spPr>
      </p:pic>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2</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dirty="0" smtClean="0"/>
              <a:t>Questions and Comments</a:t>
            </a: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chemeClr val="bg1"/>
                </a:solidFill>
                <a:effectLst/>
                <a:uLnTx/>
                <a:uFillTx/>
                <a:latin typeface="Arial"/>
                <a:ea typeface="+mj-ea"/>
                <a:cs typeface="Arial" pitchFamily="34" charset="0"/>
              </a:rPr>
              <a:t>20</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Agenda</a:t>
            </a:r>
            <a:endParaRPr lang="en-US" dirty="0"/>
          </a:p>
        </p:txBody>
      </p:sp>
      <p:sp>
        <p:nvSpPr>
          <p:cNvPr id="10" name="Content Placeholder 9"/>
          <p:cNvSpPr>
            <a:spLocks noGrp="1"/>
          </p:cNvSpPr>
          <p:nvPr>
            <p:ph idx="1"/>
          </p:nvPr>
        </p:nvSpPr>
        <p:spPr/>
        <p:txBody>
          <a:bodyPr>
            <a:normAutofit/>
          </a:bodyPr>
          <a:lstStyle/>
          <a:p>
            <a:pPr lvl="1">
              <a:defRPr/>
            </a:pPr>
            <a:r>
              <a:rPr lang="en-US" dirty="0" smtClean="0"/>
              <a:t>Spring Framework Background</a:t>
            </a:r>
          </a:p>
          <a:p>
            <a:pPr lvl="1">
              <a:defRPr/>
            </a:pPr>
            <a:r>
              <a:rPr lang="en-US" dirty="0" smtClean="0"/>
              <a:t>Problems with Traditional Approach</a:t>
            </a:r>
          </a:p>
          <a:p>
            <a:pPr lvl="1">
              <a:defRPr/>
            </a:pPr>
            <a:r>
              <a:rPr lang="en-US" dirty="0" smtClean="0"/>
              <a:t>Goals of Spring Framework</a:t>
            </a:r>
          </a:p>
          <a:p>
            <a:pPr lvl="1">
              <a:defRPr/>
            </a:pPr>
            <a:r>
              <a:rPr lang="en-US" dirty="0" smtClean="0"/>
              <a:t>Spring Framework Components</a:t>
            </a:r>
          </a:p>
          <a:p>
            <a:pPr lvl="1">
              <a:defRPr/>
            </a:pPr>
            <a:r>
              <a:rPr lang="en-US" dirty="0" smtClean="0"/>
              <a:t>Spring Containers</a:t>
            </a:r>
          </a:p>
          <a:p>
            <a:pPr lvl="1">
              <a:defRPr/>
            </a:pPr>
            <a:r>
              <a:rPr lang="en-US" dirty="0" smtClean="0"/>
              <a:t>Spring Core</a:t>
            </a:r>
          </a:p>
          <a:p>
            <a:pPr lvl="1">
              <a:defRPr/>
            </a:pPr>
            <a:r>
              <a:rPr lang="en-US" dirty="0" smtClean="0"/>
              <a:t>Activity 1: Spring Core</a:t>
            </a:r>
          </a:p>
        </p:txBody>
      </p:sp>
      <p:sp>
        <p:nvSpPr>
          <p:cNvPr id="13315" name="Text Box 1"/>
          <p:cNvSpPr txBox="1">
            <a:spLocks noChangeArrowheads="1"/>
          </p:cNvSpPr>
          <p:nvPr/>
        </p:nvSpPr>
        <p:spPr bwMode="auto">
          <a:xfrm>
            <a:off x="457200" y="196850"/>
            <a:ext cx="8153400" cy="914400"/>
          </a:xfrm>
          <a:prstGeom prst="rect">
            <a:avLst/>
          </a:prstGeom>
          <a:noFill/>
          <a:ln w="9525">
            <a:noFill/>
            <a:round/>
            <a:headEnd/>
            <a:tailEnd/>
          </a:ln>
        </p:spPr>
        <p:txBody>
          <a:bodyPr anchor="b"/>
          <a:lstStyle/>
          <a:p>
            <a:pPr eaLnBrk="0" hangingPunct="0">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1" dirty="0">
              <a:solidFill>
                <a:srgbClr val="FF6600"/>
              </a:solidFill>
            </a:endParaRPr>
          </a:p>
        </p:txBody>
      </p:sp>
      <p:sp>
        <p:nvSpPr>
          <p:cNvPr id="13318" name="Content Placeholder 3"/>
          <p:cNvSpPr>
            <a:spLocks/>
          </p:cNvSpPr>
          <p:nvPr/>
        </p:nvSpPr>
        <p:spPr bwMode="auto">
          <a:xfrm>
            <a:off x="184150" y="1244600"/>
            <a:ext cx="5310188" cy="5334000"/>
          </a:xfrm>
          <a:prstGeom prst="rect">
            <a:avLst/>
          </a:prstGeom>
          <a:noFill/>
          <a:ln w="9525">
            <a:noFill/>
            <a:miter lim="800000"/>
            <a:headEnd/>
            <a:tailEnd/>
          </a:ln>
        </p:spPr>
        <p:txBody>
          <a:bodyPr/>
          <a:lstStyle/>
          <a:p>
            <a:pPr marL="274638" indent="-274638" defTabSz="914400" eaLnBrk="0" hangingPunct="0">
              <a:spcBef>
                <a:spcPct val="20000"/>
              </a:spcBef>
              <a:buClr>
                <a:schemeClr val="tx1"/>
              </a:buClr>
              <a:buFontTx/>
              <a:buChar char="•"/>
            </a:pPr>
            <a:endParaRPr lang="en-US" dirty="0">
              <a:solidFill>
                <a:srgbClr val="000000"/>
              </a:solidFill>
            </a:endParaRP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3</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dirty="0" smtClean="0"/>
              <a:t>Spring Framework Background</a:t>
            </a:r>
          </a:p>
        </p:txBody>
      </p:sp>
      <p:pic>
        <p:nvPicPr>
          <p:cNvPr id="8" name="Picture Placeholder 7" descr="81171843 spring.jpg"/>
          <p:cNvPicPr>
            <a:picLocks noGrp="1" noChangeAspect="1"/>
          </p:cNvPicPr>
          <p:nvPr>
            <p:ph type="pic" sz="quarter" idx="10"/>
          </p:nvPr>
        </p:nvPicPr>
        <p:blipFill>
          <a:blip r:embed="rId4" cstate="email"/>
          <a:stretch>
            <a:fillRect/>
          </a:stretch>
        </p:blipFill>
        <p:spPr>
          <a:xfrm>
            <a:off x="6300176" y="1946275"/>
            <a:ext cx="2400848" cy="3610800"/>
          </a:xfrm>
        </p:spPr>
      </p:pic>
      <p:sp>
        <p:nvSpPr>
          <p:cNvPr id="10" name="Content Placeholder 9"/>
          <p:cNvSpPr txBox="1">
            <a:spLocks/>
          </p:cNvSpPr>
          <p:nvPr/>
        </p:nvSpPr>
        <p:spPr>
          <a:xfrm>
            <a:off x="457200" y="1214422"/>
            <a:ext cx="5597371" cy="4525963"/>
          </a:xfrm>
          <a:prstGeom prst="rect">
            <a:avLst/>
          </a:prstGeom>
        </p:spPr>
        <p:txBody>
          <a:bodyPr vert="horz" lIns="0" tIns="0" rIns="0" bIns="0" rtlCol="0">
            <a:noAutofit/>
          </a:bodyPr>
          <a:lstStyle/>
          <a:p>
            <a:pPr marL="273050" lvl="1" indent="-273050" fontAlgn="base">
              <a:lnSpc>
                <a:spcPct val="120000"/>
              </a:lnSpc>
              <a:spcBef>
                <a:spcPts val="575"/>
              </a:spcBef>
              <a:spcAft>
                <a:spcPct val="0"/>
              </a:spcAft>
              <a:buFont typeface="Arial" charset="0"/>
              <a:buChar char="•"/>
              <a:defRPr/>
            </a:pPr>
            <a:r>
              <a:rPr lang="en-US" sz="2400" dirty="0" smtClean="0">
                <a:latin typeface="Arial" charset="0"/>
                <a:cs typeface="Arial" charset="0"/>
              </a:rPr>
              <a:t>Simplified development of enterprise applications in Java technologies</a:t>
            </a:r>
          </a:p>
          <a:p>
            <a:pPr marL="273050" lvl="1" indent="-273050" fontAlgn="base">
              <a:lnSpc>
                <a:spcPct val="120000"/>
              </a:lnSpc>
              <a:spcBef>
                <a:spcPts val="575"/>
              </a:spcBef>
              <a:spcAft>
                <a:spcPct val="0"/>
              </a:spcAft>
              <a:buFont typeface="Arial" charset="0"/>
              <a:buChar char="•"/>
              <a:defRPr/>
            </a:pPr>
            <a:r>
              <a:rPr lang="en-US" sz="2400" dirty="0" smtClean="0">
                <a:latin typeface="Arial" charset="0"/>
                <a:cs typeface="Arial" charset="0"/>
              </a:rPr>
              <a:t>Started around 2002-2003 by Rod Johnson</a:t>
            </a:r>
          </a:p>
          <a:p>
            <a:pPr marL="273050" lvl="1" indent="-273050" fontAlgn="base">
              <a:lnSpc>
                <a:spcPct val="120000"/>
              </a:lnSpc>
              <a:spcBef>
                <a:spcPts val="575"/>
              </a:spcBef>
              <a:spcAft>
                <a:spcPct val="0"/>
              </a:spcAft>
              <a:buFont typeface="Arial" charset="0"/>
              <a:buChar char="•"/>
              <a:defRPr/>
            </a:pPr>
            <a:r>
              <a:rPr lang="en-US" sz="2400" dirty="0" smtClean="0">
                <a:latin typeface="Arial" charset="0"/>
                <a:cs typeface="Arial" charset="0"/>
              </a:rPr>
              <a:t>Open source application framework for Java platform</a:t>
            </a:r>
          </a:p>
          <a:p>
            <a:pPr marL="273050" lvl="1" indent="-273050" fontAlgn="base">
              <a:lnSpc>
                <a:spcPct val="120000"/>
              </a:lnSpc>
              <a:spcBef>
                <a:spcPts val="575"/>
              </a:spcBef>
              <a:spcAft>
                <a:spcPct val="0"/>
              </a:spcAft>
              <a:buFont typeface="Arial" charset="0"/>
              <a:buChar char="•"/>
              <a:defRPr/>
            </a:pPr>
            <a:r>
              <a:rPr lang="en-US" sz="2400" dirty="0" smtClean="0">
                <a:latin typeface="Arial" charset="0"/>
                <a:cs typeface="Arial" charset="0"/>
              </a:rPr>
              <a:t>Layered architecture; allows selection of components based on requirements</a:t>
            </a:r>
          </a:p>
          <a:p>
            <a:pPr marL="273050" lvl="1" indent="-273050" fontAlgn="base">
              <a:lnSpc>
                <a:spcPct val="120000"/>
              </a:lnSpc>
              <a:spcBef>
                <a:spcPts val="575"/>
              </a:spcBef>
              <a:spcAft>
                <a:spcPct val="0"/>
              </a:spcAft>
              <a:buFont typeface="Arial" charset="0"/>
              <a:buChar char="•"/>
              <a:defRPr/>
            </a:pPr>
            <a:r>
              <a:rPr lang="en-US" sz="2400" dirty="0" smtClean="0">
                <a:latin typeface="Arial" charset="0"/>
                <a:cs typeface="Arial" charset="0"/>
              </a:rPr>
              <a:t>Easy way to configure and resolve dependencies using Inversion of Control (IoC)</a:t>
            </a: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4</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200326933-001 complex.jpg"/>
          <p:cNvPicPr>
            <a:picLocks noGrp="1" noChangeAspect="1"/>
          </p:cNvPicPr>
          <p:nvPr>
            <p:ph type="pic" sz="quarter" idx="10"/>
          </p:nvPr>
        </p:nvPicPr>
        <p:blipFill>
          <a:blip r:embed="rId4" cstate="email"/>
          <a:stretch>
            <a:fillRect/>
          </a:stretch>
        </p:blipFill>
        <p:spPr>
          <a:xfrm>
            <a:off x="6300176" y="1946275"/>
            <a:ext cx="2400848" cy="3610800"/>
          </a:xfrm>
        </p:spPr>
      </p:pic>
      <p:sp>
        <p:nvSpPr>
          <p:cNvPr id="734210" name="Rectangle 2"/>
          <p:cNvSpPr>
            <a:spLocks noGrp="1" noChangeArrowheads="1"/>
          </p:cNvSpPr>
          <p:nvPr>
            <p:ph type="title"/>
          </p:nvPr>
        </p:nvSpPr>
        <p:spPr/>
        <p:txBody>
          <a:bodyPr/>
          <a:lstStyle/>
          <a:p>
            <a:pPr eaLnBrk="1" hangingPunct="1"/>
            <a:r>
              <a:rPr lang="en-US" dirty="0"/>
              <a:t>Problems with Traditional Approach</a:t>
            </a:r>
          </a:p>
        </p:txBody>
      </p:sp>
      <p:sp>
        <p:nvSpPr>
          <p:cNvPr id="258052" name="Rectangle 3"/>
          <p:cNvSpPr>
            <a:spLocks noGrp="1" noChangeArrowheads="1"/>
          </p:cNvSpPr>
          <p:nvPr>
            <p:ph idx="1"/>
          </p:nvPr>
        </p:nvSpPr>
        <p:spPr/>
        <p:txBody>
          <a:bodyPr lIns="90488" tIns="44450" rIns="90488" bIns="44450">
            <a:normAutofit lnSpcReduction="10000"/>
          </a:bodyPr>
          <a:lstStyle/>
          <a:p>
            <a:pPr marL="274320" indent="-274320">
              <a:buFont typeface="Arial" pitchFamily="34" charset="0"/>
              <a:buChar char="•"/>
            </a:pPr>
            <a:r>
              <a:rPr lang="en-US" i="1" dirty="0"/>
              <a:t>Most </a:t>
            </a:r>
            <a:r>
              <a:rPr lang="en-US" dirty="0" smtClean="0"/>
              <a:t>JavaEE </a:t>
            </a:r>
            <a:r>
              <a:rPr lang="en-US" dirty="0"/>
              <a:t>applications </a:t>
            </a:r>
            <a:r>
              <a:rPr lang="en-US" dirty="0" smtClean="0"/>
              <a:t>are complex and require a lot </a:t>
            </a:r>
            <a:r>
              <a:rPr lang="en-US" dirty="0"/>
              <a:t>of effort to develop</a:t>
            </a:r>
            <a:r>
              <a:rPr lang="en-US" dirty="0" smtClean="0"/>
              <a:t>.</a:t>
            </a:r>
            <a:endParaRPr lang="en-US" dirty="0"/>
          </a:p>
          <a:p>
            <a:pPr marL="274320" indent="-274320">
              <a:buFont typeface="Arial" pitchFamily="34" charset="0"/>
              <a:buChar char="•"/>
            </a:pPr>
            <a:r>
              <a:rPr lang="en-US" dirty="0" smtClean="0"/>
              <a:t>Specific </a:t>
            </a:r>
            <a:r>
              <a:rPr lang="en-US" dirty="0"/>
              <a:t>causes of complexity and other problems in </a:t>
            </a:r>
            <a:r>
              <a:rPr lang="en-US" dirty="0" smtClean="0"/>
              <a:t>JavaEE applications:</a:t>
            </a:r>
            <a:endParaRPr lang="en-US" dirty="0"/>
          </a:p>
          <a:p>
            <a:pPr marL="539496" lvl="1" indent="-274320">
              <a:buFont typeface="Arial" pitchFamily="34" charset="0"/>
              <a:buChar char="–"/>
              <a:defRPr/>
            </a:pPr>
            <a:r>
              <a:rPr lang="en-US" sz="2200" dirty="0" smtClean="0">
                <a:solidFill>
                  <a:schemeClr val="accent2"/>
                </a:solidFill>
              </a:rPr>
              <a:t>Contain </a:t>
            </a:r>
            <a:r>
              <a:rPr lang="en-US" sz="2200" dirty="0">
                <a:solidFill>
                  <a:schemeClr val="accent2"/>
                </a:solidFill>
              </a:rPr>
              <a:t>excessive amounts of </a:t>
            </a:r>
            <a:r>
              <a:rPr lang="en-US" sz="2200" dirty="0" smtClean="0">
                <a:solidFill>
                  <a:schemeClr val="accent2"/>
                </a:solidFill>
              </a:rPr>
              <a:t>‘plumbing’ code</a:t>
            </a:r>
            <a:endParaRPr lang="en-US" sz="2200" dirty="0">
              <a:solidFill>
                <a:schemeClr val="accent2"/>
              </a:solidFill>
            </a:endParaRPr>
          </a:p>
          <a:p>
            <a:pPr marL="539496" lvl="1" indent="-274320">
              <a:buFont typeface="Arial" pitchFamily="34" charset="0"/>
              <a:buChar char="–"/>
              <a:defRPr/>
            </a:pPr>
            <a:r>
              <a:rPr lang="en-US" sz="2200" dirty="0" smtClean="0">
                <a:solidFill>
                  <a:schemeClr val="accent2"/>
                </a:solidFill>
              </a:rPr>
              <a:t>Difficult </a:t>
            </a:r>
            <a:r>
              <a:rPr lang="en-US" sz="2200" dirty="0">
                <a:solidFill>
                  <a:schemeClr val="accent2"/>
                </a:solidFill>
              </a:rPr>
              <a:t>to unit </a:t>
            </a:r>
            <a:r>
              <a:rPr lang="en-US" sz="2200" dirty="0" smtClean="0">
                <a:solidFill>
                  <a:schemeClr val="accent2"/>
                </a:solidFill>
              </a:rPr>
              <a:t>test</a:t>
            </a:r>
            <a:endParaRPr lang="en-US" sz="2200" dirty="0">
              <a:solidFill>
                <a:schemeClr val="accent2"/>
              </a:solidFill>
            </a:endParaRPr>
          </a:p>
          <a:p>
            <a:pPr marL="539496" lvl="1" indent="-274320">
              <a:buFont typeface="Arial" pitchFamily="34" charset="0"/>
              <a:buChar char="–"/>
              <a:defRPr/>
            </a:pPr>
            <a:r>
              <a:rPr lang="en-US" sz="2200" dirty="0">
                <a:solidFill>
                  <a:schemeClr val="accent2"/>
                </a:solidFill>
              </a:rPr>
              <a:t>Certain </a:t>
            </a:r>
            <a:r>
              <a:rPr lang="en-US" sz="2200" dirty="0" smtClean="0">
                <a:solidFill>
                  <a:schemeClr val="accent2"/>
                </a:solidFill>
              </a:rPr>
              <a:t>JavaEE </a:t>
            </a:r>
            <a:r>
              <a:rPr lang="en-US" sz="2200" dirty="0">
                <a:solidFill>
                  <a:schemeClr val="accent2"/>
                </a:solidFill>
              </a:rPr>
              <a:t>technologies have failed in </a:t>
            </a:r>
            <a:r>
              <a:rPr lang="en-US" sz="2200" dirty="0" smtClean="0">
                <a:solidFill>
                  <a:schemeClr val="accent2"/>
                </a:solidFill>
              </a:rPr>
              <a:t>performance, for example, EJB </a:t>
            </a:r>
            <a:r>
              <a:rPr lang="en-US" sz="2200" dirty="0">
                <a:solidFill>
                  <a:schemeClr val="accent2"/>
                </a:solidFill>
              </a:rPr>
              <a:t>2.x entity </a:t>
            </a:r>
            <a:r>
              <a:rPr lang="en-US" sz="2200" dirty="0" smtClean="0">
                <a:solidFill>
                  <a:schemeClr val="accent2"/>
                </a:solidFill>
              </a:rPr>
              <a:t>beans</a:t>
            </a:r>
            <a:endParaRPr lang="en-US" sz="2200" dirty="0">
              <a:solidFill>
                <a:schemeClr val="accent2"/>
              </a:solidFill>
            </a:endParaRP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5</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dirty="0" smtClean="0"/>
              <a:t>Goals of Spring Framework</a:t>
            </a:r>
          </a:p>
        </p:txBody>
      </p:sp>
      <p:sp>
        <p:nvSpPr>
          <p:cNvPr id="6" name="Rounded Rectangle 5"/>
          <p:cNvSpPr/>
          <p:nvPr/>
        </p:nvSpPr>
        <p:spPr>
          <a:xfrm>
            <a:off x="537026" y="1581665"/>
            <a:ext cx="3843506" cy="4224056"/>
          </a:xfrm>
          <a:prstGeom prst="roundRect">
            <a:avLst/>
          </a:prstGeom>
          <a:solidFill>
            <a:srgbClr val="551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latin typeface="Arial" pitchFamily="34" charset="0"/>
                <a:cs typeface="Arial" pitchFamily="34" charset="0"/>
              </a:rPr>
              <a:t>Reduced glue code/plumbing work:</a:t>
            </a:r>
          </a:p>
          <a:p>
            <a:pPr algn="ctr"/>
            <a:endParaRPr lang="en-US" sz="2400" b="1" dirty="0" smtClean="0">
              <a:latin typeface="Arial" pitchFamily="34" charset="0"/>
              <a:cs typeface="Arial" pitchFamily="34" charset="0"/>
            </a:endParaRPr>
          </a:p>
        </p:txBody>
      </p:sp>
      <p:sp>
        <p:nvSpPr>
          <p:cNvPr id="7" name="Rounded Rectangle 6"/>
          <p:cNvSpPr/>
          <p:nvPr/>
        </p:nvSpPr>
        <p:spPr>
          <a:xfrm>
            <a:off x="821929" y="2617075"/>
            <a:ext cx="3292686" cy="3040027"/>
          </a:xfrm>
          <a:prstGeom prst="round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8925" lvl="1" indent="-238125">
              <a:buFont typeface="Arial" pitchFamily="34" charset="0"/>
              <a:buChar char="•"/>
            </a:pPr>
            <a:r>
              <a:rPr lang="en-US" sz="2000" dirty="0" smtClean="0">
                <a:solidFill>
                  <a:schemeClr val="tx1"/>
                </a:solidFill>
                <a:latin typeface="Arial" pitchFamily="34" charset="0"/>
                <a:cs typeface="Arial" pitchFamily="34" charset="0"/>
              </a:rPr>
              <a:t>Dependencies described in separate file (xml), rather than mixing with business logic code itself, for better control over application</a:t>
            </a:r>
          </a:p>
          <a:p>
            <a:pPr marL="288925" lvl="1" indent="-238125">
              <a:buFont typeface="Arial" pitchFamily="34" charset="0"/>
              <a:buChar char="•"/>
            </a:pPr>
            <a:r>
              <a:rPr lang="en-US" sz="2000" dirty="0" smtClean="0">
                <a:solidFill>
                  <a:schemeClr val="tx1"/>
                </a:solidFill>
                <a:latin typeface="Arial" pitchFamily="34" charset="0"/>
                <a:cs typeface="Arial" pitchFamily="34" charset="0"/>
              </a:rPr>
              <a:t>Dependencies better managed</a:t>
            </a:r>
          </a:p>
        </p:txBody>
      </p:sp>
      <p:sp>
        <p:nvSpPr>
          <p:cNvPr id="8" name="Rounded Rectangle 7"/>
          <p:cNvSpPr/>
          <p:nvPr/>
        </p:nvSpPr>
        <p:spPr>
          <a:xfrm>
            <a:off x="4712786" y="1581665"/>
            <a:ext cx="3843506" cy="4224056"/>
          </a:xfrm>
          <a:prstGeom prst="roundRect">
            <a:avLst/>
          </a:prstGeom>
          <a:solidFill>
            <a:srgbClr val="551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b="1" dirty="0" smtClean="0">
              <a:latin typeface="Arial" pitchFamily="34" charset="0"/>
              <a:cs typeface="Arial" pitchFamily="34" charset="0"/>
            </a:endParaRPr>
          </a:p>
          <a:p>
            <a:pPr algn="ctr"/>
            <a:r>
              <a:rPr lang="en-US" sz="2400" b="1" dirty="0" smtClean="0">
                <a:latin typeface="Arial" pitchFamily="34" charset="0"/>
                <a:cs typeface="Arial" pitchFamily="34" charset="0"/>
              </a:rPr>
              <a:t>Flexibility:</a:t>
            </a:r>
          </a:p>
          <a:p>
            <a:pPr algn="ctr"/>
            <a:endParaRPr lang="en-US" sz="2400" b="1" dirty="0" smtClean="0">
              <a:latin typeface="Arial" pitchFamily="34" charset="0"/>
              <a:cs typeface="Arial" pitchFamily="34" charset="0"/>
            </a:endParaRPr>
          </a:p>
        </p:txBody>
      </p:sp>
      <p:sp>
        <p:nvSpPr>
          <p:cNvPr id="10" name="Rounded Rectangle 9"/>
          <p:cNvSpPr/>
          <p:nvPr/>
        </p:nvSpPr>
        <p:spPr>
          <a:xfrm>
            <a:off x="4993879" y="2626600"/>
            <a:ext cx="3292686" cy="3040027"/>
          </a:xfrm>
          <a:prstGeom prst="round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0800" lvl="1"/>
            <a:endParaRPr lang="en-US" sz="1100" dirty="0" smtClean="0">
              <a:solidFill>
                <a:schemeClr val="tx1"/>
              </a:solidFill>
              <a:latin typeface="Arial" pitchFamily="34" charset="0"/>
              <a:cs typeface="Arial" pitchFamily="34" charset="0"/>
            </a:endParaRPr>
          </a:p>
          <a:p>
            <a:pPr marL="223838" lvl="1" indent="-223838">
              <a:buFont typeface="Arial" pitchFamily="34" charset="0"/>
              <a:buChar char="•"/>
            </a:pPr>
            <a:r>
              <a:rPr lang="en-US" sz="2000" dirty="0" smtClean="0">
                <a:solidFill>
                  <a:schemeClr val="tx1"/>
                </a:solidFill>
                <a:latin typeface="Arial" pitchFamily="34" charset="0"/>
                <a:cs typeface="Arial" pitchFamily="34" charset="0"/>
              </a:rPr>
              <a:t>Programmers choose modules to suit their application</a:t>
            </a:r>
          </a:p>
          <a:p>
            <a:pPr marL="223838" lvl="1" indent="-223838">
              <a:buFont typeface="Arial" pitchFamily="34" charset="0"/>
              <a:buChar char="•"/>
            </a:pPr>
            <a:endParaRPr lang="en-US" sz="2000" dirty="0" smtClean="0">
              <a:solidFill>
                <a:schemeClr val="tx1"/>
              </a:solidFill>
              <a:latin typeface="Arial" pitchFamily="34" charset="0"/>
              <a:cs typeface="Arial" pitchFamily="34" charset="0"/>
            </a:endParaRPr>
          </a:p>
          <a:p>
            <a:pPr marL="223838" lvl="1" indent="-223838">
              <a:buFont typeface="Arial" pitchFamily="34" charset="0"/>
              <a:buChar char="•"/>
            </a:pPr>
            <a:r>
              <a:rPr lang="en-US" sz="2000" dirty="0" smtClean="0">
                <a:solidFill>
                  <a:schemeClr val="tx1"/>
                </a:solidFill>
                <a:latin typeface="Arial" pitchFamily="34" charset="0"/>
                <a:cs typeface="Arial" pitchFamily="34" charset="0"/>
              </a:rPr>
              <a:t>Offers integration points with several other frameworks</a:t>
            </a: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6</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80402111 integration.jpg"/>
          <p:cNvPicPr>
            <a:picLocks noGrp="1" noChangeAspect="1"/>
          </p:cNvPicPr>
          <p:nvPr>
            <p:ph type="pic" sz="quarter" idx="10"/>
          </p:nvPr>
        </p:nvPicPr>
        <p:blipFill>
          <a:blip r:embed="rId4" cstate="email"/>
          <a:stretch>
            <a:fillRect/>
          </a:stretch>
        </p:blipFill>
        <p:spPr>
          <a:xfrm>
            <a:off x="6300176" y="1946275"/>
            <a:ext cx="2400848" cy="3610800"/>
          </a:xfrm>
        </p:spPr>
      </p:pic>
      <p:sp>
        <p:nvSpPr>
          <p:cNvPr id="21507" name="Title 1"/>
          <p:cNvSpPr>
            <a:spLocks noGrp="1"/>
          </p:cNvSpPr>
          <p:nvPr>
            <p:ph type="title"/>
          </p:nvPr>
        </p:nvSpPr>
        <p:spPr/>
        <p:txBody>
          <a:bodyPr/>
          <a:lstStyle/>
          <a:p>
            <a:r>
              <a:rPr lang="en-US" dirty="0" smtClean="0"/>
              <a:t>Spring Framework Components</a:t>
            </a:r>
            <a:br>
              <a:rPr lang="en-US" dirty="0" smtClean="0"/>
            </a:br>
            <a:r>
              <a:rPr lang="en-US" dirty="0" smtClean="0"/>
              <a:t>Overview (1 of 2)</a:t>
            </a:r>
          </a:p>
        </p:txBody>
      </p:sp>
      <p:sp>
        <p:nvSpPr>
          <p:cNvPr id="45060" name="Content Placeholder 3"/>
          <p:cNvSpPr>
            <a:spLocks noGrp="1"/>
          </p:cNvSpPr>
          <p:nvPr>
            <p:ph idx="1"/>
          </p:nvPr>
        </p:nvSpPr>
        <p:spPr/>
        <p:txBody>
          <a:bodyPr/>
          <a:lstStyle/>
          <a:p>
            <a:pPr marL="274320" indent="-274320" defTabSz="457200">
              <a:buFont typeface="Times New Roman" pitchFamily="18" charset="0"/>
              <a:buChar char="•"/>
              <a:tabLst>
                <a:tab pos="0" algn="l"/>
                <a:tab pos="28416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dirty="0" smtClean="0"/>
              <a:t>Spring framework consists of several components/ modules.</a:t>
            </a:r>
          </a:p>
          <a:p>
            <a:pPr marL="274320" indent="-274320" defTabSz="457200">
              <a:buFont typeface="Times New Roman" pitchFamily="18" charset="0"/>
              <a:buChar char="•"/>
              <a:tabLst>
                <a:tab pos="0" algn="l"/>
                <a:tab pos="28416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dirty="0" smtClean="0"/>
              <a:t>Each module has a defined set of functionality.</a:t>
            </a:r>
          </a:p>
          <a:p>
            <a:pPr marL="274320" indent="-274320" defTabSz="457200">
              <a:buFont typeface="Times New Roman" pitchFamily="18" charset="0"/>
              <a:buChar char="•"/>
              <a:tabLst>
                <a:tab pos="0" algn="l"/>
                <a:tab pos="28416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dirty="0" smtClean="0"/>
              <a:t>Each module can be used independently.</a:t>
            </a:r>
          </a:p>
          <a:p>
            <a:pPr marL="274320" indent="-274320" defTabSz="457200">
              <a:buFont typeface="Times New Roman" pitchFamily="18" charset="0"/>
              <a:buChar char="•"/>
              <a:tabLst>
                <a:tab pos="0" algn="l"/>
                <a:tab pos="28416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dirty="0" smtClean="0"/>
              <a:t>Spring provides integration points for every module to work with other frameworks.</a:t>
            </a:r>
          </a:p>
          <a:p>
            <a:pPr marL="274320" indent="-274320" defTabSz="457200">
              <a:spcBef>
                <a:spcPts val="600"/>
              </a:spcBef>
              <a:spcAft>
                <a:spcPts val="600"/>
              </a:spcAft>
              <a:buClr>
                <a:srgbClr val="000000"/>
              </a:buClr>
              <a:buFont typeface="Times New Roman" pitchFamily="18" charset="0"/>
              <a:buChar char="•"/>
              <a:tabLst>
                <a:tab pos="0" algn="l"/>
                <a:tab pos="28416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smtClean="0">
              <a:solidFill>
                <a:schemeClr val="tx1"/>
              </a:solidFill>
              <a:ea typeface="SimSun" pitchFamily="2" charset="-122"/>
            </a:endParaRP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7</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617571" y="1476247"/>
            <a:ext cx="1371600" cy="3730752"/>
          </a:xfrm>
          <a:prstGeom prst="rect">
            <a:avLst/>
          </a:prstGeom>
          <a:solidFill>
            <a:schemeClr val="tx1">
              <a:lumMod val="10000"/>
              <a:lumOff val="9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0" hangingPunct="0">
              <a:spcBef>
                <a:spcPts val="700"/>
              </a:spcBef>
              <a:buClr>
                <a:srgbClr val="000000"/>
              </a:buClr>
              <a:buSzPct val="100000"/>
              <a:buFont typeface="Times New Roman" pitchFamily="16" charset="0"/>
              <a:buNone/>
              <a:defRPr/>
            </a:pPr>
            <a:endParaRPr lang="en-US" sz="2000" dirty="0" smtClean="0">
              <a:latin typeface="Arial" pitchFamily="34" charset="0"/>
              <a:cs typeface="Arial" pitchFamily="34" charset="0"/>
            </a:endParaRPr>
          </a:p>
          <a:p>
            <a:pPr algn="ctr" eaLnBrk="0" hangingPunct="0">
              <a:spcBef>
                <a:spcPts val="700"/>
              </a:spcBef>
              <a:buClr>
                <a:srgbClr val="000000"/>
              </a:buClr>
              <a:buSzPct val="100000"/>
              <a:buFont typeface="Times New Roman" pitchFamily="16" charset="0"/>
              <a:buNone/>
              <a:defRPr/>
            </a:pPr>
            <a:r>
              <a:rPr lang="en-US" sz="2000" dirty="0" smtClean="0">
                <a:latin typeface="Arial" pitchFamily="34" charset="0"/>
                <a:cs typeface="Arial" pitchFamily="34" charset="0"/>
              </a:rPr>
              <a:t>3. Spring </a:t>
            </a:r>
            <a:r>
              <a:rPr lang="en-US" sz="2000" dirty="0">
                <a:latin typeface="Arial" pitchFamily="34" charset="0"/>
                <a:cs typeface="Arial" pitchFamily="34" charset="0"/>
              </a:rPr>
              <a:t>AOP</a:t>
            </a:r>
          </a:p>
          <a:p>
            <a:pPr algn="ctr" eaLnBrk="0" hangingPunct="0">
              <a:spcBef>
                <a:spcPts val="700"/>
              </a:spcBef>
              <a:buClr>
                <a:srgbClr val="000000"/>
              </a:buClr>
              <a:buSzPct val="100000"/>
              <a:buFont typeface="Times New Roman" pitchFamily="16" charset="0"/>
              <a:buNone/>
              <a:defRPr/>
            </a:pPr>
            <a:r>
              <a:rPr lang="en-US" sz="1400" dirty="0" smtClean="0">
                <a:solidFill>
                  <a:schemeClr val="tx1"/>
                </a:solidFill>
                <a:latin typeface="Arial" pitchFamily="34" charset="0"/>
                <a:cs typeface="Arial" pitchFamily="34" charset="0"/>
              </a:rPr>
              <a:t>Spring AOP APIs </a:t>
            </a:r>
            <a:r>
              <a:rPr lang="en-US" sz="1400" dirty="0">
                <a:solidFill>
                  <a:schemeClr val="tx1"/>
                </a:solidFill>
                <a:latin typeface="Arial" pitchFamily="34" charset="0"/>
                <a:cs typeface="Arial" pitchFamily="34" charset="0"/>
              </a:rPr>
              <a:t>and AspectJ Support</a:t>
            </a:r>
          </a:p>
        </p:txBody>
      </p:sp>
      <p:sp>
        <p:nvSpPr>
          <p:cNvPr id="6" name="Rectangle 5"/>
          <p:cNvSpPr/>
          <p:nvPr/>
        </p:nvSpPr>
        <p:spPr bwMode="auto">
          <a:xfrm>
            <a:off x="2181352" y="1476247"/>
            <a:ext cx="1371600" cy="3730752"/>
          </a:xfrm>
          <a:prstGeom prst="rect">
            <a:avLst/>
          </a:prstGeom>
          <a:solidFill>
            <a:schemeClr val="tx1">
              <a:lumMod val="10000"/>
              <a:lumOff val="9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0" hangingPunct="0">
              <a:spcBef>
                <a:spcPts val="700"/>
              </a:spcBef>
              <a:buClr>
                <a:srgbClr val="000000"/>
              </a:buClr>
              <a:buSzPct val="100000"/>
              <a:buFont typeface="Times New Roman" pitchFamily="16" charset="0"/>
              <a:buNone/>
              <a:defRPr/>
            </a:pPr>
            <a:endParaRPr lang="en-US" sz="2000" dirty="0" smtClean="0">
              <a:latin typeface="Arial" pitchFamily="34" charset="0"/>
              <a:cs typeface="Arial" pitchFamily="34" charset="0"/>
            </a:endParaRPr>
          </a:p>
          <a:p>
            <a:pPr algn="ctr" eaLnBrk="0" hangingPunct="0">
              <a:spcBef>
                <a:spcPts val="700"/>
              </a:spcBef>
              <a:buClr>
                <a:srgbClr val="000000"/>
              </a:buClr>
              <a:buSzPct val="100000"/>
              <a:buFont typeface="Times New Roman" pitchFamily="16" charset="0"/>
              <a:buNone/>
              <a:defRPr/>
            </a:pPr>
            <a:r>
              <a:rPr lang="en-US" sz="2000" dirty="0" smtClean="0">
                <a:latin typeface="Arial" pitchFamily="34" charset="0"/>
                <a:cs typeface="Arial" pitchFamily="34" charset="0"/>
              </a:rPr>
              <a:t>4. Spring </a:t>
            </a:r>
            <a:r>
              <a:rPr lang="en-US" sz="2000" dirty="0">
                <a:latin typeface="Arial" pitchFamily="34" charset="0"/>
                <a:cs typeface="Arial" pitchFamily="34" charset="0"/>
              </a:rPr>
              <a:t>DAO</a:t>
            </a:r>
          </a:p>
          <a:p>
            <a:pPr algn="ctr" eaLnBrk="0" hangingPunct="0">
              <a:spcBef>
                <a:spcPts val="0"/>
              </a:spcBef>
              <a:buClr>
                <a:srgbClr val="000000"/>
              </a:buClr>
              <a:buSzPct val="100000"/>
              <a:buFont typeface="Times New Roman" pitchFamily="16" charset="0"/>
              <a:buNone/>
              <a:defRPr/>
            </a:pPr>
            <a:r>
              <a:rPr lang="en-US" sz="1400" dirty="0">
                <a:solidFill>
                  <a:schemeClr val="tx1"/>
                </a:solidFill>
                <a:latin typeface="Arial" pitchFamily="34" charset="0"/>
                <a:cs typeface="Arial" pitchFamily="34" charset="0"/>
              </a:rPr>
              <a:t>Spring JDBC; </a:t>
            </a:r>
          </a:p>
          <a:p>
            <a:pPr algn="ctr" eaLnBrk="0" hangingPunct="0">
              <a:spcBef>
                <a:spcPts val="0"/>
              </a:spcBef>
              <a:buClr>
                <a:srgbClr val="000000"/>
              </a:buClr>
              <a:buSzPct val="100000"/>
              <a:buFont typeface="Times New Roman" pitchFamily="16" charset="0"/>
              <a:buNone/>
              <a:defRPr/>
            </a:pPr>
            <a:r>
              <a:rPr lang="en-US" sz="1400" dirty="0">
                <a:solidFill>
                  <a:schemeClr val="tx1"/>
                </a:solidFill>
                <a:latin typeface="Arial" pitchFamily="34" charset="0"/>
                <a:cs typeface="Arial" pitchFamily="34" charset="0"/>
              </a:rPr>
              <a:t>Programmatic and Declarative Spring Transaction Management</a:t>
            </a:r>
          </a:p>
        </p:txBody>
      </p:sp>
      <p:sp>
        <p:nvSpPr>
          <p:cNvPr id="7" name="Rectangle 6"/>
          <p:cNvSpPr/>
          <p:nvPr/>
        </p:nvSpPr>
        <p:spPr bwMode="auto">
          <a:xfrm>
            <a:off x="3708400" y="1476247"/>
            <a:ext cx="1371600" cy="3730752"/>
          </a:xfrm>
          <a:prstGeom prst="rect">
            <a:avLst/>
          </a:prstGeom>
          <a:solidFill>
            <a:schemeClr val="tx1">
              <a:lumMod val="10000"/>
              <a:lumOff val="9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0" hangingPunct="0">
              <a:spcBef>
                <a:spcPts val="700"/>
              </a:spcBef>
              <a:buClr>
                <a:srgbClr val="000000"/>
              </a:buClr>
              <a:buSzPct val="100000"/>
              <a:buFont typeface="Times New Roman" pitchFamily="16" charset="0"/>
              <a:buNone/>
              <a:defRPr/>
            </a:pPr>
            <a:endParaRPr lang="en-US" sz="2000" dirty="0" smtClean="0">
              <a:latin typeface="Arial" pitchFamily="34" charset="0"/>
              <a:cs typeface="Arial" pitchFamily="34" charset="0"/>
            </a:endParaRPr>
          </a:p>
          <a:p>
            <a:pPr algn="ctr" eaLnBrk="0" hangingPunct="0">
              <a:spcBef>
                <a:spcPts val="700"/>
              </a:spcBef>
              <a:buClr>
                <a:srgbClr val="000000"/>
              </a:buClr>
              <a:buSzPct val="100000"/>
              <a:buFont typeface="Times New Roman" pitchFamily="16" charset="0"/>
              <a:buNone/>
              <a:defRPr/>
            </a:pPr>
            <a:r>
              <a:rPr lang="en-US" sz="2000" dirty="0" smtClean="0">
                <a:latin typeface="Arial" pitchFamily="34" charset="0"/>
                <a:cs typeface="Arial" pitchFamily="34" charset="0"/>
              </a:rPr>
              <a:t>5. Spring </a:t>
            </a:r>
            <a:r>
              <a:rPr lang="en-US" sz="2000" dirty="0">
                <a:latin typeface="Arial" pitchFamily="34" charset="0"/>
                <a:cs typeface="Arial" pitchFamily="34" charset="0"/>
              </a:rPr>
              <a:t>ORM</a:t>
            </a:r>
          </a:p>
          <a:p>
            <a:pPr algn="ctr" eaLnBrk="0" hangingPunct="0">
              <a:spcBef>
                <a:spcPts val="0"/>
              </a:spcBef>
              <a:buClr>
                <a:srgbClr val="000000"/>
              </a:buClr>
              <a:buSzPct val="100000"/>
              <a:buFont typeface="Times New Roman" pitchFamily="16" charset="0"/>
              <a:buNone/>
              <a:defRPr/>
            </a:pPr>
            <a:r>
              <a:rPr lang="en-US" sz="1400" dirty="0">
                <a:solidFill>
                  <a:schemeClr val="tx1"/>
                </a:solidFill>
                <a:latin typeface="Arial" pitchFamily="34" charset="0"/>
                <a:cs typeface="Arial" pitchFamily="34" charset="0"/>
              </a:rPr>
              <a:t>Hibernate and other persistence technologies (JDO, iBatis, JPA, </a:t>
            </a:r>
            <a:r>
              <a:rPr lang="en-US" sz="1400" dirty="0" smtClean="0">
                <a:solidFill>
                  <a:schemeClr val="tx1"/>
                </a:solidFill>
                <a:latin typeface="Arial" pitchFamily="34" charset="0"/>
                <a:cs typeface="Arial" pitchFamily="34" charset="0"/>
              </a:rPr>
              <a:t>and so on) </a:t>
            </a:r>
            <a:r>
              <a:rPr lang="en-US" sz="1400" dirty="0">
                <a:solidFill>
                  <a:schemeClr val="tx1"/>
                </a:solidFill>
                <a:latin typeface="Arial" pitchFamily="34" charset="0"/>
                <a:cs typeface="Arial" pitchFamily="34" charset="0"/>
              </a:rPr>
              <a:t>support</a:t>
            </a:r>
          </a:p>
        </p:txBody>
      </p:sp>
      <p:sp>
        <p:nvSpPr>
          <p:cNvPr id="8" name="Rectangle 7"/>
          <p:cNvSpPr/>
          <p:nvPr/>
        </p:nvSpPr>
        <p:spPr bwMode="auto">
          <a:xfrm>
            <a:off x="5315203" y="1471612"/>
            <a:ext cx="1371600" cy="2028702"/>
          </a:xfrm>
          <a:prstGeom prst="rect">
            <a:avLst/>
          </a:prstGeom>
          <a:solidFill>
            <a:schemeClr val="tx1">
              <a:lumMod val="10000"/>
              <a:lumOff val="9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0" hangingPunct="0">
              <a:spcBef>
                <a:spcPts val="700"/>
              </a:spcBef>
              <a:buClr>
                <a:srgbClr val="000000"/>
              </a:buClr>
              <a:buSzPct val="100000"/>
              <a:buFont typeface="Times New Roman" pitchFamily="16" charset="0"/>
              <a:buNone/>
              <a:defRPr/>
            </a:pPr>
            <a:r>
              <a:rPr lang="en-US" sz="2000" dirty="0" smtClean="0">
                <a:latin typeface="Arial" pitchFamily="34" charset="0"/>
                <a:cs typeface="Arial" pitchFamily="34" charset="0"/>
              </a:rPr>
              <a:t>6. Spring Web Module</a:t>
            </a:r>
          </a:p>
          <a:p>
            <a:pPr algn="ctr" eaLnBrk="0" hangingPunct="0">
              <a:spcBef>
                <a:spcPts val="0"/>
              </a:spcBef>
              <a:spcAft>
                <a:spcPts val="0"/>
              </a:spcAft>
              <a:buClr>
                <a:srgbClr val="000000"/>
              </a:buClr>
              <a:buSzPct val="100000"/>
              <a:buFont typeface="Times New Roman" pitchFamily="16" charset="0"/>
              <a:buNone/>
              <a:defRPr/>
            </a:pPr>
            <a:r>
              <a:rPr lang="en-US" sz="1400" dirty="0" smtClean="0">
                <a:solidFill>
                  <a:schemeClr val="tx1"/>
                </a:solidFill>
                <a:latin typeface="Arial" pitchFamily="34" charset="0"/>
                <a:cs typeface="Arial" pitchFamily="34" charset="0"/>
              </a:rPr>
              <a:t>Support for other MVC frameworks like Struts, JSF</a:t>
            </a:r>
          </a:p>
          <a:p>
            <a:pPr algn="ctr" eaLnBrk="0" hangingPunct="0">
              <a:spcBef>
                <a:spcPts val="700"/>
              </a:spcBef>
              <a:buClr>
                <a:srgbClr val="000000"/>
              </a:buClr>
              <a:buSzPct val="100000"/>
              <a:buFont typeface="Times New Roman" pitchFamily="16" charset="0"/>
              <a:buNone/>
              <a:defRPr/>
            </a:pPr>
            <a:endParaRPr lang="en-US" sz="1400" dirty="0">
              <a:solidFill>
                <a:schemeClr val="tx1"/>
              </a:solidFill>
              <a:latin typeface="Arial" pitchFamily="34" charset="0"/>
              <a:cs typeface="Arial" pitchFamily="34" charset="0"/>
            </a:endParaRPr>
          </a:p>
          <a:p>
            <a:pPr algn="ctr" eaLnBrk="0" hangingPunct="0">
              <a:spcBef>
                <a:spcPts val="700"/>
              </a:spcBef>
              <a:buClr>
                <a:srgbClr val="000000"/>
              </a:buClr>
              <a:buSzPct val="100000"/>
              <a:buFont typeface="Times New Roman" pitchFamily="16" charset="0"/>
              <a:buNone/>
              <a:defRPr/>
            </a:pPr>
            <a:endParaRPr lang="en-US" sz="2800" dirty="0">
              <a:solidFill>
                <a:schemeClr val="bg1"/>
              </a:solidFill>
              <a:latin typeface="Arial" pitchFamily="34" charset="0"/>
              <a:cs typeface="Arial" pitchFamily="34" charset="0"/>
            </a:endParaRPr>
          </a:p>
        </p:txBody>
      </p:sp>
      <p:sp>
        <p:nvSpPr>
          <p:cNvPr id="9" name="Rectangle 8"/>
          <p:cNvSpPr/>
          <p:nvPr/>
        </p:nvSpPr>
        <p:spPr bwMode="auto">
          <a:xfrm>
            <a:off x="6908800" y="1476247"/>
            <a:ext cx="1371600" cy="3730752"/>
          </a:xfrm>
          <a:prstGeom prst="rect">
            <a:avLst/>
          </a:prstGeom>
          <a:solidFill>
            <a:schemeClr val="tx1">
              <a:lumMod val="10000"/>
              <a:lumOff val="9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0" hangingPunct="0">
              <a:spcBef>
                <a:spcPts val="0"/>
              </a:spcBef>
              <a:spcAft>
                <a:spcPts val="0"/>
              </a:spcAft>
              <a:buClr>
                <a:srgbClr val="000000"/>
              </a:buClr>
              <a:buSzPct val="100000"/>
              <a:buFont typeface="Times New Roman" pitchFamily="16" charset="0"/>
              <a:buNone/>
              <a:defRPr/>
            </a:pPr>
            <a:endParaRPr lang="en-US" sz="2000" dirty="0" smtClean="0">
              <a:latin typeface="Arial" pitchFamily="34" charset="0"/>
              <a:cs typeface="Arial" pitchFamily="34" charset="0"/>
            </a:endParaRPr>
          </a:p>
          <a:p>
            <a:pPr algn="ctr" eaLnBrk="0" hangingPunct="0">
              <a:spcBef>
                <a:spcPts val="0"/>
              </a:spcBef>
              <a:spcAft>
                <a:spcPts val="0"/>
              </a:spcAft>
              <a:buClr>
                <a:srgbClr val="000000"/>
              </a:buClr>
              <a:buSzPct val="100000"/>
              <a:buFont typeface="Times New Roman" pitchFamily="16" charset="0"/>
              <a:buNone/>
              <a:defRPr/>
            </a:pPr>
            <a:r>
              <a:rPr lang="en-US" sz="2000" dirty="0" smtClean="0">
                <a:latin typeface="Arial" pitchFamily="34" charset="0"/>
                <a:cs typeface="Arial" pitchFamily="34" charset="0"/>
              </a:rPr>
              <a:t>7. Spring Web MVC</a:t>
            </a:r>
          </a:p>
          <a:p>
            <a:pPr algn="ctr" eaLnBrk="0" hangingPunct="0">
              <a:spcBef>
                <a:spcPts val="0"/>
              </a:spcBef>
              <a:spcAft>
                <a:spcPts val="0"/>
              </a:spcAft>
              <a:buClr>
                <a:srgbClr val="000000"/>
              </a:buClr>
              <a:buSzPct val="100000"/>
              <a:buFont typeface="Times New Roman" pitchFamily="16" charset="0"/>
              <a:buNone/>
              <a:defRPr/>
            </a:pPr>
            <a:r>
              <a:rPr lang="en-US" sz="1400" dirty="0" smtClean="0">
                <a:latin typeface="Arial" pitchFamily="34" charset="0"/>
                <a:cs typeface="Arial" pitchFamily="34" charset="0"/>
              </a:rPr>
              <a:t>Spring Web MVC Framework</a:t>
            </a:r>
          </a:p>
          <a:p>
            <a:pPr algn="ctr" eaLnBrk="0" hangingPunct="0">
              <a:spcBef>
                <a:spcPts val="0"/>
              </a:spcBef>
              <a:spcAft>
                <a:spcPts val="0"/>
              </a:spcAft>
              <a:buClr>
                <a:srgbClr val="000000"/>
              </a:buClr>
              <a:buSzPct val="100000"/>
              <a:buFont typeface="Times New Roman" pitchFamily="16" charset="0"/>
              <a:buNone/>
              <a:defRPr/>
            </a:pPr>
            <a:r>
              <a:rPr lang="en-US" sz="1400" dirty="0" smtClean="0">
                <a:latin typeface="Arial" pitchFamily="34" charset="0"/>
                <a:cs typeface="Arial" pitchFamily="34" charset="0"/>
              </a:rPr>
              <a:t>JSP/Velocity</a:t>
            </a:r>
          </a:p>
        </p:txBody>
      </p:sp>
      <p:sp>
        <p:nvSpPr>
          <p:cNvPr id="12" name="Rectangle 11"/>
          <p:cNvSpPr/>
          <p:nvPr/>
        </p:nvSpPr>
        <p:spPr bwMode="auto">
          <a:xfrm>
            <a:off x="618978" y="5374170"/>
            <a:ext cx="7662672" cy="977348"/>
          </a:xfrm>
          <a:prstGeom prst="rect">
            <a:avLst/>
          </a:prstGeom>
          <a:solidFill>
            <a:schemeClr val="tx1">
              <a:lumMod val="10000"/>
              <a:lumOff val="9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0" hangingPunct="0">
              <a:spcBef>
                <a:spcPts val="700"/>
              </a:spcBef>
              <a:buClr>
                <a:srgbClr val="000000"/>
              </a:buClr>
              <a:buSzPct val="100000"/>
              <a:buFont typeface="Times New Roman" pitchFamily="16" charset="0"/>
              <a:buNone/>
              <a:defRPr/>
            </a:pPr>
            <a:endParaRPr lang="en-US" sz="1200" dirty="0" smtClean="0">
              <a:solidFill>
                <a:schemeClr val="tx1"/>
              </a:solidFill>
              <a:latin typeface="Arial" pitchFamily="34" charset="0"/>
              <a:cs typeface="Arial" pitchFamily="34" charset="0"/>
            </a:endParaRPr>
          </a:p>
          <a:p>
            <a:pPr algn="ctr" eaLnBrk="0" hangingPunct="0">
              <a:spcBef>
                <a:spcPts val="700"/>
              </a:spcBef>
              <a:buClr>
                <a:srgbClr val="000000"/>
              </a:buClr>
              <a:buSzPct val="100000"/>
              <a:buFont typeface="Times New Roman" pitchFamily="16" charset="0"/>
              <a:buNone/>
              <a:defRPr/>
            </a:pPr>
            <a:r>
              <a:rPr lang="en-US" sz="2000" dirty="0" smtClean="0">
                <a:solidFill>
                  <a:schemeClr val="tx1"/>
                </a:solidFill>
                <a:latin typeface="Arial" pitchFamily="34" charset="0"/>
                <a:cs typeface="Arial" pitchFamily="34" charset="0"/>
              </a:rPr>
              <a:t>1. Spring Core – IoC Container Core package</a:t>
            </a:r>
            <a:endParaRPr lang="en-US" sz="2000" dirty="0">
              <a:solidFill>
                <a:schemeClr val="tx1"/>
              </a:solidFill>
              <a:latin typeface="Arial" pitchFamily="34" charset="0"/>
              <a:cs typeface="Arial" pitchFamily="34" charset="0"/>
            </a:endParaRPr>
          </a:p>
        </p:txBody>
      </p:sp>
      <p:sp>
        <p:nvSpPr>
          <p:cNvPr id="4" name="Rectangle 3"/>
          <p:cNvSpPr/>
          <p:nvPr/>
        </p:nvSpPr>
        <p:spPr bwMode="auto">
          <a:xfrm>
            <a:off x="5315203" y="3556934"/>
            <a:ext cx="1371600" cy="1650065"/>
          </a:xfrm>
          <a:prstGeom prst="rect">
            <a:avLst/>
          </a:prstGeom>
          <a:solidFill>
            <a:schemeClr val="tx1">
              <a:lumMod val="10000"/>
              <a:lumOff val="9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0" hangingPunct="0">
              <a:spcBef>
                <a:spcPts val="700"/>
              </a:spcBef>
              <a:buClr>
                <a:srgbClr val="000000"/>
              </a:buClr>
              <a:buSzPct val="100000"/>
              <a:buFont typeface="Times New Roman" pitchFamily="16" charset="0"/>
              <a:buNone/>
              <a:defRPr/>
            </a:pPr>
            <a:r>
              <a:rPr lang="en-US" sz="2000" dirty="0" smtClean="0">
                <a:solidFill>
                  <a:schemeClr val="tx1"/>
                </a:solidFill>
                <a:latin typeface="Arial" pitchFamily="34" charset="0"/>
                <a:cs typeface="Arial" pitchFamily="34" charset="0"/>
              </a:rPr>
              <a:t>2. Spring Context</a:t>
            </a:r>
          </a:p>
          <a:p>
            <a:pPr algn="ctr" eaLnBrk="0" hangingPunct="0">
              <a:spcBef>
                <a:spcPts val="700"/>
              </a:spcBef>
              <a:buClr>
                <a:srgbClr val="000000"/>
              </a:buClr>
              <a:buSzPct val="100000"/>
              <a:buFont typeface="Times New Roman" pitchFamily="16" charset="0"/>
              <a:buNone/>
              <a:defRPr/>
            </a:pPr>
            <a:r>
              <a:rPr lang="en-US" sz="1400" dirty="0" smtClean="0">
                <a:solidFill>
                  <a:schemeClr val="tx1"/>
                </a:solidFill>
                <a:latin typeface="Arial" pitchFamily="34" charset="0"/>
                <a:cs typeface="Arial" pitchFamily="34" charset="0"/>
              </a:rPr>
              <a:t>Context information for the Spring framework</a:t>
            </a:r>
          </a:p>
          <a:p>
            <a:pPr algn="ctr" eaLnBrk="0" hangingPunct="0">
              <a:spcBef>
                <a:spcPts val="700"/>
              </a:spcBef>
              <a:buClr>
                <a:srgbClr val="000000"/>
              </a:buClr>
              <a:buSzPct val="100000"/>
              <a:buFont typeface="Times New Roman" pitchFamily="16" charset="0"/>
              <a:buNone/>
              <a:defRPr/>
            </a:pPr>
            <a:r>
              <a:rPr lang="en-US" dirty="0" smtClean="0">
                <a:solidFill>
                  <a:schemeClr val="tx1"/>
                </a:solidFill>
                <a:latin typeface="Arial" pitchFamily="34" charset="0"/>
                <a:cs typeface="Arial" pitchFamily="34" charset="0"/>
              </a:rPr>
              <a:t> </a:t>
            </a:r>
            <a:endParaRPr lang="en-US" dirty="0">
              <a:solidFill>
                <a:schemeClr val="tx1"/>
              </a:solidFill>
              <a:latin typeface="Arial" pitchFamily="34" charset="0"/>
              <a:cs typeface="Arial" pitchFamily="34" charset="0"/>
            </a:endParaRPr>
          </a:p>
        </p:txBody>
      </p:sp>
      <p:sp>
        <p:nvSpPr>
          <p:cNvPr id="16" name="Title 15"/>
          <p:cNvSpPr>
            <a:spLocks noGrp="1"/>
          </p:cNvSpPr>
          <p:nvPr>
            <p:ph type="title"/>
          </p:nvPr>
        </p:nvSpPr>
        <p:spPr/>
        <p:txBody>
          <a:bodyPr/>
          <a:lstStyle/>
          <a:p>
            <a:pPr eaLnBrk="0" hangingPunct="0"/>
            <a:r>
              <a:rPr lang="en-US" dirty="0" smtClean="0"/>
              <a:t>Spring Framework Components</a:t>
            </a:r>
            <a:br>
              <a:rPr lang="en-US" dirty="0" smtClean="0"/>
            </a:br>
            <a:r>
              <a:rPr lang="en-US" dirty="0" smtClean="0"/>
              <a:t>Overview (2 of 2)</a:t>
            </a:r>
            <a:endParaRPr lang="en-US" dirty="0"/>
          </a:p>
        </p:txBody>
      </p:sp>
      <p:sp>
        <p:nvSpPr>
          <p:cNvPr id="13" name="AutoShape 19"/>
          <p:cNvSpPr>
            <a:spLocks noChangeArrowheads="1"/>
          </p:cNvSpPr>
          <p:nvPr/>
        </p:nvSpPr>
        <p:spPr bwMode="auto">
          <a:xfrm>
            <a:off x="554711" y="1449168"/>
            <a:ext cx="7782465" cy="2609088"/>
          </a:xfrm>
          <a:prstGeom prst="wedgeRectCallout">
            <a:avLst>
              <a:gd name="adj1" fmla="val 1035"/>
              <a:gd name="adj2" fmla="val 105285"/>
            </a:avLst>
          </a:prstGeom>
          <a:solidFill>
            <a:srgbClr val="EAE400"/>
          </a:solidFill>
          <a:ln w="9525">
            <a:solidFill>
              <a:schemeClr val="tx1"/>
            </a:solidFill>
            <a:miter lim="800000"/>
            <a:headEnd/>
            <a:tailEnd/>
          </a:ln>
        </p:spPr>
        <p:txBody>
          <a:bodyPr/>
          <a:lstStyle/>
          <a:p>
            <a:r>
              <a:rPr lang="en-US" sz="2000" b="1" dirty="0" smtClean="0">
                <a:latin typeface="Arial" pitchFamily="34" charset="0"/>
                <a:cs typeface="Arial" pitchFamily="34" charset="0"/>
              </a:rPr>
              <a:t>1. Spring Core:</a:t>
            </a:r>
            <a:r>
              <a:rPr lang="en-US" sz="2000" dirty="0" smtClean="0">
                <a:latin typeface="Arial" pitchFamily="34" charset="0"/>
                <a:cs typeface="Arial" pitchFamily="34" charset="0"/>
              </a:rPr>
              <a:t> The core container provides the essential functionality of the Spring framework. A primary component of the core container is the BeanFactory, an implementation of the Factory pattern. The BeanFactory applies the Inversion of Control (IoC) pattern to separate an application’s configuration and dependency specification from the actual application code.</a:t>
            </a:r>
            <a:endParaRPr lang="en-US" sz="2000" dirty="0">
              <a:latin typeface="Arial" pitchFamily="34" charset="0"/>
              <a:cs typeface="Arial" pitchFamily="34" charset="0"/>
            </a:endParaRPr>
          </a:p>
        </p:txBody>
      </p:sp>
      <p:sp>
        <p:nvSpPr>
          <p:cNvPr id="14" name="AutoShape 19"/>
          <p:cNvSpPr>
            <a:spLocks noChangeArrowheads="1"/>
          </p:cNvSpPr>
          <p:nvPr/>
        </p:nvSpPr>
        <p:spPr bwMode="auto">
          <a:xfrm>
            <a:off x="577042" y="1439725"/>
            <a:ext cx="7727795" cy="1526953"/>
          </a:xfrm>
          <a:prstGeom prst="wedgeRectCallout">
            <a:avLst>
              <a:gd name="adj1" fmla="val 22307"/>
              <a:gd name="adj2" fmla="val 94530"/>
            </a:avLst>
          </a:prstGeom>
          <a:solidFill>
            <a:srgbClr val="EAE400"/>
          </a:solidFill>
          <a:ln w="9525">
            <a:solidFill>
              <a:schemeClr val="tx1"/>
            </a:solidFill>
            <a:miter lim="800000"/>
            <a:headEnd/>
            <a:tailEnd/>
          </a:ln>
        </p:spPr>
        <p:txBody>
          <a:bodyPr/>
          <a:lstStyle/>
          <a:p>
            <a:pPr marL="55563"/>
            <a:r>
              <a:rPr lang="en-US" sz="2000" b="1" dirty="0" smtClean="0">
                <a:latin typeface="Arial" pitchFamily="34" charset="0"/>
              </a:rPr>
              <a:t>2. Spring Context:</a:t>
            </a:r>
            <a:r>
              <a:rPr lang="en-US" sz="2000" dirty="0" smtClean="0">
                <a:latin typeface="Arial" pitchFamily="34" charset="0"/>
              </a:rPr>
              <a:t> It is a configuration file that provides contextual information to the Spring framework. The Spring Context includes enterprise services such as JNDI, EJB, e-mail, internalization, validation and scheduling functionalities.</a:t>
            </a:r>
          </a:p>
        </p:txBody>
      </p:sp>
      <p:sp>
        <p:nvSpPr>
          <p:cNvPr id="15" name="AutoShape 19"/>
          <p:cNvSpPr>
            <a:spLocks noChangeArrowheads="1"/>
          </p:cNvSpPr>
          <p:nvPr/>
        </p:nvSpPr>
        <p:spPr bwMode="auto">
          <a:xfrm>
            <a:off x="2167836" y="1429024"/>
            <a:ext cx="6809679" cy="3070579"/>
          </a:xfrm>
          <a:prstGeom prst="wedgeRectCallout">
            <a:avLst>
              <a:gd name="adj1" fmla="val -54098"/>
              <a:gd name="adj2" fmla="val -26622"/>
            </a:avLst>
          </a:prstGeom>
          <a:solidFill>
            <a:srgbClr val="EAE400"/>
          </a:solidFill>
          <a:ln w="9525">
            <a:solidFill>
              <a:schemeClr val="tx1"/>
            </a:solidFill>
            <a:miter lim="800000"/>
            <a:headEnd/>
            <a:tailEnd/>
          </a:ln>
        </p:spPr>
        <p:txBody>
          <a:bodyPr/>
          <a:lstStyle/>
          <a:p>
            <a:pPr marL="55563"/>
            <a:r>
              <a:rPr lang="en-US" sz="2000" b="1" dirty="0" smtClean="0">
                <a:latin typeface="Arial" pitchFamily="34" charset="0"/>
              </a:rPr>
              <a:t>3. Spring AOP:</a:t>
            </a:r>
            <a:r>
              <a:rPr lang="en-US" sz="2000" dirty="0" smtClean="0">
                <a:latin typeface="Arial" pitchFamily="34" charset="0"/>
              </a:rPr>
              <a:t> This module integrates aspect-oriented programming functionality directly into the Spring framework, through its configuration management feature. As a result, you can easily AOP-enable any object managed by the Spring framework. The Spring AOP module provides transaction management services for objects in any Spring-based application. With Spring AOP you can incorporate declarative transaction management into your applications without relying on EJB components.</a:t>
            </a:r>
          </a:p>
        </p:txBody>
      </p:sp>
      <p:sp>
        <p:nvSpPr>
          <p:cNvPr id="17" name="AutoShape 19"/>
          <p:cNvSpPr>
            <a:spLocks noChangeArrowheads="1"/>
          </p:cNvSpPr>
          <p:nvPr/>
        </p:nvSpPr>
        <p:spPr bwMode="auto">
          <a:xfrm>
            <a:off x="3726448" y="1441849"/>
            <a:ext cx="4756371" cy="3825537"/>
          </a:xfrm>
          <a:prstGeom prst="wedgeRectCallout">
            <a:avLst>
              <a:gd name="adj1" fmla="val -55336"/>
              <a:gd name="adj2" fmla="val -34336"/>
            </a:avLst>
          </a:prstGeom>
          <a:solidFill>
            <a:srgbClr val="EAE400"/>
          </a:solidFill>
          <a:ln w="9525">
            <a:solidFill>
              <a:schemeClr val="tx1"/>
            </a:solidFill>
            <a:miter lim="800000"/>
            <a:headEnd/>
            <a:tailEnd/>
          </a:ln>
        </p:spPr>
        <p:txBody>
          <a:bodyPr/>
          <a:lstStyle/>
          <a:p>
            <a:pPr marL="55563"/>
            <a:r>
              <a:rPr lang="en-US" sz="2000" b="1" dirty="0" smtClean="0">
                <a:latin typeface="Arial" pitchFamily="34" charset="0"/>
                <a:cs typeface="Arial" pitchFamily="34" charset="0"/>
              </a:rPr>
              <a:t>4. Spring DAO:</a:t>
            </a:r>
            <a:r>
              <a:rPr lang="en-US" sz="2000" dirty="0" smtClean="0">
                <a:latin typeface="Arial" pitchFamily="34" charset="0"/>
                <a:cs typeface="Arial" pitchFamily="34" charset="0"/>
              </a:rPr>
              <a:t> The Spring JDBC DAO abstraction layer offers a meaningful exception hierarchy for managing the exception handling and error messages thrown by different database vendors. The exception hierarchy simplifies error handling and greatly reduces the amount of exception code you need to write, such as opening and closing connections. Spring DAO’s JDBC-oriented exceptions comply with its generic DAO exception hierarchy.</a:t>
            </a:r>
          </a:p>
        </p:txBody>
      </p:sp>
      <p:sp>
        <p:nvSpPr>
          <p:cNvPr id="18" name="AutoShape 19"/>
          <p:cNvSpPr>
            <a:spLocks noChangeArrowheads="1"/>
          </p:cNvSpPr>
          <p:nvPr/>
        </p:nvSpPr>
        <p:spPr bwMode="auto">
          <a:xfrm>
            <a:off x="1048512" y="4656816"/>
            <a:ext cx="6549076" cy="1680882"/>
          </a:xfrm>
          <a:prstGeom prst="wedgeRectCallout">
            <a:avLst>
              <a:gd name="adj1" fmla="val -978"/>
              <a:gd name="adj2" fmla="val -83330"/>
            </a:avLst>
          </a:prstGeom>
          <a:solidFill>
            <a:srgbClr val="EAE400"/>
          </a:solidFill>
          <a:ln w="9525">
            <a:solidFill>
              <a:schemeClr val="tx1"/>
            </a:solidFill>
            <a:miter lim="800000"/>
            <a:headEnd/>
            <a:tailEnd/>
          </a:ln>
        </p:spPr>
        <p:txBody>
          <a:bodyPr/>
          <a:lstStyle/>
          <a:p>
            <a:pPr marL="55563"/>
            <a:r>
              <a:rPr lang="en-US" sz="2000" b="1" dirty="0" smtClean="0">
                <a:latin typeface="Arial" pitchFamily="34" charset="0"/>
                <a:cs typeface="Arial" pitchFamily="34" charset="0"/>
              </a:rPr>
              <a:t>5. Spring ORM:</a:t>
            </a:r>
            <a:r>
              <a:rPr lang="en-US" sz="2000" dirty="0" smtClean="0">
                <a:latin typeface="Arial" pitchFamily="34" charset="0"/>
                <a:cs typeface="Arial" pitchFamily="34" charset="0"/>
              </a:rPr>
              <a:t> </a:t>
            </a:r>
            <a:r>
              <a:rPr lang="en-US" sz="2000" dirty="0" smtClean="0">
                <a:latin typeface="Arial" pitchFamily="34" charset="0"/>
              </a:rPr>
              <a:t>The Spring framework plugs into several ORM frameworks to provide its Object Relational tool, including JDO, Hibernate, and iBatis SQL Maps. All of these comply to Spring’s generic transaction and DAO exception hierarchies.</a:t>
            </a:r>
            <a:endParaRPr lang="en-US" sz="2000" dirty="0" smtClean="0">
              <a:latin typeface="Arial" pitchFamily="34" charset="0"/>
              <a:cs typeface="Arial" pitchFamily="34" charset="0"/>
            </a:endParaRPr>
          </a:p>
        </p:txBody>
      </p:sp>
      <p:sp>
        <p:nvSpPr>
          <p:cNvPr id="19" name="AutoShape 19"/>
          <p:cNvSpPr>
            <a:spLocks noChangeArrowheads="1"/>
          </p:cNvSpPr>
          <p:nvPr/>
        </p:nvSpPr>
        <p:spPr bwMode="auto">
          <a:xfrm>
            <a:off x="801857" y="4318788"/>
            <a:ext cx="7484013" cy="2025747"/>
          </a:xfrm>
          <a:prstGeom prst="wedgeRectCallout">
            <a:avLst>
              <a:gd name="adj1" fmla="val 16925"/>
              <a:gd name="adj2" fmla="val -92197"/>
            </a:avLst>
          </a:prstGeom>
          <a:solidFill>
            <a:srgbClr val="EAE400"/>
          </a:solidFill>
          <a:ln w="9525">
            <a:solidFill>
              <a:schemeClr val="tx1"/>
            </a:solidFill>
            <a:miter lim="800000"/>
            <a:headEnd/>
            <a:tailEnd/>
          </a:ln>
        </p:spPr>
        <p:txBody>
          <a:bodyPr/>
          <a:lstStyle/>
          <a:p>
            <a:pPr marL="55563"/>
            <a:r>
              <a:rPr lang="en-US" sz="2000" b="1" dirty="0" smtClean="0">
                <a:latin typeface="Arial" pitchFamily="34" charset="0"/>
                <a:cs typeface="Arial" pitchFamily="34" charset="0"/>
              </a:rPr>
              <a:t>6. Spring Web Module:</a:t>
            </a:r>
            <a:r>
              <a:rPr lang="en-US" sz="2000" dirty="0" smtClean="0">
                <a:latin typeface="Arial" pitchFamily="34" charset="0"/>
                <a:cs typeface="Arial" pitchFamily="34" charset="0"/>
              </a:rPr>
              <a:t> </a:t>
            </a:r>
            <a:r>
              <a:rPr lang="en-US" sz="2000" dirty="0" smtClean="0">
                <a:latin typeface="Arial" pitchFamily="34" charset="0"/>
              </a:rPr>
              <a:t>The Web module builds on top of the application context module, providing contexts for Web-based applications. As a result, the Spring framework supports integration with Jakarta Struts. The Web module also eases the tasks of handling multi-part requests and binding request parameters to domain objects.</a:t>
            </a:r>
            <a:endParaRPr lang="en-US" sz="2000" dirty="0" smtClean="0">
              <a:latin typeface="Arial" pitchFamily="34" charset="0"/>
              <a:cs typeface="Arial" pitchFamily="34" charset="0"/>
            </a:endParaRPr>
          </a:p>
        </p:txBody>
      </p:sp>
      <p:sp>
        <p:nvSpPr>
          <p:cNvPr id="20" name="AutoShape 19"/>
          <p:cNvSpPr>
            <a:spLocks noChangeArrowheads="1"/>
          </p:cNvSpPr>
          <p:nvPr/>
        </p:nvSpPr>
        <p:spPr bwMode="auto">
          <a:xfrm>
            <a:off x="1350497" y="3732245"/>
            <a:ext cx="6952883" cy="2164702"/>
          </a:xfrm>
          <a:prstGeom prst="wedgeRectCallout">
            <a:avLst>
              <a:gd name="adj1" fmla="val 36287"/>
              <a:gd name="adj2" fmla="val -69146"/>
            </a:avLst>
          </a:prstGeom>
          <a:solidFill>
            <a:srgbClr val="EAE400"/>
          </a:solidFill>
          <a:ln w="9525">
            <a:solidFill>
              <a:schemeClr val="tx1"/>
            </a:solidFill>
            <a:miter lim="800000"/>
            <a:headEnd/>
            <a:tailEnd/>
          </a:ln>
        </p:spPr>
        <p:txBody>
          <a:bodyPr/>
          <a:lstStyle/>
          <a:p>
            <a:pPr marL="55563"/>
            <a:r>
              <a:rPr lang="en-US" sz="2000" b="1" dirty="0" smtClean="0">
                <a:latin typeface="Arial" pitchFamily="34" charset="0"/>
                <a:cs typeface="Arial" pitchFamily="34" charset="0"/>
              </a:rPr>
              <a:t>7. Spring MVC Framework:</a:t>
            </a:r>
            <a:r>
              <a:rPr lang="en-US" sz="2000" dirty="0" smtClean="0">
                <a:latin typeface="Arial" pitchFamily="34" charset="0"/>
                <a:cs typeface="Arial" pitchFamily="34" charset="0"/>
              </a:rPr>
              <a:t> </a:t>
            </a:r>
            <a:r>
              <a:rPr lang="en-US" sz="2000" dirty="0" smtClean="0"/>
              <a:t>T</a:t>
            </a:r>
            <a:r>
              <a:rPr lang="en-US" sz="2000" dirty="0" smtClean="0">
                <a:latin typeface="Arial" pitchFamily="34" charset="0"/>
              </a:rPr>
              <a:t>he Model-View-Controller (MVC) framework is a full-featured MVC implementation for building Web applications. The MVC framework is highly configurable via strategy interfaces. The framework accommodates numerous view technologies including JSP, Velocity, Tile and so on.</a:t>
            </a:r>
            <a:endParaRPr lang="en-US" sz="2000" dirty="0" smtClean="0">
              <a:latin typeface="Arial" pitchFamily="34" charset="0"/>
              <a:cs typeface="Arial" pitchFamily="34" charset="0"/>
            </a:endParaRP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5"/>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9"/>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5" grpId="0" animBg="1"/>
      <p:bldP spid="15" grpId="1" animBg="1"/>
      <p:bldP spid="17" grpId="0" animBg="1"/>
      <p:bldP spid="17" grpId="1" animBg="1"/>
      <p:bldP spid="18" grpId="0" animBg="1"/>
      <p:bldP spid="18" grpId="1" animBg="1"/>
      <p:bldP spid="19" grpId="0" animBg="1"/>
      <p:bldP spid="19" grpId="1" animBg="1"/>
      <p:bldP spid="20" grpId="0" animBg="1"/>
      <p:bldP spid="20"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80621210 pyramid of plastic containers.jpg"/>
          <p:cNvPicPr>
            <a:picLocks noGrp="1" noChangeAspect="1"/>
          </p:cNvPicPr>
          <p:nvPr>
            <p:ph type="pic" sz="quarter" idx="10"/>
          </p:nvPr>
        </p:nvPicPr>
        <p:blipFill>
          <a:blip r:embed="rId4" cstate="email"/>
          <a:stretch>
            <a:fillRect/>
          </a:stretch>
        </p:blipFill>
        <p:spPr>
          <a:xfrm>
            <a:off x="6300176" y="1946275"/>
            <a:ext cx="2400848" cy="3610800"/>
          </a:xfrm>
        </p:spPr>
      </p:pic>
      <p:sp>
        <p:nvSpPr>
          <p:cNvPr id="5" name="Title 4"/>
          <p:cNvSpPr>
            <a:spLocks noGrp="1"/>
          </p:cNvSpPr>
          <p:nvPr>
            <p:ph type="title"/>
          </p:nvPr>
        </p:nvSpPr>
        <p:spPr/>
        <p:txBody>
          <a:bodyPr/>
          <a:lstStyle/>
          <a:p>
            <a:r>
              <a:rPr lang="en-US" dirty="0" smtClean="0"/>
              <a:t>Spring Framework Components</a:t>
            </a:r>
            <a:br>
              <a:rPr lang="en-US" dirty="0" smtClean="0"/>
            </a:br>
            <a:r>
              <a:rPr lang="en-US" dirty="0" smtClean="0"/>
              <a:t>Spring Core  (1 of 2) </a:t>
            </a:r>
            <a:endParaRPr lang="en-US" dirty="0"/>
          </a:p>
        </p:txBody>
      </p:sp>
      <p:sp>
        <p:nvSpPr>
          <p:cNvPr id="23555" name="Content Placeholder 2"/>
          <p:cNvSpPr>
            <a:spLocks noGrp="1"/>
          </p:cNvSpPr>
          <p:nvPr>
            <p:ph idx="1"/>
          </p:nvPr>
        </p:nvSpPr>
        <p:spPr/>
        <p:txBody>
          <a:bodyPr>
            <a:normAutofit/>
          </a:bodyPr>
          <a:lstStyle/>
          <a:p>
            <a:pPr marL="274320" indent="-274320">
              <a:buFont typeface="Arial" pitchFamily="34" charset="0"/>
              <a:buChar char="•"/>
            </a:pPr>
            <a:r>
              <a:rPr lang="en-US" dirty="0" smtClean="0"/>
              <a:t>All Spring modules rely on core components.</a:t>
            </a:r>
          </a:p>
          <a:p>
            <a:pPr marL="274320" indent="-274320">
              <a:buFont typeface="Arial" pitchFamily="34" charset="0"/>
              <a:buChar char="•"/>
            </a:pPr>
            <a:r>
              <a:rPr lang="en-US" dirty="0" smtClean="0"/>
              <a:t>Spring Core is also referred to as an IoC container. </a:t>
            </a:r>
          </a:p>
          <a:p>
            <a:pPr marL="539496" lvl="1" indent="-274320">
              <a:buFont typeface="Arial" pitchFamily="34" charset="0"/>
              <a:buChar char="–"/>
              <a:defRPr/>
            </a:pPr>
            <a:r>
              <a:rPr lang="en-US" sz="2200" dirty="0" smtClean="0">
                <a:solidFill>
                  <a:schemeClr val="accent2"/>
                </a:solidFill>
              </a:rPr>
              <a:t>Supports Dependency Injection into Spring components through Inversion of Control mechanism</a:t>
            </a:r>
          </a:p>
          <a:p>
            <a:pPr marL="539496" lvl="1" indent="-274320">
              <a:buFont typeface="Arial" pitchFamily="34" charset="0"/>
              <a:buChar char="–"/>
              <a:defRPr/>
            </a:pPr>
            <a:r>
              <a:rPr lang="en-US" sz="2200" dirty="0" smtClean="0">
                <a:solidFill>
                  <a:schemeClr val="accent2"/>
                </a:solidFill>
              </a:rPr>
              <a:t>Provides decoupling of configuration and dependency specifics from the actual program logic</a:t>
            </a:r>
          </a:p>
        </p:txBody>
      </p:sp>
      <p:sp>
        <p:nvSpPr>
          <p:cNvPr id="23556" name="Title 1"/>
          <p:cNvSpPr>
            <a:spLocks/>
          </p:cNvSpPr>
          <p:nvPr/>
        </p:nvSpPr>
        <p:spPr bwMode="auto">
          <a:xfrm>
            <a:off x="457200" y="196850"/>
            <a:ext cx="8686800" cy="914400"/>
          </a:xfrm>
          <a:prstGeom prst="rect">
            <a:avLst/>
          </a:prstGeom>
          <a:noFill/>
          <a:ln w="9525">
            <a:noFill/>
            <a:miter lim="800000"/>
            <a:headEnd/>
            <a:tailEnd/>
          </a:ln>
        </p:spPr>
        <p:txBody>
          <a:bodyPr anchor="b"/>
          <a:lstStyle/>
          <a:p>
            <a:pPr defTabSz="914400" eaLnBrk="0" hangingPunct="0"/>
            <a:endParaRPr lang="en-US" sz="3200" b="1" dirty="0">
              <a:solidFill>
                <a:srgbClr val="FF6600"/>
              </a:solidFill>
            </a:endParaRP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9</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9&quot;&gt;&lt;property id=&quot;20148&quot; value=&quot;5&quot;/&gt;&lt;property id=&quot;20300&quot; value=&quot;Slide 1 - &amp;quot;Accenture Delivery Fundamentals:&amp;#x0D;&amp;#x0A;Java&amp;#x0D;&amp;#x0A;[Module #]: [Module Title]&amp;quot;&quot;/&gt;&lt;property id=&quot;20307&quot; value=&quot;264&quot;/&gt;&lt;/object&gt;&lt;object type=&quot;3&quot; unique_id=&quot;10010&quot;&gt;&lt;property id=&quot;20148&quot; value=&quot;5&quot;/&gt;&lt;property id=&quot;20300&quot; value=&quot;Slide 2 - &amp;quot;Module Objectives&amp;quot;&quot;/&gt;&lt;property id=&quot;20307&quot; value=&quot;263&quot;/&gt;&lt;/object&gt;&lt;object type=&quot;3&quot; unique_id=&quot;10011&quot;&gt;&lt;property id=&quot;20148&quot; value=&quot;5&quot;/&gt;&lt;property id=&quot;20300&quot; value=&quot;Slide 3 - &amp;quot;Agenda&amp;quot;&quot;/&gt;&lt;property id=&quot;20307&quot; value=&quot;265&quot;/&gt;&lt;/object&gt;&lt;object type=&quot;3&quot; unique_id=&quot;10012&quot;&gt;&lt;property id=&quot;20148&quot; value=&quot;5&quot;/&gt;&lt;property id=&quot;20300&quot; value=&quot;Slide 4 - &amp;quot;[Content Slide - Insert Slide Title]&amp;quot;&quot;/&gt;&lt;property id=&quot;20307&quot; value=&quot;267&quot;/&gt;&lt;/object&gt;&lt;object type=&quot;3&quot; unique_id=&quot;10013&quot;&gt;&lt;property id=&quot;20148&quot; value=&quot;5&quot;/&gt;&lt;property id=&quot;20300&quot; value=&quot;Slide 6&quot;/&gt;&lt;property id=&quot;20307&quot; value=&quot;268&quot;/&gt;&lt;/object&gt;&lt;object type=&quot;3&quot; unique_id=&quot;10278&quot;&gt;&lt;property id=&quot;20148&quot; value=&quot;5&quot;/&gt;&lt;property id=&quot;20300&quot; value=&quot;Slide 5 - &amp;quot;[Content Slide - Insert Slide Title]&amp;quot;&quot;/&gt;&lt;property id=&quot;20307&quot; value=&quot;269&quot;/&gt;&lt;/object&gt;&lt;object type=&quot;3&quot; unique_id=&quot;10279&quot;&gt;&lt;property id=&quot;20148&quot; value=&quot;5&quot;/&gt;&lt;property id=&quot;20300&quot; value=&quot;Slide 7 - &amp;quot;Code Example&amp;quot;&quot;/&gt;&lt;property id=&quot;20307&quot; value=&quot;270&quot;/&gt;&lt;/object&gt;&lt;object type=&quot;3&quot; unique_id=&quot;10280&quot;&gt;&lt;property id=&quot;20148&quot; value=&quot;5&quot;/&gt;&lt;property id=&quot;20300&quot; value=&quot;Slide 8 - &amp;quot;[Content Slide - Insert Slide Title] (1 of 2)&amp;quot;&quot;/&gt;&lt;property id=&quot;20307&quot; value=&quot;271&quot;/&gt;&lt;/object&gt;&lt;object type=&quot;3&quot; unique_id=&quot;10281&quot;&gt;&lt;property id=&quot;20148&quot; value=&quot;5&quot;/&gt;&lt;property id=&quot;20300&quot; value=&quot;Slide 10&quot;/&gt;&lt;property id=&quot;20307&quot; value=&quot;272&quot;/&gt;&lt;/object&gt;&lt;object type=&quot;3&quot; unique_id=&quot;10282&quot;&gt;&lt;property id=&quot;20148&quot; value=&quot;5&quot;/&gt;&lt;property id=&quot;20300&quot; value=&quot;Slide 12 - &amp;quot;Questions and Comments&amp;quot;&quot;/&gt;&lt;property id=&quot;20307&quot; value=&quot;273&quot;/&gt;&lt;/object&gt;&lt;object type=&quot;3&quot; unique_id=&quot;10295&quot;&gt;&lt;property id=&quot;20148&quot; value=&quot;5&quot;/&gt;&lt;property id=&quot;20300&quot; value=&quot;Slide 13 - &amp;quot;Checkpoint Question&amp;quot;&quot;/&gt;&lt;property id=&quot;20307&quot; value=&quot;274&quot;/&gt;&lt;/object&gt;&lt;object type=&quot;3&quot; unique_id=&quot;10374&quot;&gt;&lt;property id=&quot;20148&quot; value=&quot;5&quot;/&gt;&lt;property id=&quot;20300&quot; value=&quot;Slide 14 - &amp;quot;Checkpoint Answer&amp;quot;&quot;/&gt;&lt;property id=&quot;20307&quot; value=&quot;275&quot;/&gt;&lt;/object&gt;&lt;object type=&quot;3&quot; unique_id=&quot;10375&quot;&gt;&lt;property id=&quot;20148&quot; value=&quot;5&quot;/&gt;&lt;property id=&quot;20300&quot; value=&quot;Slide 15 - &amp;quot;Module Summary&amp;quot;&quot;/&gt;&lt;property id=&quot;20307&quot; value=&quot;276&quot;/&gt;&lt;/object&gt;&lt;object type=&quot;3&quot; unique_id=&quot;10376&quot;&gt;&lt;property id=&quot;20148&quot; value=&quot;5&quot;/&gt;&lt;property id=&quot;20300&quot; value=&quot;Slide 16 - &amp;quot;References&amp;quot;&quot;/&gt;&lt;property id=&quot;20307&quot; value=&quot;277&quot;/&gt;&lt;/object&gt;&lt;object type=&quot;3&quot; unique_id=&quot;56770&quot;&gt;&lt;property id=&quot;20148&quot; value=&quot;5&quot;/&gt;&lt;property id=&quot;20300&quot; value=&quot;Slide 9 - &amp;quot;[Content Slide - Insert Slide Title] (2 of 2)&amp;quot;&quot;/&gt;&lt;property id=&quot;20307&quot; value=&quot;278&quot;/&gt;&lt;/object&gt;&lt;object type=&quot;3&quot; unique_id=&quot;56771&quot;&gt;&lt;property id=&quot;20148&quot; value=&quot;5&quot;/&gt;&lt;property id=&quot;20300&quot; value=&quot;Slide 11 - &amp;quot;[Activity Slide - Insert Activity Title]&amp;quot;&quot;/&gt;&lt;property id=&quot;20307&quot; value=&quot;279&quot;/&gt;&lt;/object&gt;&lt;/object&gt;&lt;/object&gt;&lt;/database&gt;"/>
  <p:tag name="SECTOMILLISECCONVERTED"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NUMBER" val="yep"/>
</p:tagLst>
</file>

<file path=ppt/tags/tag11.xml><?xml version="1.0" encoding="utf-8"?>
<p:tagLst xmlns:a="http://schemas.openxmlformats.org/drawingml/2006/main" xmlns:r="http://schemas.openxmlformats.org/officeDocument/2006/relationships" xmlns:p="http://schemas.openxmlformats.org/presentationml/2006/main">
  <p:tag name="NUMBER" val="yep"/>
</p:tagLst>
</file>

<file path=ppt/tags/tag12.xml><?xml version="1.0" encoding="utf-8"?>
<p:tagLst xmlns:a="http://schemas.openxmlformats.org/drawingml/2006/main" xmlns:r="http://schemas.openxmlformats.org/officeDocument/2006/relationships" xmlns:p="http://schemas.openxmlformats.org/presentationml/2006/main">
  <p:tag name="NUMBER" val="yep"/>
</p:tagLst>
</file>

<file path=ppt/tags/tag13.xml><?xml version="1.0" encoding="utf-8"?>
<p:tagLst xmlns:a="http://schemas.openxmlformats.org/drawingml/2006/main" xmlns:r="http://schemas.openxmlformats.org/officeDocument/2006/relationships" xmlns:p="http://schemas.openxmlformats.org/presentationml/2006/main">
  <p:tag name="NUMBER" val="yep"/>
</p:tagLst>
</file>

<file path=ppt/tags/tag14.xml><?xml version="1.0" encoding="utf-8"?>
<p:tagLst xmlns:a="http://schemas.openxmlformats.org/drawingml/2006/main" xmlns:r="http://schemas.openxmlformats.org/officeDocument/2006/relationships" xmlns:p="http://schemas.openxmlformats.org/presentationml/2006/main">
  <p:tag name="NUMBER" val="yep"/>
</p:tagLst>
</file>

<file path=ppt/tags/tag15.xml><?xml version="1.0" encoding="utf-8"?>
<p:tagLst xmlns:a="http://schemas.openxmlformats.org/drawingml/2006/main" xmlns:r="http://schemas.openxmlformats.org/officeDocument/2006/relationships" xmlns:p="http://schemas.openxmlformats.org/presentationml/2006/main">
  <p:tag name="NUMBER" val="yep"/>
</p:tagLst>
</file>

<file path=ppt/tags/tag16.xml><?xml version="1.0" encoding="utf-8"?>
<p:tagLst xmlns:a="http://schemas.openxmlformats.org/drawingml/2006/main" xmlns:r="http://schemas.openxmlformats.org/officeDocument/2006/relationships" xmlns:p="http://schemas.openxmlformats.org/presentationml/2006/main">
  <p:tag name="NUMBER" val="yep"/>
</p:tagLst>
</file>

<file path=ppt/tags/tag17.xml><?xml version="1.0" encoding="utf-8"?>
<p:tagLst xmlns:a="http://schemas.openxmlformats.org/drawingml/2006/main" xmlns:r="http://schemas.openxmlformats.org/officeDocument/2006/relationships" xmlns:p="http://schemas.openxmlformats.org/presentationml/2006/main">
  <p:tag name="NUMBER" val="yep"/>
</p:tagLst>
</file>

<file path=ppt/tags/tag18.xml><?xml version="1.0" encoding="utf-8"?>
<p:tagLst xmlns:a="http://schemas.openxmlformats.org/drawingml/2006/main" xmlns:r="http://schemas.openxmlformats.org/officeDocument/2006/relationships" xmlns:p="http://schemas.openxmlformats.org/presentationml/2006/main">
  <p:tag name="NUMBER" val="yep"/>
</p:tagLst>
</file>

<file path=ppt/tags/tag19.xml><?xml version="1.0" encoding="utf-8"?>
<p:tagLst xmlns:a="http://schemas.openxmlformats.org/drawingml/2006/main" xmlns:r="http://schemas.openxmlformats.org/officeDocument/2006/relationships" xmlns:p="http://schemas.openxmlformats.org/presentationml/2006/main">
  <p:tag name="NUMBER" val="yep"/>
</p:tagLst>
</file>

<file path=ppt/tags/tag2.xml><?xml version="1.0" encoding="utf-8"?>
<p:tagLst xmlns:a="http://schemas.openxmlformats.org/drawingml/2006/main" xmlns:r="http://schemas.openxmlformats.org/officeDocument/2006/relationships" xmlns:p="http://schemas.openxmlformats.org/presentationml/2006/main">
  <p:tag name="NUMBER" val="yep"/>
</p:tagLst>
</file>

<file path=ppt/tags/tag20.xml><?xml version="1.0" encoding="utf-8"?>
<p:tagLst xmlns:a="http://schemas.openxmlformats.org/drawingml/2006/main" xmlns:r="http://schemas.openxmlformats.org/officeDocument/2006/relationships" xmlns:p="http://schemas.openxmlformats.org/presentationml/2006/main">
  <p:tag name="NUMBER" val="yep"/>
</p:tagLst>
</file>

<file path=ppt/tags/tag3.xml><?xml version="1.0" encoding="utf-8"?>
<p:tagLst xmlns:a="http://schemas.openxmlformats.org/drawingml/2006/main" xmlns:r="http://schemas.openxmlformats.org/officeDocument/2006/relationships" xmlns:p="http://schemas.openxmlformats.org/presentationml/2006/main">
  <p:tag name="NUMBER" val="yep"/>
</p:tagLst>
</file>

<file path=ppt/tags/tag4.xml><?xml version="1.0" encoding="utf-8"?>
<p:tagLst xmlns:a="http://schemas.openxmlformats.org/drawingml/2006/main" xmlns:r="http://schemas.openxmlformats.org/officeDocument/2006/relationships" xmlns:p="http://schemas.openxmlformats.org/presentationml/2006/main">
  <p:tag name="NUMBER" val="yep"/>
</p:tagLst>
</file>

<file path=ppt/tags/tag5.xml><?xml version="1.0" encoding="utf-8"?>
<p:tagLst xmlns:a="http://schemas.openxmlformats.org/drawingml/2006/main" xmlns:r="http://schemas.openxmlformats.org/officeDocument/2006/relationships" xmlns:p="http://schemas.openxmlformats.org/presentationml/2006/main">
  <p:tag name="NUMBER" val="yep"/>
</p:tagLst>
</file>

<file path=ppt/tags/tag6.xml><?xml version="1.0" encoding="utf-8"?>
<p:tagLst xmlns:a="http://schemas.openxmlformats.org/drawingml/2006/main" xmlns:r="http://schemas.openxmlformats.org/officeDocument/2006/relationships" xmlns:p="http://schemas.openxmlformats.org/presentationml/2006/main">
  <p:tag name="NUMBER" val="yep"/>
</p:tagLst>
</file>

<file path=ppt/tags/tag7.xml><?xml version="1.0" encoding="utf-8"?>
<p:tagLst xmlns:a="http://schemas.openxmlformats.org/drawingml/2006/main" xmlns:r="http://schemas.openxmlformats.org/officeDocument/2006/relationships" xmlns:p="http://schemas.openxmlformats.org/presentationml/2006/main">
  <p:tag name="NUMBER" val="yep"/>
</p:tagLst>
</file>

<file path=ppt/tags/tag8.xml><?xml version="1.0" encoding="utf-8"?>
<p:tagLst xmlns:a="http://schemas.openxmlformats.org/drawingml/2006/main" xmlns:r="http://schemas.openxmlformats.org/officeDocument/2006/relationships" xmlns:p="http://schemas.openxmlformats.org/presentationml/2006/main">
  <p:tag name="NUMBER" val="yep"/>
</p:tagLst>
</file>

<file path=ppt/tags/tag9.xml><?xml version="1.0" encoding="utf-8"?>
<p:tagLst xmlns:a="http://schemas.openxmlformats.org/drawingml/2006/main" xmlns:r="http://schemas.openxmlformats.org/officeDocument/2006/relationships" xmlns:p="http://schemas.openxmlformats.org/presentationml/2006/main">
  <p:tag name="NUMBER" val="yep"/>
</p:tagLst>
</file>

<file path=ppt/theme/theme1.xml><?xml version="1.0" encoding="utf-8"?>
<a:theme xmlns:a="http://schemas.openxmlformats.org/drawingml/2006/main" name="Accenture_Kayak_basicA_MS2007">
  <a:themeElements>
    <a:clrScheme name="ADF Java">
      <a:dk1>
        <a:srgbClr val="003344"/>
      </a:dk1>
      <a:lt1>
        <a:sysClr val="window" lastClr="FFFFFF"/>
      </a:lt1>
      <a:dk2>
        <a:srgbClr val="000000"/>
      </a:dk2>
      <a:lt2>
        <a:srgbClr val="AADDEE"/>
      </a:lt2>
      <a:accent1>
        <a:srgbClr val="BBBB00"/>
      </a:accent1>
      <a:accent2>
        <a:srgbClr val="003344"/>
      </a:accent2>
      <a:accent3>
        <a:srgbClr val="999977"/>
      </a:accent3>
      <a:accent4>
        <a:srgbClr val="AADDEE"/>
      </a:accent4>
      <a:accent5>
        <a:srgbClr val="551155"/>
      </a:accent5>
      <a:accent6>
        <a:srgbClr val="008899"/>
      </a:accent6>
      <a:hlink>
        <a:srgbClr val="008899"/>
      </a:hlink>
      <a:folHlink>
        <a:srgbClr val="55115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0" tIns="0" rIns="0" bIns="0" rtlCol="0" anchor="b" anchorCtr="0">
        <a:noAutofit/>
      </a:bodyPr>
      <a:lstStyle>
        <a:defPPr marL="0" marR="0" indent="0" algn="l" defTabSz="914400" rtl="0" eaLnBrk="1" fontAlgn="auto" latinLnBrk="0" hangingPunct="1">
          <a:lnSpc>
            <a:spcPct val="100000"/>
          </a:lnSpc>
          <a:spcBef>
            <a:spcPct val="0"/>
          </a:spcBef>
          <a:spcAft>
            <a:spcPts val="0"/>
          </a:spcAft>
          <a:buClrTx/>
          <a:buSzTx/>
          <a:buFontTx/>
          <a:buNone/>
          <a:tabLst/>
          <a:defRPr kumimoji="0"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04DE32136F4D4F8B91DE44C434FF89" ma:contentTypeVersion="0" ma:contentTypeDescription="Create a new document." ma:contentTypeScope="" ma:versionID="51781ce6f9edcc76a54a87506d8d885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87A2C5-E502-4810-A26D-F326EA7D6E1E}"/>
</file>

<file path=customXml/itemProps2.xml><?xml version="1.0" encoding="utf-8"?>
<ds:datastoreItem xmlns:ds="http://schemas.openxmlformats.org/officeDocument/2006/customXml" ds:itemID="{98DFBC86-ADBD-4448-8991-9BF58D013140}"/>
</file>

<file path=customXml/itemProps3.xml><?xml version="1.0" encoding="utf-8"?>
<ds:datastoreItem xmlns:ds="http://schemas.openxmlformats.org/officeDocument/2006/customXml" ds:itemID="{3891C042-9441-4C5E-AFC4-930887C54BEA}"/>
</file>

<file path=docProps/app.xml><?xml version="1.0" encoding="utf-8"?>
<Properties xmlns="http://schemas.openxmlformats.org/officeDocument/2006/extended-properties" xmlns:vt="http://schemas.openxmlformats.org/officeDocument/2006/docPropsVTypes">
  <Template>Accenture_Kayak_basicA_MS2007</Template>
  <TotalTime>12870</TotalTime>
  <Words>3299</Words>
  <Application>Microsoft Office PowerPoint</Application>
  <PresentationFormat>On-screen Show (4:3)</PresentationFormat>
  <Paragraphs>450</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Accenture_Kayak_basicA_MS2007</vt:lpstr>
      <vt:lpstr>Application Delivery Fundamentals 2.0: Java Module 26: Introduction to Spring Framework</vt:lpstr>
      <vt:lpstr>Module Objectives</vt:lpstr>
      <vt:lpstr>Agenda</vt:lpstr>
      <vt:lpstr>Spring Framework Background</vt:lpstr>
      <vt:lpstr>Problems with Traditional Approach</vt:lpstr>
      <vt:lpstr>Goals of Spring Framework</vt:lpstr>
      <vt:lpstr>Spring Framework Components Overview (1 of 2)</vt:lpstr>
      <vt:lpstr>Spring Framework Components Overview (2 of 2)</vt:lpstr>
      <vt:lpstr>Spring Framework Components Spring Core  (1 of 2) </vt:lpstr>
      <vt:lpstr>Spring Framework Components Spring Core (2 of 2)</vt:lpstr>
      <vt:lpstr>Spring Core Containers Overview</vt:lpstr>
      <vt:lpstr>Spring Core Containers Dependency Injection</vt:lpstr>
      <vt:lpstr>Spring Core Containers Configuring Beans (1 of 2)</vt:lpstr>
      <vt:lpstr>Spring Core Containers Configuring Beans (2 of 2)</vt:lpstr>
      <vt:lpstr>Spring Core: See It </vt:lpstr>
      <vt:lpstr>Spring Core: Try It </vt:lpstr>
      <vt:lpstr>Spring Core: Solution </vt:lpstr>
      <vt:lpstr>Activity 1: Spring Core</vt:lpstr>
      <vt:lpstr>Module Summary</vt:lpstr>
      <vt:lpstr>Questions and Comments</vt:lpstr>
    </vt:vector>
  </TitlesOfParts>
  <Company>Accenture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Delivery Fundamentals 2.0: Java Module 26: Introduction to Spring Framework</dc:title>
  <dc:creator>erica.l.moeser</dc:creator>
  <dc:description>Final Deployment Version</dc:description>
  <cp:lastModifiedBy>Neurock, Dan M.</cp:lastModifiedBy>
  <cp:revision>646</cp:revision>
  <dcterms:created xsi:type="dcterms:W3CDTF">2011-09-14T20:00:44Z</dcterms:created>
  <dcterms:modified xsi:type="dcterms:W3CDTF">2012-10-04T03:24:01Z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0x0101003104DE32136F4D4F8B91DE44C434FF89</vt:lpwstr>
  </property>
</Properties>
</file>