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16" r:id="rId5"/>
    <p:sldId id="342" r:id="rId6"/>
    <p:sldId id="343" r:id="rId7"/>
    <p:sldId id="344" r:id="rId8"/>
    <p:sldId id="369" r:id="rId9"/>
    <p:sldId id="365" r:id="rId10"/>
    <p:sldId id="366" r:id="rId11"/>
    <p:sldId id="367" r:id="rId12"/>
    <p:sldId id="368" r:id="rId13"/>
    <p:sldId id="370" r:id="rId14"/>
    <p:sldId id="362" r:id="rId15"/>
    <p:sldId id="371" r:id="rId16"/>
    <p:sldId id="372" r:id="rId17"/>
    <p:sldId id="373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90" r:id="rId28"/>
    <p:sldId id="391" r:id="rId29"/>
    <p:sldId id="392" r:id="rId30"/>
    <p:sldId id="393" r:id="rId31"/>
    <p:sldId id="394" r:id="rId32"/>
    <p:sldId id="374" r:id="rId33"/>
    <p:sldId id="340" r:id="rId34"/>
    <p:sldId id="375" r:id="rId35"/>
    <p:sldId id="389" r:id="rId36"/>
    <p:sldId id="363" r:id="rId37"/>
    <p:sldId id="339" r:id="rId38"/>
    <p:sldId id="388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986" autoAdjust="0"/>
  </p:normalViewPr>
  <p:slideViewPr>
    <p:cSldViewPr snapToGrid="0" snapToObjects="1">
      <p:cViewPr varScale="1">
        <p:scale>
          <a:sx n="70" d="100"/>
          <a:sy n="70" d="100"/>
        </p:scale>
        <p:origin x="1810" y="53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38A7D1-1350-4CB0-87E1-4738A6CEAD5F}" type="datetimeFigureOut">
              <a:rPr lang="en-CA"/>
              <a:pPr>
                <a:defRPr/>
              </a:pPr>
              <a:t>2018-09-11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0782D7-C2C4-482D-9D8D-42596C1D45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942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0DDFDE-158D-41DF-A3DE-FD7923496E6D}" type="datetimeFigureOut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F67817-FEF3-462C-8B47-3CA648D3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9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 smtClean="0"/>
              <a:t>Faculty Notes: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Introduce yourself, if necessary.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Introduce the module and time frame, which is approximately 1.5 hours 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Verify the students have the proper handouts for the module.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Ensure the students have access to the required software for the practice exercises.</a:t>
            </a:r>
          </a:p>
          <a:p>
            <a:pPr lvl="1" eaLnBrk="1" hangingPunct="1">
              <a:spcBef>
                <a:spcPct val="0"/>
              </a:spcBef>
            </a:pPr>
            <a:endParaRPr lang="en-GB" smtClean="0"/>
          </a:p>
          <a:p>
            <a:pPr lvl="1" eaLnBrk="1" hangingPunct="1">
              <a:spcBef>
                <a:spcPct val="0"/>
              </a:spcBef>
            </a:pPr>
            <a:r>
              <a:rPr lang="en-GB" b="1" smtClean="0"/>
              <a:t>Participant Notes:</a:t>
            </a:r>
          </a:p>
          <a:p>
            <a:pPr lvl="1" eaLnBrk="1" hangingPunct="1">
              <a:spcBef>
                <a:spcPct val="0"/>
              </a:spcBef>
            </a:pPr>
            <a:r>
              <a:rPr lang="en-GB" smtClean="0"/>
              <a:t>N/A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F8D61C-789B-4E03-9DB5-2B82A7A7160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Just introduce the way people are used to configuring application.</a:t>
            </a:r>
            <a:endParaRPr lang="en-IN" smtClean="0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15B8B5-7714-41F1-AAA6-4A07D0F31C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1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Just introduce the way people are used to configuring application.</a:t>
            </a:r>
            <a:endParaRPr lang="en-IN" smtClean="0">
              <a:latin typeface="Arial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DBCC97-8174-4FE0-8603-3281D304D8A0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48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XML Configuration required to Inject a Spring Bean through Constructor.</a:t>
            </a:r>
            <a:endParaRPr lang="en-IN" smtClean="0">
              <a:latin typeface="Arial" charset="0"/>
            </a:endParaRPr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BFAAE3-6692-4AF1-9920-6D7A94BACA4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5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Explain the Setter injection and placeholder (setter / getter methods) for the injecting bean in the parent class.</a:t>
            </a:r>
            <a:endParaRPr lang="en-IN" smtClean="0">
              <a:latin typeface="Arial" charset="0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F8D173-D017-4E26-A1DA-0BB626C6E3D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Explain @Autowired annotation</a:t>
            </a:r>
            <a:endParaRPr lang="en-IN" smtClean="0">
              <a:latin typeface="Arial" charset="0"/>
            </a:endParaRP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2620D6-DF2D-4952-9A46-A87BB8668E08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XML Configuration required for @Autowired and . </a:t>
            </a:r>
            <a:r>
              <a:rPr lang="en-US" smtClean="0">
                <a:solidFill>
                  <a:srgbClr val="3F7F7F"/>
                </a:solidFill>
              </a:rPr>
              <a:t>&lt;context:annotation-config/&gt;</a:t>
            </a:r>
          </a:p>
          <a:p>
            <a:pPr eaLnBrk="1" hangingPunct="1">
              <a:spcBef>
                <a:spcPct val="0"/>
              </a:spcBef>
            </a:pPr>
            <a:endParaRPr lang="en-IN" smtClean="0">
              <a:latin typeface="Arial" charset="0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335AB3-FF6E-446E-B7C3-179DED16A7F7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5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400" smtClean="0"/>
              <a:t>@Autowired annotation can be applied on </a:t>
            </a:r>
            <a:r>
              <a:rPr lang="en-IN" sz="1400" b="1" u="sng" smtClean="0"/>
              <a:t>setter methods </a:t>
            </a:r>
            <a:r>
              <a:rPr lang="en-IN" sz="1400" b="1" smtClean="0"/>
              <a:t>, </a:t>
            </a:r>
            <a:r>
              <a:rPr lang="en-IN" sz="1400" b="1" u="sng" smtClean="0"/>
              <a:t>constructors  </a:t>
            </a:r>
            <a:r>
              <a:rPr lang="en-IN" sz="1400" b="1" smtClean="0"/>
              <a:t>and </a:t>
            </a:r>
            <a:r>
              <a:rPr lang="en-IN" sz="1400" b="1" u="sng" smtClean="0"/>
              <a:t> fields</a:t>
            </a:r>
            <a:r>
              <a:rPr lang="en-IN" sz="1400" smtClean="0"/>
              <a:t>.</a:t>
            </a:r>
          </a:p>
          <a:p>
            <a:pPr eaLnBrk="1" hangingPunct="1"/>
            <a:endParaRPr lang="en-US" sz="1400" smtClean="0"/>
          </a:p>
          <a:p>
            <a:pPr>
              <a:buFont typeface="Verdana" pitchFamily="34" charset="0"/>
              <a:buNone/>
            </a:pPr>
            <a:r>
              <a:rPr lang="en-US" sz="1400" smtClean="0"/>
              <a:t>Using an </a:t>
            </a:r>
            <a:r>
              <a:rPr lang="en-US" sz="1400" b="1" u="sng" smtClean="0"/>
              <a:t>@Qualifier</a:t>
            </a:r>
            <a:r>
              <a:rPr lang="en-US" sz="1400" smtClean="0"/>
              <a:t> annotation you can inject named beans</a:t>
            </a:r>
          </a:p>
          <a:p>
            <a:pPr eaLnBrk="1" hangingPunct="1"/>
            <a:endParaRPr lang="en-US" sz="1400" smtClean="0"/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None/>
            </a:pPr>
            <a:r>
              <a:rPr lang="en-US" sz="1100" b="1" u="sng" smtClean="0"/>
              <a:t>@Component</a:t>
            </a:r>
            <a:r>
              <a:rPr lang="en-US" sz="1100" smtClean="0"/>
              <a:t> annotation takes a String parameter that names the bean</a:t>
            </a:r>
          </a:p>
          <a:p>
            <a:pPr eaLnBrk="1" hangingPunct="1"/>
            <a:endParaRPr lang="en-US" sz="1400" smtClean="0"/>
          </a:p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687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400" smtClean="0"/>
              <a:t>@Autowired annotation can be applied on </a:t>
            </a:r>
            <a:r>
              <a:rPr lang="en-IN" sz="1400" b="1" u="sng" smtClean="0"/>
              <a:t>setter methods </a:t>
            </a:r>
            <a:r>
              <a:rPr lang="en-IN" sz="1400" b="1" smtClean="0"/>
              <a:t>, </a:t>
            </a:r>
            <a:r>
              <a:rPr lang="en-IN" sz="1400" b="1" u="sng" smtClean="0"/>
              <a:t>constructors  </a:t>
            </a:r>
            <a:r>
              <a:rPr lang="en-IN" sz="1400" b="1" smtClean="0"/>
              <a:t>and </a:t>
            </a:r>
            <a:r>
              <a:rPr lang="en-IN" sz="1400" b="1" u="sng" smtClean="0"/>
              <a:t> fields</a:t>
            </a:r>
            <a:r>
              <a:rPr lang="en-IN" sz="1400" smtClean="0"/>
              <a:t>.</a:t>
            </a:r>
          </a:p>
          <a:p>
            <a:pPr eaLnBrk="1" hangingPunct="1"/>
            <a:endParaRPr lang="en-US" sz="1400" smtClean="0"/>
          </a:p>
          <a:p>
            <a:pPr>
              <a:buFont typeface="Verdana" pitchFamily="34" charset="0"/>
              <a:buNone/>
            </a:pPr>
            <a:r>
              <a:rPr lang="en-US" sz="1400" smtClean="0"/>
              <a:t>Using an </a:t>
            </a:r>
            <a:r>
              <a:rPr lang="en-US" sz="1400" b="1" u="sng" smtClean="0"/>
              <a:t>@Qualifier</a:t>
            </a:r>
            <a:r>
              <a:rPr lang="en-US" sz="1400" smtClean="0"/>
              <a:t> annotation you can inject named beans</a:t>
            </a:r>
          </a:p>
          <a:p>
            <a:pPr eaLnBrk="1" hangingPunct="1"/>
            <a:endParaRPr lang="en-US" sz="1400" smtClean="0"/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None/>
            </a:pPr>
            <a:r>
              <a:rPr lang="en-US" sz="1100" b="1" u="sng" smtClean="0"/>
              <a:t>@Component</a:t>
            </a:r>
            <a:r>
              <a:rPr lang="en-US" sz="1100" smtClean="0"/>
              <a:t> annotation takes a String parameter that names the bean</a:t>
            </a:r>
          </a:p>
          <a:p>
            <a:pPr eaLnBrk="1" hangingPunct="1"/>
            <a:endParaRPr lang="en-US" sz="1400" smtClean="0"/>
          </a:p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0361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wf_photo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5702300" y="2274888"/>
            <a:ext cx="3073400" cy="2060575"/>
            <a:chOff x="5701703" y="682760"/>
            <a:chExt cx="3074395" cy="2060440"/>
          </a:xfrm>
        </p:grpSpPr>
        <p:sp>
          <p:nvSpPr>
            <p:cNvPr id="6" name="Freeform 4"/>
            <p:cNvSpPr/>
            <p:nvPr/>
          </p:nvSpPr>
          <p:spPr>
            <a:xfrm>
              <a:off x="6163816" y="682760"/>
              <a:ext cx="2013602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1703" y="1523009"/>
              <a:ext cx="3074395" cy="25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"/>
          <p:cNvGrpSpPr>
            <a:grpSpLocks/>
          </p:cNvGrpSpPr>
          <p:nvPr userDrawn="1"/>
        </p:nvGrpSpPr>
        <p:grpSpPr bwMode="auto">
          <a:xfrm>
            <a:off x="458788" y="5788025"/>
            <a:ext cx="2184400" cy="636588"/>
            <a:chOff x="459321" y="5788818"/>
            <a:chExt cx="2183716" cy="635721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321" y="6039743"/>
              <a:ext cx="2183716" cy="384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Freeform 9"/>
            <p:cNvSpPr/>
            <p:nvPr/>
          </p:nvSpPr>
          <p:spPr>
            <a:xfrm>
              <a:off x="1741619" y="5788818"/>
              <a:ext cx="211071" cy="215606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3788" y="6278563"/>
            <a:ext cx="25209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1"/>
          <p:cNvCxnSpPr/>
          <p:nvPr userDrawn="1"/>
        </p:nvCxnSpPr>
        <p:spPr>
          <a:xfrm>
            <a:off x="457200" y="6570663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k153597r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59082"/>
            <a:ext cx="8228013" cy="605012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169863"/>
            <a:ext cx="15367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0AC2BA-67C5-4AA5-B973-899BF3080724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9863"/>
            <a:ext cx="1389063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0AB2954-23BF-42EF-A29B-3F5FE0FAA698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17DC05-510A-45C4-BAAF-DF7E36C213D2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2100" y="195263"/>
            <a:ext cx="219075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7E616A7-79D8-4C9E-B3CF-9F2B1B791EAD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14025851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429000"/>
            <a:ext cx="41148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4E7BC1-103A-4ADC-8BB7-699D42DD5BDF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100605056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8238" y="3062288"/>
            <a:ext cx="2447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5D7EA0-84A9-4BA0-AE7C-7FE921E6E4D3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AA05379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4689475"/>
            <a:ext cx="5484813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D83BE9-EE26-4DA8-B380-27BD1DF6C97D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A05379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4584700"/>
            <a:ext cx="54848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15A093-1D49-4A59-AC61-1D8CA11D827E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kd186908sdc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438" y="3954463"/>
            <a:ext cx="3657600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2901DC1-6713-46CA-8DA9-723A28843AC5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10097"/>
            <a:ext cx="8228013" cy="670326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DB8BB5A-8FB1-4022-95BC-0709A3F66239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70D18D-F567-4F87-8F69-CFE4028758C8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6" name="Straight Connector 10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AB3E57E-687D-437D-A6F0-48BA6EF4C21E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6" name="Straight Connector 10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B8C6E6-47FF-4AD1-BB73-B8DFE5AB4F43}" type="slidenum">
              <a:rPr lang="en-CA" sz="90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1C896CF-0B1F-4DAB-B5B6-E16EA02776AA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F3F5D3-72B6-403C-BAA1-7BC2F90DEC62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59082"/>
            <a:ext cx="8228013" cy="605012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81125"/>
            <a:ext cx="8228013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First Level Text</a:t>
            </a:r>
          </a:p>
          <a:p>
            <a:pPr lvl="1"/>
            <a:r>
              <a:rPr lang="en-CA" smtClean="0"/>
              <a:t>Second Level Text</a:t>
            </a:r>
          </a:p>
          <a:p>
            <a:pPr lvl="2"/>
            <a:r>
              <a:rPr lang="en-CA" smtClean="0"/>
              <a:t>Third Level Text</a:t>
            </a:r>
          </a:p>
          <a:p>
            <a:pPr lvl="3"/>
            <a:r>
              <a:rPr lang="en-CA" smtClean="0"/>
              <a:t>Fourth Level Text</a:t>
            </a:r>
          </a:p>
          <a:p>
            <a:pPr lvl="4"/>
            <a:r>
              <a:rPr lang="en-CA" smtClean="0"/>
              <a:t>Fifth Level Text</a:t>
            </a:r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0375" y="169863"/>
            <a:ext cx="82057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Slide Headline</a:t>
            </a:r>
            <a:endParaRPr lang="en-CA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rtl="0" eaLnBrk="0" fontAlgn="base" hangingPunct="0">
        <a:spcBef>
          <a:spcPts val="625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rtl="0" eaLnBrk="0" fontAlgn="base" hangingPunct="0">
        <a:spcBef>
          <a:spcPts val="575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rtl="0" eaLnBrk="0" fontAlgn="base" hangingPunct="0">
        <a:spcBef>
          <a:spcPts val="525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ts val="475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16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8788" y="544513"/>
            <a:ext cx="4811712" cy="1854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Application Delivery Fundamentals 2.0</a:t>
            </a:r>
          </a:p>
        </p:txBody>
      </p:sp>
      <p:sp>
        <p:nvSpPr>
          <p:cNvPr id="2355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8788" y="2543175"/>
            <a:ext cx="5572125" cy="1233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Spring Core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3815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@Autowired annotation can be applied on setter methods, constructors and fields.</a:t>
            </a:r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Autowired indicating “required dependencies”.</a:t>
            </a: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Autowire </a:t>
            </a:r>
            <a:r>
              <a:rPr lang="en-US" sz="2400" b="1" smtClean="0">
                <a:latin typeface="Arial" charset="0"/>
                <a:cs typeface="Arial" charset="0"/>
              </a:rPr>
              <a:t>will fail</a:t>
            </a:r>
            <a:r>
              <a:rPr lang="en-US" sz="2400" smtClean="0">
                <a:latin typeface="Arial" charset="0"/>
                <a:cs typeface="Arial" charset="0"/>
              </a:rPr>
              <a:t> if no matching bean is available in the context.</a:t>
            </a:r>
            <a:endParaRPr lang="en-IN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@Autowired(required=false) – indicating not a mandatory dependency. </a:t>
            </a:r>
            <a:r>
              <a:rPr lang="en-US" sz="2400" smtClean="0">
                <a:latin typeface="Arial" charset="0"/>
                <a:cs typeface="Arial" charset="0"/>
              </a:rPr>
              <a:t>Defaults to true. </a:t>
            </a:r>
            <a:r>
              <a:rPr lang="en-IN" sz="2400" smtClean="0">
                <a:latin typeface="Arial" charset="0"/>
                <a:cs typeface="Arial" charset="0"/>
              </a:rPr>
              <a:t>Autowire </a:t>
            </a:r>
            <a:r>
              <a:rPr lang="en-IN" sz="2400" b="1" smtClean="0">
                <a:latin typeface="Arial" charset="0"/>
                <a:cs typeface="Arial" charset="0"/>
              </a:rPr>
              <a:t>will not fail</a:t>
            </a:r>
            <a:r>
              <a:rPr lang="en-IN" sz="2400" smtClean="0"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</a:rPr>
              <a:t>if no matching bean is available in the context.</a:t>
            </a:r>
          </a:p>
        </p:txBody>
      </p:sp>
      <p:sp>
        <p:nvSpPr>
          <p:cNvPr id="8499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@Autowired                                                    contd…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60375" y="5086350"/>
            <a:ext cx="8077200" cy="803275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000000"/>
                </a:solidFill>
              </a:rPr>
              <a:t>@Autowired(required=false)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7F0055"/>
                </a:solidFill>
              </a:rPr>
              <a:t>private</a:t>
            </a:r>
            <a:r>
              <a:rPr lang="en-US" sz="2000">
                <a:solidFill>
                  <a:srgbClr val="000000"/>
                </a:solidFill>
              </a:rPr>
              <a:t> AccountRepository </a:t>
            </a:r>
            <a:r>
              <a:rPr lang="en-US" sz="2000">
                <a:solidFill>
                  <a:srgbClr val="0000C0"/>
                </a:solidFill>
              </a:rPr>
              <a:t>accountRepository</a:t>
            </a:r>
            <a:r>
              <a:rPr lang="en-US" sz="200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sz="quarter" idx="12"/>
          </p:nvPr>
        </p:nvSpPr>
        <p:spPr>
          <a:xfrm>
            <a:off x="460375" y="1381125"/>
            <a:ext cx="8228013" cy="5037138"/>
          </a:xfrm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@Component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28650" y="1381125"/>
            <a:ext cx="7867650" cy="171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/>
              <a:t>Indicates that the annotated class is a "component" </a:t>
            </a:r>
            <a:endParaRPr lang="en-US" sz="2400"/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Both identify POJOs as Spring Beans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Removes the need to specify </a:t>
            </a:r>
            <a:r>
              <a:rPr lang="en-US" sz="2400" i="1"/>
              <a:t>almost anything </a:t>
            </a:r>
            <a:r>
              <a:rPr lang="en-US" sz="2400"/>
              <a:t>in XML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Optionally pass it a String, which will be the bean name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Default bean name is de-capitalized non-qualified name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3400" y="3790950"/>
            <a:ext cx="8077200" cy="25908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646464"/>
                </a:solidFill>
              </a:rPr>
              <a:t>@</a:t>
            </a:r>
            <a:r>
              <a:rPr lang="en-US" sz="2000" b="1" dirty="0">
                <a:solidFill>
                  <a:srgbClr val="000000"/>
                </a:solidFill>
              </a:rPr>
              <a:t>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TransferServiceImpl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implements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TransferServiceImpl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AccountRepository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</a:t>
            </a:r>
            <a:r>
              <a:rPr lang="en-US" sz="2000" dirty="0">
                <a:solidFill>
                  <a:srgbClr val="000000"/>
                </a:solidFill>
              </a:rPr>
              <a:t>) 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b="1" dirty="0" err="1">
                <a:solidFill>
                  <a:srgbClr val="7F0055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</a:t>
            </a:r>
            <a:r>
              <a:rPr lang="en-US" sz="2000" dirty="0" err="1">
                <a:solidFill>
                  <a:srgbClr val="0000C0"/>
                </a:solidFill>
              </a:rPr>
              <a:t>accountRepository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ar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lvl="1"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011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@Component                                                   contd…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@Component takes a String parameter that names the 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Arguably not a best practice to put bean names in your Java code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b="1" dirty="0"/>
              <a:t>&lt;</a:t>
            </a:r>
            <a:r>
              <a:rPr lang="en-IN" sz="2600" b="1" dirty="0" err="1"/>
              <a:t>context:component-scan</a:t>
            </a:r>
            <a:r>
              <a:rPr lang="en-IN" sz="2600" dirty="0"/>
              <a:t> base-package="</a:t>
            </a:r>
            <a:r>
              <a:rPr lang="en-IN" sz="2600" dirty="0" err="1"/>
              <a:t>com.accenture.xx.xx.x</a:t>
            </a:r>
            <a:r>
              <a:rPr lang="en-IN" sz="2600" dirty="0"/>
              <a:t>" </a:t>
            </a:r>
            <a:r>
              <a:rPr lang="en-IN" sz="2600" b="1" dirty="0"/>
              <a:t>/&gt;</a:t>
            </a:r>
            <a:r>
              <a:rPr lang="en-IN" sz="2600" dirty="0"/>
              <a:t> - required in configuration xml to enable annotation scan in mentioned package</a:t>
            </a:r>
            <a:endParaRPr lang="en-US" sz="26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708025" y="4365625"/>
            <a:ext cx="8077200" cy="2160588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>
                <a:solidFill>
                  <a:srgbClr val="646464"/>
                </a:solidFill>
              </a:rPr>
              <a:t>@</a:t>
            </a:r>
            <a:r>
              <a:rPr lang="en-US" b="1">
                <a:solidFill>
                  <a:srgbClr val="000000"/>
                </a:solidFill>
              </a:rPr>
              <a:t>Component(</a:t>
            </a:r>
            <a:r>
              <a:rPr lang="en-US" b="1">
                <a:solidFill>
                  <a:srgbClr val="0000FF"/>
                </a:solidFill>
              </a:rPr>
              <a:t>“myTransferService”</a:t>
            </a:r>
            <a:r>
              <a:rPr lang="en-US" b="1">
                <a:solidFill>
                  <a:srgbClr val="000000"/>
                </a:solidFill>
              </a:rPr>
              <a:t>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 TransferServiceImpl </a:t>
            </a:r>
            <a:r>
              <a:rPr lang="en-US" b="1">
                <a:solidFill>
                  <a:srgbClr val="7F0055"/>
                </a:solidFill>
              </a:rPr>
              <a:t>implements</a:t>
            </a:r>
            <a:r>
              <a:rPr lang="en-US">
                <a:solidFill>
                  <a:srgbClr val="000000"/>
                </a:solidFill>
              </a:rPr>
              <a:t> TransferService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TransferServiceImpl(AccountRepository ar) 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    </a:t>
            </a:r>
            <a:r>
              <a:rPr lang="en-US" b="1">
                <a:solidFill>
                  <a:srgbClr val="7F0055"/>
                </a:solidFill>
              </a:rPr>
              <a:t>this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>
                <a:solidFill>
                  <a:srgbClr val="0000C0"/>
                </a:solidFill>
              </a:rPr>
              <a:t>accountRepository</a:t>
            </a:r>
            <a:r>
              <a:rPr lang="en-US">
                <a:solidFill>
                  <a:srgbClr val="000000"/>
                </a:solidFill>
              </a:rPr>
              <a:t> = ar;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}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To used on a field or parameter as a qualifier for a beans when autowiring</a:t>
            </a:r>
            <a:r>
              <a:rPr lang="en-IN" sz="200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Can be used in other annotations to that can be used as qulaifier</a:t>
            </a:r>
          </a:p>
          <a:p>
            <a:pPr>
              <a:buFont typeface="Verdana" pitchFamily="34" charset="0"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Needed in case multiple instances of the same type exist, one of which needs to be autowired</a:t>
            </a:r>
          </a:p>
          <a:p>
            <a:pPr>
              <a:buFont typeface="Verdana" pitchFamily="34" charset="0"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Using an @Qualifier annotation you can inject named beans</a:t>
            </a: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@Qualifier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2450" y="5410200"/>
            <a:ext cx="7967663" cy="97631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64440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@Autowired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Lucida Sans" pitchFamily="34" charset="0"/>
              </a:rPr>
              <a:t>@Qualifier(“primaryDataSource”)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660033"/>
                </a:solidFill>
                <a:latin typeface="Lucida Sans" pitchFamily="34" charset="0"/>
              </a:rPr>
              <a:t>private </a:t>
            </a: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DataSource </a:t>
            </a:r>
            <a:r>
              <a:rPr lang="en-US" sz="2000">
                <a:solidFill>
                  <a:srgbClr val="000099"/>
                </a:solidFill>
                <a:latin typeface="Lucida Sans" pitchFamily="34" charset="0"/>
              </a:rPr>
              <a:t>dataSource</a:t>
            </a: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;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054600" y="4487863"/>
            <a:ext cx="3225800" cy="628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62676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Specify the bean name of the 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bean you want to inject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3581400" y="4724400"/>
            <a:ext cx="1490663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273175"/>
            <a:ext cx="8228013" cy="5229225"/>
          </a:xfrm>
        </p:spPr>
        <p:txBody>
          <a:bodyPr/>
          <a:lstStyle/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Start using annotations for small isolated parts of your application (Spring @MVC controllers)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Annotations are spread across your code base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XML is centralized in one  (or a few) places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XML for infrastructure and more 'static' beans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Annotations for frequently changing beans</a:t>
            </a:r>
          </a:p>
        </p:txBody>
      </p:sp>
      <p:sp>
        <p:nvSpPr>
          <p:cNvPr id="92163" name="Title 2"/>
          <p:cNvSpPr>
            <a:spLocks noGrp="1"/>
          </p:cNvSpPr>
          <p:nvPr>
            <p:ph type="title" idx="4294967295"/>
          </p:nvPr>
        </p:nvSpPr>
        <p:spPr>
          <a:xfrm>
            <a:off x="479425" y="169863"/>
            <a:ext cx="8205788" cy="78581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to use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7034" y="1381125"/>
            <a:ext cx="8695425" cy="44503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Demonstration</a:t>
            </a:r>
            <a:r>
              <a:rPr lang="en-US" sz="1600" dirty="0" smtClean="0"/>
              <a:t> : </a:t>
            </a:r>
          </a:p>
          <a:p>
            <a:pPr marL="231775" lvl="1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latin typeface="Arial" charset="0"/>
                <a:cs typeface="Arial" charset="0"/>
              </a:rPr>
              <a:t>Faculty will demonstrate annotations @</a:t>
            </a:r>
            <a:r>
              <a:rPr lang="en-US" sz="1600" dirty="0" err="1" smtClean="0">
                <a:latin typeface="Arial" charset="0"/>
                <a:cs typeface="Arial" charset="0"/>
              </a:rPr>
              <a:t>Autowired</a:t>
            </a:r>
            <a:r>
              <a:rPr lang="en-US" sz="1600" dirty="0" smtClean="0">
                <a:latin typeface="Arial" charset="0"/>
                <a:cs typeface="Arial" charset="0"/>
              </a:rPr>
              <a:t>, @Qualifier and @Component</a:t>
            </a:r>
          </a:p>
          <a:p>
            <a:pPr marL="342900" indent="-342900">
              <a:buNone/>
            </a:pPr>
            <a:r>
              <a:rPr lang="en-US" sz="1600" b="1" dirty="0" smtClean="0"/>
              <a:t>Environment : </a:t>
            </a:r>
            <a:r>
              <a:rPr lang="en-US" sz="1600" dirty="0" smtClean="0"/>
              <a:t>applicationContext.xml and all files in  com.accenture.adfx.module2.sample </a:t>
            </a:r>
            <a:endParaRPr lang="en-IN" sz="1600" dirty="0" smtClean="0"/>
          </a:p>
          <a:p>
            <a:pPr marL="342900" indent="-342900">
              <a:buNone/>
            </a:pPr>
            <a:r>
              <a:rPr lang="en-US" sz="1600" b="1" dirty="0" smtClean="0"/>
              <a:t>Duration:</a:t>
            </a:r>
            <a:r>
              <a:rPr lang="en-US" sz="1600" dirty="0" smtClean="0"/>
              <a:t>  20 min</a:t>
            </a:r>
          </a:p>
          <a:p>
            <a:pPr marL="342900" indent="-342900">
              <a:buNone/>
            </a:pPr>
            <a:r>
              <a:rPr lang="en-US" sz="1600" b="1" dirty="0" smtClean="0"/>
              <a:t>Steps:</a:t>
            </a:r>
            <a:endParaRPr lang="en-US" sz="1600" dirty="0" smtClean="0"/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ADFExtensionCodebaseM2SpringCoreAnnotation_participant 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folder com.accenture.adfx.module2.sample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 the following  files one by one and check the logs</a:t>
            </a:r>
          </a:p>
          <a:p>
            <a:pPr marL="568325" lvl="1" indent="-342900"/>
            <a:r>
              <a:rPr lang="en-US" sz="1400" dirty="0" smtClean="0">
                <a:latin typeface="Arial" charset="0"/>
                <a:cs typeface="Arial" charset="0"/>
              </a:rPr>
              <a:t>AutowiredSampleClient.java  (log 2a)</a:t>
            </a:r>
          </a:p>
          <a:p>
            <a:pPr marL="568325" lvl="1" indent="-342900"/>
            <a:r>
              <a:rPr lang="en-US" sz="1400" dirty="0" smtClean="0">
                <a:latin typeface="Arial" charset="0"/>
                <a:cs typeface="Arial" charset="0"/>
              </a:rPr>
              <a:t>QualifierSampleClient.java (log 2b)</a:t>
            </a:r>
          </a:p>
          <a:p>
            <a:pPr marL="568325" lvl="1" indent="-342900"/>
            <a:r>
              <a:rPr lang="en-US" sz="1400" dirty="0" smtClean="0">
                <a:latin typeface="Arial" charset="0"/>
                <a:cs typeface="Arial" charset="0"/>
              </a:rPr>
              <a:t>ComponentSampleClient.java (log 2c)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 to their respective main and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impl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classes too along with                     applicationContext.xml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 Annotations : See-It</a:t>
            </a:r>
            <a:endParaRPr lang="en-US" dirty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806699" y="6324600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2a</a:t>
            </a:r>
            <a:endParaRPr lang="en-US" sz="1600" b="1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927120" y="6155323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2b</a:t>
            </a:r>
            <a:endParaRPr lang="en-US" sz="1600" b="1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5965223"/>
            <a:ext cx="1758890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653" y="5905401"/>
            <a:ext cx="2090467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0634" y="5905401"/>
            <a:ext cx="1879993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7230627" y="6155323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2c</a:t>
            </a:r>
            <a:endParaRPr lang="en-US" sz="1600" b="1" dirty="0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219265" y="6155323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2a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228013" cy="5071433"/>
          </a:xfrm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en-US" sz="1600" b="1" dirty="0" smtClean="0"/>
              <a:t>Time Allocated: </a:t>
            </a:r>
            <a:r>
              <a:rPr lang="en-US" sz="1600" dirty="0" smtClean="0"/>
              <a:t>30 minutes</a:t>
            </a:r>
          </a:p>
          <a:p>
            <a:pPr marL="342900" indent="-342900">
              <a:buNone/>
            </a:pPr>
            <a:r>
              <a:rPr lang="en-US" sz="1600" b="1" dirty="0" smtClean="0"/>
              <a:t>Environment</a:t>
            </a:r>
            <a:r>
              <a:rPr lang="en-US" sz="1600" dirty="0" smtClean="0"/>
              <a:t> - Eclipse</a:t>
            </a:r>
          </a:p>
          <a:p>
            <a:pPr marL="342900" indent="-342900">
              <a:buNone/>
            </a:pPr>
            <a:r>
              <a:rPr lang="en-US" sz="1600" b="1" dirty="0" smtClean="0"/>
              <a:t>Steps: </a:t>
            </a:r>
            <a:endParaRPr lang="en-US" sz="1600" dirty="0" smtClean="0"/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ADFExtensionCodebaseM2SpringCoreAnnotation_participant 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folder com.accenture.adfx.module2.activity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1600" dirty="0" smtClean="0"/>
              <a:t>Complete</a:t>
            </a:r>
          </a:p>
          <a:p>
            <a:pPr marL="568325" lvl="1" indent="-342900"/>
            <a:r>
              <a:rPr lang="en-GB" sz="1500" b="1" dirty="0" smtClean="0"/>
              <a:t>TODO 1 – TODO4 </a:t>
            </a:r>
            <a:r>
              <a:rPr lang="en-GB" sz="1500" dirty="0" smtClean="0"/>
              <a:t>in </a:t>
            </a:r>
            <a:r>
              <a:rPr lang="en-GB" sz="1500" dirty="0" err="1" smtClean="0"/>
              <a:t>applicationContext.xml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 </a:t>
            </a:r>
            <a:r>
              <a:rPr lang="en-GB" sz="1500" dirty="0" smtClean="0"/>
              <a:t>in </a:t>
            </a:r>
            <a:r>
              <a:rPr lang="en-GB" sz="1500" dirty="0" err="1" smtClean="0"/>
              <a:t>AutowiredActivityMain.java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 – TODO3</a:t>
            </a:r>
            <a:r>
              <a:rPr lang="en-GB" sz="1500" dirty="0" smtClean="0"/>
              <a:t> in </a:t>
            </a:r>
            <a:r>
              <a:rPr lang="en-GB" sz="1500" dirty="0" err="1" smtClean="0"/>
              <a:t>AutowiredActivityClient.java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</a:t>
            </a:r>
            <a:r>
              <a:rPr lang="en-GB" sz="1500" dirty="0" smtClean="0"/>
              <a:t> in </a:t>
            </a:r>
            <a:r>
              <a:rPr lang="en-GB" sz="1500" dirty="0" err="1" smtClean="0"/>
              <a:t>ComponentActivityMain.java</a:t>
            </a:r>
            <a:r>
              <a:rPr lang="en-GB" sz="1500" dirty="0" smtClean="0"/>
              <a:t> </a:t>
            </a:r>
          </a:p>
          <a:p>
            <a:pPr marL="568325" lvl="1" indent="-342900"/>
            <a:r>
              <a:rPr lang="en-GB" sz="1500" b="1" dirty="0" smtClean="0"/>
              <a:t>TODO 1 – TODO3</a:t>
            </a:r>
            <a:r>
              <a:rPr lang="en-GB" sz="1500" dirty="0" smtClean="0"/>
              <a:t> in </a:t>
            </a:r>
            <a:r>
              <a:rPr lang="en-GB" sz="1500" dirty="0" err="1" smtClean="0"/>
              <a:t>ComponentActivityClient.java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</a:t>
            </a:r>
            <a:r>
              <a:rPr lang="en-GB" sz="1500" dirty="0" smtClean="0"/>
              <a:t> in </a:t>
            </a:r>
            <a:r>
              <a:rPr lang="en-GB" sz="1500" dirty="0" err="1" smtClean="0"/>
              <a:t>QualifierActivityMain.java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 – TODO3</a:t>
            </a:r>
            <a:r>
              <a:rPr lang="en-GB" sz="1500" dirty="0" smtClean="0"/>
              <a:t> in </a:t>
            </a:r>
            <a:r>
              <a:rPr lang="en-GB" sz="1500" dirty="0" err="1" smtClean="0"/>
              <a:t>QualifierActivityClient.java</a:t>
            </a:r>
            <a:endParaRPr lang="en-GB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 Annotations : Try It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22979"/>
            <a:ext cx="2023258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258" y="5722978"/>
            <a:ext cx="1689440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2697" y="5722977"/>
            <a:ext cx="1515905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Java Based Annotations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Enables us to write most of the configurations without using XML.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Uses Annotations instead of XML</a:t>
            </a:r>
            <a:endParaRPr lang="en-US" sz="2600" dirty="0"/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Commonly used annotations are: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@Configuration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@Bean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@Import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@Primary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@Lazy</a:t>
            </a:r>
          </a:p>
        </p:txBody>
      </p:sp>
    </p:spTree>
    <p:extLst>
      <p:ext uri="{BB962C8B-B14F-4D97-AF65-F5344CB8AC3E}">
        <p14:creationId xmlns:p14="http://schemas.microsoft.com/office/powerpoint/2010/main" val="32442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@Configuration and @Bean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4825" y="1219919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Class level annotation that defines a class as a source of bean definitions.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Uses @Bean annotation to identify a POJO as a Spring 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2863971"/>
            <a:ext cx="8077200" cy="2314006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646464"/>
                </a:solidFill>
              </a:rPr>
              <a:t>@</a:t>
            </a:r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MyConfiguration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return new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4825" y="5277179"/>
            <a:ext cx="8161338" cy="11410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62676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Code is equal to the following XML Declaration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&lt;beans&gt;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&lt;bean id =“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” class=“</a:t>
            </a:r>
            <a:r>
              <a:rPr lang="en-US" dirty="0" err="1" smtClean="0">
                <a:solidFill>
                  <a:srgbClr val="000000"/>
                </a:solidFill>
              </a:rPr>
              <a:t>com.beans.TestBean</a:t>
            </a:r>
            <a:r>
              <a:rPr lang="en-US" dirty="0" smtClean="0">
                <a:solidFill>
                  <a:srgbClr val="000000"/>
                </a:solidFill>
              </a:rPr>
              <a:t>/&gt;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&lt;/beans&gt;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@Import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8676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@Import annotation is used for importing beans defined in some other Configuration class.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2277374"/>
            <a:ext cx="8077200" cy="165627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646464"/>
                </a:solidFill>
              </a:rPr>
              <a:t>@</a:t>
            </a:r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MyConfiguration1{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mtClean="0">
                <a:solidFill>
                  <a:srgbClr val="000000"/>
                </a:solidFill>
              </a:rPr>
              <a:t>@</a:t>
            </a:r>
            <a:r>
              <a:rPr lang="en-US" smtClean="0">
                <a:solidFill>
                  <a:srgbClr val="000000"/>
                </a:solidFill>
              </a:rPr>
              <a:t>Bean</a:t>
            </a: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….  }}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050" y="4160269"/>
            <a:ext cx="8077200" cy="2257994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646464"/>
                </a:solidFill>
              </a:rPr>
              <a:t>@</a:t>
            </a:r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7F0055"/>
                </a:solidFill>
              </a:rPr>
              <a:t>@Import(MyConfiguration1.class)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7F0055"/>
                </a:solidFill>
              </a:rPr>
              <a:t>public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MyConfiguration2{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</a:rPr>
              <a:t>HelloBean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helloBean</a:t>
            </a:r>
            <a:r>
              <a:rPr lang="en-US" dirty="0" smtClean="0">
                <a:solidFill>
                  <a:srgbClr val="000000"/>
                </a:solidFill>
              </a:rPr>
              <a:t>(){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return new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();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….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30256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Goals / Objectives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57200" y="1466850"/>
            <a:ext cx="7600950" cy="5191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At the end of this module, participants will be able to:</a:t>
            </a:r>
          </a:p>
        </p:txBody>
      </p:sp>
      <p:sp>
        <p:nvSpPr>
          <p:cNvPr id="27651" name="Text Placeholder 6"/>
          <p:cNvSpPr txBox="1">
            <a:spLocks/>
          </p:cNvSpPr>
          <p:nvPr/>
        </p:nvSpPr>
        <p:spPr bwMode="auto">
          <a:xfrm>
            <a:off x="457200" y="1985963"/>
            <a:ext cx="8208963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/>
              <a:t> Spring annotations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Annotation Configuration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@</a:t>
            </a:r>
            <a:r>
              <a:rPr lang="en-US" sz="2400" dirty="0" err="1"/>
              <a:t>Autowired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400" dirty="0"/>
              <a:t>@Component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@</a:t>
            </a:r>
            <a:r>
              <a:rPr lang="en-US" sz="2400" dirty="0" err="1" smtClean="0"/>
              <a:t>Qualiifier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 Based Configuration Annotation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@Bean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/>
              <a:t> Sample Code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Activity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@Primary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In the same application context, if multiple beans are qualified to </a:t>
            </a:r>
            <a:r>
              <a:rPr lang="en-US" sz="2600" dirty="0" err="1" smtClean="0"/>
              <a:t>autowire</a:t>
            </a:r>
            <a:r>
              <a:rPr lang="en-US" sz="2600" dirty="0" smtClean="0"/>
              <a:t> a single dependency, we might require to give one bean a preference over other beans. 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@Primary is used for the same!!!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@Primary has no effect until component-scan is used.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312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@Primary – Example (Contd..)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1207698"/>
            <a:ext cx="8077200" cy="5210565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 smtClean="0">
                <a:solidFill>
                  <a:srgbClr val="646464"/>
                </a:solidFill>
              </a:rPr>
              <a:t>@Component</a:t>
            </a:r>
            <a:endParaRPr lang="en-US" sz="2000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InvoiceService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rivate </a:t>
            </a:r>
            <a:r>
              <a:rPr lang="en-US" sz="2000" dirty="0" err="1" smtClean="0">
                <a:solidFill>
                  <a:srgbClr val="000000"/>
                </a:solidFill>
              </a:rPr>
              <a:t>InvoiceRepository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invRepository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@</a:t>
            </a:r>
            <a:r>
              <a:rPr lang="en-US" sz="2000" dirty="0" err="1" smtClean="0">
                <a:solidFill>
                  <a:srgbClr val="000000"/>
                </a:solidFill>
              </a:rPr>
              <a:t>Autowired</a:t>
            </a:r>
            <a:endParaRPr lang="en-US" sz="2000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ublic </a:t>
            </a:r>
            <a:r>
              <a:rPr lang="en-US" sz="2000" dirty="0" err="1" smtClean="0">
                <a:solidFill>
                  <a:srgbClr val="000000"/>
                </a:solidFill>
              </a:rPr>
              <a:t>InvoiceService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InvoiceRepository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invRepository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this.invRepository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</a:rPr>
              <a:t>invRepository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@Component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</a:rPr>
              <a:t>JDBCRepository</a:t>
            </a:r>
            <a:endParaRPr lang="en-US" sz="2000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@Primary - Example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7572" y="1639018"/>
            <a:ext cx="8077200" cy="1880559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@</a:t>
            </a:r>
            <a:r>
              <a:rPr lang="en-US" sz="2400" dirty="0">
                <a:solidFill>
                  <a:srgbClr val="000000"/>
                </a:solidFill>
              </a:rPr>
              <a:t>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@Primary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</a:rPr>
              <a:t>HibernateRepository</a:t>
            </a:r>
            <a:r>
              <a:rPr lang="en-US" sz="2400" dirty="0">
                <a:solidFill>
                  <a:srgbClr val="000000"/>
                </a:solidFill>
              </a:rPr>
              <a:t> { … 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3837243"/>
            <a:ext cx="8088942" cy="2630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In the above example, since </a:t>
            </a:r>
            <a:r>
              <a:rPr lang="en-US" sz="2600" dirty="0" err="1" smtClean="0"/>
              <a:t>HibernateRepository</a:t>
            </a:r>
            <a:r>
              <a:rPr lang="en-US" sz="2600" dirty="0" smtClean="0"/>
              <a:t> is annotated with @Primary, Spring will automatically inject this repository over other similar beans equally qualified.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207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@Lazy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381125"/>
            <a:ext cx="8088942" cy="2630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Indicates whether a bean is to be lazily </a:t>
            </a:r>
            <a:r>
              <a:rPr lang="en-US" sz="2600" dirty="0" err="1" smtClean="0"/>
              <a:t>initalized</a:t>
            </a:r>
            <a:r>
              <a:rPr lang="en-US" sz="2600" dirty="0" smtClean="0"/>
              <a:t>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Used on class directly or indirectly annotated with @Component or on methods annotated with @Bean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By default bean initialization is eager unless specified explicitly as lazy.</a:t>
            </a:r>
          </a:p>
        </p:txBody>
      </p:sp>
    </p:spTree>
    <p:extLst>
      <p:ext uri="{BB962C8B-B14F-4D97-AF65-F5344CB8AC3E}">
        <p14:creationId xmlns:p14="http://schemas.microsoft.com/office/powerpoint/2010/main" val="26684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8621" y="1087780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dirty="0" smtClean="0"/>
              <a:t>@Component</a:t>
            </a:r>
            <a:r>
              <a:rPr lang="en-US" sz="2800" dirty="0"/>
              <a:t>, so the functionality is the same as we have discussed for @Component, but we annotate classes that are services in the application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@</a:t>
            </a:r>
            <a:r>
              <a:rPr lang="en-US" sz="2800" b="1" dirty="0"/>
              <a:t>Repository </a:t>
            </a:r>
            <a:r>
              <a:rPr lang="en-US" sz="2800" dirty="0"/>
              <a:t>it is a @Component, but we annotate classes that are repositories, so we have the database-related operations in these classes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@</a:t>
            </a:r>
            <a:r>
              <a:rPr lang="en-US" sz="2800" b="1" dirty="0"/>
              <a:t>Bean </a:t>
            </a:r>
            <a:r>
              <a:rPr lang="en-US" sz="2800" dirty="0"/>
              <a:t>it is used to explicitly declare a single bean, rather than letting the framework do it automatically with scanning </a:t>
            </a:r>
          </a:p>
        </p:txBody>
      </p:sp>
    </p:spTree>
    <p:extLst>
      <p:ext uri="{BB962C8B-B14F-4D97-AF65-F5344CB8AC3E}">
        <p14:creationId xmlns:p14="http://schemas.microsoft.com/office/powerpoint/2010/main" val="1342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1402105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</a:t>
            </a:r>
            <a:r>
              <a:rPr lang="en-US" sz="2800" b="1" dirty="0" err="1"/>
              <a:t>Autowire</a:t>
            </a:r>
            <a:r>
              <a:rPr lang="en-US" sz="2800" b="1" dirty="0"/>
              <a:t> </a:t>
            </a:r>
            <a:r>
              <a:rPr lang="en-US" sz="2800" dirty="0"/>
              <a:t>this is how we inject a dependency, we do not have to instantiate the class with the ’new’ keyword, it is handler by the framework itself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@</a:t>
            </a:r>
            <a:r>
              <a:rPr lang="en-US" sz="2800" b="1" dirty="0" err="1"/>
              <a:t>Qualitfier</a:t>
            </a:r>
            <a:r>
              <a:rPr lang="en-US" sz="2800" b="1" dirty="0"/>
              <a:t> </a:t>
            </a:r>
            <a:r>
              <a:rPr lang="en-US" sz="2800" dirty="0"/>
              <a:t>there may be a situation when you create more than one bean of the same type and want to wire only one of them with a property, in such case you can use @Qualifier annotation along with @</a:t>
            </a:r>
            <a:r>
              <a:rPr lang="en-US" sz="2800" dirty="0" err="1"/>
              <a:t>Autowired</a:t>
            </a:r>
            <a:r>
              <a:rPr lang="en-US" sz="2800" dirty="0"/>
              <a:t> to remove the confusion by specifying which exact bean will be wired </a:t>
            </a:r>
          </a:p>
        </p:txBody>
      </p:sp>
    </p:spTree>
    <p:extLst>
      <p:ext uri="{BB962C8B-B14F-4D97-AF65-F5344CB8AC3E}">
        <p14:creationId xmlns:p14="http://schemas.microsoft.com/office/powerpoint/2010/main" val="8761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798" y="1200493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@Configuration </a:t>
            </a:r>
            <a:r>
              <a:rPr lang="en-US" sz="2800" dirty="0"/>
              <a:t>it is a @Component as well. Indicates that the given class declares one or more @Bean methods. It indicates also that the class may be processed by the Spring container to generate bean definitions and service requests for those beans at runtime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@</a:t>
            </a:r>
            <a:r>
              <a:rPr lang="en-US" sz="2800" b="1" dirty="0" err="1"/>
              <a:t>ComponentScan</a:t>
            </a:r>
            <a:r>
              <a:rPr lang="en-US" sz="2800" b="1" dirty="0"/>
              <a:t> </a:t>
            </a:r>
            <a:r>
              <a:rPr lang="en-US" sz="2800" dirty="0"/>
              <a:t>Spring container can detect and register the beans and the classes with the @Component annotation ( as well as the @Services and @</a:t>
            </a:r>
            <a:r>
              <a:rPr lang="en-US" sz="2800" dirty="0" err="1"/>
              <a:t>Repositorys</a:t>
            </a:r>
            <a:r>
              <a:rPr lang="en-US" sz="2800" dirty="0"/>
              <a:t> ). We can define the package name in which Spring is going to scan for the components. </a:t>
            </a:r>
          </a:p>
        </p:txBody>
      </p:sp>
    </p:spTree>
    <p:extLst>
      <p:ext uri="{BB962C8B-B14F-4D97-AF65-F5344CB8AC3E}">
        <p14:creationId xmlns:p14="http://schemas.microsoft.com/office/powerpoint/2010/main" val="18923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1402105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</a:t>
            </a:r>
            <a:r>
              <a:rPr lang="en-US" sz="2800" b="1" dirty="0" err="1"/>
              <a:t>EnableAutoConfiguration</a:t>
            </a:r>
            <a:r>
              <a:rPr lang="en-US" sz="2800" b="1" dirty="0"/>
              <a:t> </a:t>
            </a:r>
            <a:r>
              <a:rPr lang="en-US" sz="2800" dirty="0"/>
              <a:t>auto-configures the beans that are present in the </a:t>
            </a:r>
            <a:r>
              <a:rPr lang="en-US" sz="2800" dirty="0" err="1"/>
              <a:t>classpath</a:t>
            </a:r>
            <a:r>
              <a:rPr lang="en-US" sz="2800" dirty="0"/>
              <a:t>. For example, if we have tomcat-embedded.jar in the </a:t>
            </a:r>
            <a:r>
              <a:rPr lang="en-US" sz="2800" dirty="0" err="1"/>
              <a:t>classpath</a:t>
            </a:r>
            <a:r>
              <a:rPr lang="en-US" sz="2800" dirty="0"/>
              <a:t>, we need the </a:t>
            </a:r>
            <a:r>
              <a:rPr lang="en-US" sz="2800" dirty="0" smtClean="0"/>
              <a:t>Tomcat Embedded </a:t>
            </a:r>
            <a:r>
              <a:rPr lang="en-US" sz="2800" dirty="0" err="1" smtClean="0"/>
              <a:t>ServletContainer</a:t>
            </a:r>
            <a:r>
              <a:rPr lang="en-US" sz="2800" dirty="0" smtClean="0"/>
              <a:t> Factory </a:t>
            </a:r>
            <a:r>
              <a:rPr lang="en-US" sz="2800" dirty="0"/>
              <a:t>bean to configure the tomcat server. This will be done because of this annotation </a:t>
            </a:r>
          </a:p>
        </p:txBody>
      </p:sp>
    </p:spTree>
    <p:extLst>
      <p:ext uri="{BB962C8B-B14F-4D97-AF65-F5344CB8AC3E}">
        <p14:creationId xmlns:p14="http://schemas.microsoft.com/office/powerpoint/2010/main" val="10882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1402105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</a:t>
            </a:r>
            <a:r>
              <a:rPr lang="en-US" sz="2800" b="1" dirty="0" err="1"/>
              <a:t>SpringBootApplication</a:t>
            </a:r>
            <a:r>
              <a:rPr lang="en-US" sz="2800" b="1" dirty="0"/>
              <a:t> </a:t>
            </a:r>
            <a:r>
              <a:rPr lang="en-US" sz="2800" dirty="0"/>
              <a:t>because most of the applications needs the @Configuration, @</a:t>
            </a:r>
            <a:r>
              <a:rPr lang="en-US" sz="2800" dirty="0" err="1"/>
              <a:t>ComponentScan</a:t>
            </a:r>
            <a:r>
              <a:rPr lang="en-US" sz="2800" dirty="0"/>
              <a:t> and the @</a:t>
            </a:r>
            <a:r>
              <a:rPr lang="en-US" sz="2800" dirty="0" err="1"/>
              <a:t>EnableAutoConfiguration</a:t>
            </a:r>
            <a:r>
              <a:rPr lang="en-US" sz="2800" dirty="0"/>
              <a:t> annotations, they have been merged into this single @</a:t>
            </a:r>
            <a:r>
              <a:rPr lang="en-US" sz="2800" dirty="0" err="1"/>
              <a:t>EnableAutoConfiguration</a:t>
            </a:r>
            <a:r>
              <a:rPr lang="en-US" sz="2800" dirty="0"/>
              <a:t> annotation </a:t>
            </a:r>
          </a:p>
        </p:txBody>
      </p:sp>
    </p:spTree>
    <p:extLst>
      <p:ext uri="{BB962C8B-B14F-4D97-AF65-F5344CB8AC3E}">
        <p14:creationId xmlns:p14="http://schemas.microsoft.com/office/powerpoint/2010/main" val="39486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Additional Links :</a:t>
            </a:r>
          </a:p>
          <a:p>
            <a:pPr lvl="1" eaLnBrk="1" hangingPunct="1"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u="sng" smtClean="0">
                <a:solidFill>
                  <a:schemeClr val="accent2"/>
                </a:solidFill>
                <a:latin typeface="Arial" charset="0"/>
                <a:cs typeface="Arial" charset="0"/>
              </a:rPr>
              <a:t>http://static.springsource.org/spring/docs/2.5.x/api/org/springframework/beans/factory/annotation/</a:t>
            </a:r>
          </a:p>
          <a:p>
            <a:pPr eaLnBrk="1" hangingPunct="1"/>
            <a:endParaRPr lang="en-US" sz="2400" u="sng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4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Additional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081213"/>
            <a:ext cx="8686800" cy="4776787"/>
          </a:xfrm>
        </p:spPr>
        <p:txBody>
          <a:bodyPr/>
          <a:lstStyle/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Some of the Spring Annotations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XML Configuration &amp; Annotations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Java Based Configurations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When use what?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Summary</a:t>
            </a:r>
          </a:p>
          <a:p>
            <a:pPr lvl="1"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Text Placeholder 6"/>
          <p:cNvSpPr txBox="1">
            <a:spLocks/>
          </p:cNvSpPr>
          <p:nvPr/>
        </p:nvSpPr>
        <p:spPr bwMode="auto">
          <a:xfrm>
            <a:off x="368300" y="1466850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spcBef>
                <a:spcPts val="12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sz="2600"/>
              <a:t>This module will cover the following topics:</a:t>
            </a:r>
          </a:p>
        </p:txBody>
      </p:sp>
      <p:pic>
        <p:nvPicPr>
          <p:cNvPr id="28676" name="Picture 4" descr="Magnify_PC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8338" y="158750"/>
            <a:ext cx="20002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500" b="1" smtClean="0">
                <a:latin typeface="Arial" charset="0"/>
                <a:cs typeface="Arial" charset="0"/>
              </a:rPr>
              <a:t>Fill in the blanks to complete Module Summary</a:t>
            </a:r>
          </a:p>
          <a:p>
            <a:pPr eaLnBrk="1" hangingPunct="1"/>
            <a:endParaRPr lang="en-IN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IN" sz="2200" smtClean="0">
                <a:latin typeface="Arial" charset="0"/>
                <a:cs typeface="Arial" charset="0"/>
              </a:rPr>
              <a:t>@Autowired annotation can be applied on _____________, ___________ and _______.</a:t>
            </a:r>
          </a:p>
          <a:p>
            <a:pPr eaLnBrk="1" hangingPunct="1"/>
            <a:endParaRPr lang="en-US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Using an ___________annotation you can inject named beans.</a:t>
            </a: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r>
              <a:rPr lang="en-US" sz="1800" smtClean="0">
                <a:latin typeface="Arial" charset="0"/>
                <a:cs typeface="Arial" charset="0"/>
              </a:rPr>
              <a:t>____________ </a:t>
            </a:r>
            <a:r>
              <a:rPr lang="en-US" sz="2200" smtClean="0">
                <a:latin typeface="Arial" charset="0"/>
                <a:cs typeface="Arial" charset="0"/>
              </a:rPr>
              <a:t>annotation takes a String parameter that names the bean</a:t>
            </a:r>
          </a:p>
          <a:p>
            <a:pPr lvl="1" eaLnBrk="1" hangingPunct="1"/>
            <a:endParaRPr lang="en-US" sz="22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200" smtClean="0">
              <a:latin typeface="Arial" charset="0"/>
              <a:cs typeface="Arial" charset="0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500" b="1" dirty="0" smtClean="0">
                <a:latin typeface="Arial" charset="0"/>
                <a:cs typeface="Arial" charset="0"/>
              </a:rPr>
              <a:t>Fill in the blanks to complete Module Summary</a:t>
            </a:r>
          </a:p>
          <a:p>
            <a:pPr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IN" sz="2200" dirty="0" smtClean="0">
                <a:latin typeface="Arial" charset="0"/>
                <a:cs typeface="Arial" charset="0"/>
              </a:rPr>
              <a:t>@</a:t>
            </a:r>
            <a:r>
              <a:rPr lang="en-IN" sz="2200" dirty="0" err="1" smtClean="0">
                <a:latin typeface="Arial" charset="0"/>
                <a:cs typeface="Arial" charset="0"/>
              </a:rPr>
              <a:t>Autowired</a:t>
            </a:r>
            <a:r>
              <a:rPr lang="en-IN" sz="2200" dirty="0" smtClean="0">
                <a:latin typeface="Arial" charset="0"/>
                <a:cs typeface="Arial" charset="0"/>
              </a:rPr>
              <a:t> annotation can be applied on </a:t>
            </a:r>
            <a:r>
              <a:rPr lang="en-IN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setter methods</a:t>
            </a:r>
            <a:r>
              <a:rPr lang="en-IN" sz="2200" u="sng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latin typeface="Arial" charset="0"/>
                <a:cs typeface="Arial" charset="0"/>
              </a:rPr>
              <a:t> </a:t>
            </a:r>
            <a:r>
              <a:rPr lang="en-IN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constructors</a:t>
            </a:r>
            <a:r>
              <a:rPr lang="en-IN" sz="2200" dirty="0" smtClean="0">
                <a:latin typeface="Arial" charset="0"/>
                <a:cs typeface="Arial" charset="0"/>
              </a:rPr>
              <a:t> and </a:t>
            </a:r>
            <a:r>
              <a:rPr lang="en-IN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fields</a:t>
            </a:r>
            <a:r>
              <a:rPr lang="en-IN" sz="2200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dirty="0" smtClean="0">
                <a:latin typeface="Arial" charset="0"/>
                <a:cs typeface="Arial" charset="0"/>
              </a:rPr>
              <a:t>Using an </a:t>
            </a:r>
            <a:r>
              <a:rPr lang="en-US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@Qualifier </a:t>
            </a:r>
            <a:r>
              <a:rPr lang="en-US" sz="2200" dirty="0" smtClean="0">
                <a:latin typeface="Arial" charset="0"/>
                <a:cs typeface="Arial" charset="0"/>
              </a:rPr>
              <a:t>annotation you can inject named beans.</a:t>
            </a: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r>
              <a:rPr lang="en-US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@Component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cs typeface="Arial" charset="0"/>
              </a:rPr>
              <a:t>annotation takes a String parameter that names the bean</a:t>
            </a:r>
          </a:p>
          <a:p>
            <a:pPr lvl="1" eaLnBrk="1" hangingPunct="1"/>
            <a:endParaRPr lang="en-US" sz="22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200" dirty="0" smtClean="0">
              <a:latin typeface="Arial" charset="0"/>
              <a:cs typeface="Arial" charset="0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73188"/>
            <a:ext cx="8228013" cy="42735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Now that you have completed this module, you should be familiar with the following concepts:</a:t>
            </a:r>
          </a:p>
          <a:p>
            <a:pPr eaLnBrk="1" hangingPunct="1">
              <a:buFont typeface="Arial" charset="0"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Spring’s configuration directives can be written in XML or using annotations</a:t>
            </a: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You can mix and match XML and annotations as you please</a:t>
            </a: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@Autowired and @Component allow for almost empty configuration files</a:t>
            </a:r>
          </a:p>
          <a:p>
            <a:pPr eaLnBrk="1" hangingPunct="1"/>
            <a:endParaRPr lang="en-US" sz="2200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58775"/>
            <a:ext cx="8228013" cy="6048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How Spring works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276600" y="2052638"/>
            <a:ext cx="3409950" cy="203835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90000" tIns="64440" rIns="90000" bIns="46800" anchor="ctr"/>
          <a:lstStyle/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Spring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Application Context 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FFFFFF"/>
              </a:solidFill>
            </a:endParaRP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applicationContext.xml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/ 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Module-servlet.xml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066800" y="3024188"/>
            <a:ext cx="2209800" cy="790575"/>
            <a:chOff x="672" y="1905"/>
            <a:chExt cx="1392" cy="498"/>
          </a:xfrm>
        </p:grpSpPr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>
              <a:off x="672" y="1920"/>
              <a:ext cx="13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718" y="1905"/>
              <a:ext cx="1258" cy="4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4440" rIns="90000" bIns="46800">
              <a:spAutoFit/>
            </a:bodyPr>
            <a:lstStyle/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Configuration</a:t>
              </a:r>
            </a:p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Instructions</a:t>
              </a:r>
            </a:p>
          </p:txBody>
        </p:sp>
      </p:grp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590800" y="1279525"/>
            <a:ext cx="5410200" cy="762000"/>
            <a:chOff x="1776" y="1056"/>
            <a:chExt cx="2592" cy="48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880" y="1056"/>
              <a:ext cx="1" cy="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76" y="1104"/>
              <a:ext cx="2592" cy="2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64440" rIns="90000" bIns="46800">
              <a:spAutoFit/>
            </a:bodyPr>
            <a:lstStyle/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Your Application Classes (POJOs)</a:t>
              </a:r>
            </a:p>
          </p:txBody>
        </p:sp>
      </p:grp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543300" y="4800600"/>
            <a:ext cx="2667000" cy="137160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90000" tIns="64440" rIns="90000" bIns="46800" anchor="ctr"/>
          <a:lstStyle/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Fully configured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application system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Ready for use</a:t>
            </a:r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4991100" y="4127500"/>
            <a:ext cx="1069975" cy="685800"/>
            <a:chOff x="2832" y="2496"/>
            <a:chExt cx="674" cy="432"/>
          </a:xfrm>
        </p:grpSpPr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2832" y="2496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832" y="2577"/>
              <a:ext cx="674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4440" rIns="90000" bIns="46800">
              <a:spAutoFit/>
            </a:bodyPr>
            <a:lstStyle/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</a:rPr>
                <a:t>Creates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Bean Injection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457200" y="1260475"/>
            <a:ext cx="8077200" cy="5359400"/>
            <a:chOff x="288" y="920"/>
            <a:chExt cx="5088" cy="3142"/>
          </a:xfrm>
        </p:grpSpPr>
        <p:sp>
          <p:nvSpPr>
            <p:cNvPr id="80911" name="Text Box 17"/>
            <p:cNvSpPr txBox="1">
              <a:spLocks noChangeArrowheads="1"/>
            </p:cNvSpPr>
            <p:nvPr/>
          </p:nvSpPr>
          <p:spPr bwMode="auto">
            <a:xfrm>
              <a:off x="2684" y="2233"/>
              <a:ext cx="2440" cy="36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62676" rIns="90000" bIns="46800">
              <a:spAutoFit/>
            </a:bodyPr>
            <a:lstStyle/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Injecting AccountRepository Bean to</a:t>
              </a:r>
            </a:p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TransferServiceImpl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288" y="920"/>
              <a:ext cx="5088" cy="3142"/>
            </a:xfrm>
            <a:prstGeom prst="rect">
              <a:avLst/>
            </a:prstGeom>
            <a:noFill/>
            <a:ln w="12573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109800" rIns="90000" bIns="46800"/>
            <a:lstStyle/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public class</a:t>
              </a:r>
              <a:r>
                <a:rPr lang="en-US" dirty="0"/>
                <a:t> </a:t>
              </a:r>
              <a:r>
                <a:rPr lang="en-US" dirty="0" err="1"/>
                <a:t>TransferServiceImpl</a:t>
              </a:r>
              <a:r>
                <a:rPr lang="en-US" dirty="0"/>
                <a:t> implements 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 err="1"/>
                <a:t>TransferService</a:t>
              </a:r>
              <a:r>
                <a:rPr lang="en-US" dirty="0"/>
                <a:t> {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chemeClr val="bg2"/>
                  </a:solidFill>
                </a:rPr>
                <a:t>    // Constructor Injection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	public</a:t>
              </a:r>
              <a:r>
                <a:rPr lang="en-US" dirty="0"/>
                <a:t> </a:t>
              </a:r>
              <a:r>
                <a:rPr lang="en-US" dirty="0" err="1"/>
                <a:t>TransferServiceImpl</a:t>
              </a:r>
              <a:r>
                <a:rPr lang="en-US" dirty="0"/>
                <a:t>(</a:t>
              </a:r>
              <a:r>
                <a:rPr lang="en-US" dirty="0" err="1"/>
                <a:t>AccountRepository</a:t>
              </a:r>
              <a:r>
                <a:rPr lang="en-US" dirty="0"/>
                <a:t> </a:t>
              </a:r>
              <a:r>
                <a:rPr lang="en-US" dirty="0" err="1"/>
                <a:t>ar</a:t>
              </a:r>
              <a:r>
                <a:rPr lang="en-US" dirty="0"/>
                <a:t>) {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		 </a:t>
              </a:r>
              <a:r>
                <a:rPr lang="en-US" dirty="0" err="1">
                  <a:solidFill>
                    <a:srgbClr val="7F0055"/>
                  </a:solidFill>
                </a:rPr>
                <a:t>this</a:t>
              </a:r>
              <a:r>
                <a:rPr lang="en-US" dirty="0" err="1"/>
                <a:t>.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/>
                <a:t> = </a:t>
              </a:r>
              <a:r>
                <a:rPr lang="en-US" dirty="0" err="1"/>
                <a:t>ar</a:t>
              </a:r>
              <a:r>
                <a:rPr lang="en-US" dirty="0"/>
                <a:t>;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	}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    …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// </a:t>
              </a:r>
              <a:r>
                <a:rPr lang="en-US" dirty="0">
                  <a:solidFill>
                    <a:schemeClr val="bg2"/>
                  </a:solidFill>
                </a:rPr>
                <a:t>OR – Setter Injection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>
                <a:solidFill>
                  <a:schemeClr val="bg2"/>
                </a:solidFill>
              </a:endParaRP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C0"/>
                  </a:solidFill>
                </a:rPr>
                <a:t> 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C0"/>
                  </a:solidFill>
                </a:rPr>
                <a:t>;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>
                <a:solidFill>
                  <a:srgbClr val="7F0055"/>
                </a:solidFill>
              </a:endParaRP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public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set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ar</a:t>
              </a:r>
              <a:r>
                <a:rPr lang="en-US" dirty="0">
                  <a:solidFill>
                    <a:srgbClr val="000000"/>
                  </a:solidFill>
                </a:rPr>
                <a:t>) {</a:t>
              </a: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		</a:t>
              </a:r>
              <a:r>
                <a:rPr lang="en-US" dirty="0" err="1">
                  <a:solidFill>
                    <a:srgbClr val="7F0055"/>
                  </a:solidFill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</a:rPr>
                <a:t>.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ar</a:t>
              </a:r>
              <a:r>
                <a:rPr lang="en-US" dirty="0">
                  <a:solidFill>
                    <a:srgbClr val="000000"/>
                  </a:solidFill>
                </a:rPr>
                <a:t>;</a:t>
              </a: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}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}</a:t>
              </a:r>
            </a:p>
          </p:txBody>
        </p:sp>
      </p:grp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4895850" y="2895600"/>
            <a:ext cx="5715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4895850" y="4173538"/>
            <a:ext cx="876300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Constructor Injection – XML Configuration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&lt;constructor-arg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 </a:t>
            </a:r>
            <a:r>
              <a:rPr lang="en-US">
                <a:solidFill>
                  <a:srgbClr val="3F7F7F"/>
                </a:solidFill>
              </a:rPr>
              <a:t>/&gt; 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3F7F7F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&lt;constructor-arg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618038" y="2774950"/>
            <a:ext cx="148272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4618038" y="2774950"/>
            <a:ext cx="148272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Setter Injection – XML Configuration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 name=“</a:t>
            </a:r>
            <a:r>
              <a:rPr lang="en-US">
                <a:solidFill>
                  <a:srgbClr val="0000C0"/>
                </a:solidFill>
              </a:rPr>
              <a:t>accountRepository</a:t>
            </a:r>
            <a:r>
              <a:rPr lang="en-US">
                <a:solidFill>
                  <a:srgbClr val="3F7F7F"/>
                </a:solidFill>
              </a:rPr>
              <a:t>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 </a:t>
            </a:r>
            <a:r>
              <a:rPr lang="en-US">
                <a:solidFill>
                  <a:srgbClr val="3F7F7F"/>
                </a:solidFill>
              </a:rPr>
              <a:t>/&gt; 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3F7F7F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 name=“dataSource”</a:t>
            </a:r>
            <a:r>
              <a:rPr lang="en-US"/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  <a:p>
            <a:endParaRPr lang="en-US">
              <a:solidFill>
                <a:srgbClr val="3F7F7F"/>
              </a:solidFill>
            </a:endParaRPr>
          </a:p>
          <a:p>
            <a:pPr>
              <a:buFontTx/>
              <a:buChar char="•"/>
            </a:pPr>
            <a:r>
              <a:rPr lang="en-US"/>
              <a:t> Place holder (Setter – Getter methods) for injecting bean in parent class.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 flipV="1">
            <a:off x="6172200" y="2152650"/>
            <a:ext cx="22098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 flipV="1">
            <a:off x="5124450" y="3238500"/>
            <a:ext cx="32575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0" y="1482725"/>
            <a:ext cx="585788" cy="4865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j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@Autowired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200" y="1676400"/>
            <a:ext cx="8077200" cy="20574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103500" rIns="90000" bIns="46800"/>
          <a:lstStyle/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7F0055"/>
                </a:solidFill>
              </a:rPr>
              <a:t>public class</a:t>
            </a:r>
            <a:r>
              <a:rPr lang="en-US" sz="2000"/>
              <a:t> TransferServiceImpl implements TransferService {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</a:t>
            </a:r>
            <a:r>
              <a:rPr lang="en-US" sz="2000" b="1"/>
              <a:t>@Autowired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7F0055"/>
                </a:solidFill>
              </a:rPr>
              <a:t>    public</a:t>
            </a:r>
            <a:r>
              <a:rPr lang="en-US" sz="2000"/>
              <a:t> TransferServiceImpl(AccountRepository ar) {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    </a:t>
            </a:r>
            <a:r>
              <a:rPr lang="en-US" sz="2000">
                <a:solidFill>
                  <a:srgbClr val="7F0055"/>
                </a:solidFill>
              </a:rPr>
              <a:t>this</a:t>
            </a:r>
            <a:r>
              <a:rPr lang="en-US" sz="2000"/>
              <a:t>.</a:t>
            </a:r>
            <a:r>
              <a:rPr lang="en-US" sz="2000">
                <a:solidFill>
                  <a:srgbClr val="0000C0"/>
                </a:solidFill>
              </a:rPr>
              <a:t>accountRepository</a:t>
            </a:r>
            <a:r>
              <a:rPr lang="en-US" sz="2000"/>
              <a:t> = ar;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}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…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}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7200" y="4038600"/>
            <a:ext cx="8077200" cy="22098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109800" rIns="90000" bIns="46800"/>
          <a:lstStyle/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7F0055"/>
                </a:solidFill>
              </a:rPr>
              <a:t>public class</a:t>
            </a:r>
            <a:r>
              <a:rPr lang="en-US" sz="2000">
                <a:solidFill>
                  <a:srgbClr val="000000"/>
                </a:solidFill>
              </a:rPr>
              <a:t> JdbcAccountRepository implements AccountRepository {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 b="1">
                <a:solidFill>
                  <a:srgbClr val="000000"/>
                </a:solidFill>
              </a:rPr>
              <a:t>@Autowired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7F0055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JdbcAccountRepository(DataSource ds) {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    </a:t>
            </a:r>
            <a:r>
              <a:rPr lang="en-US" sz="2000">
                <a:solidFill>
                  <a:srgbClr val="7F0055"/>
                </a:solidFill>
              </a:rPr>
              <a:t>this</a:t>
            </a:r>
            <a:r>
              <a:rPr lang="en-US" sz="2000">
                <a:solidFill>
                  <a:srgbClr val="000000"/>
                </a:solidFill>
              </a:rPr>
              <a:t>.</a:t>
            </a:r>
            <a:r>
              <a:rPr lang="en-US" sz="2000">
                <a:solidFill>
                  <a:srgbClr val="0000C0"/>
                </a:solidFill>
              </a:rPr>
              <a:t>dataSource</a:t>
            </a:r>
            <a:r>
              <a:rPr lang="en-US" sz="2000">
                <a:solidFill>
                  <a:srgbClr val="000000"/>
                </a:solidFill>
              </a:rPr>
              <a:t> = ds;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}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…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@Autowired – XML Configuration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 /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</a:t>
            </a: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 /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endParaRPr lang="en-US">
              <a:solidFill>
                <a:srgbClr val="3F7F7F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pPr>
              <a:lnSpc>
                <a:spcPct val="75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3F7F7F"/>
                </a:solidFill>
              </a:rPr>
              <a:t>&lt;context:annotation-config/&gt;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 flipV="1">
            <a:off x="3676650" y="2705100"/>
            <a:ext cx="147002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 flipV="1">
            <a:off x="4095750" y="2228850"/>
            <a:ext cx="10509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146675" y="2765425"/>
            <a:ext cx="3749675" cy="67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 need to specify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constructor-args / Setter reference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013325" y="4914900"/>
            <a:ext cx="37496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IN"/>
              <a:t>looks for annotations on beans </a:t>
            </a:r>
          </a:p>
          <a:p>
            <a:pPr algn="ctr"/>
            <a:r>
              <a:rPr lang="en-IN"/>
              <a:t>only in the same application context</a:t>
            </a:r>
          </a:p>
          <a:p>
            <a:pPr algn="ctr"/>
            <a:r>
              <a:rPr lang="en-IN"/>
              <a:t>where it is defined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3352800" y="5314950"/>
            <a:ext cx="166052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SWF Template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9D8A6-72FA-46AD-A6C0-9BFAC61A9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18B260-8D69-48C0-8609-F4BD7113243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4474D9-BC06-410B-AB26-E2D506E0A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1376</TotalTime>
  <Words>1968</Words>
  <Application>Microsoft Office PowerPoint</Application>
  <PresentationFormat>On-screen Show (4:3)</PresentationFormat>
  <Paragraphs>381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Lucida Sans</vt:lpstr>
      <vt:lpstr>Times New Roman</vt:lpstr>
      <vt:lpstr>Verdana</vt:lpstr>
      <vt:lpstr>Pencils_02_2012</vt:lpstr>
      <vt:lpstr>PowerPoint Presentation</vt:lpstr>
      <vt:lpstr>Course Goals / Objectives</vt:lpstr>
      <vt:lpstr>Agenda</vt:lpstr>
      <vt:lpstr>How Spring works</vt:lpstr>
      <vt:lpstr>Bean Injection</vt:lpstr>
      <vt:lpstr>Constructor Injection – XML Configuration</vt:lpstr>
      <vt:lpstr>Setter Injection – XML Configuration</vt:lpstr>
      <vt:lpstr>@Autowired</vt:lpstr>
      <vt:lpstr>@Autowired – XML Configuration</vt:lpstr>
      <vt:lpstr>@Autowired                                                    contd…</vt:lpstr>
      <vt:lpstr>@Component</vt:lpstr>
      <vt:lpstr>@Component                                                   contd…</vt:lpstr>
      <vt:lpstr>@Qualifier</vt:lpstr>
      <vt:lpstr>When to use What</vt:lpstr>
      <vt:lpstr>Spring Core Annotations : See-It</vt:lpstr>
      <vt:lpstr>Spring Core Annotations : Try It</vt:lpstr>
      <vt:lpstr>Java Based Annotations</vt:lpstr>
      <vt:lpstr>@Configuration and @Bean</vt:lpstr>
      <vt:lpstr>@Import</vt:lpstr>
      <vt:lpstr>@Primary</vt:lpstr>
      <vt:lpstr>@Primary – Example (Contd..)</vt:lpstr>
      <vt:lpstr>@Primary - Example</vt:lpstr>
      <vt:lpstr>@Lazy</vt:lpstr>
      <vt:lpstr>Overview</vt:lpstr>
      <vt:lpstr>Overview</vt:lpstr>
      <vt:lpstr>Overview</vt:lpstr>
      <vt:lpstr>Overview</vt:lpstr>
      <vt:lpstr>Overview</vt:lpstr>
      <vt:lpstr>Additional Resources</vt:lpstr>
      <vt:lpstr>Course / Module Summary</vt:lpstr>
      <vt:lpstr>Course / Module Summary</vt:lpstr>
      <vt:lpstr>PowerPoint Presentation</vt:lpstr>
      <vt:lpstr>Course / Module Summary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cp:lastModifiedBy>Parameswari Bala</cp:lastModifiedBy>
  <cp:revision>156</cp:revision>
  <dcterms:created xsi:type="dcterms:W3CDTF">2012-03-13T15:47:14Z</dcterms:created>
  <dcterms:modified xsi:type="dcterms:W3CDTF">2018-09-11T05:14:24Z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