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16" r:id="rId5"/>
    <p:sldId id="330" r:id="rId6"/>
    <p:sldId id="357" r:id="rId7"/>
    <p:sldId id="359" r:id="rId8"/>
    <p:sldId id="360" r:id="rId9"/>
    <p:sldId id="341" r:id="rId10"/>
    <p:sldId id="358" r:id="rId11"/>
    <p:sldId id="348" r:id="rId12"/>
    <p:sldId id="353" r:id="rId13"/>
    <p:sldId id="355" r:id="rId14"/>
    <p:sldId id="356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368" r:id="rId23"/>
    <p:sldId id="344" r:id="rId24"/>
    <p:sldId id="345" r:id="rId25"/>
    <p:sldId id="339" r:id="rId26"/>
    <p:sldId id="340" r:id="rId27"/>
    <p:sldId id="354" r:id="rId28"/>
    <p:sldId id="315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BEE"/>
    <a:srgbClr val="992222"/>
    <a:srgbClr val="7F7F7F"/>
    <a:srgbClr val="666666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94" autoAdjust="0"/>
  </p:normalViewPr>
  <p:slideViewPr>
    <p:cSldViewPr snapToGrid="0" snapToObjects="1" showGuides="1">
      <p:cViewPr>
        <p:scale>
          <a:sx n="55" d="100"/>
          <a:sy n="55" d="100"/>
        </p:scale>
        <p:origin x="-2394" y="-300"/>
      </p:cViewPr>
      <p:guideLst>
        <p:guide orient="horz" pos="5"/>
        <p:guide orient="horz" pos="4043"/>
        <p:guide orient="horz" pos="2379"/>
        <p:guide orient="horz" pos="4233"/>
        <p:guide orient="horz" pos="924"/>
        <p:guide orient="horz" pos="736"/>
        <p:guide orient="horz" pos="2871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03/09/2014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</a:t>
            </a:r>
            <a:r>
              <a:rPr lang="en-US" baseline="0" dirty="0" smtClean="0"/>
              <a:t> Notes:</a:t>
            </a:r>
          </a:p>
          <a:p>
            <a:r>
              <a:rPr lang="en-US" baseline="0" dirty="0" smtClean="0"/>
              <a:t>Refer to the link given below for detailed information</a:t>
            </a:r>
          </a:p>
          <a:p>
            <a:r>
              <a:rPr lang="en-US" dirty="0" smtClean="0"/>
              <a:t>http://static.springsource.org/spring/docs/2.5.x/api/index.html?org/springframework/web/bind/annotation/ModelAttribute.html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6" y="-26673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14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57" r:id="rId12"/>
    <p:sldLayoutId id="2147483658" r:id="rId13"/>
    <p:sldLayoutId id="2147483659" r:id="rId14"/>
    <p:sldLayoutId id="2147483663" r:id="rId15"/>
    <p:sldLayoutId id="2147483662" r:id="rId16"/>
    <p:sldLayoutId id="2147483664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3.0.x/reference/view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Application Delivery Fundamentals 2.0 B: 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Spring Form Handling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form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200" y="1453039"/>
            <a:ext cx="7675696" cy="48320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commandName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=“visitor"&gt;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&lt;table&gt;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&lt;td&gt;First Name:&lt;/td&gt;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form:input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path="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/&gt;&lt;/td&gt; 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&lt;td&gt;Last Name:&lt;/td&gt;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form:input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path="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/&gt;&lt;/td&gt; 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&lt;td&gt;Age:&lt;/td&gt;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form:input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path=“age" /&gt;&lt;/td&gt; 	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colspan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="2"&gt;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	&lt;input type="submit" value=“Register" /&gt;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&lt;/td&gt;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&lt;/table&gt;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Renders an HTML 'input' tag with type 'text' using the bound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input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2578099"/>
            <a:ext cx="7675696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commandName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=“visitor"&gt;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&lt;table&gt;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&lt;td&gt;First Name:&lt;/td&gt;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form:input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path="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/&gt;&lt;/td&gt; 	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…..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&lt;td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colspan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="2"&gt;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	&lt;input type="submit" value=“Register" /&gt;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   &lt;/td&gt;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&lt;/table&gt;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form:form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5100" y="3441700"/>
            <a:ext cx="5346700" cy="34766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used in a Spring MVC web application</a:t>
            </a:r>
          </a:p>
          <a:p>
            <a:r>
              <a:rPr lang="en-US" dirty="0" smtClean="0"/>
              <a:t>It is used in two scenario’s</a:t>
            </a:r>
          </a:p>
          <a:p>
            <a:pPr lvl="1"/>
            <a:r>
              <a:rPr lang="en-US" dirty="0" smtClean="0"/>
              <a:t>to inject data objects(model) before a view page(</a:t>
            </a:r>
            <a:r>
              <a:rPr lang="en-US" dirty="0" err="1" smtClean="0"/>
              <a:t>jsp</a:t>
            </a:r>
            <a:r>
              <a:rPr lang="en-US" dirty="0" smtClean="0"/>
              <a:t>) loads. This is to ensure that the </a:t>
            </a:r>
            <a:r>
              <a:rPr lang="en-US" dirty="0" err="1" smtClean="0"/>
              <a:t>jsp</a:t>
            </a:r>
            <a:r>
              <a:rPr lang="en-US" dirty="0" smtClean="0"/>
              <a:t> page has all the data required to display itself. The injection is achieved by binding a method return value to the model.</a:t>
            </a:r>
          </a:p>
          <a:p>
            <a:pPr lvl="1"/>
            <a:r>
              <a:rPr lang="en-US" dirty="0" smtClean="0"/>
              <a:t>to read data from a model and passing on to the parameters of the handler method.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95939" y="1298575"/>
            <a:ext cx="2960914" cy="496728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12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ModelAttribute</a:t>
            </a:r>
            <a:r>
              <a:rPr lang="en-US" sz="12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("</a:t>
            </a:r>
            <a:r>
              <a:rPr lang="en-US" sz="12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countryList</a:t>
            </a:r>
            <a:r>
              <a:rPr lang="en-US" sz="12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")</a:t>
            </a:r>
          </a:p>
          <a:p>
            <a:pPr>
              <a:buNone/>
            </a:pPr>
            <a:r>
              <a:rPr lang="en-US" sz="1200" b="1" dirty="0" smtClean="0"/>
              <a:t>public List&lt;Country&gt; </a:t>
            </a:r>
            <a:r>
              <a:rPr lang="en-US" sz="1200" b="1" dirty="0" err="1" smtClean="0"/>
              <a:t>populateCountry</a:t>
            </a:r>
            <a:r>
              <a:rPr lang="en-US" sz="1200" b="1" dirty="0" smtClean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List&lt;Country&gt; </a:t>
            </a:r>
            <a:r>
              <a:rPr lang="en-US" sz="1200" dirty="0" err="1" smtClean="0"/>
              <a:t>countryList</a:t>
            </a:r>
            <a:r>
              <a:rPr lang="en-US" sz="1200" dirty="0" smtClean="0"/>
              <a:t> = </a:t>
            </a:r>
            <a:r>
              <a:rPr lang="en-US" sz="1200" b="1" dirty="0" smtClean="0"/>
              <a:t>new 		</a:t>
            </a:r>
            <a:r>
              <a:rPr lang="en-US" sz="1200" b="1" dirty="0" err="1" smtClean="0"/>
              <a:t>ArrayList</a:t>
            </a:r>
            <a:r>
              <a:rPr lang="en-US" sz="1200" b="1" dirty="0" smtClean="0"/>
              <a:t>&lt;Country&gt;();</a:t>
            </a:r>
          </a:p>
          <a:p>
            <a:pPr>
              <a:buNone/>
            </a:pPr>
            <a:r>
              <a:rPr lang="en-US" sz="1200" dirty="0" smtClean="0"/>
              <a:t>	Country c1 = </a:t>
            </a:r>
            <a:r>
              <a:rPr lang="en-US" sz="1200" b="1" dirty="0" smtClean="0"/>
              <a:t>new Country();</a:t>
            </a:r>
          </a:p>
          <a:p>
            <a:pPr>
              <a:buNone/>
            </a:pPr>
            <a:r>
              <a:rPr lang="en-US" sz="1200" dirty="0" smtClean="0"/>
              <a:t>	c1.setCountryId(1);</a:t>
            </a:r>
          </a:p>
          <a:p>
            <a:pPr>
              <a:buNone/>
            </a:pPr>
            <a:r>
              <a:rPr lang="en-US" sz="1200" dirty="0" smtClean="0"/>
              <a:t>	c1.setCountryName("India");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countryList.add</a:t>
            </a:r>
            <a:r>
              <a:rPr lang="en-US" sz="1200" dirty="0" smtClean="0"/>
              <a:t>(c1);</a:t>
            </a:r>
          </a:p>
          <a:p>
            <a:pPr>
              <a:buNone/>
            </a:pPr>
            <a:r>
              <a:rPr lang="en-US" sz="1200" dirty="0" smtClean="0"/>
              <a:t>	c1 = </a:t>
            </a:r>
            <a:r>
              <a:rPr lang="en-US" sz="1200" b="1" dirty="0" smtClean="0"/>
              <a:t>new Country();</a:t>
            </a:r>
          </a:p>
          <a:p>
            <a:pPr>
              <a:buNone/>
            </a:pPr>
            <a:r>
              <a:rPr lang="en-US" sz="1200" dirty="0" smtClean="0"/>
              <a:t>	c1.setCountryId(2);</a:t>
            </a:r>
          </a:p>
          <a:p>
            <a:pPr>
              <a:buNone/>
            </a:pPr>
            <a:r>
              <a:rPr lang="en-US" sz="1200" dirty="0" smtClean="0"/>
              <a:t>	c1.setCountryName("Others");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countryList.add</a:t>
            </a:r>
            <a:r>
              <a:rPr lang="en-US" sz="1200" dirty="0" smtClean="0"/>
              <a:t>(c1);</a:t>
            </a:r>
          </a:p>
          <a:p>
            <a:pPr>
              <a:buNone/>
            </a:pPr>
            <a:r>
              <a:rPr lang="en-US" sz="1200" b="1" dirty="0" smtClean="0"/>
              <a:t>	return </a:t>
            </a:r>
            <a:r>
              <a:rPr lang="en-US" sz="1200" b="1" dirty="0" err="1" smtClean="0"/>
              <a:t>countryList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5719" y="1298576"/>
            <a:ext cx="5754455" cy="52629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form:form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name=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"form1"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modelAttribute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="user" method="POST" &gt;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&lt;h2&gt;&lt;center&gt;User Login Page&lt;/center&gt;&lt;/h2&gt;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&lt;div align=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"center"&gt;&lt;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form:errors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id="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InvalidUser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 /&gt;&lt;/div&gt;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&lt;table width=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"100%" height="150" align="center" border="0"&gt;</a:t>
            </a:r>
          </a:p>
          <a:p>
            <a:pPr marL="2286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619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width=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"50%" align="right"&gt;User Name&lt;/td&gt;</a:t>
            </a:r>
          </a:p>
          <a:p>
            <a:pPr marL="3619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width=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"50%" align="left"&gt;&lt;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form:input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path="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userName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 size="19"/&gt;&lt;/td&gt;</a:t>
            </a:r>
          </a:p>
          <a:p>
            <a:pPr marL="2286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286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000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width=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"50%" align="right" &gt;Password&lt;/td&gt;</a:t>
            </a:r>
          </a:p>
          <a:p>
            <a:pPr marL="685800" lvl="1" indent="-285750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width=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"50%" align="left"&gt;&lt;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form:password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path="password"  size="20"/&gt;&lt;/td&gt;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28600" lvl="1">
              <a:tabLst>
                <a:tab pos="514350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"2" align="center"&gt;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6858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form:select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path=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"country"&gt;</a:t>
            </a:r>
          </a:p>
          <a:p>
            <a:pPr marL="1885950" lvl="1" indent="-971550"/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form:options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items=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"${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countryList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}"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itemValue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countryId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itemLabel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countryName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6858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form:select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&lt;/td&gt;&lt;/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"2" align="center"&gt;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&lt;input type=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"button" value="Login"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onClick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javascript:loginPage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();"&gt;&lt;/td&gt;</a:t>
            </a:r>
          </a:p>
          <a:p>
            <a:pPr marL="2857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&lt;td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"2" align="center"&gt;&lt;font color="red"&gt;${ERROR}&lt;/font&gt;&lt;/td&gt;</a:t>
            </a:r>
          </a:p>
          <a:p>
            <a:pPr marL="28575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114300" lvl="1"/>
            <a:r>
              <a:rPr lang="en-US" sz="1200" dirty="0" smtClean="0">
                <a:latin typeface="Arial" pitchFamily="34" charset="0"/>
                <a:cs typeface="Arial" pitchFamily="34" charset="0"/>
              </a:rPr>
              <a:t>&lt;/table&gt;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form:form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Map for use when building model data for use with UI tools.</a:t>
            </a:r>
          </a:p>
          <a:p>
            <a:r>
              <a:rPr lang="en-US" dirty="0" smtClean="0"/>
              <a:t> The </a:t>
            </a:r>
            <a:r>
              <a:rPr lang="en-US" dirty="0" err="1" smtClean="0"/>
              <a:t>ModelAndView</a:t>
            </a:r>
            <a:r>
              <a:rPr lang="en-US" dirty="0" smtClean="0"/>
              <a:t> class uses a </a:t>
            </a:r>
            <a:r>
              <a:rPr lang="en-US" dirty="0" err="1" smtClean="0"/>
              <a:t>ModelMap</a:t>
            </a:r>
            <a:r>
              <a:rPr lang="en-US" dirty="0" smtClean="0"/>
              <a:t> class that is a custom Map implementation that automatically generates a key for an object when an object is added to it. </a:t>
            </a:r>
          </a:p>
          <a:p>
            <a:r>
              <a:rPr lang="en-US" dirty="0" smtClean="0"/>
              <a:t>This class serves as generic model holder for both </a:t>
            </a:r>
            <a:r>
              <a:rPr lang="en-US" dirty="0" err="1" smtClean="0"/>
              <a:t>Servlet</a:t>
            </a:r>
            <a:r>
              <a:rPr lang="en-US" dirty="0" smtClean="0"/>
              <a:t>, but is not tied to 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451934" y="1570368"/>
            <a:ext cx="6165849" cy="341570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RequestMapping</a:t>
            </a:r>
            <a:r>
              <a:rPr lang="en-US" sz="1800" dirty="0" smtClean="0"/>
              <a:t>("/login.htm")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ModelAndView</a:t>
            </a:r>
            <a:r>
              <a:rPr lang="en-US" sz="1800" dirty="0" smtClean="0"/>
              <a:t> </a:t>
            </a:r>
            <a:r>
              <a:rPr lang="en-US" sz="1800" dirty="0" err="1" smtClean="0"/>
              <a:t>loadLoginPage</a:t>
            </a:r>
            <a:r>
              <a:rPr lang="en-US" sz="1800" dirty="0" smtClean="0"/>
              <a:t>(</a:t>
            </a:r>
          </a:p>
          <a:p>
            <a:pPr marL="1828800" indent="-182880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 request,</a:t>
            </a:r>
          </a:p>
          <a:p>
            <a:pPr marL="1828800" indent="-52388">
              <a:spcBef>
                <a:spcPts val="0"/>
              </a:spcBef>
              <a:buNone/>
            </a:pPr>
            <a:r>
              <a:rPr lang="en-US" sz="1800" dirty="0" err="1" smtClean="0"/>
              <a:t>HttpServletResponse</a:t>
            </a:r>
            <a:r>
              <a:rPr lang="en-US" sz="1800" dirty="0" smtClean="0"/>
              <a:t> response,</a:t>
            </a:r>
          </a:p>
          <a:p>
            <a:pPr marL="1828800" indent="-52388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ModelMap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map</a:t>
            </a:r>
            <a:r>
              <a:rPr lang="en-US" sz="1800" dirty="0" smtClean="0"/>
              <a:t>) throws Exception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800" dirty="0" smtClean="0"/>
              <a:t>User </a:t>
            </a:r>
            <a:r>
              <a:rPr lang="en-US" sz="1800" dirty="0" err="1" smtClean="0"/>
              <a:t>user</a:t>
            </a:r>
            <a:r>
              <a:rPr lang="en-US" sz="1800" dirty="0" smtClean="0"/>
              <a:t> = new User();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map.addAttribute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(user);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	// redirecting to the login page (sample.jsp)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	return new </a:t>
            </a:r>
            <a:r>
              <a:rPr lang="en-US" sz="1800" dirty="0" err="1" smtClean="0"/>
              <a:t>ModelAndView</a:t>
            </a:r>
            <a:r>
              <a:rPr lang="en-US" sz="1800" dirty="0" smtClean="0"/>
              <a:t>("sample");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ModelMap</a:t>
            </a:r>
            <a:r>
              <a:rPr lang="en-US" dirty="0" smtClean="0"/>
              <a:t>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Annotation that indicates the session attributes that a specific handler </a:t>
            </a:r>
            <a:r>
              <a:rPr lang="en-US" dirty="0" smtClean="0"/>
              <a:t>uses</a:t>
            </a:r>
          </a:p>
          <a:p>
            <a:r>
              <a:rPr lang="en-US" b="1" dirty="0"/>
              <a:t>Declared at the type level,</a:t>
            </a:r>
            <a:r>
              <a:rPr lang="en-US" dirty="0"/>
              <a:t> applying to the model attributes that the annotated handler class operates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The attributes are only stored for a conversational session. They will be removed once the handler indicates completion of its session.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SessionAttributes</a:t>
            </a:r>
            <a:r>
              <a:rPr lang="en-US" dirty="0" smtClean="0"/>
              <a:t> declared with this annotation are for temporary usage only.</a:t>
            </a:r>
          </a:p>
          <a:p>
            <a:r>
              <a:rPr lang="en-US" dirty="0" smtClean="0"/>
              <a:t>For permanent session attributes, use </a:t>
            </a:r>
            <a:r>
              <a:rPr lang="en-US" dirty="0" err="1" smtClean="0"/>
              <a:t>session.setAttribute</a:t>
            </a:r>
            <a:r>
              <a:rPr lang="en-US" dirty="0" smtClean="0"/>
              <a:t>() instead.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SessionAttribute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61035" y="1190444"/>
            <a:ext cx="8682964" cy="5175849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@Controller </a:t>
            </a:r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SessionAttributes</a:t>
            </a:r>
            <a:r>
              <a:rPr lang="en-US" sz="1800" dirty="0"/>
              <a:t>({ "</a:t>
            </a:r>
            <a:r>
              <a:rPr lang="en-US" sz="1800" dirty="0" err="1"/>
              <a:t>mySessionAttribute</a:t>
            </a:r>
            <a:r>
              <a:rPr lang="en-US" sz="1800" dirty="0"/>
              <a:t>" }) 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MySessionAttributeController</a:t>
            </a:r>
            <a:r>
              <a:rPr lang="en-US" sz="1800" dirty="0"/>
              <a:t> { </a:t>
            </a:r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RequestMapping</a:t>
            </a:r>
            <a:r>
              <a:rPr lang="en-US" sz="1800" dirty="0"/>
              <a:t>(value = "/</a:t>
            </a:r>
            <a:r>
              <a:rPr lang="en-US" sz="1800" dirty="0" err="1"/>
              <a:t>showmysessionattribute</a:t>
            </a:r>
            <a:r>
              <a:rPr lang="en-US" sz="1800" dirty="0"/>
              <a:t>", method = </a:t>
            </a:r>
            <a:r>
              <a:rPr lang="en-US" sz="1800" dirty="0" err="1"/>
              <a:t>RequestMethod.GET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ModelAndView</a:t>
            </a:r>
            <a:r>
              <a:rPr lang="en-US" sz="1800" dirty="0" smtClean="0"/>
              <a:t> view( </a:t>
            </a:r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ModelAttribute</a:t>
            </a:r>
            <a:r>
              <a:rPr lang="en-US" sz="1800" dirty="0"/>
              <a:t>(value = "</a:t>
            </a:r>
            <a:r>
              <a:rPr lang="en-US" sz="1800" dirty="0" err="1"/>
              <a:t>mySessionAttribute</a:t>
            </a:r>
            <a:r>
              <a:rPr lang="en-US" sz="1800" dirty="0"/>
              <a:t>") </a:t>
            </a:r>
            <a:r>
              <a:rPr lang="en-US" sz="1800" dirty="0" err="1"/>
              <a:t>MyAttribute</a:t>
            </a:r>
            <a:r>
              <a:rPr lang="en-US" sz="1800" dirty="0"/>
              <a:t> </a:t>
            </a:r>
            <a:r>
              <a:rPr lang="en-US" sz="1800" dirty="0" err="1"/>
              <a:t>myAttributeDataHolder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HttpServletRequest</a:t>
            </a:r>
            <a:r>
              <a:rPr lang="en-US" sz="1800" dirty="0"/>
              <a:t> request, </a:t>
            </a:r>
            <a:r>
              <a:rPr lang="en-US" sz="1800" dirty="0" err="1"/>
              <a:t>HttpServletResponse</a:t>
            </a:r>
            <a:r>
              <a:rPr lang="en-US" sz="1800" dirty="0"/>
              <a:t> response) </a:t>
            </a:r>
          </a:p>
          <a:p>
            <a:pPr marL="0" indent="0">
              <a:buNone/>
            </a:pPr>
            <a:r>
              <a:rPr lang="en-US" sz="1800" dirty="0"/>
              <a:t>throws Exception { </a:t>
            </a:r>
          </a:p>
          <a:p>
            <a:pPr marL="0" indent="0">
              <a:buNone/>
            </a:pPr>
            <a:r>
              <a:rPr lang="en-US" sz="1800" dirty="0" err="1"/>
              <a:t>myAttributeDataHolder.setSomeValue</a:t>
            </a:r>
            <a:r>
              <a:rPr lang="en-US" sz="1800" dirty="0"/>
              <a:t>("Hello from Session Attribute!"); </a:t>
            </a:r>
          </a:p>
          <a:p>
            <a:pPr marL="0" indent="0">
              <a:buNone/>
            </a:pPr>
            <a:r>
              <a:rPr lang="en-US" sz="1800" dirty="0"/>
              <a:t>return new </a:t>
            </a:r>
            <a:r>
              <a:rPr lang="en-US" sz="1800" dirty="0" err="1"/>
              <a:t>ModelAndView</a:t>
            </a:r>
            <a:r>
              <a:rPr lang="en-US" sz="1800" dirty="0"/>
              <a:t>("</a:t>
            </a:r>
            <a:r>
              <a:rPr lang="en-US" sz="1800" dirty="0" err="1"/>
              <a:t>mysessionattribute</a:t>
            </a:r>
            <a:r>
              <a:rPr lang="en-US" sz="1800" dirty="0"/>
              <a:t>");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6268528" y="1276706"/>
            <a:ext cx="2484407" cy="655609"/>
          </a:xfrm>
          <a:prstGeom prst="borderCallout1">
            <a:avLst>
              <a:gd name="adj1" fmla="val 58987"/>
              <a:gd name="adj2" fmla="val 984"/>
              <a:gd name="adj3" fmla="val 67764"/>
              <a:gd name="adj4" fmla="val -50832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Attribute created here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121879" y="2671312"/>
            <a:ext cx="2777706" cy="534838"/>
          </a:xfrm>
          <a:prstGeom prst="borderCallout1">
            <a:avLst>
              <a:gd name="adj1" fmla="val 80040"/>
              <a:gd name="adj2" fmla="val 984"/>
              <a:gd name="adj3" fmla="val 147984"/>
              <a:gd name="adj4" fmla="val -44544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Attribute value set here for a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741363" lvl="1" indent="-284163">
              <a:lnSpc>
                <a:spcPct val="101000"/>
              </a:lnSpc>
              <a:spcBef>
                <a:spcPts val="500"/>
              </a:spcBef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pitchFamily="32" charset="0"/>
              </a:rPr>
              <a:t>Introduced in Spring 3.0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Deal with Exceptions that occur during controller execution</a:t>
            </a:r>
            <a:endParaRPr lang="en-US" dirty="0" smtClean="0">
              <a:latin typeface="Verdana" pitchFamily="32" charset="0"/>
            </a:endParaRP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Verdana" pitchFamily="32" charset="0"/>
              </a:rPr>
              <a:t>Used </a:t>
            </a:r>
            <a:r>
              <a:rPr lang="en-US" dirty="0">
                <a:latin typeface="Verdana" pitchFamily="32" charset="0"/>
              </a:rPr>
              <a:t>with @</a:t>
            </a:r>
            <a:r>
              <a:rPr lang="en-US" dirty="0" err="1">
                <a:latin typeface="Verdana" pitchFamily="32" charset="0"/>
              </a:rPr>
              <a:t>ResponseStatus</a:t>
            </a:r>
            <a:r>
              <a:rPr lang="en-US" dirty="0">
                <a:latin typeface="Verdana" pitchFamily="32" charset="0"/>
              </a:rPr>
              <a:t> to set a Http status code when a method is invoked.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Verdana" pitchFamily="32" charset="0"/>
              </a:rPr>
              <a:t>Handler methods annotated with this annotation provide very flexible method signatures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ExceptionResolver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61035" y="1639017"/>
            <a:ext cx="7975599" cy="369210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     </a:t>
            </a:r>
            <a:r>
              <a:rPr lang="en-US" sz="1600" dirty="0">
                <a:latin typeface="Verdana" pitchFamily="32" charset="0"/>
              </a:rPr>
              <a:t>@</a:t>
            </a:r>
            <a:r>
              <a:rPr lang="en-US" sz="1600" dirty="0" err="1">
                <a:latin typeface="Verdana" pitchFamily="32" charset="0"/>
              </a:rPr>
              <a:t>ExceptionHandler</a:t>
            </a:r>
            <a:r>
              <a:rPr lang="en-US" sz="1600" dirty="0">
                <a:latin typeface="Verdana" pitchFamily="32" charset="0"/>
              </a:rPr>
              <a:t>(</a:t>
            </a:r>
            <a:r>
              <a:rPr lang="en-US" sz="1600" dirty="0" err="1">
                <a:latin typeface="Verdana" pitchFamily="32" charset="0"/>
              </a:rPr>
              <a:t>NullPointerException.class</a:t>
            </a:r>
            <a:r>
              <a:rPr lang="en-US" sz="1600" dirty="0">
                <a:latin typeface="Verdana" pitchFamily="32" charset="0"/>
              </a:rPr>
              <a:t>) 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  public </a:t>
            </a:r>
            <a:r>
              <a:rPr lang="en-US" sz="1600" dirty="0" err="1">
                <a:latin typeface="Verdana" pitchFamily="32" charset="0"/>
              </a:rPr>
              <a:t>ModelAndView</a:t>
            </a:r>
            <a:r>
              <a:rPr lang="en-US" sz="1600" dirty="0">
                <a:latin typeface="Verdana" pitchFamily="32" charset="0"/>
              </a:rPr>
              <a:t> </a:t>
            </a:r>
            <a:r>
              <a:rPr lang="en-US" sz="1600" dirty="0" err="1">
                <a:latin typeface="Verdana" pitchFamily="32" charset="0"/>
              </a:rPr>
              <a:t>handleNPException</a:t>
            </a:r>
            <a:r>
              <a:rPr lang="en-US" sz="1600" dirty="0">
                <a:latin typeface="Verdana" pitchFamily="32" charset="0"/>
              </a:rPr>
              <a:t>(</a:t>
            </a:r>
            <a:r>
              <a:rPr lang="en-US" sz="1600" dirty="0" err="1">
                <a:latin typeface="Verdana" pitchFamily="32" charset="0"/>
              </a:rPr>
              <a:t>NullPointerException</a:t>
            </a:r>
            <a:r>
              <a:rPr lang="en-US" sz="1600" dirty="0">
                <a:latin typeface="Verdana" pitchFamily="32" charset="0"/>
              </a:rPr>
              <a:t> e) { 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err="1">
                <a:latin typeface="Verdana" pitchFamily="32" charset="0"/>
              </a:rPr>
              <a:t>ModelAndView</a:t>
            </a:r>
            <a:r>
              <a:rPr lang="en-US" sz="1600" dirty="0">
                <a:latin typeface="Verdana" pitchFamily="32" charset="0"/>
              </a:rPr>
              <a:t> </a:t>
            </a:r>
            <a:r>
              <a:rPr lang="en-US" sz="1600" dirty="0" err="1">
                <a:latin typeface="Verdana" pitchFamily="32" charset="0"/>
              </a:rPr>
              <a:t>modelAndView</a:t>
            </a:r>
            <a:r>
              <a:rPr lang="en-US" sz="1600" dirty="0">
                <a:latin typeface="Verdana" pitchFamily="32" charset="0"/>
              </a:rPr>
              <a:t> = new </a:t>
            </a:r>
            <a:r>
              <a:rPr lang="en-US" sz="1600" dirty="0" err="1">
                <a:latin typeface="Verdana" pitchFamily="32" charset="0"/>
              </a:rPr>
              <a:t>ModelAndView</a:t>
            </a:r>
            <a:r>
              <a:rPr lang="en-US" sz="1600" dirty="0">
                <a:latin typeface="Verdana" pitchFamily="32" charset="0"/>
              </a:rPr>
              <a:t>(“Null"); 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      </a:t>
            </a:r>
            <a:r>
              <a:rPr lang="en-US" sz="1600" dirty="0" err="1">
                <a:latin typeface="Verdana" pitchFamily="32" charset="0"/>
              </a:rPr>
              <a:t>modelAndView.addObject</a:t>
            </a:r>
            <a:r>
              <a:rPr lang="en-US" sz="1600" dirty="0">
                <a:latin typeface="Verdana" pitchFamily="32" charset="0"/>
              </a:rPr>
              <a:t>("message", “</a:t>
            </a:r>
            <a:r>
              <a:rPr lang="en-US" sz="1600" dirty="0" err="1">
                <a:latin typeface="Verdana" pitchFamily="32" charset="0"/>
              </a:rPr>
              <a:t>NullPointerException</a:t>
            </a:r>
            <a:r>
              <a:rPr lang="en-US" sz="1600" dirty="0">
                <a:latin typeface="Verdana" pitchFamily="32" charset="0"/>
              </a:rPr>
              <a:t> - " + </a:t>
            </a:r>
            <a:r>
              <a:rPr lang="en-US" sz="1600" dirty="0" err="1">
                <a:latin typeface="Verdana" pitchFamily="32" charset="0"/>
              </a:rPr>
              <a:t>System.currentTimeMillis</a:t>
            </a:r>
            <a:r>
              <a:rPr lang="en-US" sz="1600" dirty="0">
                <a:latin typeface="Verdana" pitchFamily="32" charset="0"/>
              </a:rPr>
              <a:t>()); 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      return </a:t>
            </a:r>
            <a:r>
              <a:rPr lang="en-US" sz="1600" dirty="0" err="1">
                <a:latin typeface="Verdana" pitchFamily="32" charset="0"/>
              </a:rPr>
              <a:t>modelAndView</a:t>
            </a:r>
            <a:r>
              <a:rPr lang="en-US" sz="1600" dirty="0">
                <a:latin typeface="Verdana" pitchFamily="32" charset="0"/>
              </a:rPr>
              <a:t>;   </a:t>
            </a:r>
          </a:p>
          <a:p>
            <a:pPr marL="741363" lvl="1" indent="-284163">
              <a:lnSpc>
                <a:spcPct val="101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>
                <a:latin typeface="Verdana" pitchFamily="32" charset="0"/>
              </a:rPr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ExceptionHandler</a:t>
            </a:r>
            <a:r>
              <a:rPr lang="en-US" dirty="0" smtClean="0"/>
              <a:t>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this module you will be able to </a:t>
            </a:r>
          </a:p>
          <a:p>
            <a:pPr lvl="1"/>
            <a:r>
              <a:rPr lang="en-US" dirty="0" smtClean="0"/>
              <a:t>Understand basics of form handling </a:t>
            </a:r>
          </a:p>
          <a:p>
            <a:pPr lvl="1"/>
            <a:r>
              <a:rPr lang="en-US" dirty="0" smtClean="0"/>
              <a:t>Understand handling of form data in a Spring MVC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Demonstration:</a:t>
            </a:r>
          </a:p>
          <a:p>
            <a:pPr indent="-53975">
              <a:buNone/>
            </a:pPr>
            <a:r>
              <a:rPr lang="en-US" sz="1200" dirty="0" smtClean="0"/>
              <a:t>Faculty will demonstrate how to handle </a:t>
            </a:r>
            <a:r>
              <a:rPr lang="en-US" sz="1200" dirty="0" err="1" smtClean="0"/>
              <a:t>ModelAndView</a:t>
            </a:r>
            <a:r>
              <a:rPr lang="en-US" sz="1200" dirty="0" smtClean="0"/>
              <a:t> elements in Spring controller and Form tags</a:t>
            </a:r>
          </a:p>
          <a:p>
            <a:pPr>
              <a:buNone/>
            </a:pPr>
            <a:r>
              <a:rPr lang="en-US" sz="1600" dirty="0" smtClean="0"/>
              <a:t>Time Allocated: </a:t>
            </a:r>
            <a:r>
              <a:rPr lang="en-US" sz="1200" dirty="0" smtClean="0"/>
              <a:t>20 min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Environment or File:</a:t>
            </a:r>
            <a:r>
              <a:rPr lang="en-US" sz="1800" dirty="0" smtClean="0"/>
              <a:t> </a:t>
            </a:r>
            <a:r>
              <a:rPr lang="en-US" sz="1200" dirty="0" smtClean="0"/>
              <a:t>Sample Controller.java/sample.jsp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Steps: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Open the project ADFExtensionCodebaseM4MVC </a:t>
            </a:r>
            <a:r>
              <a:rPr lang="en-US" sz="1200" dirty="0" err="1" smtClean="0"/>
              <a:t>Form_participant</a:t>
            </a:r>
            <a:r>
              <a:rPr lang="en-US" sz="1200" dirty="0" smtClean="0"/>
              <a:t> in Eclipse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Run it on Tomcat server.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You should be able to see a click link for Sample. Click on it.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You should see a screen like the one below (see 2a. below).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Click the link to view sample code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Enter user name and password (see 2b. below).</a:t>
            </a:r>
          </a:p>
          <a:p>
            <a:pPr marL="342900" indent="-114300">
              <a:buFont typeface="Calibri" pitchFamily="34" charset="0"/>
              <a:buAutoNum type="arabicPeriod"/>
            </a:pPr>
            <a:r>
              <a:rPr lang="en-US" sz="1200" dirty="0" smtClean="0"/>
              <a:t>Password should match the name. Try various combinations and see how it behaves.</a:t>
            </a:r>
          </a:p>
          <a:p>
            <a:pPr marL="342900" indent="-11430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Spring MVC - Form: See It</a:t>
            </a:r>
            <a:endParaRPr 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5557225"/>
            <a:ext cx="2646363" cy="100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03846" y="5723658"/>
            <a:ext cx="3395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2b</a:t>
            </a:r>
            <a:endParaRPr lang="en-US" sz="1400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68" y="5669509"/>
            <a:ext cx="1796820" cy="631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1946" y="5647458"/>
            <a:ext cx="3395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2a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7861299" cy="425531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 smtClean="0"/>
              <a:t>Now Try It:</a:t>
            </a:r>
          </a:p>
          <a:p>
            <a:pPr indent="-53975">
              <a:buNone/>
            </a:pPr>
            <a:r>
              <a:rPr lang="en-US" sz="2200" dirty="0" smtClean="0"/>
              <a:t>Spring MVC Form Handling</a:t>
            </a:r>
          </a:p>
          <a:p>
            <a:pPr>
              <a:buNone/>
            </a:pPr>
            <a:r>
              <a:rPr lang="en-US" sz="3600" dirty="0" smtClean="0"/>
              <a:t>Time Allocated: </a:t>
            </a:r>
            <a:r>
              <a:rPr lang="en-US" sz="2200" dirty="0" smtClean="0"/>
              <a:t>30 min</a:t>
            </a:r>
          </a:p>
          <a:p>
            <a:pPr>
              <a:buNone/>
            </a:pPr>
            <a:r>
              <a:rPr lang="en-US" sz="3600" dirty="0" smtClean="0"/>
              <a:t>Environment or File:</a:t>
            </a:r>
            <a:r>
              <a:rPr lang="en-US" sz="4000" dirty="0" smtClean="0"/>
              <a:t> </a:t>
            </a:r>
            <a:r>
              <a:rPr lang="en-US" sz="2800" b="1" dirty="0" smtClean="0"/>
              <a:t>: </a:t>
            </a:r>
            <a:r>
              <a:rPr lang="en-US" sz="2200" b="1" dirty="0" smtClean="0">
                <a:solidFill>
                  <a:srgbClr val="FD0315"/>
                </a:solidFill>
              </a:rPr>
              <a:t>ActivityController.java (incomplete)</a:t>
            </a:r>
            <a:r>
              <a:rPr lang="en-US" sz="2200" dirty="0" smtClean="0"/>
              <a:t> / sample.jsp (complete)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Steps: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2200" dirty="0" smtClean="0"/>
              <a:t>Open the project ADFExtensionCodebaseM4MVC </a:t>
            </a:r>
            <a:r>
              <a:rPr lang="en-GB" sz="2200" dirty="0" err="1" smtClean="0"/>
              <a:t>Form_participant</a:t>
            </a:r>
            <a:r>
              <a:rPr lang="en-GB" sz="2200" dirty="0" smtClean="0"/>
              <a:t> in Eclipse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2200" dirty="0" smtClean="0"/>
              <a:t>Go to the </a:t>
            </a:r>
            <a:r>
              <a:rPr lang="en-GB" sz="2200" dirty="0" err="1" smtClean="0"/>
              <a:t>src</a:t>
            </a:r>
            <a:r>
              <a:rPr lang="en-GB" sz="2200" dirty="0" smtClean="0"/>
              <a:t> folder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2200" dirty="0" smtClean="0"/>
              <a:t>Open </a:t>
            </a:r>
            <a:r>
              <a:rPr lang="en-US" sz="2200" dirty="0" smtClean="0"/>
              <a:t>com.accenture.adfx.module4.sample.ActivityController.java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2200" dirty="0" smtClean="0"/>
              <a:t>Complete the </a:t>
            </a:r>
            <a:r>
              <a:rPr lang="en-GB" sz="2200" b="1" dirty="0" smtClean="0"/>
              <a:t>Try It TODO 1 -  TODO 11</a:t>
            </a:r>
            <a:r>
              <a:rPr lang="en-GB" sz="2200" dirty="0" smtClean="0"/>
              <a:t> mentioned in ActivityController.java to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GB" sz="2200" dirty="0" smtClean="0"/>
              <a:t>Insert a customer record in the database.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2200" dirty="0" smtClean="0"/>
              <a:t>Save and run the program.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2200" dirty="0" smtClean="0"/>
              <a:t>Click the link to run Activity code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2200" dirty="0" smtClean="0"/>
              <a:t>Enter Customer details and click Add Customer (see 2b.).</a:t>
            </a:r>
            <a:endParaRPr lang="en-GB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4529" y="5636439"/>
            <a:ext cx="3978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2a.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77791" y="5722938"/>
            <a:ext cx="2276793" cy="8002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6623050" y="1466850"/>
            <a:ext cx="2269521" cy="1566049"/>
            <a:chOff x="2838808" y="5153839"/>
            <a:chExt cx="2269521" cy="1566049"/>
          </a:xfrm>
        </p:grpSpPr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838808" y="5153839"/>
              <a:ext cx="2269521" cy="156604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838808" y="5765800"/>
              <a:ext cx="397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2b.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this module we </a:t>
            </a:r>
          </a:p>
          <a:p>
            <a:pPr lvl="1"/>
            <a:r>
              <a:rPr lang="en-US" dirty="0" smtClean="0"/>
              <a:t>Understood the spring tag library</a:t>
            </a:r>
          </a:p>
          <a:p>
            <a:pPr lvl="1"/>
            <a:r>
              <a:rPr lang="en-US" dirty="0" smtClean="0"/>
              <a:t>Understood spring form handling</a:t>
            </a:r>
          </a:p>
          <a:p>
            <a:pPr lvl="1"/>
            <a:r>
              <a:rPr lang="en-US" dirty="0" smtClean="0"/>
              <a:t>Discussed @</a:t>
            </a:r>
            <a:r>
              <a:rPr lang="en-US" dirty="0" err="1" smtClean="0"/>
              <a:t>ModelAttribute</a:t>
            </a:r>
            <a:r>
              <a:rPr lang="en-US" dirty="0" smtClean="0"/>
              <a:t> and @</a:t>
            </a:r>
            <a:r>
              <a:rPr lang="en-US" dirty="0" err="1" smtClean="0"/>
              <a:t>ModelMap</a:t>
            </a:r>
            <a:r>
              <a:rPr lang="en-US" dirty="0" smtClean="0"/>
              <a:t> annotations</a:t>
            </a:r>
          </a:p>
          <a:p>
            <a:pPr lvl="1"/>
            <a:r>
              <a:rPr lang="en-US" dirty="0" smtClean="0"/>
              <a:t>How to create add form handling functionality to our Spring MVC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Module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http://static.springsource.org/spring/docs/3.0.x/reference/view.html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Web clients use Forms for submitting information to the server. </a:t>
            </a:r>
            <a:r>
              <a:rPr lang="en-US" dirty="0" err="1" smtClean="0"/>
              <a:t>Eg</a:t>
            </a:r>
            <a:r>
              <a:rPr lang="en-US" dirty="0" smtClean="0"/>
              <a:t>., login to a website, registering as a new customer, raising travel request, etc.,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5278" t="45926" r="25463" b="30222"/>
          <a:stretch>
            <a:fillRect/>
          </a:stretch>
        </p:blipFill>
        <p:spPr bwMode="auto">
          <a:xfrm>
            <a:off x="444500" y="3937804"/>
            <a:ext cx="2590800" cy="1319996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2777" y="2730501"/>
            <a:ext cx="5560061" cy="347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Web portals characteristically have a need of handling client data provided in the forms</a:t>
            </a:r>
          </a:p>
          <a:p>
            <a:r>
              <a:rPr lang="en-US" dirty="0" smtClean="0"/>
              <a:t>Data is transferred :</a:t>
            </a:r>
          </a:p>
          <a:p>
            <a:pPr lvl="1"/>
            <a:r>
              <a:rPr lang="en-US" dirty="0" smtClean="0"/>
              <a:t>from client’s interface to the server for processing</a:t>
            </a:r>
          </a:p>
          <a:p>
            <a:pPr lvl="1"/>
            <a:r>
              <a:rPr lang="en-US" dirty="0" smtClean="0"/>
              <a:t>from server to client and binded to his interface for publishing information.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935" y="382847"/>
            <a:ext cx="8205261" cy="785553"/>
          </a:xfrm>
        </p:spPr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pic>
        <p:nvPicPr>
          <p:cNvPr id="205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083" y="4583287"/>
            <a:ext cx="1709217" cy="16222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33840" y="604627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Fill Form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4129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6" name="Picture 8" descr="D:\Documents and Settings\s.satheesh.nambiar\Local Settings\Temporary Internet Files\Content.IE5\E412O4U0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9212" y="4431603"/>
            <a:ext cx="1986660" cy="198666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flipV="1">
            <a:off x="3449117" y="5067300"/>
            <a:ext cx="3173933" cy="127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49117" y="5830373"/>
            <a:ext cx="317393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6609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 Form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0700" y="589387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5300" y="4062271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WebServer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There are different types of Request that a client can make while transferring form data, the popular ones being GET and POST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Request : GET and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036" y="3034983"/>
          <a:ext cx="8271802" cy="3403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35901"/>
                <a:gridCol w="4135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Should be used for requesting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be used for submitting data that needs to be processed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 restrictions on data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restrictions on</a:t>
                      </a:r>
                      <a:r>
                        <a:rPr lang="en-US" baseline="0" dirty="0" smtClean="0"/>
                        <a:t> the data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 as </a:t>
                      </a:r>
                      <a:r>
                        <a:rPr lang="en-US" dirty="0" err="1" smtClean="0"/>
                        <a:t>querystring</a:t>
                      </a:r>
                      <a:r>
                        <a:rPr lang="en-US" dirty="0" smtClean="0"/>
                        <a:t> on the </a:t>
                      </a:r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 the request body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be bookmarked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bookmarked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than</a:t>
                      </a:r>
                      <a:r>
                        <a:rPr lang="en-US" baseline="0" dirty="0" smtClean="0"/>
                        <a:t> 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Should not be used for sending</a:t>
                      </a:r>
                      <a:r>
                        <a:rPr lang="en-US" baseline="0" dirty="0" smtClean="0"/>
                        <a:t> sensitive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be used for sending sensitive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75637" cy="4824414"/>
          </a:xfrm>
        </p:spPr>
        <p:txBody>
          <a:bodyPr>
            <a:normAutofit/>
          </a:bodyPr>
          <a:lstStyle/>
          <a:p>
            <a:r>
              <a:rPr lang="en-US" dirty="0" smtClean="0"/>
              <a:t>Spring provides a comprehensive set of data binding-aware tags for handling form elements when using JSP and Spring Web MVC.</a:t>
            </a:r>
          </a:p>
          <a:p>
            <a:r>
              <a:rPr lang="en-US" dirty="0" smtClean="0"/>
              <a:t>Each tag provides support for the set of attributes of its corresponding HTML tag counterpart</a:t>
            </a:r>
          </a:p>
          <a:p>
            <a:r>
              <a:rPr lang="en-US" dirty="0" smtClean="0"/>
              <a:t>Spring's form tag library is integrated with Spring Web MVC, giving the tags access to the command object and reference data your controller deals with.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 Handling</a:t>
            </a:r>
            <a:endParaRPr lang="en-US" dirty="0"/>
          </a:p>
        </p:txBody>
      </p:sp>
      <p:sp>
        <p:nvSpPr>
          <p:cNvPr id="19458" name="AutoShape 2" descr="https://mncamr-ext.accenture.com/sites/brandspace/imagelibrary/Photographic%20Images/899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https://mncamr-ext.accenture.com/sites/brandspace/imagelibrary/Photographic%20Images/899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https://mncamr-ext.accenture.com/sites/brandspace/imagelibrary/Photographic%20Images/899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https://mncamr-ext.accenture.com/sites/brandspace/imagelibrary/Photographic%20Images/899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 Handling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2500" y="278765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2500" y="328295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16188" y="2578100"/>
            <a:ext cx="1790700" cy="895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04000" y="2514600"/>
            <a:ext cx="1790700" cy="895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Controller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6188" y="4721225"/>
            <a:ext cx="1790700" cy="895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05300" y="2838450"/>
            <a:ext cx="23177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05300" y="3257550"/>
            <a:ext cx="23177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1600" y="3473450"/>
            <a:ext cx="0" cy="124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97200" y="3473450"/>
            <a:ext cx="0" cy="1247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62500" y="3333750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ModelAndView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32300" y="2413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/ Form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39624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0000" y="2387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81100" y="32829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 form tag library is bundled in </a:t>
            </a:r>
            <a:r>
              <a:rPr lang="en-US" i="1" dirty="0" smtClean="0"/>
              <a:t>spring-webmvc.jar</a:t>
            </a:r>
          </a:p>
          <a:p>
            <a:r>
              <a:rPr lang="en-US" dirty="0" smtClean="0"/>
              <a:t>The library descriptor is called </a:t>
            </a:r>
            <a:r>
              <a:rPr lang="en-US" i="1" dirty="0" smtClean="0"/>
              <a:t>spring-form.tld</a:t>
            </a:r>
          </a:p>
          <a:p>
            <a:r>
              <a:rPr lang="en-US" dirty="0" smtClean="0"/>
              <a:t>To use the tags from this library, add the following directive to the top of your JSP page: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3746500"/>
            <a:ext cx="8323396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&lt;%@ taglib prefix="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 uri="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http://www.springframework.org/tags/form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  %&gt;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Renders an HTML 'form' tag and exposes a binding path to inner tags for binding</a:t>
            </a:r>
          </a:p>
          <a:p>
            <a:r>
              <a:rPr lang="en-US" dirty="0" smtClean="0"/>
              <a:t>Any HTML attributes that are valid for an HTML form can be specified</a:t>
            </a:r>
          </a:p>
          <a:p>
            <a:r>
              <a:rPr lang="en-US" dirty="0" smtClean="0"/>
              <a:t>It puts the command object in the </a:t>
            </a:r>
            <a:r>
              <a:rPr lang="en-US" dirty="0" err="1" smtClean="0"/>
              <a:t>PageContext</a:t>
            </a:r>
            <a:r>
              <a:rPr lang="en-US" dirty="0" smtClean="0"/>
              <a:t> so that the command object can be accessed by inner tags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form</a:t>
            </a:r>
            <a:r>
              <a:rPr lang="en-US" dirty="0" smtClean="0"/>
              <a:t> 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Custom 2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6220E-5020-4ACE-A33D-0A412E4F470D}"/>
</file>

<file path=customXml/itemProps2.xml><?xml version="1.0" encoding="utf-8"?>
<ds:datastoreItem xmlns:ds="http://schemas.openxmlformats.org/officeDocument/2006/customXml" ds:itemID="{4514F291-B47C-48A1-B199-EBD0A7B4E780}"/>
</file>

<file path=customXml/itemProps3.xml><?xml version="1.0" encoding="utf-8"?>
<ds:datastoreItem xmlns:ds="http://schemas.openxmlformats.org/officeDocument/2006/customXml" ds:itemID="{F34AC33C-4910-4DDB-81E4-F7866D88CAC1}"/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3090</TotalTime>
  <Words>1392</Words>
  <Application>Microsoft Office PowerPoint</Application>
  <PresentationFormat>On-screen Show (4:3)</PresentationFormat>
  <Paragraphs>259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Pencils_02_2012</vt:lpstr>
      <vt:lpstr>PowerPoint Presentation</vt:lpstr>
      <vt:lpstr>Module Objectives</vt:lpstr>
      <vt:lpstr>Forms</vt:lpstr>
      <vt:lpstr>Form Handling</vt:lpstr>
      <vt:lpstr>Types of Request : GET and POST</vt:lpstr>
      <vt:lpstr>Spring Form Handling</vt:lpstr>
      <vt:lpstr>Spring Form Handling</vt:lpstr>
      <vt:lpstr>Configuration</vt:lpstr>
      <vt:lpstr>The form tag</vt:lpstr>
      <vt:lpstr>The form tag</vt:lpstr>
      <vt:lpstr>The input tag</vt:lpstr>
      <vt:lpstr>@ModelAttribute</vt:lpstr>
      <vt:lpstr>@ModelAttribute - Example</vt:lpstr>
      <vt:lpstr>@ModelMap</vt:lpstr>
      <vt:lpstr>@ModelMap - Example</vt:lpstr>
      <vt:lpstr>@SessionAttribute</vt:lpstr>
      <vt:lpstr>@SessionAttributes - example</vt:lpstr>
      <vt:lpstr>@ExceptionResolver</vt:lpstr>
      <vt:lpstr>@ExceptionHandler - example</vt:lpstr>
      <vt:lpstr>Spring MVC - Form: See It</vt:lpstr>
      <vt:lpstr>Try It </vt:lpstr>
      <vt:lpstr>PowerPoint Presentation</vt:lpstr>
      <vt:lpstr> Module Summary</vt:lpstr>
      <vt:lpstr>References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savita.a.swaminathan</cp:lastModifiedBy>
  <cp:revision>167</cp:revision>
  <dcterms:created xsi:type="dcterms:W3CDTF">2012-03-13T15:47:14Z</dcterms:created>
  <dcterms:modified xsi:type="dcterms:W3CDTF">2014-09-04T05:52:39Z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