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1"/>
  </p:notesMasterIdLst>
  <p:handoutMasterIdLst>
    <p:handoutMasterId r:id="rId52"/>
  </p:handoutMasterIdLst>
  <p:sldIdLst>
    <p:sldId id="316" r:id="rId5"/>
    <p:sldId id="428"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29" r:id="rId36"/>
    <p:sldId id="414" r:id="rId37"/>
    <p:sldId id="415" r:id="rId38"/>
    <p:sldId id="416" r:id="rId39"/>
    <p:sldId id="417" r:id="rId40"/>
    <p:sldId id="418" r:id="rId41"/>
    <p:sldId id="434" r:id="rId42"/>
    <p:sldId id="436" r:id="rId43"/>
    <p:sldId id="437" r:id="rId44"/>
    <p:sldId id="438" r:id="rId45"/>
    <p:sldId id="430" r:id="rId46"/>
    <p:sldId id="431" r:id="rId47"/>
    <p:sldId id="432" r:id="rId48"/>
    <p:sldId id="433" r:id="rId49"/>
    <p:sldId id="435" r:id="rId50"/>
  </p:sldIdLst>
  <p:sldSz cx="9144000" cy="6858000" type="screen4x3"/>
  <p:notesSz cx="6858000" cy="9144000"/>
  <p:custDataLst>
    <p:tags r:id="rId5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992222"/>
    <a:srgbClr val="00BBEE"/>
    <a:srgbClr val="7F7F7F"/>
    <a:srgbClr val="666666"/>
    <a:srgbClr val="000000"/>
    <a:srgbClr val="FF0000"/>
    <a:srgbClr val="EDCAED"/>
    <a:srgbClr val="CCECFF"/>
  </p:clrMru>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8986" autoAdjust="0"/>
  </p:normalViewPr>
  <p:slideViewPr>
    <p:cSldViewPr snapToGrid="0" snapToObjects="1">
      <p:cViewPr>
        <p:scale>
          <a:sx n="55" d="100"/>
          <a:sy n="55" d="100"/>
        </p:scale>
        <p:origin x="-1908" y="-366"/>
      </p:cViewPr>
      <p:guideLst>
        <p:guide orient="horz" pos="5"/>
        <p:guide orient="horz" pos="4043"/>
        <p:guide orient="horz" pos="2387"/>
        <p:guide orient="horz" pos="4233"/>
        <p:guide orient="horz" pos="924"/>
        <p:guide orient="horz" pos="736"/>
        <p:guide orient="horz" pos="2882"/>
        <p:guide orient="horz" pos="560"/>
        <p:guide pos="2880"/>
        <p:guide pos="288"/>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279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538A7D1-1350-4CB0-87E1-4738A6CEAD5F}" type="datetimeFigureOut">
              <a:rPr lang="en-CA"/>
              <a:pPr>
                <a:defRPr/>
              </a:pPr>
              <a:t>10/03/2013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D0782D7-C2C4-482D-9D8D-42596C1D45A5}" type="slidenum">
              <a:rPr lang="en-CA"/>
              <a:pPr>
                <a:defRPr/>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30DDFDE-158D-41DF-A3DE-FD7923496E6D}" type="datetimeFigureOut">
              <a:rPr lang="en-US"/>
              <a:pPr>
                <a:defRPr/>
              </a:pPr>
              <a:t>3/10/2013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AF67817-FEF3-462C-8B47-3CA648D3F57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b="1" smtClean="0"/>
              <a:t>Faculty Notes:</a:t>
            </a:r>
          </a:p>
          <a:p>
            <a:pPr lvl="2" eaLnBrk="1" hangingPunct="1">
              <a:spcBef>
                <a:spcPct val="0"/>
              </a:spcBef>
            </a:pPr>
            <a:r>
              <a:rPr lang="en-GB" smtClean="0"/>
              <a:t>Introduce yourself, if necessary.</a:t>
            </a:r>
          </a:p>
          <a:p>
            <a:pPr lvl="2" eaLnBrk="1" hangingPunct="1">
              <a:spcBef>
                <a:spcPct val="0"/>
              </a:spcBef>
            </a:pPr>
            <a:r>
              <a:rPr lang="en-GB" smtClean="0"/>
              <a:t>Introduce the module and time frame, which is approximately 1.5 hours </a:t>
            </a:r>
          </a:p>
          <a:p>
            <a:pPr lvl="2" eaLnBrk="1" hangingPunct="1">
              <a:spcBef>
                <a:spcPct val="0"/>
              </a:spcBef>
            </a:pPr>
            <a:r>
              <a:rPr lang="en-GB" smtClean="0"/>
              <a:t>Verify the students have the proper handouts for the module.</a:t>
            </a:r>
          </a:p>
          <a:p>
            <a:pPr lvl="2" eaLnBrk="1" hangingPunct="1">
              <a:spcBef>
                <a:spcPct val="0"/>
              </a:spcBef>
            </a:pPr>
            <a:r>
              <a:rPr lang="en-GB" smtClean="0"/>
              <a:t>Ensure the students have access to the required software for the practice exercises.</a:t>
            </a:r>
          </a:p>
          <a:p>
            <a:pPr lvl="1" eaLnBrk="1" hangingPunct="1">
              <a:spcBef>
                <a:spcPct val="0"/>
              </a:spcBef>
            </a:pPr>
            <a:endParaRPr lang="en-GB" smtClean="0"/>
          </a:p>
          <a:p>
            <a:pPr lvl="1" eaLnBrk="1" hangingPunct="1">
              <a:spcBef>
                <a:spcPct val="0"/>
              </a:spcBef>
            </a:pPr>
            <a:r>
              <a:rPr lang="en-GB" b="1" smtClean="0"/>
              <a:t>Participant Notes:</a:t>
            </a:r>
          </a:p>
          <a:p>
            <a:pPr lvl="1" eaLnBrk="1" hangingPunct="1">
              <a:spcBef>
                <a:spcPct val="0"/>
              </a:spcBef>
            </a:pPr>
            <a:r>
              <a:rPr lang="en-GB" smtClean="0"/>
              <a:t>N/A</a:t>
            </a:r>
          </a:p>
          <a:p>
            <a:pPr eaLnBrk="1" hangingPunct="1">
              <a:spcBef>
                <a:spcPct val="0"/>
              </a:spcBef>
            </a:pPr>
            <a:endParaRPr lang="en-US" smtClean="0"/>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F8D61C-789B-4E03-9DB5-2B82A7A71609}"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AOP links these aspects/concerns into the application.</a:t>
            </a:r>
          </a:p>
          <a:p>
            <a:pPr lvl="2"/>
            <a:r>
              <a:rPr smtClean="0">
                <a:latin typeface="Arial" pitchFamily="34" charset="0"/>
              </a:rPr>
              <a:t>AOP weaves these aspects into the core application code at compile time or runtime.</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40291"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89038" y="479425"/>
            <a:ext cx="4521200" cy="3390900"/>
          </a:xfrm>
          <a:ln/>
        </p:spPr>
      </p:sp>
      <p:sp>
        <p:nvSpPr>
          <p:cNvPr id="141315"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pPr eaLnBrk="1" hangingPunct="1"/>
            <a:endParaRPr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p:cNvSpPr>
            <a:spLocks noGrp="1" noRot="1" noChangeAspect="1" noChangeArrowheads="1" noTextEdit="1"/>
          </p:cNvSpPr>
          <p:nvPr>
            <p:ph type="sldImg"/>
          </p:nvPr>
        </p:nvSpPr>
        <p:spPr>
          <a:xfrm>
            <a:off x="1189038" y="479425"/>
            <a:ext cx="4521200" cy="3390900"/>
          </a:xfrm>
          <a:ln/>
        </p:spPr>
      </p:sp>
      <p:sp>
        <p:nvSpPr>
          <p:cNvPr id="142339" name="Rectangle 5"/>
          <p:cNvSpPr>
            <a:spLocks noGrp="1" noChangeArrowheads="1"/>
          </p:cNvSpPr>
          <p:nvPr>
            <p:ph type="body" idx="1"/>
          </p:nvPr>
        </p:nvSpPr>
        <p:spPr>
          <a:xfrm>
            <a:off x="458236" y="4041788"/>
            <a:ext cx="5916675" cy="4749258"/>
          </a:xfrm>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answer the questions. </a:t>
            </a:r>
          </a:p>
          <a:p>
            <a:pPr lvl="1"/>
            <a:r>
              <a:rPr smtClean="0">
                <a:latin typeface="Arial" pitchFamily="34" charset="0"/>
              </a:rPr>
              <a:t>Go to the next slide for the answers. </a:t>
            </a:r>
          </a:p>
          <a:p>
            <a:pPr eaLnBrk="1" hangingPunct="1"/>
            <a:endParaRPr smtClean="0">
              <a:latin typeface="Arial" pitchFamily="34" charset="0"/>
            </a:endParaRPr>
          </a:p>
          <a:p>
            <a:pPr eaLnBrk="1" hangingPunct="1"/>
            <a:endParaRPr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5"/>
          <p:cNvSpPr>
            <a:spLocks noGrp="1" noChangeArrowheads="1"/>
          </p:cNvSpPr>
          <p:nvPr>
            <p:ph type="body" idx="1"/>
          </p:nvPr>
        </p:nvSpPr>
        <p:spPr>
          <a:noFill/>
          <a:ln w="9525"/>
        </p:spPr>
        <p:txBody>
          <a:bodyPr/>
          <a:lstStyle/>
          <a:p>
            <a:r>
              <a:rPr dirty="0" smtClean="0">
                <a:latin typeface="Arial" pitchFamily="34" charset="0"/>
              </a:rPr>
              <a:t>Content: N/A</a:t>
            </a:r>
          </a:p>
          <a:p>
            <a:endParaRPr dirty="0" smtClean="0">
              <a:latin typeface="Arial" pitchFamily="34" charset="0"/>
            </a:endParaRPr>
          </a:p>
          <a:p>
            <a:r>
              <a:rPr dirty="0" smtClean="0">
                <a:latin typeface="Arial" pitchFamily="34" charset="0"/>
              </a:rPr>
              <a:t>Notes to Instructor:</a:t>
            </a:r>
          </a:p>
          <a:p>
            <a:pPr lvl="1"/>
            <a:r>
              <a:rPr dirty="0" smtClean="0">
                <a:latin typeface="Arial" pitchFamily="34" charset="0"/>
              </a:rPr>
              <a:t>Answers: </a:t>
            </a:r>
          </a:p>
          <a:p>
            <a:pPr marL="616957" lvl="2" indent="-171377"/>
            <a:r>
              <a:rPr dirty="0" smtClean="0">
                <a:latin typeface="Arial" pitchFamily="34" charset="0"/>
              </a:rPr>
              <a:t>A.</a:t>
            </a:r>
          </a:p>
          <a:p>
            <a:pPr marL="616957" lvl="2" indent="-171377"/>
            <a:r>
              <a:rPr dirty="0" smtClean="0">
                <a:latin typeface="Arial" pitchFamily="34" charset="0"/>
              </a:rPr>
              <a:t>B.</a:t>
            </a:r>
          </a:p>
          <a:p>
            <a:pPr marL="616957" lvl="2" indent="-171377"/>
            <a:r>
              <a:rPr dirty="0" smtClean="0">
                <a:latin typeface="Arial" pitchFamily="34" charset="0"/>
              </a:rPr>
              <a:t>C.</a:t>
            </a:r>
          </a:p>
          <a:p>
            <a:endParaRPr dirty="0" smtClean="0">
              <a:latin typeface="Arial" pitchFamily="34" charset="0"/>
            </a:endParaRPr>
          </a:p>
          <a:p>
            <a:r>
              <a:rPr dirty="0" smtClean="0">
                <a:latin typeface="Arial" pitchFamily="34" charset="0"/>
              </a:rPr>
              <a:t> </a:t>
            </a:r>
          </a:p>
        </p:txBody>
      </p:sp>
      <p:sp>
        <p:nvSpPr>
          <p:cNvPr id="143363"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44387"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Usage constraint specifications indicate where and when this aspect can be used. More concrete examples and details will be covered in the upcoming sections.</a:t>
            </a:r>
          </a:p>
          <a:p>
            <a:pPr lvl="1"/>
            <a:r>
              <a:rPr smtClean="0">
                <a:latin typeface="Arial" pitchFamily="34" charset="0"/>
              </a:rPr>
              <a:t>Aspects are classes which can:</a:t>
            </a:r>
          </a:p>
          <a:p>
            <a:pPr lvl="2"/>
            <a:r>
              <a:rPr smtClean="0">
                <a:latin typeface="Arial" pitchFamily="34" charset="0"/>
              </a:rPr>
              <a:t>Have usage constraint specifications/rules</a:t>
            </a:r>
          </a:p>
          <a:p>
            <a:pPr lvl="2"/>
            <a:r>
              <a:rPr smtClean="0">
                <a:latin typeface="Arial" pitchFamily="34" charset="0"/>
              </a:rPr>
              <a:t>Extend another aspect, class or implement an interface</a:t>
            </a:r>
          </a:p>
          <a:p>
            <a:pPr lvl="2"/>
            <a:r>
              <a:rPr smtClean="0">
                <a:latin typeface="Arial" pitchFamily="34" charset="0"/>
              </a:rPr>
              <a:t>Have abstract fields and methods; i.e., it can be abstract</a:t>
            </a:r>
          </a:p>
          <a:p>
            <a:pPr lvl="2"/>
            <a:r>
              <a:rPr smtClean="0">
                <a:latin typeface="Arial" pitchFamily="34" charset="0"/>
              </a:rPr>
              <a:t>Have Java methods, fields, etc.</a:t>
            </a:r>
          </a:p>
          <a:p>
            <a:pPr lvl="1"/>
            <a:r>
              <a:rPr smtClean="0">
                <a:latin typeface="Arial" pitchFamily="34" charset="0"/>
              </a:rPr>
              <a:t>However, they can’t be instantiated like the normal classes.</a:t>
            </a:r>
          </a:p>
          <a:p>
            <a:endParaRPr smtClean="0">
              <a:latin typeface="Arial" pitchFamily="34" charset="0"/>
            </a:endParaRPr>
          </a:p>
          <a:p>
            <a:r>
              <a:rPr smtClean="0">
                <a:latin typeface="Arial" pitchFamily="34" charset="0"/>
              </a:rPr>
              <a:t>Notes to Instructor: N/A</a:t>
            </a:r>
          </a:p>
          <a:p>
            <a:pPr lvl="1"/>
            <a:endParaRPr smtClean="0">
              <a:latin typeface="Arial" pitchFamily="34" charset="0"/>
            </a:endParaRPr>
          </a:p>
          <a:p>
            <a:endParaRPr smtClean="0">
              <a:latin typeface="Arial" pitchFamily="34" charset="0"/>
            </a:endParaRPr>
          </a:p>
        </p:txBody>
      </p:sp>
      <p:sp>
        <p:nvSpPr>
          <p:cNvPr id="145411"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p:txBody>
      </p:sp>
      <p:sp>
        <p:nvSpPr>
          <p:cNvPr id="146435"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p:txBody>
      </p:sp>
      <p:sp>
        <p:nvSpPr>
          <p:cNvPr id="148483" name="Slide Image Placeholder 4"/>
          <p:cNvSpPr>
            <a:spLocks noGrp="1" noRot="1" noChangeAspect="1" noTextEdit="1"/>
          </p:cNvSpPr>
          <p:nvPr>
            <p:ph type="sldImg"/>
          </p:nvPr>
        </p:nvSpPr>
        <p:spPr>
          <a:xfrm>
            <a:off x="1189038" y="479425"/>
            <a:ext cx="4519612" cy="33909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body" idx="1"/>
          </p:nvPr>
        </p:nvSpPr>
        <p:spPr>
          <a:noFill/>
          <a:ln w="9525"/>
        </p:spPr>
        <p:txBody>
          <a:bodyPr/>
          <a:lstStyle/>
          <a:p>
            <a:r>
              <a:rPr smtClean="0">
                <a:latin typeface="Arial" pitchFamily="34" charset="0"/>
              </a:rPr>
              <a:t>Content: Above is the list of Join Point methods to access the Join Point method by an advice during method execution.</a:t>
            </a:r>
          </a:p>
          <a:p>
            <a:pPr lvl="1"/>
            <a:endParaRPr smtClean="0">
              <a:latin typeface="Arial" pitchFamily="34" charset="0"/>
            </a:endParaRPr>
          </a:p>
          <a:p>
            <a:r>
              <a:rPr smtClean="0">
                <a:latin typeface="Arial" pitchFamily="34" charset="0"/>
              </a:rPr>
              <a:t>Notes to Instructor: N/A</a:t>
            </a:r>
          </a:p>
          <a:p>
            <a:pPr lvl="1">
              <a:buFont typeface="Wingdings" pitchFamily="2" charset="2"/>
              <a:buNone/>
            </a:pPr>
            <a:endParaRPr smtClean="0">
              <a:latin typeface="Arial" pitchFamily="34" charset="0"/>
            </a:endParaRPr>
          </a:p>
        </p:txBody>
      </p:sp>
      <p:sp>
        <p:nvSpPr>
          <p:cNvPr id="149507"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Note for second point: Selects the Join Point and matches the advice to be applied at that Join Point. Pointcut is a program construct that selects Join Points and collects context at those points.</a:t>
            </a:r>
          </a:p>
          <a:p>
            <a:pPr lvl="1"/>
            <a:r>
              <a:rPr smtClean="0">
                <a:latin typeface="Arial" pitchFamily="34" charset="0"/>
              </a:rPr>
              <a:t>Example of a pointcut can be: execute the logger statement at the entrance of all the methods in xyz package. More details to be covered in the upcoming sections.</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50531"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AOP doesn’t replace object-oriented programming; it just complements it by separating the different concerns/tasks and modularizing the program/application.</a:t>
            </a:r>
          </a:p>
          <a:p>
            <a:pPr lvl="1"/>
            <a:r>
              <a:rPr smtClean="0">
                <a:latin typeface="Arial" pitchFamily="34" charset="0"/>
              </a:rPr>
              <a:t>An object is a building block for OOP, whereas an “aspect” is a building block for AOP. </a:t>
            </a:r>
          </a:p>
          <a:p>
            <a:endParaRPr smtClean="0">
              <a:latin typeface="Arial" pitchFamily="34" charset="0"/>
            </a:endParaRPr>
          </a:p>
          <a:p>
            <a:r>
              <a:rPr smtClean="0">
                <a:latin typeface="Arial" pitchFamily="34" charset="0"/>
              </a:rPr>
              <a:t>Notes to Instructor: N/A</a:t>
            </a:r>
          </a:p>
          <a:p>
            <a:pPr lvl="1"/>
            <a:endParaRPr smtClean="0">
              <a:latin typeface="Arial" pitchFamily="34" charset="0"/>
            </a:endParaRPr>
          </a:p>
        </p:txBody>
      </p:sp>
      <p:sp>
        <p:nvSpPr>
          <p:cNvPr id="129027"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51555"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Around advice is a very intrusive way of advice programming. </a:t>
            </a:r>
          </a:p>
          <a:p>
            <a:pPr lvl="1"/>
            <a:r>
              <a:rPr smtClean="0">
                <a:latin typeface="Arial" pitchFamily="34" charset="0"/>
              </a:rPr>
              <a:t>It will have a lot of control over the Join Point. </a:t>
            </a:r>
          </a:p>
          <a:p>
            <a:pPr lvl="1"/>
            <a:r>
              <a:rPr smtClean="0">
                <a:latin typeface="Arial" pitchFamily="34" charset="0"/>
              </a:rPr>
              <a:t>It can have its own logic to run and depending upon that it will decide whether to invoke a Join Point or not.  </a:t>
            </a:r>
          </a:p>
          <a:p>
            <a:endParaRPr smtClean="0">
              <a:latin typeface="Arial" pitchFamily="34" charset="0"/>
            </a:endParaRPr>
          </a:p>
          <a:p>
            <a:r>
              <a:rPr smtClean="0">
                <a:latin typeface="Arial" pitchFamily="34" charset="0"/>
              </a:rPr>
              <a:t>Notes to Instructor: N/A</a:t>
            </a:r>
          </a:p>
          <a:p>
            <a:pPr lvl="1"/>
            <a:endParaRPr smtClean="0">
              <a:latin typeface="Arial" pitchFamily="34" charset="0"/>
            </a:endParaRPr>
          </a:p>
        </p:txBody>
      </p:sp>
      <p:sp>
        <p:nvSpPr>
          <p:cNvPr id="152579"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1"/>
          </p:nvPr>
        </p:nvSpPr>
        <p:spPr>
          <a:ln w="9525"/>
        </p:spPr>
        <p:txBody>
          <a:bodyPr/>
          <a:lstStyle/>
          <a:p>
            <a:pPr>
              <a:defRPr/>
            </a:pPr>
            <a:r>
              <a:rPr lang="pt-BR" dirty="0" smtClean="0">
                <a:latin typeface="Arial" pitchFamily="34" charset="0"/>
              </a:rPr>
              <a:t>Content: </a:t>
            </a:r>
          </a:p>
          <a:p>
            <a:pPr lvl="1">
              <a:defRPr/>
            </a:pPr>
            <a:r>
              <a:rPr dirty="0" smtClean="0">
                <a:latin typeface="Arial" pitchFamily="34" charset="0"/>
              </a:rPr>
              <a:t>What, when and where….</a:t>
            </a:r>
          </a:p>
          <a:p>
            <a:pPr lvl="2">
              <a:defRPr/>
            </a:pPr>
            <a:r>
              <a:rPr dirty="0" smtClean="0">
                <a:latin typeface="Arial" pitchFamily="34" charset="0"/>
              </a:rPr>
              <a:t>“What” part is defined in the Advice body</a:t>
            </a:r>
          </a:p>
          <a:p>
            <a:pPr lvl="2">
              <a:defRPr/>
            </a:pPr>
            <a:r>
              <a:rPr dirty="0" smtClean="0">
                <a:latin typeface="Arial" pitchFamily="34" charset="0"/>
              </a:rPr>
              <a:t>“Where” to perform the defined action is defined in the joint point (collection of </a:t>
            </a:r>
            <a:r>
              <a:rPr dirty="0" err="1" smtClean="0">
                <a:latin typeface="Arial" pitchFamily="34" charset="0"/>
              </a:rPr>
              <a:t>pointcuts</a:t>
            </a:r>
            <a:r>
              <a:rPr dirty="0" smtClean="0">
                <a:latin typeface="Arial" pitchFamily="34" charset="0"/>
              </a:rPr>
              <a:t>)</a:t>
            </a:r>
          </a:p>
          <a:p>
            <a:pPr lvl="2">
              <a:defRPr/>
            </a:pPr>
            <a:r>
              <a:rPr dirty="0" smtClean="0">
                <a:latin typeface="Arial" pitchFamily="34" charset="0"/>
              </a:rPr>
              <a:t>“When” to perform the defined action is defined as the Advice type</a:t>
            </a:r>
          </a:p>
          <a:p>
            <a:pPr>
              <a:spcBef>
                <a:spcPct val="20000"/>
              </a:spcBef>
              <a:buSzTx/>
              <a:buFontTx/>
              <a:buChar char="•"/>
              <a:defRPr/>
            </a:pPr>
            <a:endParaRPr b="0" dirty="0" smtClean="0">
              <a:solidFill>
                <a:srgbClr val="000000"/>
              </a:solidFill>
              <a:latin typeface="Arial" pitchFamily="34" charset="0"/>
            </a:endParaRPr>
          </a:p>
          <a:p>
            <a:pPr lvl="1">
              <a:defRPr/>
            </a:pPr>
            <a:r>
              <a:rPr dirty="0" smtClean="0">
                <a:latin typeface="Arial" pitchFamily="34" charset="0"/>
              </a:rPr>
              <a:t>Details with samples:</a:t>
            </a:r>
          </a:p>
          <a:p>
            <a:pPr lvl="2">
              <a:defRPr/>
            </a:pPr>
            <a:r>
              <a:rPr dirty="0" smtClean="0">
                <a:latin typeface="Arial" pitchFamily="34" charset="0"/>
              </a:rPr>
              <a:t>Sample Join Point in spring(always a method execution):</a:t>
            </a:r>
          </a:p>
          <a:p>
            <a:pPr marL="1060980" lvl="2" indent="-274203">
              <a:spcBef>
                <a:spcPct val="20000"/>
              </a:spcBef>
              <a:defRPr/>
            </a:pPr>
            <a:r>
              <a:rPr dirty="0" smtClean="0">
                <a:solidFill>
                  <a:srgbClr val="7F0055"/>
                </a:solidFill>
                <a:latin typeface="Arial" pitchFamily="34" charset="0"/>
                <a:ea typeface="SimSun" pitchFamily="2" charset="-122"/>
                <a:cs typeface="Arial" pitchFamily="34" charset="0"/>
              </a:rPr>
              <a:t>public</a:t>
            </a:r>
            <a:r>
              <a:rPr dirty="0" smtClean="0">
                <a:solidFill>
                  <a:srgbClr val="000000"/>
                </a:solidFill>
                <a:latin typeface="Arial" pitchFamily="34" charset="0"/>
                <a:ea typeface="SimSun" pitchFamily="2" charset="-122"/>
                <a:cs typeface="Arial" pitchFamily="34" charset="0"/>
              </a:rPr>
              <a:t> </a:t>
            </a:r>
            <a:r>
              <a:rPr dirty="0" err="1" smtClean="0">
                <a:solidFill>
                  <a:srgbClr val="7F0055"/>
                </a:solidFill>
                <a:latin typeface="Arial" pitchFamily="34" charset="0"/>
                <a:ea typeface="SimSun" pitchFamily="2" charset="-122"/>
                <a:cs typeface="Arial" pitchFamily="34" charset="0"/>
              </a:rPr>
              <a:t>int</a:t>
            </a:r>
            <a:r>
              <a:rPr dirty="0" smtClean="0">
                <a:solidFill>
                  <a:srgbClr val="000000"/>
                </a:solidFill>
                <a:latin typeface="Arial" pitchFamily="34" charset="0"/>
                <a:ea typeface="SimSun" pitchFamily="2" charset="-122"/>
                <a:cs typeface="Arial" pitchFamily="34" charset="0"/>
              </a:rPr>
              <a:t> </a:t>
            </a:r>
            <a:r>
              <a:rPr dirty="0" err="1" smtClean="0">
                <a:solidFill>
                  <a:srgbClr val="000000"/>
                </a:solidFill>
                <a:latin typeface="Arial" pitchFamily="34" charset="0"/>
                <a:ea typeface="SimSun" pitchFamily="2" charset="-122"/>
                <a:cs typeface="Arial" pitchFamily="34" charset="0"/>
              </a:rPr>
              <a:t>registerStudentIntoCourse</a:t>
            </a:r>
            <a:r>
              <a:rPr dirty="0" smtClean="0">
                <a:solidFill>
                  <a:srgbClr val="000000"/>
                </a:solidFill>
                <a:latin typeface="Arial" pitchFamily="34" charset="0"/>
                <a:ea typeface="SimSun" pitchFamily="2" charset="-122"/>
                <a:cs typeface="Arial" pitchFamily="34" charset="0"/>
              </a:rPr>
              <a:t>(</a:t>
            </a:r>
            <a:r>
              <a:rPr dirty="0" smtClean="0">
                <a:solidFill>
                  <a:srgbClr val="7F0055"/>
                </a:solidFill>
                <a:latin typeface="Arial" pitchFamily="34" charset="0"/>
                <a:ea typeface="SimSun" pitchFamily="2" charset="-122"/>
                <a:cs typeface="Arial" pitchFamily="34" charset="0"/>
              </a:rPr>
              <a:t>long</a:t>
            </a:r>
            <a:r>
              <a:rPr dirty="0" smtClean="0">
                <a:solidFill>
                  <a:srgbClr val="000000"/>
                </a:solidFill>
                <a:latin typeface="Arial" pitchFamily="34" charset="0"/>
                <a:ea typeface="SimSun" pitchFamily="2" charset="-122"/>
                <a:cs typeface="Arial" pitchFamily="34" charset="0"/>
              </a:rPr>
              <a:t> </a:t>
            </a:r>
            <a:r>
              <a:rPr dirty="0" err="1" smtClean="0">
                <a:solidFill>
                  <a:srgbClr val="000000"/>
                </a:solidFill>
                <a:latin typeface="Arial" pitchFamily="34" charset="0"/>
                <a:ea typeface="SimSun" pitchFamily="2" charset="-122"/>
                <a:cs typeface="Arial" pitchFamily="34" charset="0"/>
              </a:rPr>
              <a:t>studentId</a:t>
            </a:r>
            <a:r>
              <a:rPr dirty="0" smtClean="0">
                <a:solidFill>
                  <a:srgbClr val="000000"/>
                </a:solidFill>
                <a:latin typeface="Arial" pitchFamily="34" charset="0"/>
                <a:ea typeface="SimSun" pitchFamily="2" charset="-122"/>
                <a:cs typeface="Arial" pitchFamily="34" charset="0"/>
              </a:rPr>
              <a:t>, String </a:t>
            </a:r>
            <a:r>
              <a:rPr dirty="0" err="1" smtClean="0">
                <a:solidFill>
                  <a:srgbClr val="000000"/>
                </a:solidFill>
                <a:latin typeface="Arial" pitchFamily="34" charset="0"/>
                <a:ea typeface="SimSun" pitchFamily="2" charset="-122"/>
                <a:cs typeface="Arial" pitchFamily="34" charset="0"/>
              </a:rPr>
              <a:t>courseId</a:t>
            </a:r>
            <a:r>
              <a:rPr dirty="0" smtClean="0">
                <a:solidFill>
                  <a:srgbClr val="000000"/>
                </a:solidFill>
                <a:latin typeface="Arial" pitchFamily="34" charset="0"/>
                <a:ea typeface="SimSun" pitchFamily="2" charset="-122"/>
                <a:cs typeface="Arial" pitchFamily="34" charset="0"/>
              </a:rPr>
              <a:t>, String term) </a:t>
            </a:r>
            <a:r>
              <a:rPr dirty="0" smtClean="0">
                <a:solidFill>
                  <a:srgbClr val="7F0055"/>
                </a:solidFill>
                <a:latin typeface="Arial" pitchFamily="34" charset="0"/>
                <a:ea typeface="SimSun" pitchFamily="2" charset="-122"/>
                <a:cs typeface="Arial" pitchFamily="34" charset="0"/>
              </a:rPr>
              <a:t>throws</a:t>
            </a:r>
            <a:r>
              <a:rPr dirty="0" smtClean="0">
                <a:solidFill>
                  <a:srgbClr val="000000"/>
                </a:solidFill>
                <a:latin typeface="Arial" pitchFamily="34" charset="0"/>
                <a:ea typeface="SimSun" pitchFamily="2" charset="-122"/>
                <a:cs typeface="Arial" pitchFamily="34" charset="0"/>
              </a:rPr>
              <a:t> Exception{…}</a:t>
            </a:r>
            <a:endParaRPr dirty="0" smtClean="0">
              <a:solidFill>
                <a:srgbClr val="000000"/>
              </a:solidFill>
              <a:latin typeface="Arial" pitchFamily="34" charset="0"/>
            </a:endParaRPr>
          </a:p>
          <a:p>
            <a:pPr lvl="2">
              <a:defRPr/>
            </a:pPr>
            <a:r>
              <a:rPr dirty="0" err="1" smtClean="0">
                <a:latin typeface="Arial" pitchFamily="34" charset="0"/>
              </a:rPr>
              <a:t>Pointcut</a:t>
            </a:r>
            <a:r>
              <a:rPr dirty="0" smtClean="0">
                <a:latin typeface="Arial" pitchFamily="34" charset="0"/>
              </a:rPr>
              <a:t> is a selection or combination of Join Points</a:t>
            </a:r>
          </a:p>
          <a:p>
            <a:pPr lvl="2">
              <a:defRPr/>
            </a:pPr>
            <a:r>
              <a:rPr dirty="0" smtClean="0">
                <a:latin typeface="Arial" pitchFamily="34" charset="0"/>
              </a:rPr>
              <a:t>A </a:t>
            </a:r>
            <a:r>
              <a:rPr dirty="0" err="1" smtClean="0">
                <a:latin typeface="Arial" pitchFamily="34" charset="0"/>
              </a:rPr>
              <a:t>pointcut</a:t>
            </a:r>
            <a:r>
              <a:rPr dirty="0" smtClean="0">
                <a:latin typeface="Arial" pitchFamily="34" charset="0"/>
              </a:rPr>
              <a:t> can be defined as the collection of all the Join Points in a class.</a:t>
            </a:r>
          </a:p>
          <a:p>
            <a:pPr marL="1006450" lvl="2" indent="-221232">
              <a:spcBef>
                <a:spcPct val="20000"/>
              </a:spcBef>
              <a:defRPr/>
            </a:pPr>
            <a:r>
              <a:rPr dirty="0" err="1" smtClean="0">
                <a:solidFill>
                  <a:srgbClr val="7F0055"/>
                </a:solidFill>
                <a:latin typeface="Arial" pitchFamily="34" charset="0"/>
                <a:ea typeface="SimSun" pitchFamily="2" charset="-122"/>
                <a:cs typeface="Arial" pitchFamily="34" charset="0"/>
              </a:rPr>
              <a:t>pointcut</a:t>
            </a:r>
            <a:r>
              <a:rPr dirty="0" smtClean="0">
                <a:solidFill>
                  <a:srgbClr val="7F0055"/>
                </a:solidFill>
                <a:latin typeface="Arial" pitchFamily="34" charset="0"/>
                <a:ea typeface="SimSun" pitchFamily="2" charset="-122"/>
                <a:cs typeface="Arial" pitchFamily="34" charset="0"/>
              </a:rPr>
              <a:t> expression: execution(“</a:t>
            </a:r>
            <a:r>
              <a:rPr dirty="0" err="1" smtClean="0">
                <a:solidFill>
                  <a:srgbClr val="7F0055"/>
                </a:solidFill>
                <a:latin typeface="Arial" pitchFamily="34" charset="0"/>
                <a:ea typeface="SimSun" pitchFamily="2" charset="-122"/>
                <a:cs typeface="Arial" pitchFamily="34" charset="0"/>
              </a:rPr>
              <a:t>com.samples.Service.CourseRegistrationService</a:t>
            </a:r>
            <a:r>
              <a:rPr dirty="0" smtClean="0">
                <a:solidFill>
                  <a:srgbClr val="7F0055"/>
                </a:solidFill>
                <a:latin typeface="Arial" pitchFamily="34" charset="0"/>
                <a:ea typeface="SimSun" pitchFamily="2" charset="-122"/>
                <a:cs typeface="Arial" pitchFamily="34" charset="0"/>
              </a:rPr>
              <a:t>.*(..)”)</a:t>
            </a:r>
          </a:p>
          <a:p>
            <a:pPr marL="730690" lvl="1" indent="-274203">
              <a:spcBef>
                <a:spcPct val="20000"/>
              </a:spcBef>
              <a:buFontTx/>
              <a:buChar char="–"/>
              <a:defRPr/>
            </a:pPr>
            <a:endParaRPr dirty="0" smtClean="0">
              <a:solidFill>
                <a:srgbClr val="000000"/>
              </a:solidFill>
              <a:latin typeface="Arial" pitchFamily="34" charset="0"/>
            </a:endParaRPr>
          </a:p>
          <a:p>
            <a:pPr lvl="1">
              <a:defRPr/>
            </a:pPr>
            <a:r>
              <a:rPr dirty="0" smtClean="0">
                <a:latin typeface="Arial" pitchFamily="34" charset="0"/>
              </a:rPr>
              <a:t>Advice defines “what” action/code should be executed at a Join Point that has been selected by a </a:t>
            </a:r>
            <a:r>
              <a:rPr dirty="0" err="1" smtClean="0">
                <a:latin typeface="Arial" pitchFamily="34" charset="0"/>
              </a:rPr>
              <a:t>pointcut</a:t>
            </a:r>
            <a:endParaRPr dirty="0" smtClean="0">
              <a:latin typeface="Arial" pitchFamily="34" charset="0"/>
            </a:endParaRPr>
          </a:p>
          <a:p>
            <a:pPr lvl="2">
              <a:defRPr/>
            </a:pPr>
            <a:r>
              <a:rPr dirty="0" smtClean="0">
                <a:latin typeface="Arial" pitchFamily="34" charset="0"/>
              </a:rPr>
              <a:t>Like logging a message or checking/validating something, etc.</a:t>
            </a:r>
          </a:p>
          <a:p>
            <a:pPr marL="730690" lvl="1" indent="-274203">
              <a:spcBef>
                <a:spcPct val="20000"/>
              </a:spcBef>
              <a:buFontTx/>
              <a:buChar char="–"/>
              <a:defRPr/>
            </a:pPr>
            <a:endParaRPr dirty="0" smtClean="0">
              <a:solidFill>
                <a:srgbClr val="000000"/>
              </a:solidFill>
              <a:latin typeface="Arial" pitchFamily="34" charset="0"/>
            </a:endParaRPr>
          </a:p>
          <a:p>
            <a:pPr>
              <a:spcBef>
                <a:spcPct val="20000"/>
              </a:spcBef>
              <a:buSzTx/>
              <a:defRPr/>
            </a:pPr>
            <a:r>
              <a:rPr lang="pt-BR" dirty="0" smtClean="0">
                <a:latin typeface="Arial" pitchFamily="34" charset="0"/>
              </a:rPr>
              <a:t>Notes to Instructor: N/A</a:t>
            </a:r>
          </a:p>
          <a:p>
            <a:pPr>
              <a:spcBef>
                <a:spcPct val="20000"/>
              </a:spcBef>
              <a:buSzTx/>
              <a:defRPr/>
            </a:pPr>
            <a:endParaRPr b="0" dirty="0" smtClean="0">
              <a:solidFill>
                <a:srgbClr val="000000"/>
              </a:solidFill>
              <a:latin typeface="Arial" pitchFamily="34" charset="0"/>
            </a:endParaRPr>
          </a:p>
        </p:txBody>
      </p:sp>
      <p:sp>
        <p:nvSpPr>
          <p:cNvPr id="153603" name="Slide Image Placeholder 4"/>
          <p:cNvSpPr>
            <a:spLocks noGrp="1" noRot="1" noChangeAspect="1" noTextEdit="1"/>
          </p:cNvSpPr>
          <p:nvPr>
            <p:ph type="sldImg"/>
          </p:nvPr>
        </p:nvSpPr>
        <p:spPr>
          <a:xfrm>
            <a:off x="1189038" y="479425"/>
            <a:ext cx="4519612" cy="33909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0"/>
          <p:cNvSpPr>
            <a:spLocks noGrp="1" noChangeArrowheads="1"/>
          </p:cNvSpPr>
          <p:nvPr>
            <p:ph type="body" idx="1"/>
          </p:nvPr>
        </p:nvSpPr>
        <p:spPr>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match the terms and explanations. </a:t>
            </a:r>
          </a:p>
          <a:p>
            <a:pPr lvl="1"/>
            <a:r>
              <a:rPr smtClean="0">
                <a:latin typeface="Arial" pitchFamily="34" charset="0"/>
              </a:rPr>
              <a:t>Go to the next slide for the answers. </a:t>
            </a:r>
          </a:p>
          <a:p>
            <a:endParaRPr smtClean="0">
              <a:latin typeface="Arial" pitchFamily="34" charset="0"/>
            </a:endParaRPr>
          </a:p>
          <a:p>
            <a:endParaRPr smtClean="0">
              <a:latin typeface="Arial" pitchFamily="34" charset="0"/>
            </a:endParaRPr>
          </a:p>
        </p:txBody>
      </p:sp>
      <p:sp>
        <p:nvSpPr>
          <p:cNvPr id="155651"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0"/>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a:t>
            </a:r>
          </a:p>
          <a:p>
            <a:pPr lvl="1"/>
            <a:r>
              <a:rPr b="1" smtClean="0">
                <a:latin typeface="Arial" pitchFamily="34" charset="0"/>
              </a:rPr>
              <a:t>Slide animation: </a:t>
            </a:r>
            <a:r>
              <a:rPr smtClean="0">
                <a:latin typeface="Arial" pitchFamily="34" charset="0"/>
              </a:rPr>
              <a:t>Click to reveal each answer.</a:t>
            </a:r>
          </a:p>
          <a:p>
            <a:pPr lvl="1"/>
            <a:r>
              <a:rPr smtClean="0">
                <a:latin typeface="Arial" pitchFamily="34" charset="0"/>
              </a:rPr>
              <a:t>Answers:</a:t>
            </a:r>
          </a:p>
          <a:p>
            <a:pPr lvl="2">
              <a:buFont typeface="Courier New" pitchFamily="49" charset="0"/>
              <a:buChar char="o"/>
            </a:pPr>
            <a:r>
              <a:rPr smtClean="0">
                <a:latin typeface="Arial" pitchFamily="34" charset="0"/>
              </a:rPr>
              <a:t>1 – D</a:t>
            </a:r>
          </a:p>
          <a:p>
            <a:pPr lvl="2">
              <a:buFont typeface="Courier New" pitchFamily="49" charset="0"/>
              <a:buChar char="o"/>
            </a:pPr>
            <a:r>
              <a:rPr smtClean="0">
                <a:latin typeface="Arial" pitchFamily="34" charset="0"/>
              </a:rPr>
              <a:t>2 – E</a:t>
            </a:r>
          </a:p>
          <a:p>
            <a:pPr lvl="2">
              <a:buFont typeface="Courier New" pitchFamily="49" charset="0"/>
              <a:buChar char="o"/>
            </a:pPr>
            <a:r>
              <a:rPr smtClean="0">
                <a:latin typeface="Arial" pitchFamily="34" charset="0"/>
              </a:rPr>
              <a:t>3 – A</a:t>
            </a:r>
          </a:p>
          <a:p>
            <a:pPr lvl="2">
              <a:buFont typeface="Courier New" pitchFamily="49" charset="0"/>
              <a:buChar char="o"/>
            </a:pPr>
            <a:r>
              <a:rPr smtClean="0">
                <a:latin typeface="Arial" pitchFamily="34" charset="0"/>
              </a:rPr>
              <a:t>4 – B</a:t>
            </a:r>
          </a:p>
          <a:p>
            <a:pPr lvl="2">
              <a:buFont typeface="Courier New" pitchFamily="49" charset="0"/>
              <a:buChar char="o"/>
            </a:pPr>
            <a:r>
              <a:rPr smtClean="0">
                <a:latin typeface="Arial" pitchFamily="34" charset="0"/>
              </a:rPr>
              <a:t>5 – C </a:t>
            </a:r>
          </a:p>
          <a:p>
            <a:endParaRPr smtClean="0">
              <a:latin typeface="Arial" pitchFamily="34" charset="0"/>
            </a:endParaRPr>
          </a:p>
          <a:p>
            <a:endParaRPr smtClean="0">
              <a:latin typeface="Arial" pitchFamily="34" charset="0"/>
            </a:endParaRPr>
          </a:p>
        </p:txBody>
      </p:sp>
      <p:sp>
        <p:nvSpPr>
          <p:cNvPr id="156675"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idx="1"/>
          </p:nvPr>
        </p:nvSpPr>
        <p:spPr>
          <a:noFill/>
          <a:ln w="9525"/>
        </p:spPr>
        <p:txBody>
          <a:bodyPr/>
          <a:lstStyle/>
          <a:p>
            <a:r>
              <a:rPr smtClean="0">
                <a:latin typeface="Arial" pitchFamily="34" charset="0"/>
              </a:rPr>
              <a:t>Content: AspectJ provides an aspect weaver.</a:t>
            </a:r>
          </a:p>
          <a:p>
            <a:pPr lvl="1"/>
            <a:endParaRPr smtClean="0">
              <a:latin typeface="Arial" pitchFamily="34" charset="0"/>
            </a:endParaRPr>
          </a:p>
          <a:p>
            <a:r>
              <a:rPr smtClean="0">
                <a:latin typeface="Arial" pitchFamily="34" charset="0"/>
              </a:rPr>
              <a:t>Notes to Instructor: N/A</a:t>
            </a:r>
          </a:p>
          <a:p>
            <a:pPr lvl="1">
              <a:buFont typeface="Wingdings" pitchFamily="2" charset="2"/>
              <a:buNone/>
            </a:pPr>
            <a:endParaRPr smtClean="0">
              <a:latin typeface="Arial" pitchFamily="34" charset="0"/>
            </a:endParaRPr>
          </a:p>
          <a:p>
            <a:endParaRPr smtClean="0">
              <a:latin typeface="Arial" pitchFamily="34" charset="0"/>
            </a:endParaRPr>
          </a:p>
        </p:txBody>
      </p:sp>
      <p:sp>
        <p:nvSpPr>
          <p:cNvPr id="157699"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In Spring framework, AOP is implemented using runtime proxies. So, the target object or the advised object is always a proxied object.</a:t>
            </a:r>
          </a:p>
          <a:p>
            <a:pPr lvl="1"/>
            <a:r>
              <a:rPr smtClean="0">
                <a:latin typeface="Arial" pitchFamily="34" charset="0"/>
              </a:rPr>
              <a:t>CGLIB proxy usage examples: </a:t>
            </a:r>
          </a:p>
          <a:p>
            <a:pPr lvl="2"/>
            <a:r>
              <a:rPr smtClean="0">
                <a:latin typeface="Arial" pitchFamily="34" charset="0"/>
              </a:rPr>
              <a:t>To advise a method that is not declared on an interface</a:t>
            </a:r>
          </a:p>
          <a:p>
            <a:pPr lvl="2"/>
            <a:r>
              <a:rPr smtClean="0">
                <a:latin typeface="Arial" pitchFamily="34" charset="0"/>
              </a:rPr>
              <a:t>To pass a proxied object to a method as a concrete type</a:t>
            </a:r>
          </a:p>
          <a:p>
            <a:endParaRPr smtClean="0">
              <a:latin typeface="Arial" pitchFamily="34" charset="0"/>
            </a:endParaRPr>
          </a:p>
          <a:p>
            <a:r>
              <a:rPr smtClean="0">
                <a:latin typeface="Arial" pitchFamily="34" charset="0"/>
              </a:rPr>
              <a:t>Notes to Instructor: N/A</a:t>
            </a:r>
          </a:p>
          <a:p>
            <a:pPr lvl="2"/>
            <a:endParaRPr smtClean="0">
              <a:latin typeface="Arial" pitchFamily="34" charset="0"/>
            </a:endParaRPr>
          </a:p>
          <a:p>
            <a:endParaRPr smtClean="0">
              <a:latin typeface="Arial" pitchFamily="34" charset="0"/>
            </a:endParaRPr>
          </a:p>
          <a:p>
            <a:pPr lvl="2"/>
            <a:endParaRPr smtClean="0">
              <a:latin typeface="Arial" pitchFamily="34" charset="0"/>
            </a:endParaRPr>
          </a:p>
          <a:p>
            <a:endParaRPr smtClean="0">
              <a:latin typeface="Arial" pitchFamily="34" charset="0"/>
            </a:endParaRPr>
          </a:p>
          <a:p>
            <a:endParaRPr smtClean="0">
              <a:latin typeface="Arial" pitchFamily="34" charset="0"/>
            </a:endParaRPr>
          </a:p>
        </p:txBody>
      </p:sp>
      <p:sp>
        <p:nvSpPr>
          <p:cNvPr id="158723"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5"/>
          <p:cNvSpPr>
            <a:spLocks noGrp="1" noChangeArrowheads="1"/>
          </p:cNvSpPr>
          <p:nvPr>
            <p:ph type="body" idx="1"/>
          </p:nvPr>
        </p:nvSpPr>
        <p:spPr>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answer the question. </a:t>
            </a:r>
          </a:p>
          <a:p>
            <a:pPr lvl="1"/>
            <a:r>
              <a:rPr smtClean="0">
                <a:latin typeface="Arial" pitchFamily="34" charset="0"/>
              </a:rPr>
              <a:t>Go to the next slide for the answer. </a:t>
            </a:r>
          </a:p>
        </p:txBody>
      </p:sp>
      <p:sp>
        <p:nvSpPr>
          <p:cNvPr id="167939"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a:t>
            </a:r>
          </a:p>
          <a:p>
            <a:pPr lvl="1"/>
            <a:r>
              <a:rPr smtClean="0">
                <a:latin typeface="Arial" pitchFamily="34" charset="0"/>
              </a:rPr>
              <a:t>Answer: C</a:t>
            </a:r>
          </a:p>
        </p:txBody>
      </p:sp>
      <p:sp>
        <p:nvSpPr>
          <p:cNvPr id="168963"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Notes Placeholder 2"/>
          <p:cNvSpPr>
            <a:spLocks noGrp="1"/>
          </p:cNvSpPr>
          <p:nvPr>
            <p:ph type="body" idx="1"/>
          </p:nvPr>
        </p:nvSpPr>
        <p:spPr>
          <a:noFill/>
          <a:ln w="9525"/>
        </p:spPr>
        <p:txBody>
          <a:bodyPr/>
          <a:lstStyle/>
          <a:p>
            <a:r>
              <a:rPr smtClean="0">
                <a:latin typeface="Arial" pitchFamily="34" charset="0"/>
              </a:rPr>
              <a:t>Content: The above information works for both @AspectJ and schema-based approaches.</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88419"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There are several AOP frameworks to choose from, each having their own variations in terminology and implementations. Above are listed a few of the open-source AOP framework providers in Java. Details to be continued in the next few slides.</a:t>
            </a:r>
          </a:p>
          <a:p>
            <a:pPr lvl="1"/>
            <a:r>
              <a:rPr smtClean="0">
                <a:latin typeface="Arial" pitchFamily="34" charset="0"/>
              </a:rPr>
              <a:t>There are other open-source framework providers such as dynaop, Nanning, EAOP (Events-based Aspect-Oriented Programming), CAESER, CALI, DynamicAspects, etc. </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
        <p:nvSpPr>
          <p:cNvPr id="130051"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Notes Placeholder 5"/>
          <p:cNvSpPr>
            <a:spLocks noGrp="1"/>
          </p:cNvSpPr>
          <p:nvPr>
            <p:ph type="body" idx="1"/>
          </p:nvPr>
        </p:nvSpPr>
        <p:spPr>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answer the questions. </a:t>
            </a:r>
          </a:p>
          <a:p>
            <a:pPr lvl="1"/>
            <a:r>
              <a:rPr smtClean="0">
                <a:latin typeface="Arial" pitchFamily="34" charset="0"/>
              </a:rPr>
              <a:t>Go to the next slide for the answers.</a:t>
            </a:r>
          </a:p>
        </p:txBody>
      </p:sp>
      <p:sp>
        <p:nvSpPr>
          <p:cNvPr id="196611"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Notes Placeholder 5"/>
          <p:cNvSpPr>
            <a:spLocks noGrp="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a:t>
            </a:r>
          </a:p>
          <a:p>
            <a:pPr lvl="1"/>
            <a:r>
              <a:rPr b="1" smtClean="0">
                <a:latin typeface="Arial" pitchFamily="34" charset="0"/>
              </a:rPr>
              <a:t>Slide animation: </a:t>
            </a:r>
            <a:r>
              <a:rPr smtClean="0">
                <a:latin typeface="Arial" pitchFamily="34" charset="0"/>
              </a:rPr>
              <a:t>Click to reveal the second answer.</a:t>
            </a:r>
          </a:p>
          <a:p>
            <a:pPr lvl="1"/>
            <a:r>
              <a:rPr smtClean="0">
                <a:latin typeface="Arial" pitchFamily="34" charset="0"/>
              </a:rPr>
              <a:t>Answers: </a:t>
            </a:r>
          </a:p>
          <a:p>
            <a:pPr lvl="2"/>
            <a:r>
              <a:rPr smtClean="0">
                <a:latin typeface="Arial" pitchFamily="34" charset="0"/>
              </a:rPr>
              <a:t>A. True</a:t>
            </a:r>
          </a:p>
          <a:p>
            <a:pPr lvl="2"/>
            <a:r>
              <a:rPr smtClean="0">
                <a:latin typeface="Arial" pitchFamily="34" charset="0"/>
              </a:rPr>
              <a:t>B. False</a:t>
            </a:r>
          </a:p>
        </p:txBody>
      </p:sp>
      <p:sp>
        <p:nvSpPr>
          <p:cNvPr id="197635"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Notes Placeholder 5"/>
          <p:cNvSpPr>
            <a:spLocks noGrp="1"/>
          </p:cNvSpPr>
          <p:nvPr>
            <p:ph type="body" idx="1"/>
          </p:nvPr>
        </p:nvSpPr>
        <p:spPr>
          <a:noFill/>
          <a:ln w="9525"/>
        </p:spPr>
        <p:txBody>
          <a:bodyPr/>
          <a:lstStyle/>
          <a:p>
            <a:pPr eaLnBrk="1" hangingPunct="1"/>
            <a:r>
              <a:rPr smtClean="0">
                <a:latin typeface="Arial" pitchFamily="34" charset="0"/>
              </a:rPr>
              <a:t>Content: N/A</a:t>
            </a:r>
          </a:p>
          <a:p>
            <a:pPr eaLnBrk="1" hangingPunct="1"/>
            <a:endParaRPr smtClean="0">
              <a:latin typeface="Arial" pitchFamily="34" charset="0"/>
            </a:endParaRPr>
          </a:p>
          <a:p>
            <a:pPr eaLnBrk="1" hangingPunct="1"/>
            <a:r>
              <a:rPr smtClean="0">
                <a:latin typeface="Arial" pitchFamily="34" charset="0"/>
              </a:rPr>
              <a:t>Notes to Instructor:</a:t>
            </a:r>
          </a:p>
          <a:p>
            <a:pPr lvl="1"/>
            <a:r>
              <a:rPr smtClean="0">
                <a:latin typeface="Arial" pitchFamily="34" charset="0"/>
              </a:rPr>
              <a:t>Have participants answer the questions. </a:t>
            </a:r>
          </a:p>
          <a:p>
            <a:pPr lvl="1"/>
            <a:r>
              <a:rPr smtClean="0">
                <a:latin typeface="Arial" pitchFamily="34" charset="0"/>
              </a:rPr>
              <a:t>Go to the next slide for the answers.</a:t>
            </a:r>
          </a:p>
        </p:txBody>
      </p:sp>
      <p:sp>
        <p:nvSpPr>
          <p:cNvPr id="198659"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Notes Placeholder 5"/>
          <p:cNvSpPr>
            <a:spLocks noGrp="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a:t>
            </a:r>
          </a:p>
          <a:p>
            <a:pPr lvl="1"/>
            <a:r>
              <a:rPr b="1" smtClean="0">
                <a:latin typeface="Arial" pitchFamily="34" charset="0"/>
              </a:rPr>
              <a:t>Slide animation: </a:t>
            </a:r>
            <a:r>
              <a:rPr smtClean="0">
                <a:latin typeface="Arial" pitchFamily="34" charset="0"/>
              </a:rPr>
              <a:t>Click to reveal the second answer.</a:t>
            </a:r>
          </a:p>
          <a:p>
            <a:pPr lvl="1"/>
            <a:r>
              <a:rPr smtClean="0">
                <a:latin typeface="Arial" pitchFamily="34" charset="0"/>
              </a:rPr>
              <a:t>Answers: </a:t>
            </a:r>
          </a:p>
          <a:p>
            <a:pPr lvl="2"/>
            <a:r>
              <a:rPr smtClean="0">
                <a:latin typeface="Arial" pitchFamily="34" charset="0"/>
              </a:rPr>
              <a:t>A. True</a:t>
            </a:r>
          </a:p>
          <a:p>
            <a:pPr lvl="2"/>
            <a:r>
              <a:rPr smtClean="0">
                <a:latin typeface="Arial" pitchFamily="34" charset="0"/>
              </a:rPr>
              <a:t>B. False</a:t>
            </a:r>
          </a:p>
          <a:p>
            <a:endParaRPr lang="en-GB" smtClean="0">
              <a:latin typeface="Arial" pitchFamily="34" charset="0"/>
            </a:endParaRPr>
          </a:p>
        </p:txBody>
      </p:sp>
      <p:sp>
        <p:nvSpPr>
          <p:cNvPr id="199683"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Briefly review the module’s key topics with participants. </a:t>
            </a:r>
          </a:p>
        </p:txBody>
      </p:sp>
      <p:sp>
        <p:nvSpPr>
          <p:cNvPr id="240643"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Briefly review the module’s key topics with participants. </a:t>
            </a:r>
          </a:p>
        </p:txBody>
      </p:sp>
      <p:sp>
        <p:nvSpPr>
          <p:cNvPr id="241667"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Briefly review the module’s key topics with participants. </a:t>
            </a:r>
          </a:p>
        </p:txBody>
      </p:sp>
      <p:sp>
        <p:nvSpPr>
          <p:cNvPr id="242691"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Briefly review the module’s key topics with participants. </a:t>
            </a:r>
          </a:p>
        </p:txBody>
      </p:sp>
      <p:sp>
        <p:nvSpPr>
          <p:cNvPr id="243715"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Cross-cutting concern is common functionality that is needed/used in multiple places of the application. </a:t>
            </a:r>
          </a:p>
          <a:p>
            <a:pPr lvl="1"/>
            <a:r>
              <a:rPr smtClean="0">
                <a:latin typeface="Arial" pitchFamily="34" charset="0"/>
              </a:rPr>
              <a:t>It results in tangled, duplicated, and interspersed code.</a:t>
            </a:r>
          </a:p>
          <a:p>
            <a:pPr lvl="1"/>
            <a:endParaRPr smtClean="0">
              <a:latin typeface="Arial" pitchFamily="34" charset="0"/>
            </a:endParaRPr>
          </a:p>
          <a:p>
            <a:r>
              <a:rPr smtClean="0">
                <a:latin typeface="Arial" pitchFamily="34" charset="0"/>
              </a:rPr>
              <a:t>Notes to Instructor: N/A</a:t>
            </a:r>
          </a:p>
          <a:p>
            <a:endParaRPr smtClean="0">
              <a:latin typeface="Arial" pitchFamily="34" charset="0"/>
            </a:endParaRPr>
          </a:p>
          <a:p>
            <a:endParaRPr smtClean="0">
              <a:latin typeface="Arial" pitchFamily="34" charset="0"/>
            </a:endParaRPr>
          </a:p>
        </p:txBody>
      </p:sp>
      <p:sp>
        <p:nvSpPr>
          <p:cNvPr id="133123"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p:txBody>
      </p:sp>
      <p:sp>
        <p:nvSpPr>
          <p:cNvPr id="134147"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3"/>
          <p:cNvSpPr>
            <a:spLocks noGrp="1" noRot="1" noChangeAspect="1" noTextEdit="1"/>
          </p:cNvSpPr>
          <p:nvPr>
            <p:ph type="sldImg"/>
          </p:nvPr>
        </p:nvSpPr>
        <p:spPr>
          <a:xfrm>
            <a:off x="1189038" y="479425"/>
            <a:ext cx="4521200" cy="3390900"/>
          </a:xfrm>
          <a:ln/>
        </p:spPr>
      </p:sp>
      <p:sp>
        <p:nvSpPr>
          <p:cNvPr id="135171" name="Notes Placeholder 4"/>
          <p:cNvSpPr>
            <a:spLocks noGrp="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endParaRPr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5"/>
          <p:cNvSpPr>
            <a:spLocks noGrp="1" noChangeArrowheads="1"/>
          </p:cNvSpPr>
          <p:nvPr>
            <p:ph type="body" idx="1"/>
          </p:nvPr>
        </p:nvSpPr>
        <p:spPr>
          <a:noFill/>
          <a:ln w="9525"/>
        </p:spPr>
        <p:txBody>
          <a:bodyPr/>
          <a:lstStyle/>
          <a:p>
            <a:r>
              <a:rPr smtClean="0">
                <a:latin typeface="Arial" pitchFamily="34" charset="0"/>
              </a:rPr>
              <a:t>Content: </a:t>
            </a:r>
          </a:p>
          <a:p>
            <a:pPr lvl="1"/>
            <a:r>
              <a:rPr smtClean="0">
                <a:latin typeface="Arial" pitchFamily="34" charset="0"/>
              </a:rPr>
              <a:t>The core logic is registering a student into a course. Ideally, the developer should be concentrated on writing the business logic, but he still has to work on taking care of the cross-cutting concerns requirements such as logging, security, error handling, etc. </a:t>
            </a:r>
          </a:p>
          <a:p>
            <a:pPr lvl="1"/>
            <a:r>
              <a:rPr smtClean="0">
                <a:latin typeface="Arial" pitchFamily="34" charset="0"/>
              </a:rPr>
              <a:t>In the above listed example: </a:t>
            </a:r>
          </a:p>
          <a:p>
            <a:pPr lvl="2"/>
            <a:r>
              <a:rPr smtClean="0">
                <a:latin typeface="Arial" pitchFamily="34" charset="0"/>
              </a:rPr>
              <a:t>The requirement for logging is implemented using the object-oriented programming principles. But this leads to code duplication and scattering of the same code across all the methods in all the modules.</a:t>
            </a:r>
          </a:p>
          <a:p>
            <a:pPr lvl="2"/>
            <a:endParaRPr smtClean="0">
              <a:latin typeface="Arial" pitchFamily="34" charset="0"/>
            </a:endParaRPr>
          </a:p>
          <a:p>
            <a:r>
              <a:rPr smtClean="0">
                <a:latin typeface="Arial" pitchFamily="34" charset="0"/>
              </a:rPr>
              <a:t>Notes to Instructor: N/A</a:t>
            </a:r>
          </a:p>
          <a:p>
            <a:pPr lvl="2">
              <a:buFont typeface="Arial" pitchFamily="34" charset="0"/>
              <a:buNone/>
            </a:pPr>
            <a:endParaRPr smtClean="0">
              <a:latin typeface="Arial" pitchFamily="34" charset="0"/>
            </a:endParaRPr>
          </a:p>
        </p:txBody>
      </p:sp>
      <p:sp>
        <p:nvSpPr>
          <p:cNvPr id="136195"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5"/>
          <p:cNvSpPr>
            <a:spLocks noGrp="1" noChangeArrowheads="1"/>
          </p:cNvSpPr>
          <p:nvPr>
            <p:ph type="body" idx="1"/>
          </p:nvPr>
        </p:nvSpPr>
        <p:spPr>
          <a:noFill/>
          <a:ln w="9525"/>
        </p:spPr>
        <p:txBody>
          <a:bodyPr/>
          <a:lstStyle/>
          <a:p>
            <a:r>
              <a:rPr dirty="0" smtClean="0">
                <a:latin typeface="Arial" pitchFamily="34" charset="0"/>
              </a:rPr>
              <a:t>Content: </a:t>
            </a:r>
          </a:p>
          <a:p>
            <a:pPr lvl="1"/>
            <a:r>
              <a:rPr dirty="0" smtClean="0">
                <a:latin typeface="Arial" pitchFamily="34" charset="0"/>
              </a:rPr>
              <a:t>The core logic is registering a student into a course. Ideally, the developer should be concentrated on writing the business logic, but he still has to work on taking care of the cross-cutting concerns requirements such as logging, security, error handling, etc. </a:t>
            </a:r>
          </a:p>
          <a:p>
            <a:pPr lvl="1"/>
            <a:r>
              <a:rPr dirty="0" smtClean="0">
                <a:latin typeface="Arial" pitchFamily="34" charset="0"/>
              </a:rPr>
              <a:t>In the above listed example: </a:t>
            </a:r>
          </a:p>
          <a:p>
            <a:pPr lvl="2"/>
            <a:r>
              <a:rPr dirty="0" smtClean="0">
                <a:latin typeface="Arial" pitchFamily="34" charset="0"/>
              </a:rPr>
              <a:t>The requirement for access control is implemented using the object-oriented programming principles. But this leads to tangled code due to mixing up of multiple concerns into core business logic. This makes it complex to maintain and debug. Any changes in the interface or implementation of one of these concerns may require changes in multiple places of the program/system/project/application code.</a:t>
            </a:r>
          </a:p>
          <a:p>
            <a:pPr lvl="2">
              <a:buFont typeface="Arial" pitchFamily="34" charset="0"/>
              <a:buNone/>
            </a:pPr>
            <a:endParaRPr dirty="0" smtClean="0">
              <a:latin typeface="Arial" pitchFamily="34" charset="0"/>
            </a:endParaRPr>
          </a:p>
          <a:p>
            <a:r>
              <a:rPr dirty="0" smtClean="0">
                <a:latin typeface="Arial" pitchFamily="34" charset="0"/>
              </a:rPr>
              <a:t>Notes to Instructor: N/A</a:t>
            </a:r>
          </a:p>
          <a:p>
            <a:endParaRPr dirty="0" smtClean="0">
              <a:latin typeface="Arial" pitchFamily="34" charset="0"/>
            </a:endParaRPr>
          </a:p>
        </p:txBody>
      </p:sp>
      <p:sp>
        <p:nvSpPr>
          <p:cNvPr id="138243" name="Slide Image Placeholder 4"/>
          <p:cNvSpPr>
            <a:spLocks noGrp="1" noRot="1" noChangeAspect="1" noTextEdit="1"/>
          </p:cNvSpPr>
          <p:nvPr>
            <p:ph type="sldImg"/>
          </p:nvPr>
        </p:nvSpPr>
        <p:spPr>
          <a:xfrm>
            <a:off x="1189038" y="479425"/>
            <a:ext cx="4521200" cy="339090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3"/>
          <p:cNvSpPr>
            <a:spLocks noGrp="1" noRot="1" noChangeAspect="1" noTextEdit="1"/>
          </p:cNvSpPr>
          <p:nvPr>
            <p:ph type="sldImg"/>
          </p:nvPr>
        </p:nvSpPr>
        <p:spPr>
          <a:xfrm>
            <a:off x="1189038" y="479425"/>
            <a:ext cx="4521200" cy="3390900"/>
          </a:xfrm>
          <a:ln/>
        </p:spPr>
      </p:sp>
      <p:sp>
        <p:nvSpPr>
          <p:cNvPr id="139267" name="Notes Placeholder 4"/>
          <p:cNvSpPr>
            <a:spLocks noGrp="1"/>
          </p:cNvSpPr>
          <p:nvPr>
            <p:ph type="body" idx="1"/>
          </p:nvPr>
        </p:nvSpPr>
        <p:spPr>
          <a:noFill/>
          <a:ln w="9525"/>
        </p:spPr>
        <p:txBody>
          <a:bodyPr/>
          <a:lstStyle/>
          <a:p>
            <a:r>
              <a:rPr smtClean="0">
                <a:latin typeface="Arial" pitchFamily="34" charset="0"/>
              </a:rPr>
              <a:t>Content: N/A</a:t>
            </a:r>
          </a:p>
          <a:p>
            <a:endParaRPr smtClean="0">
              <a:latin typeface="Arial" pitchFamily="34" charset="0"/>
            </a:endParaRPr>
          </a:p>
          <a:p>
            <a:r>
              <a:rPr smtClean="0">
                <a:latin typeface="Arial" pitchFamily="34" charset="0"/>
              </a:rPr>
              <a:t>Notes to Instructor: N/A</a:t>
            </a:r>
          </a:p>
          <a:p>
            <a:endParaRPr b="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4" name="Picture 12" descr="swf_photo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grpSp>
        <p:nvGrpSpPr>
          <p:cNvPr id="5" name="Group 3"/>
          <p:cNvGrpSpPr>
            <a:grpSpLocks/>
          </p:cNvGrpSpPr>
          <p:nvPr userDrawn="1"/>
        </p:nvGrpSpPr>
        <p:grpSpPr bwMode="auto">
          <a:xfrm>
            <a:off x="5702300" y="2274888"/>
            <a:ext cx="3073400" cy="2060575"/>
            <a:chOff x="5701703" y="682760"/>
            <a:chExt cx="3074395" cy="2060440"/>
          </a:xfrm>
        </p:grpSpPr>
        <p:sp>
          <p:nvSpPr>
            <p:cNvPr id="6" name="Freeform 4"/>
            <p:cNvSpPr/>
            <p:nvPr/>
          </p:nvSpPr>
          <p:spPr>
            <a:xfrm>
              <a:off x="6163816" y="682760"/>
              <a:ext cx="2013602"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pic>
          <p:nvPicPr>
            <p:cNvPr id="7" name="Picture 5"/>
            <p:cNvPicPr>
              <a:picLocks noChangeAspect="1"/>
            </p:cNvPicPr>
            <p:nvPr/>
          </p:nvPicPr>
          <p:blipFill>
            <a:blip r:embed="rId3" cstate="print"/>
            <a:srcRect/>
            <a:stretch>
              <a:fillRect/>
            </a:stretch>
          </p:blipFill>
          <p:spPr bwMode="auto">
            <a:xfrm>
              <a:off x="5701703" y="1523009"/>
              <a:ext cx="3074395" cy="251999"/>
            </a:xfrm>
            <a:prstGeom prst="rect">
              <a:avLst/>
            </a:prstGeom>
            <a:noFill/>
            <a:ln w="9525">
              <a:noFill/>
              <a:miter lim="800000"/>
              <a:headEnd/>
              <a:tailEnd/>
            </a:ln>
          </p:spPr>
        </p:pic>
      </p:grpSp>
      <p:grpSp>
        <p:nvGrpSpPr>
          <p:cNvPr id="8" name="Group 6"/>
          <p:cNvGrpSpPr>
            <a:grpSpLocks/>
          </p:cNvGrpSpPr>
          <p:nvPr userDrawn="1"/>
        </p:nvGrpSpPr>
        <p:grpSpPr bwMode="auto">
          <a:xfrm>
            <a:off x="458788" y="5788025"/>
            <a:ext cx="2184400" cy="636588"/>
            <a:chOff x="459321" y="5788818"/>
            <a:chExt cx="2183716" cy="635721"/>
          </a:xfrm>
        </p:grpSpPr>
        <p:pic>
          <p:nvPicPr>
            <p:cNvPr id="10" name="Picture 7"/>
            <p:cNvPicPr>
              <a:picLocks noChangeAspect="1"/>
            </p:cNvPicPr>
            <p:nvPr/>
          </p:nvPicPr>
          <p:blipFill>
            <a:blip r:embed="rId4" cstate="print"/>
            <a:srcRect/>
            <a:stretch>
              <a:fillRect/>
            </a:stretch>
          </p:blipFill>
          <p:spPr bwMode="auto">
            <a:xfrm>
              <a:off x="459321" y="6039743"/>
              <a:ext cx="2183716" cy="384796"/>
            </a:xfrm>
            <a:prstGeom prst="rect">
              <a:avLst/>
            </a:prstGeom>
            <a:noFill/>
            <a:ln w="9525">
              <a:noFill/>
              <a:miter lim="800000"/>
              <a:headEnd/>
              <a:tailEnd/>
            </a:ln>
          </p:spPr>
        </p:pic>
        <p:sp>
          <p:nvSpPr>
            <p:cNvPr id="11" name="Freeform 9"/>
            <p:cNvSpPr/>
            <p:nvPr/>
          </p:nvSpPr>
          <p:spPr>
            <a:xfrm>
              <a:off x="1741619" y="5788818"/>
              <a:ext cx="211071" cy="215606"/>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grpSp>
      <p:pic>
        <p:nvPicPr>
          <p:cNvPr id="12" name="Picture 10"/>
          <p:cNvPicPr>
            <a:picLocks noChangeAspect="1"/>
          </p:cNvPicPr>
          <p:nvPr userDrawn="1"/>
        </p:nvPicPr>
        <p:blipFill>
          <a:blip r:embed="rId5" cstate="print"/>
          <a:srcRect/>
          <a:stretch>
            <a:fillRect/>
          </a:stretch>
        </p:blipFill>
        <p:spPr bwMode="auto">
          <a:xfrm>
            <a:off x="6173788" y="6278563"/>
            <a:ext cx="2520950" cy="176212"/>
          </a:xfrm>
          <a:prstGeom prst="rect">
            <a:avLst/>
          </a:prstGeom>
          <a:noFill/>
          <a:ln w="9525">
            <a:noFill/>
            <a:miter lim="800000"/>
            <a:headEnd/>
            <a:tailEnd/>
          </a:ln>
        </p:spPr>
      </p:pic>
      <p:cxnSp>
        <p:nvCxnSpPr>
          <p:cNvPr id="13" name="Straight Connector 11"/>
          <p:cNvCxnSpPr/>
          <p:nvPr userDrawn="1"/>
        </p:nvCxnSpPr>
        <p:spPr>
          <a:xfrm>
            <a:off x="457200" y="6570663"/>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0"/>
          </p:nvPr>
        </p:nvSpPr>
        <p:spPr>
          <a:xfrm>
            <a:off x="458788" y="544531"/>
            <a:ext cx="4811856" cy="1854206"/>
          </a:xfrm>
        </p:spPr>
        <p:txBody>
          <a:bodyPr anchor="b">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
        <p:nvSpPr>
          <p:cNvPr id="14" name="Text Placeholder 8"/>
          <p:cNvSpPr>
            <a:spLocks noGrp="1"/>
          </p:cNvSpPr>
          <p:nvPr>
            <p:ph type="body" sz="quarter" idx="1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3" name="Picture 3" descr="stk153597rke.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Placeholder 8"/>
          <p:cNvSpPr>
            <a:spLocks noGrp="1"/>
          </p:cNvSpPr>
          <p:nvPr>
            <p:ph type="body" sz="quarter" idx="10"/>
          </p:nvPr>
        </p:nvSpPr>
        <p:spPr>
          <a:xfrm>
            <a:off x="457200" y="359082"/>
            <a:ext cx="8228013" cy="605012"/>
          </a:xfrm>
        </p:spPr>
        <p:txBody>
          <a:bodyPr anchor="b">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pic>
        <p:nvPicPr>
          <p:cNvPr id="5" name="Picture 8" descr="Power_PC [Converted].png"/>
          <p:cNvPicPr>
            <a:picLocks noChangeAspect="1"/>
          </p:cNvPicPr>
          <p:nvPr userDrawn="1"/>
        </p:nvPicPr>
        <p:blipFill>
          <a:blip r:embed="rId2" cstate="print"/>
          <a:srcRect/>
          <a:stretch>
            <a:fillRect/>
          </a:stretch>
        </p:blipFill>
        <p:spPr bwMode="auto">
          <a:xfrm>
            <a:off x="7294563" y="169863"/>
            <a:ext cx="1536700" cy="1781175"/>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2B0AC2BA-67C5-4AA5-B973-899BF3080724}"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8228012" cy="5037138"/>
          </a:xfrm>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5" name="Picture 10" descr="Light Bulb_PC [Converted].png"/>
          <p:cNvPicPr>
            <a:picLocks noChangeAspect="1"/>
          </p:cNvPicPr>
          <p:nvPr userDrawn="1"/>
        </p:nvPicPr>
        <p:blipFill>
          <a:blip r:embed="rId2" cstate="print"/>
          <a:srcRect/>
          <a:stretch>
            <a:fillRect/>
          </a:stretch>
        </p:blipFill>
        <p:spPr bwMode="auto">
          <a:xfrm>
            <a:off x="7315200" y="169863"/>
            <a:ext cx="1389063" cy="2239962"/>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A0AB2954-23BF-42EF-A29B-3F5FE0FAA698}"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8228012" cy="5037138"/>
          </a:xfrm>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5"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7"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AD17DC05-510A-45C4-BAAF-DF7E36C213D2}"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8228012" cy="5037138"/>
          </a:xfrm>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5" name="Picture 10" descr="Speaker_PC [Converted].png"/>
          <p:cNvPicPr>
            <a:picLocks noChangeAspect="1"/>
          </p:cNvPicPr>
          <p:nvPr userDrawn="1"/>
        </p:nvPicPr>
        <p:blipFill>
          <a:blip r:embed="rId2" cstate="print"/>
          <a:srcRect/>
          <a:stretch>
            <a:fillRect/>
          </a:stretch>
        </p:blipFill>
        <p:spPr bwMode="auto">
          <a:xfrm>
            <a:off x="6642100" y="195263"/>
            <a:ext cx="2190750" cy="1808162"/>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17E616A7-79D8-4C9E-B3CF-9F2B1B791EAD}"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8228012" cy="5037138"/>
          </a:xfrm>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10" descr="140258517.png"/>
          <p:cNvPicPr>
            <a:picLocks noChangeAspect="1"/>
          </p:cNvPicPr>
          <p:nvPr userDrawn="1"/>
        </p:nvPicPr>
        <p:blipFill>
          <a:blip r:embed="rId2" cstate="print"/>
          <a:srcRect/>
          <a:stretch>
            <a:fillRect/>
          </a:stretch>
        </p:blipFill>
        <p:spPr bwMode="auto">
          <a:xfrm>
            <a:off x="5029200" y="3429000"/>
            <a:ext cx="4114800" cy="3419475"/>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164E7BC1-103A-4ADC-8BB7-699D42DD5BDF}"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5" name="Picture 8" descr="100605056.png"/>
          <p:cNvPicPr>
            <a:picLocks noChangeAspect="1"/>
          </p:cNvPicPr>
          <p:nvPr userDrawn="1"/>
        </p:nvPicPr>
        <p:blipFill>
          <a:blip r:embed="rId2" cstate="print"/>
          <a:srcRect/>
          <a:stretch>
            <a:fillRect/>
          </a:stretch>
        </p:blipFill>
        <p:spPr bwMode="auto">
          <a:xfrm>
            <a:off x="6218238" y="3062288"/>
            <a:ext cx="2447925" cy="3657600"/>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F55D7EA0-84A9-4BA0-AE7C-7FE921E6E4D3}"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5" name="Picture 10" descr="AA053798.png"/>
          <p:cNvPicPr>
            <a:picLocks noChangeAspect="1"/>
          </p:cNvPicPr>
          <p:nvPr userDrawn="1"/>
        </p:nvPicPr>
        <p:blipFill>
          <a:blip r:embed="rId2" cstate="print"/>
          <a:srcRect/>
          <a:stretch>
            <a:fillRect/>
          </a:stretch>
        </p:blipFill>
        <p:spPr bwMode="auto">
          <a:xfrm>
            <a:off x="3511550" y="4689475"/>
            <a:ext cx="5484813" cy="2019300"/>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28D83BE9-EE26-4DA8-B380-27BD1DF6C97D}"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5" name="Picture 8" descr="AA053797.png"/>
          <p:cNvPicPr>
            <a:picLocks noChangeAspect="1"/>
          </p:cNvPicPr>
          <p:nvPr userDrawn="1"/>
        </p:nvPicPr>
        <p:blipFill>
          <a:blip r:embed="rId2" cstate="print"/>
          <a:srcRect/>
          <a:stretch>
            <a:fillRect/>
          </a:stretch>
        </p:blipFill>
        <p:spPr bwMode="auto">
          <a:xfrm>
            <a:off x="3511550" y="4584700"/>
            <a:ext cx="5484813" cy="2124075"/>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B815A093-1D49-4A59-AC61-1D8CA11D827E}"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5" name="Picture 10" descr="skd186908sdc.png"/>
          <p:cNvPicPr>
            <a:picLocks noChangeAspect="1"/>
          </p:cNvPicPr>
          <p:nvPr userDrawn="1"/>
        </p:nvPicPr>
        <p:blipFill>
          <a:blip r:embed="rId2" cstate="print"/>
          <a:srcRect/>
          <a:stretch>
            <a:fillRect/>
          </a:stretch>
        </p:blipFill>
        <p:spPr bwMode="auto">
          <a:xfrm>
            <a:off x="5405438" y="3954463"/>
            <a:ext cx="3657600" cy="2732087"/>
          </a:xfrm>
          <a:prstGeom prst="rect">
            <a:avLst/>
          </a:prstGeom>
          <a:noFill/>
          <a:ln w="9525">
            <a:noFill/>
            <a:miter lim="800000"/>
            <a:headEnd/>
            <a:tailEnd/>
          </a:ln>
        </p:spPr>
      </p:pic>
      <p:cxnSp>
        <p:nvCxnSpPr>
          <p:cNvPr id="6"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8"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72901DC1-6713-46CA-8DA9-723A28843AC5}"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Placeholder 8"/>
          <p:cNvSpPr>
            <a:spLocks noGrp="1"/>
          </p:cNvSpPr>
          <p:nvPr>
            <p:ph type="body" sz="quarter" idx="10"/>
          </p:nvPr>
        </p:nvSpPr>
        <p:spPr>
          <a:xfrm>
            <a:off x="457200" y="310097"/>
            <a:ext cx="8228013" cy="670326"/>
          </a:xfrm>
        </p:spPr>
        <p:txBody>
          <a:bodyPr anchor="b">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7"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4DB8BB5A-8FB1-4022-95BC-0709A3F66239}"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2pPr>
              <a:defRPr/>
            </a:lvl2pPr>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4" name="TextBox 6"/>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cxnSp>
        <p:nvCxnSpPr>
          <p:cNvPr id="5" name="Straight Connector 7"/>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8"/>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6070D18D-F567-4F87-8F69-CFE4028758C8}"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5" name="TextBox 6"/>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cxnSp>
        <p:nvCxnSpPr>
          <p:cNvPr id="6" name="Straight Connector 10"/>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7"/>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2AB3E57E-687D-437D-A6F0-48BA6EF4C21E}"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10" name="Content Placeholder 9"/>
          <p:cNvSpPr>
            <a:spLocks noGrp="1"/>
          </p:cNvSpPr>
          <p:nvPr>
            <p:ph sz="quarter" idx="12"/>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9" name="Content Placeholder 9"/>
          <p:cNvSpPr>
            <a:spLocks noGrp="1"/>
          </p:cNvSpPr>
          <p:nvPr>
            <p:ph sz="quarter" idx="13"/>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5" name="TextBox 6"/>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666666"/>
                </a:solidFill>
                <a:latin typeface="Arial" pitchFamily="34" charset="0"/>
                <a:cs typeface="Arial" pitchFamily="34" charset="0"/>
              </a:rPr>
              <a:t>Copyright © 2012 Accenture  All rights reserved.</a:t>
            </a:r>
          </a:p>
        </p:txBody>
      </p:sp>
      <p:cxnSp>
        <p:nvCxnSpPr>
          <p:cNvPr id="6" name="Straight Connector 10"/>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69B8C6E6-47FF-4AD1-BB73-B8DFE5AB4F43}" type="slidenum">
              <a:rPr lang="en-CA" sz="900">
                <a:solidFill>
                  <a:srgbClr val="666666"/>
                </a:solidFill>
                <a:latin typeface="Arial" pitchFamily="34" charset="0"/>
                <a:cs typeface="Arial" pitchFamily="34" charset="0"/>
              </a:rPr>
              <a:pPr algn="r" fontAlgn="auto">
                <a:spcBef>
                  <a:spcPts val="0"/>
                </a:spcBef>
                <a:spcAft>
                  <a:spcPts val="0"/>
                </a:spcAft>
                <a:defRPr/>
              </a:pPr>
              <a:t>‹#›</a:t>
            </a:fld>
            <a:endParaRPr lang="en-CA" sz="900" dirty="0">
              <a:solidFill>
                <a:srgbClr val="666666"/>
              </a:solidFill>
              <a:latin typeface="Arial" pitchFamily="34" charset="0"/>
              <a:cs typeface="Arial" pitchFamily="34" charset="0"/>
            </a:endParaRPr>
          </a:p>
        </p:txBody>
      </p:sp>
      <p:sp>
        <p:nvSpPr>
          <p:cNvPr id="10" name="Content Placeholder 9"/>
          <p:cNvSpPr>
            <a:spLocks noGrp="1"/>
          </p:cNvSpPr>
          <p:nvPr>
            <p:ph sz="quarter" idx="12"/>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8" name="Content Placeholder 9"/>
          <p:cNvSpPr>
            <a:spLocks noGrp="1"/>
          </p:cNvSpPr>
          <p:nvPr>
            <p:ph sz="quarter" idx="14"/>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4"/>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cxnSp>
        <p:nvCxnSpPr>
          <p:cNvPr id="5" name="Straight Connector 6"/>
          <p:cNvCxnSpPr/>
          <p:nvPr userDrawn="1"/>
        </p:nvCxnSpPr>
        <p:spPr>
          <a:xfrm>
            <a:off x="458788" y="1162050"/>
            <a:ext cx="868521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E1C896CF-0B1F-4DAB-B5B6-E16EA02776AA}"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4"/>
          <p:cNvSpPr txBox="1"/>
          <p:nvPr userDrawn="1"/>
        </p:nvSpPr>
        <p:spPr>
          <a:xfrm>
            <a:off x="444500" y="6572250"/>
            <a:ext cx="2573338" cy="230188"/>
          </a:xfrm>
          <a:prstGeom prst="rect">
            <a:avLst/>
          </a:prstGeom>
          <a:noFill/>
        </p:spPr>
        <p:txBody>
          <a:bodyPr lIns="0">
            <a:spAutoFit/>
          </a:bodyPr>
          <a:lstStyle/>
          <a:p>
            <a:pPr algn="ctr" fontAlgn="auto">
              <a:spcBef>
                <a:spcPts val="0"/>
              </a:spcBef>
              <a:spcAft>
                <a:spcPts val="0"/>
              </a:spcAft>
              <a:defRPr/>
            </a:pPr>
            <a:r>
              <a:rPr lang="en-US" sz="900" dirty="0">
                <a:solidFill>
                  <a:srgbClr val="7F7F7F"/>
                </a:solidFill>
                <a:latin typeface="Arial" pitchFamily="34" charset="0"/>
                <a:cs typeface="Arial" pitchFamily="34" charset="0"/>
              </a:rPr>
              <a:t>Copyright © 2012 Accenture  All rights reserved.</a:t>
            </a:r>
          </a:p>
        </p:txBody>
      </p:sp>
      <p:sp>
        <p:nvSpPr>
          <p:cNvPr id="3" name="TextBox 2"/>
          <p:cNvSpPr txBox="1"/>
          <p:nvPr userDrawn="1"/>
        </p:nvSpPr>
        <p:spPr>
          <a:xfrm>
            <a:off x="8145463" y="6562725"/>
            <a:ext cx="534987" cy="244475"/>
          </a:xfrm>
          <a:prstGeom prst="rect">
            <a:avLst/>
          </a:prstGeom>
          <a:noFill/>
        </p:spPr>
        <p:txBody>
          <a:bodyPr lIns="0" tIns="0" rIns="0" bIns="0" anchor="ctr"/>
          <a:lstStyle/>
          <a:p>
            <a:pPr algn="r" fontAlgn="auto">
              <a:spcBef>
                <a:spcPts val="0"/>
              </a:spcBef>
              <a:spcAft>
                <a:spcPts val="0"/>
              </a:spcAft>
              <a:defRPr/>
            </a:pPr>
            <a:fld id="{4AF3F5D3-72B6-403C-BAA1-7BC2F90DEC62}" type="slidenum">
              <a:rPr lang="en-CA" sz="900">
                <a:solidFill>
                  <a:srgbClr val="7F7F7F"/>
                </a:solidFill>
                <a:latin typeface="Arial" pitchFamily="34" charset="0"/>
                <a:cs typeface="Arial" pitchFamily="34" charset="0"/>
              </a:rPr>
              <a:pPr algn="r" fontAlgn="auto">
                <a:spcBef>
                  <a:spcPts val="0"/>
                </a:spcBef>
                <a:spcAft>
                  <a:spcPts val="0"/>
                </a:spcAft>
                <a:defRPr/>
              </a:pPr>
              <a:t>‹#›</a:t>
            </a:fld>
            <a:endParaRPr lang="en-CA" sz="900" dirty="0">
              <a:solidFill>
                <a:srgbClr val="7F7F7F"/>
              </a:solidFill>
              <a:latin typeface="Arial" pitchFamily="34" charset="0"/>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Placeholder 8"/>
          <p:cNvSpPr>
            <a:spLocks noGrp="1"/>
          </p:cNvSpPr>
          <p:nvPr>
            <p:ph type="body" sz="quarter" idx="10"/>
          </p:nvPr>
        </p:nvSpPr>
        <p:spPr>
          <a:xfrm>
            <a:off x="457200" y="359082"/>
            <a:ext cx="8228013" cy="605012"/>
          </a:xfrm>
        </p:spPr>
        <p:txBody>
          <a:bodyPr anchor="b">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381125"/>
            <a:ext cx="8228013" cy="4824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CA" smtClean="0"/>
              <a:t>First Level Text</a:t>
            </a:r>
          </a:p>
          <a:p>
            <a:pPr lvl="1"/>
            <a:r>
              <a:rPr lang="en-CA" smtClean="0"/>
              <a:t>Second Level Text</a:t>
            </a:r>
          </a:p>
          <a:p>
            <a:pPr lvl="2"/>
            <a:r>
              <a:rPr lang="en-CA" smtClean="0"/>
              <a:t>Third Level Text</a:t>
            </a:r>
          </a:p>
          <a:p>
            <a:pPr lvl="3"/>
            <a:r>
              <a:rPr lang="en-CA" smtClean="0"/>
              <a:t>Fourth Level Text</a:t>
            </a:r>
          </a:p>
          <a:p>
            <a:pPr lvl="4"/>
            <a:r>
              <a:rPr lang="en-CA" smtClean="0"/>
              <a:t>Fifth Level Text</a:t>
            </a:r>
            <a:endParaRPr lang="en-US" smtClean="0"/>
          </a:p>
        </p:txBody>
      </p:sp>
      <p:sp>
        <p:nvSpPr>
          <p:cNvPr id="1027" name="Title Placeholder 1"/>
          <p:cNvSpPr>
            <a:spLocks noGrp="1"/>
          </p:cNvSpPr>
          <p:nvPr>
            <p:ph type="title"/>
          </p:nvPr>
        </p:nvSpPr>
        <p:spPr bwMode="auto">
          <a:xfrm>
            <a:off x="460375" y="169863"/>
            <a:ext cx="8205788" cy="7858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Master Title Slide Headline</a:t>
            </a:r>
            <a:endParaRPr lang="en-CA" smtClean="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iming>
    <p:tnLst>
      <p:par>
        <p:cTn id="1" dur="indefinite" restart="never" nodeType="tmRoot"/>
      </p:par>
    </p:tnLst>
  </p:timing>
  <p:hf hdr="0" ftr="0" dt="0"/>
  <p:txStyles>
    <p:titleStyle>
      <a:lvl1pPr algn="l" rtl="0" eaLnBrk="0" fontAlgn="base" hangingPunct="0">
        <a:lnSpc>
          <a:spcPts val="2600"/>
        </a:lnSpc>
        <a:spcBef>
          <a:spcPct val="0"/>
        </a:spcBef>
        <a:spcAft>
          <a:spcPct val="0"/>
        </a:spcAft>
        <a:defRPr sz="2600" b="1" kern="1200">
          <a:solidFill>
            <a:schemeClr val="accent1"/>
          </a:solidFill>
          <a:latin typeface="Arial" pitchFamily="34" charset="0"/>
          <a:ea typeface="+mj-ea"/>
          <a:cs typeface="Arial" pitchFamily="34" charset="0"/>
        </a:defRPr>
      </a:lvl1pPr>
      <a:lvl2pPr algn="l" rtl="0" eaLnBrk="0" fontAlgn="base" hangingPunct="0">
        <a:lnSpc>
          <a:spcPts val="2600"/>
        </a:lnSpc>
        <a:spcBef>
          <a:spcPct val="0"/>
        </a:spcBef>
        <a:spcAft>
          <a:spcPct val="0"/>
        </a:spcAft>
        <a:defRPr sz="2600" b="1">
          <a:solidFill>
            <a:schemeClr val="accent1"/>
          </a:solidFill>
          <a:latin typeface="Arial" charset="0"/>
          <a:cs typeface="Arial" charset="0"/>
        </a:defRPr>
      </a:lvl2pPr>
      <a:lvl3pPr algn="l" rtl="0" eaLnBrk="0" fontAlgn="base" hangingPunct="0">
        <a:lnSpc>
          <a:spcPts val="2600"/>
        </a:lnSpc>
        <a:spcBef>
          <a:spcPct val="0"/>
        </a:spcBef>
        <a:spcAft>
          <a:spcPct val="0"/>
        </a:spcAft>
        <a:defRPr sz="2600" b="1">
          <a:solidFill>
            <a:schemeClr val="accent1"/>
          </a:solidFill>
          <a:latin typeface="Arial" charset="0"/>
          <a:cs typeface="Arial" charset="0"/>
        </a:defRPr>
      </a:lvl3pPr>
      <a:lvl4pPr algn="l" rtl="0" eaLnBrk="0" fontAlgn="base" hangingPunct="0">
        <a:lnSpc>
          <a:spcPts val="2600"/>
        </a:lnSpc>
        <a:spcBef>
          <a:spcPct val="0"/>
        </a:spcBef>
        <a:spcAft>
          <a:spcPct val="0"/>
        </a:spcAft>
        <a:defRPr sz="2600" b="1">
          <a:solidFill>
            <a:schemeClr val="accent1"/>
          </a:solidFill>
          <a:latin typeface="Arial" charset="0"/>
          <a:cs typeface="Arial" charset="0"/>
        </a:defRPr>
      </a:lvl4pPr>
      <a:lvl5pPr algn="l" rtl="0" eaLnBrk="0" fontAlgn="base" hangingPunct="0">
        <a:lnSpc>
          <a:spcPts val="2600"/>
        </a:lnSpc>
        <a:spcBef>
          <a:spcPct val="0"/>
        </a:spcBef>
        <a:spcAft>
          <a:spcPct val="0"/>
        </a:spcAft>
        <a:defRPr sz="2600" b="1">
          <a:solidFill>
            <a:schemeClr val="accent1"/>
          </a:solidFill>
          <a:latin typeface="Arial" charset="0"/>
          <a:cs typeface="Arial" charset="0"/>
        </a:defRPr>
      </a:lvl5pPr>
      <a:lvl6pPr marL="457200" algn="l" rtl="0" fontAlgn="base">
        <a:lnSpc>
          <a:spcPts val="2600"/>
        </a:lnSpc>
        <a:spcBef>
          <a:spcPct val="0"/>
        </a:spcBef>
        <a:spcAft>
          <a:spcPct val="0"/>
        </a:spcAft>
        <a:defRPr sz="2600" b="1">
          <a:solidFill>
            <a:schemeClr val="accent1"/>
          </a:solidFill>
          <a:latin typeface="Arial" charset="0"/>
          <a:cs typeface="Arial" charset="0"/>
        </a:defRPr>
      </a:lvl6pPr>
      <a:lvl7pPr marL="914400" algn="l" rtl="0" fontAlgn="base">
        <a:lnSpc>
          <a:spcPts val="2600"/>
        </a:lnSpc>
        <a:spcBef>
          <a:spcPct val="0"/>
        </a:spcBef>
        <a:spcAft>
          <a:spcPct val="0"/>
        </a:spcAft>
        <a:defRPr sz="2600" b="1">
          <a:solidFill>
            <a:schemeClr val="accent1"/>
          </a:solidFill>
          <a:latin typeface="Arial" charset="0"/>
          <a:cs typeface="Arial" charset="0"/>
        </a:defRPr>
      </a:lvl7pPr>
      <a:lvl8pPr marL="1371600" algn="l" rtl="0" fontAlgn="base">
        <a:lnSpc>
          <a:spcPts val="2600"/>
        </a:lnSpc>
        <a:spcBef>
          <a:spcPct val="0"/>
        </a:spcBef>
        <a:spcAft>
          <a:spcPct val="0"/>
        </a:spcAft>
        <a:defRPr sz="2600" b="1">
          <a:solidFill>
            <a:schemeClr val="accent1"/>
          </a:solidFill>
          <a:latin typeface="Arial" charset="0"/>
          <a:cs typeface="Arial" charset="0"/>
        </a:defRPr>
      </a:lvl8pPr>
      <a:lvl9pPr marL="1828800" algn="l" rtl="0" fontAlgn="base">
        <a:lnSpc>
          <a:spcPts val="2600"/>
        </a:lnSpc>
        <a:spcBef>
          <a:spcPct val="0"/>
        </a:spcBef>
        <a:spcAft>
          <a:spcPct val="0"/>
        </a:spcAft>
        <a:defRPr sz="2600" b="1">
          <a:solidFill>
            <a:schemeClr val="accent1"/>
          </a:solidFill>
          <a:latin typeface="Arial" charset="0"/>
          <a:cs typeface="Arial" charset="0"/>
        </a:defRPr>
      </a:lvl9pPr>
    </p:titleStyle>
    <p:bodyStyle>
      <a:lvl1pPr marL="231775" indent="-231775" algn="l" rtl="0" eaLnBrk="0" fontAlgn="base" hangingPunct="0">
        <a:spcBef>
          <a:spcPts val="1200"/>
        </a:spcBef>
        <a:spcAft>
          <a:spcPct val="0"/>
        </a:spcAft>
        <a:buClr>
          <a:schemeClr val="tx1"/>
        </a:buClr>
        <a:buSzPct val="80000"/>
        <a:buFont typeface="Arial" charset="0"/>
        <a:buChar char="•"/>
        <a:defRPr sz="2600" kern="1200">
          <a:solidFill>
            <a:schemeClr val="tx1"/>
          </a:solidFill>
          <a:latin typeface="Arial" pitchFamily="34" charset="0"/>
          <a:ea typeface="+mn-ea"/>
          <a:cs typeface="Arial" pitchFamily="34" charset="0"/>
        </a:defRPr>
      </a:lvl1pPr>
      <a:lvl2pPr marL="457200" indent="-231775" algn="l" rtl="0" eaLnBrk="0" fontAlgn="base" hangingPunct="0">
        <a:spcBef>
          <a:spcPts val="625"/>
        </a:spcBef>
        <a:spcAft>
          <a:spcPct val="0"/>
        </a:spcAft>
        <a:buClr>
          <a:schemeClr val="tx1"/>
        </a:buClr>
        <a:buSzPct val="80000"/>
        <a:buFont typeface="Arial" charset="0"/>
        <a:buChar char="–"/>
        <a:defRPr sz="2400" kern="1200">
          <a:solidFill>
            <a:srgbClr val="000000"/>
          </a:solidFill>
          <a:latin typeface="Arial" pitchFamily="34" charset="0"/>
          <a:ea typeface="+mn-ea"/>
          <a:cs typeface="Arial" pitchFamily="34" charset="0"/>
        </a:defRPr>
      </a:lvl2pPr>
      <a:lvl3pPr marL="688975" indent="-231775" algn="l" rtl="0" eaLnBrk="0" fontAlgn="base" hangingPunct="0">
        <a:spcBef>
          <a:spcPts val="575"/>
        </a:spcBef>
        <a:spcAft>
          <a:spcPct val="0"/>
        </a:spcAft>
        <a:buClr>
          <a:schemeClr val="tx1"/>
        </a:buClr>
        <a:buSzPct val="80000"/>
        <a:buFont typeface="Arial" charset="0"/>
        <a:buChar char="•"/>
        <a:defRPr sz="2000" kern="1200">
          <a:solidFill>
            <a:srgbClr val="000000"/>
          </a:solidFill>
          <a:latin typeface="Arial" pitchFamily="34" charset="0"/>
          <a:ea typeface="+mn-ea"/>
          <a:cs typeface="Arial" pitchFamily="34" charset="0"/>
        </a:defRPr>
      </a:lvl3pPr>
      <a:lvl4pPr marL="914400" indent="-225425" algn="l" rtl="0" eaLnBrk="0" fontAlgn="base" hangingPunct="0">
        <a:spcBef>
          <a:spcPts val="525"/>
        </a:spcBef>
        <a:spcAft>
          <a:spcPct val="0"/>
        </a:spcAft>
        <a:buClr>
          <a:schemeClr val="tx1"/>
        </a:buClr>
        <a:buSzPct val="80000"/>
        <a:buFont typeface="Arial" charset="0"/>
        <a:buChar char="–"/>
        <a:defRPr kern="1200">
          <a:solidFill>
            <a:srgbClr val="000000"/>
          </a:solidFill>
          <a:latin typeface="Arial" pitchFamily="34" charset="0"/>
          <a:ea typeface="+mn-ea"/>
          <a:cs typeface="Arial" pitchFamily="34" charset="0"/>
        </a:defRPr>
      </a:lvl4pPr>
      <a:lvl5pPr marL="1146175" indent="-231775" algn="l" rtl="0" eaLnBrk="0" fontAlgn="base" hangingPunct="0">
        <a:spcBef>
          <a:spcPts val="475"/>
        </a:spcBef>
        <a:spcAft>
          <a:spcPct val="0"/>
        </a:spcAft>
        <a:buClr>
          <a:schemeClr val="tx1"/>
        </a:buClr>
        <a:buSzPct val="80000"/>
        <a:buFont typeface="Arial" charset="0"/>
        <a:buChar char="•"/>
        <a:defRPr sz="1600" kern="120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0"/>
          </p:nvPr>
        </p:nvSpPr>
        <p:spPr>
          <a:xfrm>
            <a:off x="458788" y="544513"/>
            <a:ext cx="4811712" cy="1854200"/>
          </a:xfrm>
        </p:spPr>
        <p:txBody>
          <a:bodyPr/>
          <a:lstStyle/>
          <a:p>
            <a:pPr eaLnBrk="1" hangingPunct="1">
              <a:spcBef>
                <a:spcPct val="0"/>
              </a:spcBef>
              <a:spcAft>
                <a:spcPct val="0"/>
              </a:spcAft>
            </a:pPr>
            <a:r>
              <a:rPr lang="en-US" smtClean="0">
                <a:latin typeface="Arial" charset="0"/>
                <a:cs typeface="Arial" charset="0"/>
              </a:rPr>
              <a:t>Application Delivery Fundamentals 2.0</a:t>
            </a:r>
          </a:p>
        </p:txBody>
      </p:sp>
      <p:sp>
        <p:nvSpPr>
          <p:cNvPr id="23554" name="Text Placeholder 3"/>
          <p:cNvSpPr>
            <a:spLocks noGrp="1"/>
          </p:cNvSpPr>
          <p:nvPr>
            <p:ph type="body" sz="quarter" idx="11"/>
          </p:nvPr>
        </p:nvSpPr>
        <p:spPr>
          <a:xfrm>
            <a:off x="458788" y="2543175"/>
            <a:ext cx="5572125" cy="1233488"/>
          </a:xfrm>
        </p:spPr>
        <p:txBody>
          <a:bodyPr/>
          <a:lstStyle/>
          <a:p>
            <a:pPr eaLnBrk="1" hangingPunct="1">
              <a:spcBef>
                <a:spcPct val="0"/>
              </a:spcBef>
              <a:spcAft>
                <a:spcPct val="0"/>
              </a:spcAft>
            </a:pPr>
            <a:r>
              <a:rPr lang="en-US" dirty="0" smtClean="0">
                <a:latin typeface="Arial" charset="0"/>
                <a:cs typeface="Arial" charset="0"/>
              </a:rPr>
              <a:t>Spring </a:t>
            </a:r>
            <a:r>
              <a:rPr lang="en-US" dirty="0" smtClean="0">
                <a:latin typeface="Arial" charset="0"/>
                <a:cs typeface="Arial" charset="0"/>
              </a:rPr>
              <a:t>AOP</a:t>
            </a:r>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r>
              <a:rPr lang="en-US" dirty="0" smtClean="0"/>
              <a:t>AOP Fundamentals (6 of 7)</a:t>
            </a:r>
          </a:p>
        </p:txBody>
      </p:sp>
      <p:sp>
        <p:nvSpPr>
          <p:cNvPr id="17411" name="Content Placeholder 5"/>
          <p:cNvSpPr>
            <a:spLocks noGrp="1"/>
          </p:cNvSpPr>
          <p:nvPr>
            <p:ph idx="4294967295"/>
          </p:nvPr>
        </p:nvSpPr>
        <p:spPr>
          <a:xfrm>
            <a:off x="0" y="1371600"/>
            <a:ext cx="8458200" cy="5334000"/>
          </a:xfrm>
          <a:prstGeom prst="rect">
            <a:avLst/>
          </a:prstGeom>
        </p:spPr>
        <p:txBody>
          <a:bodyPr/>
          <a:lstStyle/>
          <a:p>
            <a:pPr marL="465138">
              <a:defRPr/>
            </a:pPr>
            <a:r>
              <a:rPr lang="en-US" dirty="0" smtClean="0"/>
              <a:t>Issues with these problem areas:</a:t>
            </a:r>
          </a:p>
          <a:p>
            <a:pPr marL="741363" lvl="1">
              <a:defRPr/>
            </a:pPr>
            <a:r>
              <a:rPr lang="en-US" dirty="0" smtClean="0"/>
              <a:t>Intermixed cross-cutting concerns code with application logic code is:</a:t>
            </a:r>
          </a:p>
          <a:p>
            <a:pPr marL="971550" lvl="2">
              <a:defRPr/>
            </a:pPr>
            <a:r>
              <a:rPr lang="en-US" dirty="0" smtClean="0"/>
              <a:t>Hard to maintain and debug</a:t>
            </a:r>
          </a:p>
          <a:p>
            <a:pPr marL="971550" lvl="2">
              <a:defRPr/>
            </a:pPr>
            <a:r>
              <a:rPr lang="en-US" dirty="0" smtClean="0"/>
              <a:t>Prone to more errors</a:t>
            </a:r>
          </a:p>
          <a:p>
            <a:pPr marL="971550" lvl="2">
              <a:defRPr/>
            </a:pPr>
            <a:r>
              <a:rPr lang="en-US" dirty="0" smtClean="0"/>
              <a:t>Increased dependency between modules – highly/tightly coupled</a:t>
            </a:r>
          </a:p>
          <a:p>
            <a:pPr marL="971550" lvl="2">
              <a:defRPr/>
            </a:pPr>
            <a:r>
              <a:rPr lang="en-US" dirty="0" smtClean="0"/>
              <a:t>Changes in the interface or implementation of one of these concerns can lead to rewriting or changing code in multiple source files</a:t>
            </a:r>
          </a:p>
          <a:p>
            <a:pPr>
              <a:defRPr/>
            </a:pPr>
            <a:endParaRPr lang="en-US" dirty="0" smtClean="0"/>
          </a:p>
          <a:p>
            <a:pPr>
              <a:defRPr/>
            </a:pPr>
            <a:endParaRPr lang="en-US" dirty="0" smtClean="0"/>
          </a:p>
        </p:txBody>
      </p:sp>
      <p:sp>
        <p:nvSpPr>
          <p:cNvPr id="17412"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r>
              <a:rPr lang="en-US" dirty="0" smtClean="0"/>
              <a:t>AOP Fundamentals (7 of 7)</a:t>
            </a:r>
          </a:p>
        </p:txBody>
      </p:sp>
      <p:sp>
        <p:nvSpPr>
          <p:cNvPr id="18435" name="Content Placeholder 5"/>
          <p:cNvSpPr>
            <a:spLocks noGrp="1"/>
          </p:cNvSpPr>
          <p:nvPr>
            <p:ph idx="4294967295"/>
          </p:nvPr>
        </p:nvSpPr>
        <p:spPr>
          <a:xfrm>
            <a:off x="0" y="1371600"/>
            <a:ext cx="8458200" cy="5334000"/>
          </a:xfrm>
          <a:prstGeom prst="rect">
            <a:avLst/>
          </a:prstGeom>
        </p:spPr>
        <p:txBody>
          <a:bodyPr/>
          <a:lstStyle/>
          <a:p>
            <a:pPr marL="465138">
              <a:defRPr/>
            </a:pPr>
            <a:r>
              <a:rPr lang="en-US" dirty="0" smtClean="0"/>
              <a:t>Solution: Aspect-Oriented Programming</a:t>
            </a:r>
          </a:p>
          <a:p>
            <a:pPr marL="741363" lvl="1">
              <a:defRPr/>
            </a:pPr>
            <a:r>
              <a:rPr lang="en-US" dirty="0" smtClean="0"/>
              <a:t>Aims to separate cross-cutting concerns</a:t>
            </a:r>
          </a:p>
          <a:p>
            <a:pPr marL="741363" lvl="1">
              <a:defRPr/>
            </a:pPr>
            <a:r>
              <a:rPr lang="en-US" dirty="0" smtClean="0"/>
              <a:t>Reduces:</a:t>
            </a:r>
          </a:p>
          <a:p>
            <a:pPr marL="1027113" lvl="2">
              <a:defRPr/>
            </a:pPr>
            <a:r>
              <a:rPr lang="en-US" dirty="0" smtClean="0"/>
              <a:t>Duplicated code</a:t>
            </a:r>
          </a:p>
          <a:p>
            <a:pPr marL="1027113" lvl="2">
              <a:defRPr/>
            </a:pPr>
            <a:r>
              <a:rPr lang="en-US" dirty="0" smtClean="0"/>
              <a:t>Tangled code</a:t>
            </a:r>
          </a:p>
          <a:p>
            <a:pPr marL="1027113" lvl="2">
              <a:defRPr/>
            </a:pPr>
            <a:r>
              <a:rPr lang="en-US" dirty="0" smtClean="0"/>
              <a:t>Scattered code</a:t>
            </a:r>
          </a:p>
          <a:p>
            <a:pPr marL="1027113" lvl="2">
              <a:defRPr/>
            </a:pPr>
            <a:r>
              <a:rPr lang="en-US" dirty="0" smtClean="0"/>
              <a:t>Dependency between the concerns</a:t>
            </a:r>
          </a:p>
          <a:p>
            <a:pPr marL="741363" lvl="1">
              <a:defRPr/>
            </a:pPr>
            <a:r>
              <a:rPr lang="en-US" dirty="0" smtClean="0"/>
              <a:t>Modularizes common code dealing with each of the concern which is applicable across multiple modules</a:t>
            </a:r>
          </a:p>
          <a:p>
            <a:pPr lvl="1">
              <a:defRPr/>
            </a:pPr>
            <a:endParaRPr lang="en-US" dirty="0" smtClean="0"/>
          </a:p>
          <a:p>
            <a:pPr>
              <a:defRPr/>
            </a:pPr>
            <a:endParaRPr lang="en-US" dirty="0" smtClean="0"/>
          </a:p>
        </p:txBody>
      </p:sp>
      <p:sp>
        <p:nvSpPr>
          <p:cNvPr id="18436"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4294967295"/>
          </p:nvPr>
        </p:nvSpPr>
        <p:spPr>
          <a:xfrm>
            <a:off x="161925" y="1447800"/>
            <a:ext cx="4791075" cy="5181600"/>
          </a:xfrm>
          <a:prstGeom prst="rect">
            <a:avLst/>
          </a:prstGeom>
        </p:spPr>
        <p:txBody>
          <a:bodyPr/>
          <a:lstStyle/>
          <a:p>
            <a:pPr marL="341313" indent="-341313">
              <a:buFontTx/>
              <a:buAutoNum type="arabicPeriod"/>
              <a:defRPr/>
            </a:pPr>
            <a:r>
              <a:rPr lang="en-US" dirty="0" smtClean="0"/>
              <a:t>Aspectual decomposition</a:t>
            </a:r>
          </a:p>
          <a:p>
            <a:pPr marL="682625" lvl="1" indent="-282575">
              <a:buFont typeface="Arial" pitchFamily="34" charset="0"/>
              <a:buChar char="•"/>
              <a:defRPr/>
            </a:pPr>
            <a:r>
              <a:rPr lang="en-US" sz="1800" dirty="0" smtClean="0"/>
              <a:t>Identifying the core concerns and cross-cutting concerns</a:t>
            </a:r>
          </a:p>
          <a:p>
            <a:pPr marL="857250" lvl="1" indent="-457200">
              <a:defRPr/>
            </a:pPr>
            <a:endParaRPr lang="en-US" sz="1800" dirty="0" smtClean="0"/>
          </a:p>
          <a:p>
            <a:pPr marL="341313" indent="-341313">
              <a:buFontTx/>
              <a:buAutoNum type="arabicPeriod"/>
              <a:defRPr/>
            </a:pPr>
            <a:r>
              <a:rPr lang="en-US" dirty="0" smtClean="0"/>
              <a:t>Implementation of concerns</a:t>
            </a:r>
          </a:p>
          <a:p>
            <a:pPr marL="682625" lvl="1" indent="-282575">
              <a:buFont typeface="Arial" pitchFamily="34" charset="0"/>
              <a:buChar char="•"/>
              <a:defRPr/>
            </a:pPr>
            <a:r>
              <a:rPr lang="en-US" sz="1800" dirty="0" smtClean="0"/>
              <a:t>Implementing the identified core and cross-cutting concerns independently</a:t>
            </a:r>
          </a:p>
          <a:p>
            <a:pPr marL="857250" lvl="1" indent="-457200">
              <a:defRPr/>
            </a:pPr>
            <a:endParaRPr lang="en-US" sz="1800" dirty="0" smtClean="0"/>
          </a:p>
          <a:p>
            <a:pPr marL="341313" indent="-341313">
              <a:buFontTx/>
              <a:buAutoNum type="arabicPeriod"/>
              <a:defRPr/>
            </a:pPr>
            <a:r>
              <a:rPr lang="en-US" dirty="0" smtClean="0"/>
              <a:t>Aspectual </a:t>
            </a:r>
            <a:r>
              <a:rPr lang="en-US" dirty="0" err="1" smtClean="0"/>
              <a:t>recomposition</a:t>
            </a:r>
            <a:endParaRPr lang="en-US" dirty="0" smtClean="0"/>
          </a:p>
          <a:p>
            <a:pPr marL="682625" lvl="1" indent="-282575">
              <a:buFont typeface="Arial" pitchFamily="34" charset="0"/>
              <a:buChar char="•"/>
              <a:defRPr/>
            </a:pPr>
            <a:r>
              <a:rPr lang="en-US" sz="1800" dirty="0" smtClean="0"/>
              <a:t>Weaving the individual concerns into the core application code based on weaving rules</a:t>
            </a:r>
          </a:p>
        </p:txBody>
      </p:sp>
      <p:sp>
        <p:nvSpPr>
          <p:cNvPr id="19459" name="AutoShape 9"/>
          <p:cNvSpPr>
            <a:spLocks noChangeArrowheads="1"/>
          </p:cNvSpPr>
          <p:nvPr/>
        </p:nvSpPr>
        <p:spPr bwMode="auto">
          <a:xfrm rot="7221808">
            <a:off x="4694238" y="2946400"/>
            <a:ext cx="3606800" cy="1066800"/>
          </a:xfrm>
          <a:prstGeom prst="triangle">
            <a:avLst>
              <a:gd name="adj" fmla="val 50000"/>
            </a:avLst>
          </a:prstGeom>
          <a:solidFill>
            <a:schemeClr val="accent1"/>
          </a:solidFill>
          <a:ln w="6350">
            <a:noFill/>
            <a:miter lim="800000"/>
            <a:headEnd/>
            <a:tailEnd/>
          </a:ln>
        </p:spPr>
        <p:txBody>
          <a:bodyPr rot="10800000" vert="eaVert" wrap="none" lIns="36000" tIns="36000" rIns="36000" bIns="36000" anchor="ctr"/>
          <a:lstStyle/>
          <a:p>
            <a:pPr algn="ctr"/>
            <a:endParaRPr lang="en-US" sz="1200"/>
          </a:p>
        </p:txBody>
      </p:sp>
      <p:sp>
        <p:nvSpPr>
          <p:cNvPr id="19460" name="AutoShape 10"/>
          <p:cNvSpPr>
            <a:spLocks noChangeArrowheads="1"/>
          </p:cNvSpPr>
          <p:nvPr/>
        </p:nvSpPr>
        <p:spPr bwMode="auto">
          <a:xfrm rot="14378192" flipH="1">
            <a:off x="5607844" y="2959894"/>
            <a:ext cx="3587750" cy="1052512"/>
          </a:xfrm>
          <a:prstGeom prst="triangle">
            <a:avLst>
              <a:gd name="adj" fmla="val 50000"/>
            </a:avLst>
          </a:prstGeom>
          <a:solidFill>
            <a:srgbClr val="99CCFF"/>
          </a:solidFill>
          <a:ln w="6350">
            <a:noFill/>
            <a:miter lim="800000"/>
            <a:headEnd/>
            <a:tailEnd/>
          </a:ln>
        </p:spPr>
        <p:txBody>
          <a:bodyPr wrap="none" lIns="36000" tIns="36000" rIns="36000" bIns="36000" anchor="ctr"/>
          <a:lstStyle/>
          <a:p>
            <a:endParaRPr lang="en-US"/>
          </a:p>
        </p:txBody>
      </p:sp>
      <p:grpSp>
        <p:nvGrpSpPr>
          <p:cNvPr id="2" name="Group 9"/>
          <p:cNvGrpSpPr>
            <a:grpSpLocks/>
          </p:cNvGrpSpPr>
          <p:nvPr/>
        </p:nvGrpSpPr>
        <p:grpSpPr bwMode="auto">
          <a:xfrm>
            <a:off x="5122863" y="2308225"/>
            <a:ext cx="3635375" cy="2462213"/>
            <a:chOff x="4822825" y="2308225"/>
            <a:chExt cx="3635375" cy="2462213"/>
          </a:xfrm>
        </p:grpSpPr>
        <p:sp>
          <p:nvSpPr>
            <p:cNvPr id="19464" name="AutoShape 8"/>
            <p:cNvSpPr>
              <a:spLocks noChangeArrowheads="1"/>
            </p:cNvSpPr>
            <p:nvPr/>
          </p:nvSpPr>
          <p:spPr bwMode="auto">
            <a:xfrm>
              <a:off x="4822825" y="3741738"/>
              <a:ext cx="3635375" cy="1028700"/>
            </a:xfrm>
            <a:prstGeom prst="triangle">
              <a:avLst>
                <a:gd name="adj" fmla="val 50000"/>
              </a:avLst>
            </a:prstGeom>
            <a:solidFill>
              <a:srgbClr val="000080"/>
            </a:solidFill>
            <a:ln w="6350">
              <a:noFill/>
              <a:miter lim="800000"/>
              <a:headEnd/>
              <a:tailEnd/>
            </a:ln>
          </p:spPr>
          <p:txBody>
            <a:bodyPr wrap="none" lIns="36000" tIns="36000" rIns="36000" bIns="36000" anchor="ctr"/>
            <a:lstStyle/>
            <a:p>
              <a:endParaRPr lang="en-US"/>
            </a:p>
          </p:txBody>
        </p:sp>
        <p:sp>
          <p:nvSpPr>
            <p:cNvPr id="19465" name="Text Box 11"/>
            <p:cNvSpPr txBox="1">
              <a:spLocks noChangeArrowheads="1"/>
            </p:cNvSpPr>
            <p:nvPr/>
          </p:nvSpPr>
          <p:spPr bwMode="auto">
            <a:xfrm rot="3662696">
              <a:off x="6362700" y="3238500"/>
              <a:ext cx="1905000" cy="304800"/>
            </a:xfrm>
            <a:prstGeom prst="rect">
              <a:avLst/>
            </a:prstGeom>
            <a:noFill/>
            <a:ln w="6350">
              <a:noFill/>
              <a:miter lim="800000"/>
              <a:headEnd/>
              <a:tailEnd/>
            </a:ln>
          </p:spPr>
          <p:txBody>
            <a:bodyPr lIns="45720" rIns="45720"/>
            <a:lstStyle/>
            <a:p>
              <a:pPr algn="ctr">
                <a:spcBef>
                  <a:spcPct val="50000"/>
                </a:spcBef>
              </a:pPr>
              <a:r>
                <a:rPr lang="en-US" sz="1600" b="1"/>
                <a:t>Implementation of Concerns</a:t>
              </a:r>
              <a:endParaRPr lang="en-GB" sz="1600" b="1"/>
            </a:p>
          </p:txBody>
        </p:sp>
        <p:sp>
          <p:nvSpPr>
            <p:cNvPr id="19466" name="Text Box 12"/>
            <p:cNvSpPr txBox="1">
              <a:spLocks noChangeArrowheads="1"/>
            </p:cNvSpPr>
            <p:nvPr/>
          </p:nvSpPr>
          <p:spPr bwMode="auto">
            <a:xfrm rot="-3652287">
              <a:off x="4891087" y="3138488"/>
              <a:ext cx="2035175" cy="374650"/>
            </a:xfrm>
            <a:prstGeom prst="rect">
              <a:avLst/>
            </a:prstGeom>
            <a:noFill/>
            <a:ln w="6350">
              <a:noFill/>
              <a:miter lim="800000"/>
              <a:headEnd/>
              <a:tailEnd/>
            </a:ln>
          </p:spPr>
          <p:txBody>
            <a:bodyPr lIns="45720" rIns="45720"/>
            <a:lstStyle/>
            <a:p>
              <a:pPr algn="ctr">
                <a:spcBef>
                  <a:spcPct val="50000"/>
                </a:spcBef>
              </a:pPr>
              <a:r>
                <a:rPr lang="en-GB" sz="1600" b="1"/>
                <a:t>Aspectual Decomposition</a:t>
              </a:r>
            </a:p>
          </p:txBody>
        </p:sp>
        <p:sp>
          <p:nvSpPr>
            <p:cNvPr id="19467" name="Text Box 13"/>
            <p:cNvSpPr txBox="1">
              <a:spLocks noChangeArrowheads="1"/>
            </p:cNvSpPr>
            <p:nvPr/>
          </p:nvSpPr>
          <p:spPr bwMode="auto">
            <a:xfrm>
              <a:off x="5741988" y="4114800"/>
              <a:ext cx="1878012" cy="339725"/>
            </a:xfrm>
            <a:prstGeom prst="rect">
              <a:avLst/>
            </a:prstGeom>
            <a:noFill/>
            <a:ln w="6350">
              <a:noFill/>
              <a:miter lim="800000"/>
              <a:headEnd/>
              <a:tailEnd/>
            </a:ln>
          </p:spPr>
          <p:txBody>
            <a:bodyPr lIns="45720" rIns="45720"/>
            <a:lstStyle/>
            <a:p>
              <a:pPr algn="ctr">
                <a:spcBef>
                  <a:spcPct val="50000"/>
                </a:spcBef>
              </a:pPr>
              <a:r>
                <a:rPr lang="en-US" sz="1600" b="1"/>
                <a:t>Aspectual Recomposition</a:t>
              </a:r>
              <a:endParaRPr lang="en-GB" sz="1600" b="1"/>
            </a:p>
          </p:txBody>
        </p:sp>
      </p:grpSp>
      <p:sp>
        <p:nvSpPr>
          <p:cNvPr id="11" name="Rectangle 2"/>
          <p:cNvSpPr txBox="1">
            <a:spLocks noChangeArrowheads="1"/>
          </p:cNvSpPr>
          <p:nvPr/>
        </p:nvSpPr>
        <p:spPr bwMode="auto">
          <a:xfrm>
            <a:off x="457200" y="215900"/>
            <a:ext cx="8126413" cy="887413"/>
          </a:xfrm>
          <a:prstGeom prst="rect">
            <a:avLst/>
          </a:prstGeom>
          <a:noFill/>
          <a:ln w="9525">
            <a:noFill/>
            <a:round/>
            <a:headEnd/>
            <a:tailEnd/>
          </a:ln>
        </p:spPr>
        <p:txBody>
          <a:bodyPr anchor="b"/>
          <a:lstStyle/>
          <a:p>
            <a:pPr>
              <a:buClr>
                <a:srgbClr val="000000"/>
              </a:buClr>
              <a:buSzPct val="100000"/>
              <a:defRPr/>
            </a:pPr>
            <a:r>
              <a:rPr lang="en-US" sz="2600" b="1" dirty="0">
                <a:solidFill>
                  <a:schemeClr val="accent1"/>
                </a:solidFill>
                <a:latin typeface="Arial" pitchFamily="34" charset="0"/>
                <a:ea typeface="+mj-ea"/>
                <a:cs typeface="Arial" pitchFamily="34" charset="0"/>
              </a:rPr>
              <a:t>AOP Fundamentals – Phases of AOP</a:t>
            </a:r>
          </a:p>
        </p:txBody>
      </p:sp>
      <p:sp>
        <p:nvSpPr>
          <p:cNvPr id="19463" name="Slide Number Placeholder 1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p:txBody>
          <a:bodyPr/>
          <a:lstStyle/>
          <a:p>
            <a:r>
              <a:rPr lang="en-US" smtClean="0">
                <a:cs typeface="Arial" pitchFamily="34" charset="0"/>
              </a:rPr>
              <a:t>Checkpoint Question 1</a:t>
            </a:r>
            <a:endParaRPr lang="en-US" smtClean="0"/>
          </a:p>
        </p:txBody>
      </p:sp>
      <p:sp>
        <p:nvSpPr>
          <p:cNvPr id="35843" name="Rectangle 6"/>
          <p:cNvSpPr>
            <a:spLocks noChangeArrowheads="1"/>
          </p:cNvSpPr>
          <p:nvPr/>
        </p:nvSpPr>
        <p:spPr bwMode="auto">
          <a:xfrm>
            <a:off x="455613" y="200025"/>
            <a:ext cx="8688387" cy="914400"/>
          </a:xfrm>
          <a:prstGeom prst="rect">
            <a:avLst/>
          </a:prstGeom>
          <a:noFill/>
          <a:ln w="9525">
            <a:noFill/>
            <a:miter lim="800000"/>
            <a:headEnd/>
            <a:tailEnd/>
          </a:ln>
        </p:spPr>
        <p:txBody>
          <a:bodyPr anchor="b"/>
          <a:lstStyle/>
          <a:p>
            <a:pPr eaLnBrk="0" hangingPunct="0">
              <a:buClr>
                <a:srgbClr val="000000"/>
              </a:buClr>
              <a:buSzPct val="100000"/>
              <a:buFont typeface="Times New Roman" pitchFamily="18" charset="0"/>
              <a:buNone/>
              <a:defRPr/>
            </a:pPr>
            <a:endParaRPr lang="en-US" sz="3200" b="1" dirty="0">
              <a:solidFill>
                <a:srgbClr val="FF6600"/>
              </a:solidFill>
              <a:latin typeface="Arial" charset="0"/>
              <a:ea typeface="+mn-ea"/>
              <a:cs typeface="Arial" charset="0"/>
            </a:endParaRPr>
          </a:p>
        </p:txBody>
      </p:sp>
      <p:sp>
        <p:nvSpPr>
          <p:cNvPr id="35845" name="Text Box 4"/>
          <p:cNvSpPr txBox="1">
            <a:spLocks noChangeArrowheads="1"/>
          </p:cNvSpPr>
          <p:nvPr/>
        </p:nvSpPr>
        <p:spPr bwMode="auto">
          <a:xfrm>
            <a:off x="304800" y="1295400"/>
            <a:ext cx="8382000" cy="835025"/>
          </a:xfrm>
          <a:prstGeom prst="rect">
            <a:avLst/>
          </a:prstGeom>
          <a:noFill/>
          <a:ln w="12700">
            <a:noFill/>
            <a:miter lim="800000"/>
            <a:headEnd/>
            <a:tailEnd/>
          </a:ln>
        </p:spPr>
        <p:txBody>
          <a:bodyPr lIns="90488" tIns="44450" rIns="90488" bIns="44450">
            <a:spAutoFit/>
          </a:bodyPr>
          <a:lstStyle/>
          <a:p>
            <a:pPr eaLnBrk="0" hangingPunct="0">
              <a:spcBef>
                <a:spcPct val="20000"/>
              </a:spcBef>
              <a:buClr>
                <a:srgbClr val="000000"/>
              </a:buClr>
              <a:buSzPct val="100000"/>
              <a:buFont typeface="Times New Roman" pitchFamily="18" charset="0"/>
              <a:buNone/>
              <a:defRPr/>
            </a:pPr>
            <a:endParaRPr lang="en-US" sz="2200" dirty="0">
              <a:solidFill>
                <a:srgbClr val="000000"/>
              </a:solidFill>
              <a:latin typeface="Arial" charset="0"/>
              <a:ea typeface="+mn-ea"/>
              <a:cs typeface="Arial" charset="0"/>
            </a:endParaRPr>
          </a:p>
          <a:p>
            <a:pPr eaLnBrk="0" hangingPunct="0">
              <a:spcBef>
                <a:spcPct val="20000"/>
              </a:spcBef>
              <a:buClr>
                <a:srgbClr val="000000"/>
              </a:buClr>
              <a:buSzPct val="100000"/>
              <a:buFont typeface="Times New Roman" pitchFamily="18" charset="0"/>
              <a:buNone/>
              <a:defRPr/>
            </a:pPr>
            <a:endParaRPr lang="en-US" sz="2200" dirty="0">
              <a:solidFill>
                <a:srgbClr val="000000"/>
              </a:solidFill>
              <a:latin typeface="Arial" charset="0"/>
              <a:ea typeface="+mn-ea"/>
              <a:cs typeface="Arial" charset="0"/>
            </a:endParaRPr>
          </a:p>
        </p:txBody>
      </p:sp>
      <p:sp>
        <p:nvSpPr>
          <p:cNvPr id="20485" name="Content Placeholder 6"/>
          <p:cNvSpPr>
            <a:spLocks noGrp="1"/>
          </p:cNvSpPr>
          <p:nvPr>
            <p:ph idx="4294967295"/>
          </p:nvPr>
        </p:nvSpPr>
        <p:spPr>
          <a:xfrm>
            <a:off x="0" y="1371600"/>
            <a:ext cx="8458200" cy="5334000"/>
          </a:xfrm>
          <a:prstGeom prst="rect">
            <a:avLst/>
          </a:prstGeom>
        </p:spPr>
        <p:txBody>
          <a:bodyPr/>
          <a:lstStyle/>
          <a:p>
            <a:pPr marL="463550" indent="1588">
              <a:buFontTx/>
              <a:buNone/>
              <a:defRPr/>
            </a:pPr>
            <a:r>
              <a:rPr lang="en-US" dirty="0" smtClean="0"/>
              <a:t>Which of the following does AOP enable? (Select all that apply.)</a:t>
            </a:r>
          </a:p>
          <a:p>
            <a:pPr marL="857250" indent="-392113">
              <a:defRPr/>
            </a:pPr>
            <a:endParaRPr lang="en-US" dirty="0" smtClean="0"/>
          </a:p>
          <a:p>
            <a:pPr marL="857250" lvl="1" indent="-392113">
              <a:buFontTx/>
              <a:buAutoNum type="alphaUcPeriod"/>
              <a:defRPr/>
            </a:pPr>
            <a:r>
              <a:rPr lang="en-US" dirty="0" smtClean="0"/>
              <a:t>Separation of concerns</a:t>
            </a:r>
          </a:p>
          <a:p>
            <a:pPr marL="857250" lvl="1" indent="-392113">
              <a:buFontTx/>
              <a:buAutoNum type="alphaUcPeriod"/>
              <a:defRPr/>
            </a:pPr>
            <a:r>
              <a:rPr lang="en-US" dirty="0" smtClean="0"/>
              <a:t>Interception</a:t>
            </a:r>
          </a:p>
          <a:p>
            <a:pPr marL="857250" lvl="1" indent="-392113">
              <a:buFontTx/>
              <a:buAutoNum type="alphaUcPeriod"/>
              <a:defRPr/>
            </a:pPr>
            <a:r>
              <a:rPr lang="en-US" dirty="0" smtClean="0"/>
              <a:t>Addition of aspects to existing software</a:t>
            </a:r>
          </a:p>
          <a:p>
            <a:pPr marL="857250" lvl="1" indent="-392113">
              <a:buFontTx/>
              <a:buAutoNum type="alphaUcPeriod"/>
              <a:defRPr/>
            </a:pPr>
            <a:r>
              <a:rPr lang="en-US" dirty="0" smtClean="0"/>
              <a:t>Dependency Injection</a:t>
            </a:r>
          </a:p>
          <a:p>
            <a:pPr indent="68263">
              <a:defRPr/>
            </a:pPr>
            <a:endParaRPr lang="en-US" dirty="0" smtClean="0"/>
          </a:p>
        </p:txBody>
      </p:sp>
      <p:sp>
        <p:nvSpPr>
          <p:cNvPr id="20486"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6"/>
          <p:cNvSpPr>
            <a:spLocks noChangeArrowheads="1"/>
          </p:cNvSpPr>
          <p:nvPr/>
        </p:nvSpPr>
        <p:spPr bwMode="auto">
          <a:xfrm>
            <a:off x="455613" y="200025"/>
            <a:ext cx="8688387" cy="914400"/>
          </a:xfrm>
          <a:prstGeom prst="rect">
            <a:avLst/>
          </a:prstGeom>
          <a:noFill/>
          <a:ln w="9525">
            <a:noFill/>
            <a:miter lim="800000"/>
            <a:headEnd/>
            <a:tailEnd/>
          </a:ln>
        </p:spPr>
        <p:txBody>
          <a:bodyPr anchor="b"/>
          <a:lstStyle/>
          <a:p>
            <a:pPr eaLnBrk="0" hangingPunct="0">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Checkpoint Answer 1</a:t>
            </a:r>
          </a:p>
        </p:txBody>
      </p:sp>
      <p:sp>
        <p:nvSpPr>
          <p:cNvPr id="21507" name="Content Placeholder 7"/>
          <p:cNvSpPr>
            <a:spLocks noGrp="1"/>
          </p:cNvSpPr>
          <p:nvPr>
            <p:ph idx="4294967295"/>
          </p:nvPr>
        </p:nvSpPr>
        <p:spPr>
          <a:xfrm>
            <a:off x="0" y="1371600"/>
            <a:ext cx="8458200" cy="5334000"/>
          </a:xfrm>
          <a:prstGeom prst="rect">
            <a:avLst/>
          </a:prstGeom>
        </p:spPr>
        <p:txBody>
          <a:bodyPr/>
          <a:lstStyle/>
          <a:p>
            <a:pPr marL="519113" indent="0">
              <a:buFontTx/>
              <a:buNone/>
              <a:defRPr/>
            </a:pPr>
            <a:r>
              <a:rPr lang="en-US" dirty="0" smtClean="0"/>
              <a:t>Which of the following does AOP enable? (Select all that apply.)</a:t>
            </a:r>
          </a:p>
          <a:p>
            <a:pPr marL="911225" indent="-392113">
              <a:defRPr/>
            </a:pPr>
            <a:endParaRPr lang="en-US" dirty="0" smtClean="0"/>
          </a:p>
          <a:p>
            <a:pPr marL="911225" lvl="1" indent="-392113">
              <a:buFontTx/>
              <a:buAutoNum type="alphaUcPeriod"/>
              <a:defRPr/>
            </a:pPr>
            <a:r>
              <a:rPr lang="en-US" b="1" dirty="0" smtClean="0">
                <a:solidFill>
                  <a:schemeClr val="accent2"/>
                </a:solidFill>
              </a:rPr>
              <a:t>Separation of concerns</a:t>
            </a:r>
          </a:p>
          <a:p>
            <a:pPr marL="911225" lvl="1" indent="-392113">
              <a:buFontTx/>
              <a:buAutoNum type="alphaUcPeriod"/>
              <a:defRPr/>
            </a:pPr>
            <a:r>
              <a:rPr lang="en-US" b="1" dirty="0" smtClean="0">
                <a:solidFill>
                  <a:schemeClr val="accent2"/>
                </a:solidFill>
              </a:rPr>
              <a:t>Interception</a:t>
            </a:r>
          </a:p>
          <a:p>
            <a:pPr marL="911225" lvl="1" indent="-392113">
              <a:buFontTx/>
              <a:buAutoNum type="alphaUcPeriod"/>
              <a:defRPr/>
            </a:pPr>
            <a:r>
              <a:rPr lang="en-US" b="1" dirty="0" smtClean="0">
                <a:solidFill>
                  <a:schemeClr val="accent2"/>
                </a:solidFill>
              </a:rPr>
              <a:t>Addition of aspects to existing software</a:t>
            </a:r>
          </a:p>
          <a:p>
            <a:pPr marL="911225" lvl="1" indent="-392113">
              <a:buFontTx/>
              <a:buAutoNum type="alphaUcPeriod"/>
              <a:defRPr/>
            </a:pPr>
            <a:r>
              <a:rPr lang="en-US" dirty="0" smtClean="0"/>
              <a:t>Dependency Injection</a:t>
            </a:r>
          </a:p>
          <a:p>
            <a:pPr indent="68263">
              <a:defRPr/>
            </a:pPr>
            <a:endParaRPr lang="en-US" dirty="0" smtClean="0"/>
          </a:p>
          <a:p>
            <a:pPr indent="68263">
              <a:defRPr/>
            </a:pPr>
            <a:endParaRPr lang="en-US" dirty="0" smtClean="0"/>
          </a:p>
        </p:txBody>
      </p:sp>
      <p:sp>
        <p:nvSpPr>
          <p:cNvPr id="21508"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Concepts (1 of 2)</a:t>
            </a:r>
            <a:endParaRPr lang="en-US" dirty="0"/>
          </a:p>
        </p:txBody>
      </p:sp>
      <p:sp>
        <p:nvSpPr>
          <p:cNvPr id="3" name="Content Placeholder 2"/>
          <p:cNvSpPr>
            <a:spLocks noGrp="1"/>
          </p:cNvSpPr>
          <p:nvPr>
            <p:ph idx="4294967295"/>
          </p:nvPr>
        </p:nvSpPr>
        <p:spPr>
          <a:xfrm>
            <a:off x="381000" y="1143000"/>
            <a:ext cx="8458200" cy="5334000"/>
          </a:xfrm>
          <a:prstGeom prst="rect">
            <a:avLst/>
          </a:prstGeom>
        </p:spPr>
        <p:txBody>
          <a:bodyPr/>
          <a:lstStyle/>
          <a:p>
            <a:r>
              <a:rPr lang="en-US" sz="2200" dirty="0" smtClean="0"/>
              <a:t>Let’s say we have a class with a few methods</a:t>
            </a:r>
          </a:p>
          <a:p>
            <a:pPr lvl="1"/>
            <a:r>
              <a:rPr lang="en-US" sz="2000" dirty="0" smtClean="0"/>
              <a:t>it is needed to log a message mentioning which parameter is passed</a:t>
            </a:r>
          </a:p>
          <a:p>
            <a:pPr lvl="2"/>
            <a:r>
              <a:rPr lang="en-US" dirty="0" smtClean="0"/>
              <a:t>Should be done before a method is executed</a:t>
            </a:r>
          </a:p>
          <a:p>
            <a:pPr lvl="1"/>
            <a:r>
              <a:rPr lang="en-US" sz="2000" dirty="0" smtClean="0"/>
              <a:t>also it is required to log the exit from the method</a:t>
            </a:r>
          </a:p>
          <a:p>
            <a:pPr lvl="2"/>
            <a:r>
              <a:rPr lang="en-US" dirty="0" smtClean="0"/>
              <a:t>Should be done after a method is executed</a:t>
            </a:r>
            <a:br>
              <a:rPr lang="en-US" dirty="0" smtClean="0"/>
            </a:br>
            <a:endParaRPr lang="en-US" dirty="0" smtClean="0"/>
          </a:p>
          <a:p>
            <a:r>
              <a:rPr lang="en-US" sz="2200" dirty="0" smtClean="0"/>
              <a:t>Logging can either be added within the business service class or can be written separately in another class and then can be weaved using AOP</a:t>
            </a:r>
          </a:p>
          <a:p>
            <a:r>
              <a:rPr lang="en-US" sz="2200" dirty="0" smtClean="0"/>
              <a:t>Using </a:t>
            </a:r>
            <a:r>
              <a:rPr lang="en-US" sz="2200" dirty="0" smtClean="0"/>
              <a:t>Spring AOP, we can create aspects (separate class for logging)</a:t>
            </a:r>
          </a:p>
          <a:p>
            <a:r>
              <a:rPr lang="en-US" sz="2200" dirty="0" smtClean="0"/>
              <a:t>To </a:t>
            </a:r>
            <a:r>
              <a:rPr lang="en-US" sz="2200" dirty="0" smtClean="0"/>
              <a:t>weave it with business service class, we need to annotate methods using @Before and @After</a:t>
            </a:r>
            <a:r>
              <a:rPr lang="en-US" sz="2000" dirty="0" smtClean="0"/>
              <a:t/>
            </a:r>
            <a:br>
              <a:rPr lang="en-US" sz="2000" dirty="0" smtClean="0"/>
            </a:br>
            <a:endParaRPr lang="en-US" sz="2000" dirty="0"/>
          </a:p>
        </p:txBody>
      </p:sp>
      <p:sp>
        <p:nvSpPr>
          <p:cNvPr id="4"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Concepts (2 of 2)</a:t>
            </a:r>
            <a:endParaRPr lang="en-US" dirty="0"/>
          </a:p>
        </p:txBody>
      </p:sp>
      <p:sp>
        <p:nvSpPr>
          <p:cNvPr id="3" name="Content Placeholder 2"/>
          <p:cNvSpPr>
            <a:spLocks noGrp="1"/>
          </p:cNvSpPr>
          <p:nvPr>
            <p:ph idx="4294967295"/>
          </p:nvPr>
        </p:nvSpPr>
        <p:spPr>
          <a:xfrm>
            <a:off x="304800" y="1219200"/>
            <a:ext cx="8458200" cy="5334000"/>
          </a:xfrm>
          <a:prstGeom prst="rect">
            <a:avLst/>
          </a:prstGeom>
        </p:spPr>
        <p:style>
          <a:lnRef idx="2">
            <a:schemeClr val="accent3"/>
          </a:lnRef>
          <a:fillRef idx="1">
            <a:schemeClr val="lt1"/>
          </a:fillRef>
          <a:effectRef idx="0">
            <a:schemeClr val="accent3"/>
          </a:effectRef>
          <a:fontRef idx="minor">
            <a:schemeClr val="dk1"/>
          </a:fontRef>
        </p:style>
        <p:txBody>
          <a:bodyPr/>
          <a:lstStyle/>
          <a:p>
            <a:r>
              <a:rPr lang="en-US" dirty="0" smtClean="0"/>
              <a:t>Spring aspect can be like the one below</a:t>
            </a:r>
          </a:p>
          <a:p>
            <a:pPr>
              <a:buNone/>
            </a:pPr>
            <a:endParaRPr lang="en-US" b="1" dirty="0" smtClean="0"/>
          </a:p>
          <a:p>
            <a:pPr>
              <a:buNone/>
            </a:pPr>
            <a:r>
              <a:rPr lang="en-US" b="1" dirty="0" smtClean="0"/>
              <a:t>		           </a:t>
            </a:r>
            <a:r>
              <a:rPr lang="en-US" sz="1600" b="1" dirty="0" smtClean="0"/>
              <a:t>public</a:t>
            </a:r>
            <a:r>
              <a:rPr lang="en-US" sz="1600" dirty="0" smtClean="0"/>
              <a:t> </a:t>
            </a:r>
            <a:r>
              <a:rPr lang="en-US" sz="1600" b="1" dirty="0" smtClean="0"/>
              <a:t>class</a:t>
            </a:r>
            <a:r>
              <a:rPr lang="en-US" sz="1600" dirty="0" smtClean="0"/>
              <a:t> </a:t>
            </a:r>
            <a:r>
              <a:rPr lang="en-US" sz="1600" dirty="0" err="1" smtClean="0"/>
              <a:t>SimpleAspect</a:t>
            </a:r>
            <a:r>
              <a:rPr lang="en-US" sz="1600" dirty="0" smtClean="0"/>
              <a:t> {</a:t>
            </a:r>
          </a:p>
          <a:p>
            <a:pPr lvl="1">
              <a:buNone/>
            </a:pPr>
            <a:r>
              <a:rPr lang="en-US" sz="1400" b="1" dirty="0" smtClean="0"/>
              <a:t>			     public</a:t>
            </a:r>
            <a:r>
              <a:rPr lang="en-US" sz="1400" dirty="0" smtClean="0"/>
              <a:t> </a:t>
            </a:r>
            <a:r>
              <a:rPr lang="en-US" sz="1400" b="1" dirty="0" smtClean="0"/>
              <a:t>void</a:t>
            </a:r>
            <a:r>
              <a:rPr lang="en-US" sz="1400" dirty="0" smtClean="0"/>
              <a:t> </a:t>
            </a:r>
            <a:r>
              <a:rPr lang="en-US" sz="1400" dirty="0" err="1" smtClean="0"/>
              <a:t>afterMethod</a:t>
            </a:r>
            <a:r>
              <a:rPr lang="en-US" sz="1400" dirty="0" smtClean="0"/>
              <a:t>() </a:t>
            </a:r>
            <a:r>
              <a:rPr lang="en-US" sz="1400" b="1" dirty="0" smtClean="0"/>
              <a:t>throws</a:t>
            </a:r>
            <a:r>
              <a:rPr lang="en-US" sz="1400" dirty="0" smtClean="0"/>
              <a:t> </a:t>
            </a:r>
            <a:r>
              <a:rPr lang="en-US" sz="1400" dirty="0" err="1" smtClean="0"/>
              <a:t>Throwable</a:t>
            </a:r>
            <a:r>
              <a:rPr lang="en-US" sz="1400" dirty="0" smtClean="0"/>
              <a:t> {</a:t>
            </a:r>
          </a:p>
          <a:p>
            <a:pPr lvl="2">
              <a:buNone/>
            </a:pPr>
            <a:r>
              <a:rPr lang="en-US" sz="1200" dirty="0" smtClean="0"/>
              <a:t>			     	     </a:t>
            </a:r>
            <a:r>
              <a:rPr lang="en-US" sz="1200" dirty="0" err="1" smtClean="0"/>
              <a:t>System.</a:t>
            </a:r>
            <a:r>
              <a:rPr lang="en-US" sz="1200" i="1" dirty="0" err="1" smtClean="0"/>
              <a:t>out</a:t>
            </a:r>
            <a:r>
              <a:rPr lang="en-US" sz="1200" dirty="0" err="1" smtClean="0"/>
              <a:t>.println</a:t>
            </a:r>
            <a:r>
              <a:rPr lang="en-US" sz="1200" dirty="0" smtClean="0"/>
              <a:t>("After the method call");</a:t>
            </a:r>
          </a:p>
          <a:p>
            <a:pPr lvl="1">
              <a:buNone/>
            </a:pPr>
            <a:r>
              <a:rPr lang="en-US" sz="1400" dirty="0" smtClean="0"/>
              <a:t>			     }</a:t>
            </a:r>
          </a:p>
          <a:p>
            <a:pPr lvl="1">
              <a:buNone/>
            </a:pPr>
            <a:r>
              <a:rPr lang="en-US" sz="1400" b="1" dirty="0" smtClean="0"/>
              <a:t>			     public</a:t>
            </a:r>
            <a:r>
              <a:rPr lang="en-US" sz="1400" dirty="0" smtClean="0"/>
              <a:t> </a:t>
            </a:r>
            <a:r>
              <a:rPr lang="en-US" sz="1400" b="1" dirty="0" smtClean="0"/>
              <a:t>void</a:t>
            </a:r>
            <a:r>
              <a:rPr lang="en-US" sz="1400" dirty="0" smtClean="0"/>
              <a:t> </a:t>
            </a:r>
            <a:r>
              <a:rPr lang="en-US" sz="1400" dirty="0" err="1" smtClean="0"/>
              <a:t>beforeMethod</a:t>
            </a:r>
            <a:r>
              <a:rPr lang="en-US" sz="1400" dirty="0" smtClean="0"/>
              <a:t>(String </a:t>
            </a:r>
            <a:r>
              <a:rPr lang="en-US" sz="1400" dirty="0" err="1" smtClean="0"/>
              <a:t>myName</a:t>
            </a:r>
            <a:r>
              <a:rPr lang="en-US" sz="1400" dirty="0" smtClean="0"/>
              <a:t>){</a:t>
            </a:r>
          </a:p>
          <a:p>
            <a:pPr lvl="2">
              <a:buNone/>
            </a:pPr>
            <a:r>
              <a:rPr lang="en-US" sz="1200" dirty="0" smtClean="0"/>
              <a:t>				     </a:t>
            </a:r>
            <a:r>
              <a:rPr lang="en-US" sz="1200" dirty="0" err="1" smtClean="0"/>
              <a:t>System.</a:t>
            </a:r>
            <a:r>
              <a:rPr lang="en-US" sz="1200" i="1" dirty="0" err="1" smtClean="0"/>
              <a:t>out</a:t>
            </a:r>
            <a:r>
              <a:rPr lang="en-US" sz="1200" dirty="0" err="1" smtClean="0"/>
              <a:t>.println</a:t>
            </a:r>
            <a:r>
              <a:rPr lang="en-US" sz="1200" dirty="0" smtClean="0"/>
              <a:t>("My name is "+</a:t>
            </a:r>
            <a:r>
              <a:rPr lang="en-US" sz="1200" dirty="0" err="1" smtClean="0"/>
              <a:t>myName</a:t>
            </a:r>
            <a:r>
              <a:rPr lang="en-US" sz="1200" dirty="0" smtClean="0"/>
              <a:t>);</a:t>
            </a:r>
          </a:p>
          <a:p>
            <a:pPr lvl="1">
              <a:buNone/>
            </a:pPr>
            <a:r>
              <a:rPr lang="en-US" sz="1400" dirty="0" smtClean="0"/>
              <a:t>			     }</a:t>
            </a:r>
          </a:p>
          <a:p>
            <a:pPr lvl="1">
              <a:buNone/>
            </a:pPr>
            <a:r>
              <a:rPr lang="en-US" sz="1400" dirty="0" smtClean="0"/>
              <a:t>		                  }</a:t>
            </a:r>
          </a:p>
          <a:p>
            <a:endParaRPr lang="en-US" dirty="0" smtClean="0"/>
          </a:p>
          <a:p>
            <a:r>
              <a:rPr lang="en-US" dirty="0" smtClean="0"/>
              <a:t>The </a:t>
            </a:r>
            <a:r>
              <a:rPr lang="en-US" dirty="0" err="1" smtClean="0"/>
              <a:t>afterMethod</a:t>
            </a:r>
            <a:r>
              <a:rPr lang="en-US" dirty="0" smtClean="0"/>
              <a:t>() will log message after a method is called and </a:t>
            </a:r>
            <a:r>
              <a:rPr lang="en-US" dirty="0" err="1" smtClean="0"/>
              <a:t>beforeMethod</a:t>
            </a:r>
            <a:r>
              <a:rPr lang="en-US" dirty="0" smtClean="0"/>
              <a:t>() will log message before a method is called.</a:t>
            </a:r>
            <a:br>
              <a:rPr lang="en-US" dirty="0" smtClean="0"/>
            </a:br>
            <a:endParaRPr lang="en-US" dirty="0"/>
          </a:p>
        </p:txBody>
      </p:sp>
      <p:sp>
        <p:nvSpPr>
          <p:cNvPr id="4"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p>
          <a:p>
            <a:pPr>
              <a:defRPr/>
            </a:pPr>
            <a:endParaRPr lang="en-US" dirty="0"/>
          </a:p>
        </p:txBody>
      </p:sp>
      <p:sp>
        <p:nvSpPr>
          <p:cNvPr id="5" name="Rounded Rectangle 4"/>
          <p:cNvSpPr/>
          <p:nvPr/>
        </p:nvSpPr>
        <p:spPr bwMode="auto">
          <a:xfrm>
            <a:off x="3505200" y="2514600"/>
            <a:ext cx="3048000" cy="2438400"/>
          </a:xfrm>
          <a:prstGeom prst="roundRect">
            <a:avLst/>
          </a:prstGeom>
          <a:no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tx1"/>
              </a:buClr>
              <a:buSzTx/>
              <a:buFontTx/>
              <a:buChar char="•"/>
              <a:tabLst/>
            </a:pPr>
            <a:endParaRPr kumimoji="0" lang="en-US" sz="2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1905000" y="2277374"/>
            <a:ext cx="4648200" cy="2675626"/>
          </a:xfrm>
          <a:prstGeom prst="rect">
            <a:avLst/>
          </a:prstGeom>
          <a:solidFill>
            <a:srgbClr val="FFFFCC">
              <a:alpha val="0"/>
            </a:srgbClr>
          </a:solidFill>
          <a:ln>
            <a:headEnd type="none" w="med" len="med"/>
            <a:tailEnd type="none" w="med" len="med"/>
          </a:ln>
          <a:effectLst/>
        </p:spPr>
        <p:style>
          <a:lnRef idx="2">
            <a:schemeClr val="accent5"/>
          </a:lnRef>
          <a:fillRef idx="1">
            <a:schemeClr val="lt1"/>
          </a:fillRef>
          <a:effectRef idx="0">
            <a:schemeClr val="accent5"/>
          </a:effectRef>
          <a:fontRef idx="minor">
            <a:schemeClr val="dk1"/>
          </a:fontRef>
        </p:style>
        <p:txBody>
          <a:bodyPr vert="horz" wrap="square" lIns="90488" tIns="44450" rIns="90488" bIns="4445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tx1"/>
              </a:buClr>
              <a:buSzTx/>
              <a:buFontTx/>
              <a:buChar char="•"/>
              <a:tabLst/>
            </a:pPr>
            <a:endParaRPr kumimoji="0" lang="en-US" sz="2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609600" y="1295400"/>
            <a:ext cx="4038600" cy="4191000"/>
          </a:xfrm>
          <a:prstGeom prst="rect">
            <a:avLst/>
          </a:prstGeom>
          <a:no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tx1"/>
              </a:buClr>
              <a:buSzTx/>
              <a:buFontTx/>
              <a:buChar char="•"/>
              <a:tabLst/>
            </a:pPr>
            <a:endParaRPr kumimoji="0" lang="en-US" sz="2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p:txBody>
          <a:bodyPr/>
          <a:lstStyle/>
          <a:p>
            <a:r>
              <a:rPr lang="en-US" dirty="0" smtClean="0"/>
              <a:t>AOP Terminology</a:t>
            </a:r>
          </a:p>
        </p:txBody>
      </p:sp>
      <p:sp>
        <p:nvSpPr>
          <p:cNvPr id="22531" name="Content Placeholder 5"/>
          <p:cNvSpPr>
            <a:spLocks noGrp="1"/>
          </p:cNvSpPr>
          <p:nvPr>
            <p:ph idx="4294967295"/>
          </p:nvPr>
        </p:nvSpPr>
        <p:spPr>
          <a:xfrm>
            <a:off x="152400" y="1219200"/>
            <a:ext cx="8458200" cy="5334000"/>
          </a:xfrm>
          <a:prstGeom prst="rect">
            <a:avLst/>
          </a:prstGeom>
        </p:spPr>
        <p:txBody>
          <a:bodyPr/>
          <a:lstStyle/>
          <a:p>
            <a:r>
              <a:rPr lang="en-US" dirty="0" smtClean="0"/>
              <a:t>Spring AOP framework uses the existing common AOP terminology:</a:t>
            </a:r>
          </a:p>
          <a:p>
            <a:pPr lvl="1"/>
            <a:r>
              <a:rPr lang="en-US" dirty="0" smtClean="0"/>
              <a:t>Aspect</a:t>
            </a:r>
          </a:p>
          <a:p>
            <a:pPr lvl="1"/>
            <a:r>
              <a:rPr lang="en-US" dirty="0" smtClean="0"/>
              <a:t>Join Point</a:t>
            </a:r>
          </a:p>
          <a:p>
            <a:pPr lvl="1"/>
            <a:r>
              <a:rPr lang="en-US" dirty="0" err="1" smtClean="0"/>
              <a:t>Pointcut</a:t>
            </a:r>
            <a:endParaRPr lang="en-US" dirty="0" smtClean="0"/>
          </a:p>
          <a:p>
            <a:pPr lvl="1"/>
            <a:r>
              <a:rPr lang="en-US" dirty="0" smtClean="0"/>
              <a:t>Advice</a:t>
            </a:r>
          </a:p>
          <a:p>
            <a:pPr lvl="1"/>
            <a:r>
              <a:rPr lang="en-US" dirty="0" smtClean="0"/>
              <a:t>Introduction</a:t>
            </a:r>
          </a:p>
          <a:p>
            <a:pPr lvl="1"/>
            <a:r>
              <a:rPr lang="en-US" dirty="0" smtClean="0"/>
              <a:t>Weaving</a:t>
            </a:r>
          </a:p>
          <a:p>
            <a:pPr lvl="1"/>
            <a:r>
              <a:rPr lang="en-US" dirty="0" smtClean="0"/>
              <a:t>Target object</a:t>
            </a:r>
          </a:p>
          <a:p>
            <a:pPr lvl="1"/>
            <a:r>
              <a:rPr lang="en-US" dirty="0" smtClean="0"/>
              <a:t>Proxy object</a:t>
            </a:r>
          </a:p>
          <a:p>
            <a:endParaRPr lang="en-US" dirty="0" smtClean="0"/>
          </a:p>
          <a:p>
            <a:endParaRPr lang="en-US" dirty="0" smtClean="0"/>
          </a:p>
          <a:p>
            <a:endParaRPr lang="en-US" dirty="0" smtClean="0"/>
          </a:p>
        </p:txBody>
      </p:sp>
      <p:sp>
        <p:nvSpPr>
          <p:cNvPr id="22532"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
        <p:nvSpPr>
          <p:cNvPr id="7" name="Title 4"/>
          <p:cNvSpPr txBox="1">
            <a:spLocks/>
          </p:cNvSpPr>
          <p:nvPr/>
        </p:nvSpPr>
        <p:spPr bwMode="auto">
          <a:xfrm>
            <a:off x="304800" y="196850"/>
            <a:ext cx="8534400" cy="889000"/>
          </a:xfrm>
          <a:prstGeom prst="rect">
            <a:avLst/>
          </a:prstGeom>
          <a:noFill/>
          <a:ln w="9525">
            <a:noFill/>
            <a:miter lim="800000"/>
            <a:headEnd/>
            <a:tailEnd/>
          </a:ln>
        </p:spPr>
        <p:txBody>
          <a:bodyPr anchor="b"/>
          <a:lstStyle/>
          <a:p>
            <a:pPr defTabSz="914400" eaLnBrk="0" hangingPunct="0">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5"/>
          <p:cNvSpPr>
            <a:spLocks noGrp="1"/>
          </p:cNvSpPr>
          <p:nvPr>
            <p:ph idx="4294967295"/>
          </p:nvPr>
        </p:nvSpPr>
        <p:spPr>
          <a:xfrm>
            <a:off x="84138" y="1330325"/>
            <a:ext cx="8763000" cy="5334000"/>
          </a:xfrm>
          <a:prstGeom prst="rect">
            <a:avLst/>
          </a:prstGeom>
        </p:spPr>
        <p:txBody>
          <a:bodyPr/>
          <a:lstStyle/>
          <a:p>
            <a:r>
              <a:rPr lang="en-US" smtClean="0"/>
              <a:t>Well-modularized cross-cutting concern</a:t>
            </a:r>
          </a:p>
          <a:p>
            <a:r>
              <a:rPr lang="en-US" smtClean="0"/>
              <a:t>A programming construct which enables cross-cutting concerns</a:t>
            </a:r>
            <a:br>
              <a:rPr lang="en-US" smtClean="0"/>
            </a:br>
            <a:r>
              <a:rPr lang="en-US" smtClean="0"/>
              <a:t>to be captured in modular units</a:t>
            </a:r>
          </a:p>
          <a:p>
            <a:r>
              <a:rPr lang="en-US" smtClean="0"/>
              <a:t>Aspect can:</a:t>
            </a:r>
          </a:p>
          <a:p>
            <a:pPr lvl="1"/>
            <a:r>
              <a:rPr lang="en-US" smtClean="0"/>
              <a:t>Have usage constraint specifications</a:t>
            </a:r>
          </a:p>
          <a:p>
            <a:pPr lvl="1"/>
            <a:r>
              <a:rPr lang="en-US" smtClean="0"/>
              <a:t>Extend another aspect, class or implement an interface</a:t>
            </a:r>
          </a:p>
          <a:p>
            <a:pPr lvl="1"/>
            <a:r>
              <a:rPr lang="en-US" smtClean="0"/>
              <a:t>Have abstract fields and methods; i.e., it can be abstract</a:t>
            </a:r>
          </a:p>
          <a:p>
            <a:pPr lvl="1"/>
            <a:r>
              <a:rPr lang="en-US" smtClean="0"/>
              <a:t>Have Java methods, fields, etc.</a:t>
            </a:r>
          </a:p>
          <a:p>
            <a:endParaRPr lang="en-US" smtClean="0"/>
          </a:p>
          <a:p>
            <a:endParaRPr lang="en-US" smtClean="0"/>
          </a:p>
        </p:txBody>
      </p:sp>
      <p:sp>
        <p:nvSpPr>
          <p:cNvPr id="23555"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9" name="Title 4"/>
          <p:cNvSpPr txBox="1">
            <a:spLocks/>
          </p:cNvSpPr>
          <p:nvPr/>
        </p:nvSpPr>
        <p:spPr bwMode="auto">
          <a:xfrm>
            <a:off x="304800" y="196850"/>
            <a:ext cx="8534400" cy="889000"/>
          </a:xfrm>
          <a:prstGeom prst="rect">
            <a:avLst/>
          </a:prstGeom>
          <a:noFill/>
          <a:ln w="9525">
            <a:noFill/>
            <a:miter lim="800000"/>
            <a:headEnd/>
            <a:tailEnd/>
          </a:ln>
        </p:spPr>
        <p:txBody>
          <a:bodyPr anchor="b"/>
          <a:lstStyle/>
          <a:p>
            <a:pPr defTabSz="914400" eaLnBrk="0" hangingPunct="0">
              <a:defRPr/>
            </a:pPr>
            <a:r>
              <a:rPr lang="en-US" sz="2600" b="1" dirty="0">
                <a:solidFill>
                  <a:schemeClr val="accent1"/>
                </a:solidFill>
                <a:latin typeface="Arial" pitchFamily="34" charset="0"/>
                <a:ea typeface="+mj-ea"/>
                <a:cs typeface="Arial" pitchFamily="34" charset="0"/>
              </a:rPr>
              <a:t>AOP Terminology – Aspect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a:xfrm>
            <a:off x="304800" y="196850"/>
            <a:ext cx="8534400" cy="889000"/>
          </a:xfrm>
        </p:spPr>
        <p:txBody>
          <a:bodyPr/>
          <a:lstStyle/>
          <a:p>
            <a:r>
              <a:rPr lang="en-US" dirty="0" smtClean="0"/>
              <a:t>AOP Terminology – Join Point (1 of 3)</a:t>
            </a:r>
          </a:p>
        </p:txBody>
      </p:sp>
      <p:sp>
        <p:nvSpPr>
          <p:cNvPr id="24579" name="Content Placeholder 5"/>
          <p:cNvSpPr>
            <a:spLocks noGrp="1"/>
          </p:cNvSpPr>
          <p:nvPr>
            <p:ph idx="4294967295"/>
          </p:nvPr>
        </p:nvSpPr>
        <p:spPr>
          <a:xfrm>
            <a:off x="26988" y="1265238"/>
            <a:ext cx="8458200" cy="5334000"/>
          </a:xfrm>
          <a:prstGeom prst="rect">
            <a:avLst/>
          </a:prstGeom>
        </p:spPr>
        <p:txBody>
          <a:bodyPr/>
          <a:lstStyle/>
          <a:p>
            <a:r>
              <a:rPr lang="en-US" dirty="0" smtClean="0"/>
              <a:t>Fundamental concept of AOP</a:t>
            </a:r>
          </a:p>
          <a:p>
            <a:r>
              <a:rPr lang="en-US" dirty="0" smtClean="0"/>
              <a:t>A well-defined location or a point in the execution of a program</a:t>
            </a:r>
          </a:p>
          <a:p>
            <a:r>
              <a:rPr lang="en-US" dirty="0" smtClean="0"/>
              <a:t>A point where one or more aspects can be applied</a:t>
            </a:r>
          </a:p>
          <a:p>
            <a:r>
              <a:rPr lang="en-US" dirty="0" smtClean="0"/>
              <a:t>Typically, Join Points can be of the following kinds:</a:t>
            </a:r>
          </a:p>
          <a:p>
            <a:pPr lvl="1"/>
            <a:r>
              <a:rPr lang="en-US" sz="2000" dirty="0" smtClean="0"/>
              <a:t>Method and constructor call</a:t>
            </a:r>
          </a:p>
          <a:p>
            <a:pPr lvl="1"/>
            <a:r>
              <a:rPr lang="en-US" sz="2000" dirty="0" smtClean="0"/>
              <a:t>Method and constructor execution</a:t>
            </a:r>
          </a:p>
          <a:p>
            <a:pPr lvl="1"/>
            <a:r>
              <a:rPr lang="en-US" sz="2000" dirty="0" smtClean="0"/>
              <a:t>Exception handler execution</a:t>
            </a:r>
          </a:p>
          <a:p>
            <a:pPr lvl="1"/>
            <a:r>
              <a:rPr lang="en-US" sz="2000" dirty="0" smtClean="0"/>
              <a:t>Field assignment: set and get</a:t>
            </a:r>
          </a:p>
          <a:p>
            <a:pPr lvl="1"/>
            <a:r>
              <a:rPr lang="en-US" sz="2000" dirty="0" smtClean="0"/>
              <a:t>Class or object initialization: static and dynamic</a:t>
            </a:r>
          </a:p>
          <a:p>
            <a:r>
              <a:rPr lang="en-US" dirty="0" smtClean="0"/>
              <a:t>In Spring AOP, a Join Point is always a method execution.</a:t>
            </a:r>
          </a:p>
          <a:p>
            <a:endParaRPr lang="en-US" dirty="0" smtClean="0"/>
          </a:p>
        </p:txBody>
      </p:sp>
      <p:sp>
        <p:nvSpPr>
          <p:cNvPr id="24580"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At the end of this module, participants will be able to:</a:t>
            </a:r>
          </a:p>
          <a:p>
            <a:pPr lvl="1"/>
            <a:r>
              <a:rPr lang="en-US" dirty="0" smtClean="0"/>
              <a:t>Describe fundamentals of AOP and AOP concepts.</a:t>
            </a:r>
          </a:p>
          <a:p>
            <a:pPr lvl="1"/>
            <a:r>
              <a:rPr lang="en-US" dirty="0" smtClean="0"/>
              <a:t>Describe how various cross-cutting concerns can be separated using Spring with AOP.</a:t>
            </a:r>
          </a:p>
          <a:p>
            <a:pPr lvl="1"/>
            <a:r>
              <a:rPr lang="en-US" dirty="0" smtClean="0"/>
              <a:t>Define how to implement AOP concepts in Spring Framework.</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Module 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AOP Terminology – Join Point </a:t>
            </a:r>
            <a:r>
              <a:rPr lang="en-US" sz="2600" b="1" dirty="0" smtClean="0">
                <a:solidFill>
                  <a:schemeClr val="accent1"/>
                </a:solidFill>
                <a:latin typeface="Arial" pitchFamily="34" charset="0"/>
                <a:ea typeface="+mj-ea"/>
                <a:cs typeface="Arial" pitchFamily="34" charset="0"/>
              </a:rPr>
              <a:t>(2 </a:t>
            </a:r>
            <a:r>
              <a:rPr lang="en-US" sz="2600" b="1" dirty="0">
                <a:solidFill>
                  <a:schemeClr val="accent1"/>
                </a:solidFill>
                <a:latin typeface="Arial" pitchFamily="34" charset="0"/>
                <a:ea typeface="+mj-ea"/>
                <a:cs typeface="Arial" pitchFamily="34" charset="0"/>
              </a:rPr>
              <a:t>of </a:t>
            </a:r>
            <a:r>
              <a:rPr lang="en-US" sz="2600" b="1" dirty="0" smtClean="0">
                <a:solidFill>
                  <a:schemeClr val="accent1"/>
                </a:solidFill>
                <a:latin typeface="Arial" pitchFamily="34" charset="0"/>
                <a:ea typeface="+mj-ea"/>
                <a:cs typeface="Arial" pitchFamily="34" charset="0"/>
              </a:rPr>
              <a:t>3)</a:t>
            </a:r>
            <a:endParaRPr lang="en-US" sz="2600" b="1" dirty="0">
              <a:solidFill>
                <a:schemeClr val="accent1"/>
              </a:solidFill>
              <a:latin typeface="Arial" pitchFamily="34" charset="0"/>
              <a:ea typeface="+mj-ea"/>
              <a:cs typeface="Arial" pitchFamily="34" charset="0"/>
            </a:endParaRPr>
          </a:p>
        </p:txBody>
      </p:sp>
      <p:sp>
        <p:nvSpPr>
          <p:cNvPr id="26627"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pic>
        <p:nvPicPr>
          <p:cNvPr id="26628" name="Picture 2"/>
          <p:cNvPicPr>
            <a:picLocks noChangeAspect="1" noChangeArrowheads="1"/>
          </p:cNvPicPr>
          <p:nvPr/>
        </p:nvPicPr>
        <p:blipFill>
          <a:blip r:embed="rId3" cstate="print"/>
          <a:srcRect/>
          <a:stretch>
            <a:fillRect/>
          </a:stretch>
        </p:blipFill>
        <p:spPr bwMode="auto">
          <a:xfrm>
            <a:off x="152400" y="1211263"/>
            <a:ext cx="6191250" cy="5341937"/>
          </a:xfrm>
          <a:prstGeom prst="rect">
            <a:avLst/>
          </a:prstGeom>
          <a:noFill/>
          <a:ln w="9525">
            <a:solidFill>
              <a:schemeClr val="tx1"/>
            </a:solidFill>
            <a:miter lim="800000"/>
            <a:headEnd/>
            <a:tailEnd/>
          </a:ln>
        </p:spPr>
      </p:pic>
      <p:sp>
        <p:nvSpPr>
          <p:cNvPr id="26629" name="TextBox 6"/>
          <p:cNvSpPr txBox="1">
            <a:spLocks noChangeArrowheads="1"/>
          </p:cNvSpPr>
          <p:nvPr/>
        </p:nvSpPr>
        <p:spPr bwMode="auto">
          <a:xfrm>
            <a:off x="6629400" y="3352800"/>
            <a:ext cx="1905000" cy="523875"/>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Method call Join Points</a:t>
            </a:r>
          </a:p>
        </p:txBody>
      </p:sp>
      <p:cxnSp>
        <p:nvCxnSpPr>
          <p:cNvPr id="26630" name="Straight Arrow Connector 8"/>
          <p:cNvCxnSpPr>
            <a:cxnSpLocks noChangeShapeType="1"/>
            <a:stCxn id="26629" idx="1"/>
          </p:cNvCxnSpPr>
          <p:nvPr/>
        </p:nvCxnSpPr>
        <p:spPr bwMode="auto">
          <a:xfrm rot="10800000" flipV="1">
            <a:off x="5029200" y="3614738"/>
            <a:ext cx="1600200" cy="42862"/>
          </a:xfrm>
          <a:prstGeom prst="straightConnector1">
            <a:avLst/>
          </a:prstGeom>
          <a:noFill/>
          <a:ln w="12700" algn="ctr">
            <a:solidFill>
              <a:schemeClr val="tx1"/>
            </a:solidFill>
            <a:round/>
            <a:headEnd/>
            <a:tailEnd type="arrow" w="med" len="med"/>
          </a:ln>
        </p:spPr>
      </p:cxnSp>
      <p:cxnSp>
        <p:nvCxnSpPr>
          <p:cNvPr id="26631" name="Straight Arrow Connector 10"/>
          <p:cNvCxnSpPr>
            <a:cxnSpLocks noChangeShapeType="1"/>
            <a:stCxn id="26629" idx="1"/>
          </p:cNvCxnSpPr>
          <p:nvPr/>
        </p:nvCxnSpPr>
        <p:spPr bwMode="auto">
          <a:xfrm rot="10800000" flipV="1">
            <a:off x="4876800" y="3614738"/>
            <a:ext cx="1752600" cy="347662"/>
          </a:xfrm>
          <a:prstGeom prst="straightConnector1">
            <a:avLst/>
          </a:prstGeom>
          <a:noFill/>
          <a:ln w="12700" algn="ctr">
            <a:solidFill>
              <a:schemeClr val="tx1"/>
            </a:solidFill>
            <a:round/>
            <a:headEnd/>
            <a:tailEnd type="arrow" w="med" len="med"/>
          </a:ln>
        </p:spPr>
      </p:cxnSp>
      <p:cxnSp>
        <p:nvCxnSpPr>
          <p:cNvPr id="26632" name="Straight Arrow Connector 13"/>
          <p:cNvCxnSpPr>
            <a:cxnSpLocks noChangeShapeType="1"/>
            <a:stCxn id="26629" idx="1"/>
          </p:cNvCxnSpPr>
          <p:nvPr/>
        </p:nvCxnSpPr>
        <p:spPr bwMode="auto">
          <a:xfrm rot="10800000" flipV="1">
            <a:off x="6096000" y="3614738"/>
            <a:ext cx="533400" cy="652462"/>
          </a:xfrm>
          <a:prstGeom prst="straightConnector1">
            <a:avLst/>
          </a:prstGeom>
          <a:noFill/>
          <a:ln w="12700" algn="ctr">
            <a:solidFill>
              <a:schemeClr val="tx1"/>
            </a:solidFill>
            <a:round/>
            <a:headEnd/>
            <a:tailEnd type="arrow" w="med" len="med"/>
          </a:ln>
        </p:spPr>
      </p:cxnSp>
      <p:cxnSp>
        <p:nvCxnSpPr>
          <p:cNvPr id="26633" name="Straight Arrow Connector 16"/>
          <p:cNvCxnSpPr>
            <a:cxnSpLocks noChangeShapeType="1"/>
            <a:stCxn id="26629" idx="1"/>
          </p:cNvCxnSpPr>
          <p:nvPr/>
        </p:nvCxnSpPr>
        <p:spPr bwMode="auto">
          <a:xfrm rot="10800000" flipV="1">
            <a:off x="6248400" y="3614738"/>
            <a:ext cx="381000" cy="957262"/>
          </a:xfrm>
          <a:prstGeom prst="straightConnector1">
            <a:avLst/>
          </a:prstGeom>
          <a:noFill/>
          <a:ln w="12700" algn="ctr">
            <a:solidFill>
              <a:schemeClr val="tx1"/>
            </a:solidFill>
            <a:round/>
            <a:headEnd/>
            <a:tailEnd type="arrow" w="med" len="med"/>
          </a:ln>
        </p:spPr>
      </p:cxnSp>
      <p:sp>
        <p:nvSpPr>
          <p:cNvPr id="26634" name="TextBox 19"/>
          <p:cNvSpPr txBox="1">
            <a:spLocks noChangeArrowheads="1"/>
          </p:cNvSpPr>
          <p:nvPr/>
        </p:nvSpPr>
        <p:spPr bwMode="auto">
          <a:xfrm>
            <a:off x="6629400" y="5635625"/>
            <a:ext cx="1905000" cy="523875"/>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Method execution Join Point</a:t>
            </a:r>
          </a:p>
        </p:txBody>
      </p:sp>
      <p:cxnSp>
        <p:nvCxnSpPr>
          <p:cNvPr id="26635" name="Straight Arrow Connector 20"/>
          <p:cNvCxnSpPr>
            <a:cxnSpLocks noChangeShapeType="1"/>
            <a:stCxn id="26634" idx="1"/>
          </p:cNvCxnSpPr>
          <p:nvPr/>
        </p:nvCxnSpPr>
        <p:spPr bwMode="auto">
          <a:xfrm rot="10800000">
            <a:off x="5791200" y="5867400"/>
            <a:ext cx="838200" cy="30163"/>
          </a:xfrm>
          <a:prstGeom prst="straightConnector1">
            <a:avLst/>
          </a:prstGeom>
          <a:noFill/>
          <a:ln w="12700" algn="ctr">
            <a:solidFill>
              <a:schemeClr val="tx1"/>
            </a:solidFill>
            <a:round/>
            <a:headEnd/>
            <a:tailEnd type="arrow" w="med" len="med"/>
          </a:ln>
        </p:spPr>
      </p:cxnSp>
      <p:cxnSp>
        <p:nvCxnSpPr>
          <p:cNvPr id="26636" name="Straight Arrow Connector 23"/>
          <p:cNvCxnSpPr>
            <a:cxnSpLocks noChangeShapeType="1"/>
            <a:stCxn id="26637" idx="1"/>
          </p:cNvCxnSpPr>
          <p:nvPr/>
        </p:nvCxnSpPr>
        <p:spPr bwMode="auto">
          <a:xfrm rot="10800000" flipV="1">
            <a:off x="2514600" y="2547938"/>
            <a:ext cx="4114800" cy="119062"/>
          </a:xfrm>
          <a:prstGeom prst="straightConnector1">
            <a:avLst/>
          </a:prstGeom>
          <a:noFill/>
          <a:ln w="12700" algn="ctr">
            <a:solidFill>
              <a:schemeClr val="tx1"/>
            </a:solidFill>
            <a:round/>
            <a:headEnd/>
            <a:tailEnd type="arrow" w="med" len="med"/>
          </a:ln>
        </p:spPr>
      </p:cxnSp>
      <p:sp>
        <p:nvSpPr>
          <p:cNvPr id="26637" name="TextBox 24"/>
          <p:cNvSpPr txBox="1">
            <a:spLocks noChangeArrowheads="1"/>
          </p:cNvSpPr>
          <p:nvPr/>
        </p:nvSpPr>
        <p:spPr bwMode="auto">
          <a:xfrm>
            <a:off x="6629400" y="2286000"/>
            <a:ext cx="1905000" cy="523875"/>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Field assignment Join Point</a:t>
            </a:r>
          </a:p>
        </p:txBody>
      </p:sp>
      <p:sp>
        <p:nvSpPr>
          <p:cNvPr id="26638" name="TextBox 27"/>
          <p:cNvSpPr txBox="1">
            <a:spLocks noChangeArrowheads="1"/>
          </p:cNvSpPr>
          <p:nvPr/>
        </p:nvSpPr>
        <p:spPr bwMode="auto">
          <a:xfrm>
            <a:off x="6629400" y="4648200"/>
            <a:ext cx="1905000" cy="523875"/>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Exception handler execution Join Point</a:t>
            </a:r>
          </a:p>
        </p:txBody>
      </p:sp>
      <p:cxnSp>
        <p:nvCxnSpPr>
          <p:cNvPr id="26639" name="Straight Arrow Connector 28"/>
          <p:cNvCxnSpPr>
            <a:cxnSpLocks noChangeShapeType="1"/>
            <a:stCxn id="26638" idx="1"/>
          </p:cNvCxnSpPr>
          <p:nvPr/>
        </p:nvCxnSpPr>
        <p:spPr bwMode="auto">
          <a:xfrm rot="10800000">
            <a:off x="2743200" y="4876800"/>
            <a:ext cx="3886200" cy="33338"/>
          </a:xfrm>
          <a:prstGeom prst="straightConnector1">
            <a:avLst/>
          </a:prstGeom>
          <a:noFill/>
          <a:ln w="12700" algn="ctr">
            <a:solidFill>
              <a:schemeClr val="tx1"/>
            </a:solidFill>
            <a:round/>
            <a:headEnd/>
            <a:tailEnd type="arrow" w="med" len="med"/>
          </a:ln>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8"/>
          <p:cNvSpPr>
            <a:spLocks noGrp="1"/>
          </p:cNvSpPr>
          <p:nvPr>
            <p:ph idx="4294967295"/>
          </p:nvPr>
        </p:nvSpPr>
        <p:spPr>
          <a:xfrm>
            <a:off x="0" y="1295400"/>
            <a:ext cx="8458200" cy="5334000"/>
          </a:xfrm>
          <a:prstGeom prst="rect">
            <a:avLst/>
          </a:prstGeom>
        </p:spPr>
        <p:txBody>
          <a:bodyPr/>
          <a:lstStyle/>
          <a:p>
            <a:pPr eaLnBrk="1" hangingPunct="1">
              <a:buClr>
                <a:srgbClr val="000000"/>
              </a:buClr>
            </a:pPr>
            <a:r>
              <a:rPr lang="en-US" smtClean="0"/>
              <a:t>In Spring AOP framework, Join Point context information can be accessed by an advice during method execution:</a:t>
            </a:r>
          </a:p>
          <a:p>
            <a:pPr>
              <a:buFontTx/>
              <a:buNone/>
            </a:pPr>
            <a:endParaRPr lang="en-US" smtClean="0"/>
          </a:p>
        </p:txBody>
      </p:sp>
      <p:sp>
        <p:nvSpPr>
          <p:cNvPr id="27651" name="Slide Number Placeholder 5"/>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graphicFrame>
        <p:nvGraphicFramePr>
          <p:cNvPr id="5" name="Table 4"/>
          <p:cNvGraphicFramePr>
            <a:graphicFrameLocks noGrp="1"/>
          </p:cNvGraphicFramePr>
          <p:nvPr/>
        </p:nvGraphicFramePr>
        <p:xfrm>
          <a:off x="533400" y="2286000"/>
          <a:ext cx="8000999" cy="3474720"/>
        </p:xfrm>
        <a:graphic>
          <a:graphicData uri="http://schemas.openxmlformats.org/drawingml/2006/table">
            <a:tbl>
              <a:tblPr firstRow="1" bandRow="1">
                <a:tableStyleId>{5C22544A-7EE6-4342-B048-85BDC9FD1C3A}</a:tableStyleId>
              </a:tblPr>
              <a:tblGrid>
                <a:gridCol w="1295400"/>
                <a:gridCol w="2971800"/>
                <a:gridCol w="3733799"/>
              </a:tblGrid>
              <a:tr h="210889">
                <a:tc>
                  <a:txBody>
                    <a:bodyPr/>
                    <a:lstStyle/>
                    <a:p>
                      <a:pPr algn="ctr"/>
                      <a:r>
                        <a:rPr lang="en-US" dirty="0" smtClean="0"/>
                        <a:t>Context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Join Point</a:t>
                      </a:r>
                      <a:r>
                        <a:rPr lang="en-US" baseline="0" dirty="0" smtClean="0"/>
                        <a:t> Method used to Obtain the Context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055">
                <a:tc>
                  <a:txBody>
                    <a:bodyPr/>
                    <a:lstStyle/>
                    <a:p>
                      <a:r>
                        <a:rPr lang="en-US" sz="1800" dirty="0" smtClean="0"/>
                        <a:t>this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rPr>
                        <a:t>getThis</a:t>
                      </a:r>
                      <a:r>
                        <a:rPr lang="en-US" sz="1800" dirty="0" smtClean="0">
                          <a:solidFill>
                            <a:schemeClr val="tx1"/>
                          </a:solidFill>
                        </a:rPr>
                        <a: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t</a:t>
                      </a:r>
                      <a:r>
                        <a:rPr lang="en-US" sz="1800" dirty="0" smtClean="0"/>
                        <a:t>he currently executing object that has been intercepted (AOP proxy)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9055">
                <a:tc>
                  <a:txBody>
                    <a:bodyPr/>
                    <a:lstStyle/>
                    <a:p>
                      <a:r>
                        <a:rPr lang="en-US" sz="1800" dirty="0" smtClean="0"/>
                        <a:t>target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getTarget</a:t>
                      </a:r>
                      <a:r>
                        <a:rPr lang="en-US" sz="180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Returns the target object of the execution (advised object)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889">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err="1" smtClean="0"/>
                        <a:t>args</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getArgs</a:t>
                      </a:r>
                      <a:r>
                        <a:rPr lang="en-US" sz="1800" dirty="0" smtClean="0">
                          <a:solidFill>
                            <a:schemeClr val="tx1"/>
                          </a:solidFill>
                        </a:rPr>
                        <a: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Returns the method arguments passed at the Join Point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889">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signature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getSignature</a:t>
                      </a:r>
                      <a:r>
                        <a:rPr lang="en-US" sz="1800" dirty="0" smtClean="0">
                          <a:solidFill>
                            <a:schemeClr val="tx1"/>
                          </a:solidFill>
                        </a:rPr>
                        <a: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the method signature at the Join Point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defRPr/>
            </a:pPr>
            <a:r>
              <a:rPr lang="en-US" sz="2600" b="1" dirty="0">
                <a:solidFill>
                  <a:schemeClr val="accent1"/>
                </a:solidFill>
                <a:latin typeface="Arial" pitchFamily="34" charset="0"/>
                <a:ea typeface="+mj-ea"/>
                <a:cs typeface="Arial" pitchFamily="34" charset="0"/>
              </a:rPr>
              <a:t>AOP Terminology – Join Point </a:t>
            </a:r>
            <a:r>
              <a:rPr lang="en-US" sz="2600" b="1" dirty="0" smtClean="0">
                <a:solidFill>
                  <a:schemeClr val="accent1"/>
                </a:solidFill>
                <a:latin typeface="Arial" pitchFamily="34" charset="0"/>
                <a:ea typeface="+mj-ea"/>
                <a:cs typeface="Arial" pitchFamily="34" charset="0"/>
              </a:rPr>
              <a:t>(3 </a:t>
            </a:r>
            <a:r>
              <a:rPr lang="en-US" sz="2600" b="1" dirty="0">
                <a:solidFill>
                  <a:schemeClr val="accent1"/>
                </a:solidFill>
                <a:latin typeface="Arial" pitchFamily="34" charset="0"/>
                <a:ea typeface="+mj-ea"/>
                <a:cs typeface="Arial" pitchFamily="34" charset="0"/>
              </a:rPr>
              <a:t>of </a:t>
            </a:r>
            <a:r>
              <a:rPr lang="en-US" sz="2600" b="1" dirty="0" smtClean="0">
                <a:solidFill>
                  <a:schemeClr val="accent1"/>
                </a:solidFill>
                <a:latin typeface="Arial" pitchFamily="34" charset="0"/>
                <a:ea typeface="+mj-ea"/>
                <a:cs typeface="Arial" pitchFamily="34" charset="0"/>
              </a:rPr>
              <a:t>3)</a:t>
            </a:r>
            <a:endParaRPr lang="en-US" sz="2600" b="1" dirty="0">
              <a:solidFill>
                <a:schemeClr val="accent1"/>
              </a:solidFill>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7"/>
          <p:cNvSpPr>
            <a:spLocks noGrp="1"/>
          </p:cNvSpPr>
          <p:nvPr>
            <p:ph idx="4294967295"/>
          </p:nvPr>
        </p:nvSpPr>
        <p:spPr>
          <a:xfrm>
            <a:off x="0" y="1371600"/>
            <a:ext cx="8839200" cy="5334000"/>
          </a:xfrm>
          <a:prstGeom prst="rect">
            <a:avLst/>
          </a:prstGeom>
        </p:spPr>
        <p:txBody>
          <a:bodyPr/>
          <a:lstStyle/>
          <a:p>
            <a:r>
              <a:rPr lang="en-US" smtClean="0"/>
              <a:t>Selection or collection of Join Points defined to specify when/where an advice should be executed</a:t>
            </a:r>
          </a:p>
          <a:p>
            <a:r>
              <a:rPr lang="en-US" smtClean="0"/>
              <a:t>Selects Join Points and matches values at those points (which can be an advice)</a:t>
            </a:r>
          </a:p>
          <a:p>
            <a:r>
              <a:rPr lang="en-US" smtClean="0"/>
              <a:t>Can also collect context at the selected Join Points</a:t>
            </a:r>
          </a:p>
          <a:p>
            <a:pPr lvl="2"/>
            <a:endParaRPr lang="en-US" smtClean="0"/>
          </a:p>
          <a:p>
            <a:pPr lvl="1"/>
            <a:endParaRPr lang="en-US" smtClean="0"/>
          </a:p>
        </p:txBody>
      </p:sp>
      <p:sp>
        <p:nvSpPr>
          <p:cNvPr id="28675"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
        <p:nvSpPr>
          <p:cNvPr id="7"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AOP Terminology – </a:t>
            </a:r>
            <a:r>
              <a:rPr lang="en-US" sz="2600" b="1" dirty="0" err="1">
                <a:solidFill>
                  <a:schemeClr val="accent1"/>
                </a:solidFill>
                <a:latin typeface="Arial" pitchFamily="34" charset="0"/>
                <a:ea typeface="+mj-ea"/>
                <a:cs typeface="Arial" pitchFamily="34" charset="0"/>
              </a:rPr>
              <a:t>Pointcut</a:t>
            </a:r>
            <a:endParaRPr lang="en-US" sz="2600" b="1" dirty="0">
              <a:solidFill>
                <a:schemeClr val="accent1"/>
              </a:solidFill>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5"/>
          <p:cNvSpPr>
            <a:spLocks noGrp="1"/>
          </p:cNvSpPr>
          <p:nvPr>
            <p:ph idx="4294967295"/>
          </p:nvPr>
        </p:nvSpPr>
        <p:spPr>
          <a:xfrm>
            <a:off x="42863" y="1371600"/>
            <a:ext cx="8763000" cy="5334000"/>
          </a:xfrm>
          <a:prstGeom prst="rect">
            <a:avLst/>
          </a:prstGeom>
        </p:spPr>
        <p:txBody>
          <a:bodyPr/>
          <a:lstStyle/>
          <a:p>
            <a:r>
              <a:rPr lang="en-US" smtClean="0"/>
              <a:t>The actual code to be executed when the pointcut is triggered</a:t>
            </a:r>
          </a:p>
          <a:p>
            <a:r>
              <a:rPr lang="en-US" smtClean="0"/>
              <a:t>Consists of the action to be taken at Join Points in a pointcut</a:t>
            </a:r>
          </a:p>
          <a:p>
            <a:r>
              <a:rPr lang="en-US" smtClean="0"/>
              <a:t>Can be marked before, after or around the Join Points in the pointcut</a:t>
            </a:r>
          </a:p>
          <a:p>
            <a:r>
              <a:rPr lang="en-US" smtClean="0"/>
              <a:t>Can be modeled as an interceptor or chain of interceptors around the Join Point</a:t>
            </a:r>
          </a:p>
          <a:p>
            <a:endParaRPr lang="en-US" smtClean="0"/>
          </a:p>
          <a:p>
            <a:endParaRPr lang="en-US" smtClean="0"/>
          </a:p>
        </p:txBody>
      </p:sp>
      <p:sp>
        <p:nvSpPr>
          <p:cNvPr id="29699"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
        <p:nvSpPr>
          <p:cNvPr id="7"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AOP Terminology – Advice  (1 of 2)</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42863" y="1295400"/>
            <a:ext cx="8686800" cy="5307013"/>
          </a:xfrm>
        </p:spPr>
        <p:txBody>
          <a:bodyPr lIns="90488" tIns="44450" rIns="90488" bIns="44450"/>
          <a:lstStyle/>
          <a:p>
            <a:pPr eaLnBrk="1" hangingPunct="1">
              <a:buClr>
                <a:srgbClr val="000000"/>
              </a:buClr>
            </a:pPr>
            <a:r>
              <a:rPr lang="en-US" smtClean="0"/>
              <a:t>Types of advice:</a:t>
            </a:r>
          </a:p>
          <a:p>
            <a:pPr lvl="1" eaLnBrk="1" hangingPunct="1">
              <a:buFont typeface="Arial" pitchFamily="34" charset="0"/>
              <a:buChar char="•"/>
            </a:pPr>
            <a:endParaRPr lang="en-US" smtClean="0"/>
          </a:p>
          <a:p>
            <a:pPr eaLnBrk="1" hangingPunct="1"/>
            <a:endParaRPr lang="en-US" smtClean="0"/>
          </a:p>
        </p:txBody>
      </p:sp>
      <p:sp>
        <p:nvSpPr>
          <p:cNvPr id="4" name="Rectangle 2"/>
          <p:cNvSpPr txBox="1">
            <a:spLocks noChangeArrowheads="1"/>
          </p:cNvSpPr>
          <p:nvPr/>
        </p:nvSpPr>
        <p:spPr bwMode="auto">
          <a:xfrm>
            <a:off x="304800" y="196850"/>
            <a:ext cx="8534400"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r>
              <a:rPr lang="en-US" sz="2600" b="1" dirty="0">
                <a:solidFill>
                  <a:schemeClr val="accent1"/>
                </a:solidFill>
                <a:latin typeface="Arial" pitchFamily="34" charset="0"/>
                <a:ea typeface="+mj-ea"/>
                <a:cs typeface="Arial" pitchFamily="34" charset="0"/>
              </a:rPr>
              <a:t>AOP Terminology – Advice  (2 of 2)</a:t>
            </a:r>
          </a:p>
        </p:txBody>
      </p:sp>
      <p:graphicFrame>
        <p:nvGraphicFramePr>
          <p:cNvPr id="5" name="Table 4"/>
          <p:cNvGraphicFramePr>
            <a:graphicFrameLocks noGrp="1"/>
          </p:cNvGraphicFramePr>
          <p:nvPr/>
        </p:nvGraphicFramePr>
        <p:xfrm>
          <a:off x="457200" y="1920875"/>
          <a:ext cx="8305800" cy="4450080"/>
        </p:xfrm>
        <a:graphic>
          <a:graphicData uri="http://schemas.openxmlformats.org/drawingml/2006/table">
            <a:tbl>
              <a:tblPr firstRow="1" bandRow="1">
                <a:tableStyleId>{5C22544A-7EE6-4342-B048-85BDC9FD1C3A}</a:tableStyleId>
              </a:tblPr>
              <a:tblGrid>
                <a:gridCol w="1981200"/>
                <a:gridCol w="6324600"/>
              </a:tblGrid>
              <a:tr h="421640">
                <a:tc>
                  <a:txBody>
                    <a:bodyPr/>
                    <a:lstStyle/>
                    <a:p>
                      <a:pPr algn="ctr"/>
                      <a:r>
                        <a:rPr lang="en-US" sz="2200" dirty="0" smtClean="0"/>
                        <a:t>Type</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en-US" sz="2200" dirty="0" smtClean="0"/>
                        <a:t>Description </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r>
                        <a:rPr lang="en-US" sz="1800" dirty="0" smtClean="0"/>
                        <a:t>Before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Invoked and executed before a Join Point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After returning</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Invoked and executed after Join Point is completed, without throwing</a:t>
                      </a:r>
                      <a:r>
                        <a:rPr lang="en-US" sz="1800" baseline="0" dirty="0" smtClean="0"/>
                        <a:t> any exceptions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r>
                        <a:rPr lang="en-US" sz="1800" dirty="0" smtClean="0"/>
                        <a:t>After throwing</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Invoked and executed after Join Point exits by throwing an 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9160">
                <a:tc>
                  <a:txBody>
                    <a:bodyPr/>
                    <a:lstStyle/>
                    <a:p>
                      <a:r>
                        <a:rPr lang="en-US" sz="1800" dirty="0" smtClean="0"/>
                        <a:t>After (finally)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Invoked and executed after Join Point exits, no matter what the outcome is (either exception or</a:t>
                      </a:r>
                      <a:r>
                        <a:rPr lang="en-US" sz="1800" baseline="0" dirty="0" smtClean="0"/>
                        <a:t> completes successful)</a:t>
                      </a:r>
                    </a:p>
                    <a:p>
                      <a:pPr marL="173038" marR="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aseline="0" dirty="0" smtClean="0"/>
                        <a:t>T</a:t>
                      </a:r>
                      <a:r>
                        <a:rPr lang="en-US" sz="1800" dirty="0" smtClean="0"/>
                        <a:t>ypically used for releasing resources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r>
                        <a:rPr lang="en-US" sz="1800" dirty="0" smtClean="0"/>
                        <a:t>Around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3038" indent="-173038">
                        <a:buFont typeface="Arial" pitchFamily="34" charset="0"/>
                        <a:buChar char="•"/>
                      </a:pPr>
                      <a:r>
                        <a:rPr lang="en-US" sz="1800" dirty="0" smtClean="0"/>
                        <a:t>Surrounds a Join Point</a:t>
                      </a:r>
                    </a:p>
                    <a:p>
                      <a:pPr marL="173038" indent="-173038">
                        <a:buFont typeface="Arial" pitchFamily="34" charset="0"/>
                        <a:buChar char="•"/>
                      </a:pPr>
                      <a:r>
                        <a:rPr lang="en-US" sz="1800" dirty="0" smtClean="0"/>
                        <a:t>Can perform custom functionality/logic  before and/or after the Join Point</a:t>
                      </a:r>
                    </a:p>
                    <a:p>
                      <a:pPr marL="173038" indent="-173038">
                        <a:buFont typeface="Arial" pitchFamily="34" charset="0"/>
                        <a:buChar char="•"/>
                      </a:pPr>
                      <a:r>
                        <a:rPr lang="en-US" sz="1800" dirty="0" smtClean="0"/>
                        <a:t>Decides whether </a:t>
                      </a:r>
                      <a:r>
                        <a:rPr lang="en-US" sz="1800" baseline="0" dirty="0" smtClean="0"/>
                        <a:t>to invoke a Join Point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0747" name="Slide Number Placeholder 5"/>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31747"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pPr>
            <a:endParaRPr lang="en-US" sz="3200" b="1">
              <a:solidFill>
                <a:srgbClr val="FF6600"/>
              </a:solidFill>
            </a:endParaRPr>
          </a:p>
        </p:txBody>
      </p:sp>
      <p:sp>
        <p:nvSpPr>
          <p:cNvPr id="31748" name="Rectangle 2"/>
          <p:cNvSpPr txBox="1">
            <a:spLocks noChangeArrowheads="1"/>
          </p:cNvSpPr>
          <p:nvPr/>
        </p:nvSpPr>
        <p:spPr bwMode="auto">
          <a:xfrm>
            <a:off x="304800" y="196850"/>
            <a:ext cx="8686800" cy="887413"/>
          </a:xfrm>
          <a:prstGeom prst="rect">
            <a:avLst/>
          </a:prstGeom>
          <a:noFill/>
          <a:ln w="9525">
            <a:noFill/>
            <a:round/>
            <a:headEnd/>
            <a:tailEnd/>
          </a:ln>
        </p:spPr>
        <p:txBody>
          <a:bodyPr anchor="b"/>
          <a:lstStyle/>
          <a:p>
            <a:pPr>
              <a:buClr>
                <a:srgbClr val="000000"/>
              </a:buClr>
              <a:buSzPct val="100000"/>
              <a:buFont typeface="Times New Roman" pitchFamily="18" charset="0"/>
              <a:buNone/>
            </a:pPr>
            <a:r>
              <a:rPr lang="en-US" sz="2600" b="1" dirty="0">
                <a:solidFill>
                  <a:schemeClr val="accent1"/>
                </a:solidFill>
                <a:latin typeface="Arial" pitchFamily="34" charset="0"/>
                <a:ea typeface="+mj-ea"/>
                <a:cs typeface="Arial" pitchFamily="34" charset="0"/>
              </a:rPr>
              <a:t>AOP Component Comparison</a:t>
            </a:r>
          </a:p>
        </p:txBody>
      </p:sp>
      <p:graphicFrame>
        <p:nvGraphicFramePr>
          <p:cNvPr id="10" name="Table 9"/>
          <p:cNvGraphicFramePr>
            <a:graphicFrameLocks noGrp="1"/>
          </p:cNvGraphicFramePr>
          <p:nvPr/>
        </p:nvGraphicFramePr>
        <p:xfrm>
          <a:off x="609600" y="1524000"/>
          <a:ext cx="7848600" cy="3929880"/>
        </p:xfrm>
        <a:graphic>
          <a:graphicData uri="http://schemas.openxmlformats.org/drawingml/2006/table">
            <a:tbl>
              <a:tblPr/>
              <a:tblGrid>
                <a:gridCol w="1600200"/>
                <a:gridCol w="4537808"/>
                <a:gridCol w="1710592"/>
              </a:tblGrid>
              <a:tr h="381000">
                <a:tc>
                  <a:txBody>
                    <a:bodyPr/>
                    <a:lstStyle/>
                    <a:p>
                      <a:pPr algn="ctr" fontAlgn="b"/>
                      <a:r>
                        <a:rPr lang="en-US" sz="1800" b="1" i="0" u="none" strike="noStrike" dirty="0">
                          <a:solidFill>
                            <a:schemeClr val="bg1"/>
                          </a:solidFill>
                          <a:latin typeface="Arial" pitchFamily="34" charset="0"/>
                          <a:cs typeface="Arial" pitchFamily="34" charset="0"/>
                        </a:rPr>
                        <a:t>Component</a:t>
                      </a:r>
                    </a:p>
                  </a:txBody>
                  <a:tcPr marL="9525" marR="9525" marT="952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algn="ctr" fontAlgn="b"/>
                      <a:r>
                        <a:rPr lang="en-US" sz="1800" b="1" i="0" u="none" strike="noStrike" dirty="0">
                          <a:solidFill>
                            <a:schemeClr val="bg1"/>
                          </a:solidFill>
                          <a:latin typeface="Arial" pitchFamily="34" charset="0"/>
                          <a:cs typeface="Arial"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c>
                  <a:txBody>
                    <a:bodyPr/>
                    <a:lstStyle/>
                    <a:p>
                      <a:pPr algn="ctr" fontAlgn="b"/>
                      <a:r>
                        <a:rPr lang="en-US" sz="1800" b="1" i="0" u="none" strike="noStrike" dirty="0">
                          <a:solidFill>
                            <a:schemeClr val="bg1"/>
                          </a:solidFill>
                          <a:latin typeface="Arial" pitchFamily="34" charset="0"/>
                          <a:cs typeface="Arial" pitchFamily="34" charset="0"/>
                        </a:rPr>
                        <a:t>Semantics</a:t>
                      </a:r>
                    </a:p>
                  </a:txBody>
                  <a:tcPr marL="9525" marR="9525" marT="952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9CC"/>
                    </a:solidFill>
                  </a:tcPr>
                </a:tc>
              </a:tr>
              <a:tr h="838200">
                <a:tc>
                  <a:txBody>
                    <a:bodyPr/>
                    <a:lstStyle/>
                    <a:p>
                      <a:pPr algn="l" fontAlgn="t"/>
                      <a:r>
                        <a:rPr lang="en-US" sz="1800" b="0" i="0" u="none" strike="noStrike" dirty="0">
                          <a:solidFill>
                            <a:srgbClr val="000000"/>
                          </a:solidFill>
                          <a:latin typeface="Arial" pitchFamily="34" charset="0"/>
                          <a:cs typeface="Arial" pitchFamily="34" charset="0"/>
                        </a:rPr>
                        <a:t>Aspect</a:t>
                      </a:r>
                    </a:p>
                  </a:txBody>
                  <a:tcPr marL="108000" marR="9525" marT="108000" marB="10800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A programming construct which enables </a:t>
                      </a:r>
                      <a:r>
                        <a:rPr lang="en-US" sz="1800" b="0" i="0" u="none" strike="noStrike" dirty="0" smtClean="0">
                          <a:solidFill>
                            <a:srgbClr val="000000"/>
                          </a:solidFill>
                          <a:latin typeface="Arial" pitchFamily="34" charset="0"/>
                          <a:cs typeface="Arial" pitchFamily="34" charset="0"/>
                        </a:rPr>
                        <a:t>cross-cutting </a:t>
                      </a:r>
                      <a:r>
                        <a:rPr lang="en-US" sz="1800" b="0" i="0" u="none" strike="noStrike" dirty="0">
                          <a:solidFill>
                            <a:srgbClr val="000000"/>
                          </a:solidFill>
                          <a:latin typeface="Arial" pitchFamily="34" charset="0"/>
                          <a:cs typeface="Arial" pitchFamily="34" charset="0"/>
                        </a:rPr>
                        <a:t>concerns to be captured in modular </a:t>
                      </a:r>
                      <a:r>
                        <a:rPr lang="en-US" sz="1800" b="0" i="0" u="none" strike="noStrike" dirty="0" smtClean="0">
                          <a:solidFill>
                            <a:srgbClr val="000000"/>
                          </a:solidFill>
                          <a:latin typeface="Arial" pitchFamily="34" charset="0"/>
                          <a:cs typeface="Arial" pitchFamily="34" charset="0"/>
                        </a:rPr>
                        <a:t>units</a:t>
                      </a:r>
                      <a:endParaRPr lang="en-US" sz="1800" b="0" i="0" u="none" strike="noStrike" dirty="0">
                        <a:solidFill>
                          <a:srgbClr val="000000"/>
                        </a:solidFill>
                        <a:latin typeface="Arial" pitchFamily="34" charset="0"/>
                        <a:cs typeface="Arial" pitchFamily="34" charset="0"/>
                      </a:endParaRP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Combines what, when and where</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789840">
                <a:tc>
                  <a:txBody>
                    <a:bodyPr/>
                    <a:lstStyle/>
                    <a:p>
                      <a:pPr algn="l" fontAlgn="t"/>
                      <a:r>
                        <a:rPr lang="en-US" sz="1800" b="0" i="0" u="none" strike="noStrike" dirty="0" smtClean="0">
                          <a:solidFill>
                            <a:srgbClr val="000000"/>
                          </a:solidFill>
                          <a:latin typeface="Arial" pitchFamily="34" charset="0"/>
                          <a:cs typeface="Arial" pitchFamily="34" charset="0"/>
                        </a:rPr>
                        <a:t>Join Point</a:t>
                      </a:r>
                      <a:endParaRPr lang="en-US" sz="1800" b="0" i="0" u="none" strike="noStrike" dirty="0">
                        <a:solidFill>
                          <a:srgbClr val="000000"/>
                        </a:solidFill>
                        <a:latin typeface="Arial" pitchFamily="34" charset="0"/>
                        <a:cs typeface="Arial" pitchFamily="34" charset="0"/>
                      </a:endParaRPr>
                    </a:p>
                  </a:txBody>
                  <a:tcPr marL="108000" marR="9525" marT="108000" marB="10800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A well-defined location or a point in the execution of a program (method call, </a:t>
                      </a:r>
                      <a:r>
                        <a:rPr lang="en-US" sz="1800" b="0" i="0" u="none" strike="noStrike" dirty="0" smtClean="0">
                          <a:solidFill>
                            <a:srgbClr val="000000"/>
                          </a:solidFill>
                          <a:latin typeface="Arial" pitchFamily="34" charset="0"/>
                          <a:cs typeface="Arial" pitchFamily="34" charset="0"/>
                        </a:rPr>
                        <a:t>method </a:t>
                      </a:r>
                      <a:r>
                        <a:rPr lang="en-US" sz="1800" b="0" i="0" u="none" strike="noStrike" dirty="0">
                          <a:solidFill>
                            <a:srgbClr val="000000"/>
                          </a:solidFill>
                          <a:latin typeface="Arial" pitchFamily="34" charset="0"/>
                          <a:cs typeface="Arial" pitchFamily="34" charset="0"/>
                        </a:rPr>
                        <a:t>execution, </a:t>
                      </a:r>
                      <a:r>
                        <a:rPr lang="en-US" sz="1800" b="0" i="0" u="none" strike="noStrike" dirty="0" smtClean="0">
                          <a:solidFill>
                            <a:srgbClr val="000000"/>
                          </a:solidFill>
                          <a:latin typeface="Arial" pitchFamily="34" charset="0"/>
                          <a:cs typeface="Arial" pitchFamily="34" charset="0"/>
                        </a:rPr>
                        <a:t>exception </a:t>
                      </a:r>
                      <a:r>
                        <a:rPr lang="en-US" sz="1800" b="0" i="0" u="none" strike="noStrike" dirty="0">
                          <a:solidFill>
                            <a:srgbClr val="000000"/>
                          </a:solidFill>
                          <a:latin typeface="Arial" pitchFamily="34" charset="0"/>
                          <a:cs typeface="Arial" pitchFamily="34" charset="0"/>
                        </a:rPr>
                        <a:t>handler, </a:t>
                      </a:r>
                      <a:r>
                        <a:rPr lang="en-US" sz="1800" b="0" i="0" u="none" strike="noStrike" dirty="0" smtClean="0">
                          <a:solidFill>
                            <a:srgbClr val="000000"/>
                          </a:solidFill>
                          <a:latin typeface="Arial" pitchFamily="34" charset="0"/>
                          <a:cs typeface="Arial" pitchFamily="34" charset="0"/>
                        </a:rPr>
                        <a:t>etc.)</a:t>
                      </a:r>
                      <a:endParaRPr lang="en-US" sz="1800" b="0" i="0" u="none" strike="noStrike" dirty="0">
                        <a:solidFill>
                          <a:srgbClr val="000000"/>
                        </a:solidFill>
                        <a:latin typeface="Arial" pitchFamily="34" charset="0"/>
                        <a:cs typeface="Arial" pitchFamily="34" charset="0"/>
                      </a:endParaRP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Where </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84280">
                <a:tc rowSpan="2">
                  <a:txBody>
                    <a:bodyPr/>
                    <a:lstStyle/>
                    <a:p>
                      <a:pPr algn="l" fontAlgn="t"/>
                      <a:r>
                        <a:rPr lang="en-US" sz="1800" b="0" i="0" u="none" strike="noStrike" dirty="0">
                          <a:solidFill>
                            <a:srgbClr val="000000"/>
                          </a:solidFill>
                          <a:latin typeface="Arial" pitchFamily="34" charset="0"/>
                          <a:cs typeface="Arial" pitchFamily="34" charset="0"/>
                        </a:rPr>
                        <a:t>Advice</a:t>
                      </a:r>
                    </a:p>
                  </a:txBody>
                  <a:tcPr marL="108000" marR="9525" marT="108000" marB="10800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Has a </a:t>
                      </a:r>
                      <a:r>
                        <a:rPr lang="en-US" sz="1800" b="0" i="0" u="none" strike="noStrike" dirty="0" smtClean="0">
                          <a:solidFill>
                            <a:srgbClr val="000000"/>
                          </a:solidFill>
                          <a:latin typeface="Arial" pitchFamily="34" charset="0"/>
                          <a:cs typeface="Arial" pitchFamily="34" charset="0"/>
                        </a:rPr>
                        <a:t>body </a:t>
                      </a:r>
                      <a:r>
                        <a:rPr lang="en-US" sz="1800" b="0" i="0" u="none" strike="noStrike" dirty="0">
                          <a:solidFill>
                            <a:srgbClr val="000000"/>
                          </a:solidFill>
                          <a:latin typeface="Arial" pitchFamily="34" charset="0"/>
                          <a:cs typeface="Arial" pitchFamily="34" charset="0"/>
                        </a:rPr>
                        <a:t>(method definition)</a:t>
                      </a: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What </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vMerge="1">
                  <a:txBody>
                    <a:bodyPr/>
                    <a:lstStyle/>
                    <a:p>
                      <a:endParaRPr lang="en-US"/>
                    </a:p>
                  </a:txBody>
                  <a:tcPr/>
                </a:tc>
                <a:tc>
                  <a:txBody>
                    <a:bodyPr/>
                    <a:lstStyle/>
                    <a:p>
                      <a:pPr algn="l" fontAlgn="t"/>
                      <a:r>
                        <a:rPr lang="en-US" sz="1800" b="0" i="0" u="none" strike="noStrike" dirty="0">
                          <a:solidFill>
                            <a:srgbClr val="000000"/>
                          </a:solidFill>
                          <a:latin typeface="Arial" pitchFamily="34" charset="0"/>
                          <a:cs typeface="Arial" pitchFamily="34" charset="0"/>
                        </a:rPr>
                        <a:t>Has a type </a:t>
                      </a:r>
                      <a:r>
                        <a:rPr lang="en-US" sz="1800" b="0" i="0" u="none" strike="noStrike" dirty="0" smtClean="0">
                          <a:solidFill>
                            <a:srgbClr val="000000"/>
                          </a:solidFill>
                          <a:latin typeface="Arial" pitchFamily="34" charset="0"/>
                          <a:cs typeface="Arial" pitchFamily="34" charset="0"/>
                        </a:rPr>
                        <a:t>(before</a:t>
                      </a:r>
                      <a:r>
                        <a:rPr lang="en-US" sz="1800" b="0" i="0" u="none" strike="noStrike" dirty="0">
                          <a:solidFill>
                            <a:srgbClr val="000000"/>
                          </a:solidFill>
                          <a:latin typeface="Arial" pitchFamily="34" charset="0"/>
                          <a:cs typeface="Arial" pitchFamily="34" charset="0"/>
                        </a:rPr>
                        <a:t>, </a:t>
                      </a:r>
                      <a:r>
                        <a:rPr lang="en-US" sz="1800" b="0" i="0" u="none" strike="noStrike" dirty="0" smtClean="0">
                          <a:solidFill>
                            <a:srgbClr val="000000"/>
                          </a:solidFill>
                          <a:latin typeface="Arial" pitchFamily="34" charset="0"/>
                          <a:cs typeface="Arial" pitchFamily="34" charset="0"/>
                        </a:rPr>
                        <a:t>after</a:t>
                      </a:r>
                      <a:r>
                        <a:rPr lang="en-US" sz="1800" b="0" i="0" u="none" strike="noStrike" dirty="0">
                          <a:solidFill>
                            <a:srgbClr val="000000"/>
                          </a:solidFill>
                          <a:latin typeface="Arial" pitchFamily="34" charset="0"/>
                          <a:cs typeface="Arial" pitchFamily="34" charset="0"/>
                        </a:rPr>
                        <a:t>, </a:t>
                      </a:r>
                      <a:r>
                        <a:rPr lang="en-US" sz="1800" b="0" i="0" u="none" strike="noStrike" dirty="0" smtClean="0">
                          <a:solidFill>
                            <a:srgbClr val="000000"/>
                          </a:solidFill>
                          <a:latin typeface="Arial" pitchFamily="34" charset="0"/>
                          <a:cs typeface="Arial" pitchFamily="34" charset="0"/>
                        </a:rPr>
                        <a:t>around</a:t>
                      </a:r>
                      <a:r>
                        <a:rPr lang="en-US" sz="1800" b="0" i="0" u="none" strike="noStrike" dirty="0">
                          <a:solidFill>
                            <a:srgbClr val="000000"/>
                          </a:solidFill>
                          <a:latin typeface="Arial" pitchFamily="34" charset="0"/>
                          <a:cs typeface="Arial" pitchFamily="34" charset="0"/>
                        </a:rPr>
                        <a:t>, </a:t>
                      </a:r>
                      <a:r>
                        <a:rPr lang="en-US" sz="1800" b="0" i="0" u="none" strike="noStrike" dirty="0" smtClean="0">
                          <a:solidFill>
                            <a:srgbClr val="000000"/>
                          </a:solidFill>
                          <a:latin typeface="Arial" pitchFamily="34" charset="0"/>
                          <a:cs typeface="Arial" pitchFamily="34" charset="0"/>
                        </a:rPr>
                        <a:t>etc.)</a:t>
                      </a:r>
                      <a:endParaRPr lang="en-US" sz="1800" b="0" i="0" u="none" strike="noStrike" dirty="0">
                        <a:solidFill>
                          <a:srgbClr val="000000"/>
                        </a:solidFill>
                        <a:latin typeface="Arial" pitchFamily="34" charset="0"/>
                        <a:cs typeface="Arial" pitchFamily="34" charset="0"/>
                      </a:endParaRP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When</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49251">
                <a:tc>
                  <a:txBody>
                    <a:bodyPr/>
                    <a:lstStyle/>
                    <a:p>
                      <a:pPr algn="l" fontAlgn="t"/>
                      <a:r>
                        <a:rPr lang="en-US" sz="1800" b="0" i="0" u="none" strike="noStrike" dirty="0" err="1">
                          <a:solidFill>
                            <a:srgbClr val="000000"/>
                          </a:solidFill>
                          <a:latin typeface="Arial" pitchFamily="34" charset="0"/>
                          <a:cs typeface="Arial" pitchFamily="34" charset="0"/>
                        </a:rPr>
                        <a:t>Pointcut</a:t>
                      </a:r>
                      <a:endParaRPr lang="en-US" sz="1800" b="0" i="0" u="none" strike="noStrike" dirty="0">
                        <a:solidFill>
                          <a:srgbClr val="000000"/>
                        </a:solidFill>
                        <a:latin typeface="Arial" pitchFamily="34" charset="0"/>
                        <a:cs typeface="Arial" pitchFamily="34" charset="0"/>
                      </a:endParaRPr>
                    </a:p>
                  </a:txBody>
                  <a:tcPr marL="108000" marR="9525" marT="108000" marB="10800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Specifies a collection of </a:t>
                      </a:r>
                      <a:r>
                        <a:rPr lang="en-US" sz="1800" b="0" i="0" u="none" strike="noStrike" dirty="0" smtClean="0">
                          <a:solidFill>
                            <a:srgbClr val="000000"/>
                          </a:solidFill>
                          <a:latin typeface="Arial" pitchFamily="34" charset="0"/>
                          <a:cs typeface="Arial" pitchFamily="34" charset="0"/>
                        </a:rPr>
                        <a:t>Join Points</a:t>
                      </a:r>
                      <a:endParaRPr lang="en-US" sz="1800" b="0" i="0" u="none" strike="noStrike" dirty="0">
                        <a:solidFill>
                          <a:srgbClr val="000000"/>
                        </a:solidFill>
                        <a:latin typeface="Arial" pitchFamily="34" charset="0"/>
                        <a:cs typeface="Arial" pitchFamily="34" charset="0"/>
                      </a:endParaRPr>
                    </a:p>
                  </a:txBody>
                  <a:tcPr marL="72000" marR="9525" marT="108000" marB="108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800" b="0" i="0" u="none" strike="noStrike" dirty="0">
                          <a:solidFill>
                            <a:srgbClr val="000000"/>
                          </a:solidFill>
                          <a:latin typeface="Arial" pitchFamily="34" charset="0"/>
                          <a:cs typeface="Arial" pitchFamily="34" charset="0"/>
                        </a:rPr>
                        <a:t>Where </a:t>
                      </a:r>
                    </a:p>
                  </a:txBody>
                  <a:tcPr marL="72000" marR="9525" marT="108000" marB="10800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a:xfrm>
            <a:off x="455613" y="200025"/>
            <a:ext cx="5335587" cy="914400"/>
          </a:xfrm>
          <a:noFill/>
        </p:spPr>
        <p:txBody>
          <a:bodyPr/>
          <a:lstStyle/>
          <a:p>
            <a:r>
              <a:rPr lang="en-US" smtClean="0"/>
              <a:t>Checkpoint Question 2</a:t>
            </a:r>
          </a:p>
        </p:txBody>
      </p:sp>
      <p:sp>
        <p:nvSpPr>
          <p:cNvPr id="31747" name="Rectangle 2"/>
          <p:cNvSpPr>
            <a:spLocks noGrp="1" noChangeArrowheads="1"/>
          </p:cNvSpPr>
          <p:nvPr>
            <p:ph idx="4294967295"/>
          </p:nvPr>
        </p:nvSpPr>
        <p:spPr>
          <a:xfrm>
            <a:off x="457200" y="2057400"/>
            <a:ext cx="2757488" cy="3060700"/>
          </a:xfrm>
          <a:prstGeom prst="rect">
            <a:avLst/>
          </a:prstGeom>
        </p:spPr>
        <p:txBody>
          <a:bodyPr/>
          <a:lstStyle/>
          <a:p>
            <a:pPr marL="419100" indent="-419100">
              <a:lnSpc>
                <a:spcPct val="90000"/>
              </a:lnSpc>
              <a:buFontTx/>
              <a:buNone/>
              <a:defRPr/>
            </a:pPr>
            <a:r>
              <a:rPr lang="en-US" sz="1800" b="1" dirty="0" smtClean="0"/>
              <a:t>     </a:t>
            </a:r>
            <a:r>
              <a:rPr lang="en-US" b="1" dirty="0" smtClean="0"/>
              <a:t>Terms</a:t>
            </a:r>
          </a:p>
          <a:p>
            <a:pPr marL="441325" indent="-441325" algn="ctr">
              <a:spcBef>
                <a:spcPts val="0"/>
              </a:spcBef>
              <a:buFontTx/>
              <a:buNone/>
              <a:defRPr/>
            </a:pPr>
            <a:endParaRPr lang="en-US" sz="2000" b="1" dirty="0" smtClean="0"/>
          </a:p>
          <a:p>
            <a:pPr marL="361950" lvl="1" indent="-361950">
              <a:lnSpc>
                <a:spcPct val="90000"/>
              </a:lnSpc>
              <a:buFont typeface="Wingdings" pitchFamily="2" charset="2"/>
              <a:buAutoNum type="arabicPeriod"/>
              <a:defRPr/>
            </a:pPr>
            <a:r>
              <a:rPr lang="en-US" sz="1800" dirty="0" err="1" smtClean="0"/>
              <a:t>Pointcut</a:t>
            </a:r>
            <a:endParaRPr lang="en-US" sz="1800" dirty="0" smtClean="0"/>
          </a:p>
          <a:p>
            <a:pPr marL="361950" lvl="1" indent="-361950">
              <a:lnSpc>
                <a:spcPct val="90000"/>
              </a:lnSpc>
              <a:buFont typeface="Wingdings" pitchFamily="2" charset="2"/>
              <a:buAutoNum type="arabicPeriod"/>
              <a:defRPr/>
            </a:pPr>
            <a:endParaRPr lang="en-US" sz="1800" dirty="0" smtClean="0"/>
          </a:p>
          <a:p>
            <a:pPr marL="361950" lvl="1" indent="-361950">
              <a:lnSpc>
                <a:spcPct val="90000"/>
              </a:lnSpc>
              <a:buFont typeface="Wingdings" pitchFamily="2" charset="2"/>
              <a:buAutoNum type="arabicPeriod"/>
              <a:defRPr/>
            </a:pPr>
            <a:r>
              <a:rPr lang="en-US" sz="1800" dirty="0" smtClean="0"/>
              <a:t>Join Point</a:t>
            </a:r>
          </a:p>
          <a:p>
            <a:pPr marL="361950" lvl="1" indent="-361950">
              <a:lnSpc>
                <a:spcPct val="90000"/>
              </a:lnSpc>
              <a:buFont typeface="Wingdings" pitchFamily="2" charset="2"/>
              <a:buAutoNum type="arabicPeriod"/>
              <a:defRPr/>
            </a:pPr>
            <a:endParaRPr lang="en-US" sz="1800" dirty="0" smtClean="0"/>
          </a:p>
          <a:p>
            <a:pPr marL="361950" lvl="1" indent="-361950">
              <a:lnSpc>
                <a:spcPct val="90000"/>
              </a:lnSpc>
              <a:buFont typeface="Wingdings" pitchFamily="2" charset="2"/>
              <a:buAutoNum type="arabicPeriod"/>
              <a:defRPr/>
            </a:pPr>
            <a:r>
              <a:rPr lang="en-US" sz="1800" dirty="0" smtClean="0"/>
              <a:t> Advice</a:t>
            </a:r>
          </a:p>
          <a:p>
            <a:pPr marL="361950" lvl="1" indent="-361950">
              <a:lnSpc>
                <a:spcPct val="90000"/>
              </a:lnSpc>
              <a:buFont typeface="Wingdings" pitchFamily="2" charset="2"/>
              <a:buAutoNum type="arabicPeriod"/>
              <a:defRPr/>
            </a:pPr>
            <a:endParaRPr lang="en-US" sz="1800" dirty="0" smtClean="0"/>
          </a:p>
          <a:p>
            <a:pPr marL="361950" lvl="1" indent="-361950">
              <a:lnSpc>
                <a:spcPct val="90000"/>
              </a:lnSpc>
              <a:buFont typeface="Wingdings" pitchFamily="2" charset="2"/>
              <a:buAutoNum type="arabicPeriod"/>
              <a:defRPr/>
            </a:pPr>
            <a:r>
              <a:rPr lang="en-US" sz="1800" dirty="0" smtClean="0"/>
              <a:t>Aspect</a:t>
            </a:r>
          </a:p>
          <a:p>
            <a:pPr marL="361950" lvl="1" indent="-361950">
              <a:lnSpc>
                <a:spcPct val="90000"/>
              </a:lnSpc>
              <a:buFont typeface="Wingdings" pitchFamily="2" charset="2"/>
              <a:buAutoNum type="arabicPeriod"/>
              <a:defRPr/>
            </a:pPr>
            <a:endParaRPr lang="en-US" sz="1800" dirty="0" smtClean="0"/>
          </a:p>
          <a:p>
            <a:pPr marL="361950" lvl="1" indent="-361950">
              <a:lnSpc>
                <a:spcPct val="90000"/>
              </a:lnSpc>
              <a:buFont typeface="Wingdings" pitchFamily="2" charset="2"/>
              <a:buAutoNum type="arabicPeriod"/>
              <a:defRPr/>
            </a:pPr>
            <a:r>
              <a:rPr lang="en-US" sz="1800" dirty="0" smtClean="0"/>
              <a:t>Introduction</a:t>
            </a:r>
          </a:p>
        </p:txBody>
      </p:sp>
      <p:sp>
        <p:nvSpPr>
          <p:cNvPr id="33796"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33797" name="Rectangle 4"/>
          <p:cNvSpPr>
            <a:spLocks noChangeArrowheads="1"/>
          </p:cNvSpPr>
          <p:nvPr/>
        </p:nvSpPr>
        <p:spPr bwMode="auto">
          <a:xfrm>
            <a:off x="228600" y="1316038"/>
            <a:ext cx="5276850" cy="360362"/>
          </a:xfrm>
          <a:prstGeom prst="rect">
            <a:avLst/>
          </a:prstGeom>
          <a:noFill/>
          <a:ln w="9525" algn="ctr">
            <a:noFill/>
            <a:miter lim="800000"/>
            <a:headEnd/>
            <a:tailEnd/>
          </a:ln>
        </p:spPr>
        <p:txBody>
          <a:bodyPr wrap="none">
            <a:spAutoFit/>
          </a:bodyPr>
          <a:lstStyle/>
          <a:p>
            <a:pPr marL="457200" indent="-342900" algn="ctr" eaLnBrk="0" hangingPunct="0">
              <a:lnSpc>
                <a:spcPct val="80000"/>
              </a:lnSpc>
              <a:buClr>
                <a:srgbClr val="000000"/>
              </a:buClr>
            </a:pPr>
            <a:r>
              <a:rPr lang="en-US" sz="2200">
                <a:solidFill>
                  <a:srgbClr val="000000"/>
                </a:solidFill>
              </a:rPr>
              <a:t>Match the terms with their explanations.</a:t>
            </a:r>
          </a:p>
        </p:txBody>
      </p:sp>
      <p:sp>
        <p:nvSpPr>
          <p:cNvPr id="33798" name="Text Box 3"/>
          <p:cNvSpPr txBox="1">
            <a:spLocks noChangeArrowheads="1"/>
          </p:cNvSpPr>
          <p:nvPr/>
        </p:nvSpPr>
        <p:spPr bwMode="auto">
          <a:xfrm>
            <a:off x="4191000" y="2057400"/>
            <a:ext cx="4495800" cy="4462463"/>
          </a:xfrm>
          <a:prstGeom prst="rect">
            <a:avLst/>
          </a:prstGeom>
          <a:noFill/>
          <a:ln w="9525" algn="ctr">
            <a:noFill/>
            <a:miter lim="800000"/>
            <a:headEnd/>
            <a:tailEnd/>
          </a:ln>
        </p:spPr>
        <p:txBody>
          <a:bodyPr>
            <a:spAutoFit/>
          </a:bodyPr>
          <a:lstStyle/>
          <a:p>
            <a:pPr marL="457200" indent="-457200" algn="ctr" eaLnBrk="0" hangingPunct="0">
              <a:buClr>
                <a:srgbClr val="FF6600"/>
              </a:buClr>
            </a:pPr>
            <a:r>
              <a:rPr lang="en-US" sz="2000" b="1">
                <a:solidFill>
                  <a:srgbClr val="000000"/>
                </a:solidFill>
              </a:rPr>
              <a:t>Explanations</a:t>
            </a:r>
          </a:p>
          <a:p>
            <a:pPr marL="457200" indent="-457200" algn="ctr" eaLnBrk="0" hangingPunct="0">
              <a:buClr>
                <a:srgbClr val="FF6600"/>
              </a:buClr>
            </a:pPr>
            <a:endParaRPr lang="en-US" sz="2000" b="1">
              <a:solidFill>
                <a:srgbClr val="000000"/>
              </a:solidFill>
            </a:endParaRPr>
          </a:p>
          <a:p>
            <a:pPr marL="457200" indent="-457200" eaLnBrk="0" hangingPunct="0">
              <a:buClr>
                <a:srgbClr val="000000"/>
              </a:buClr>
              <a:buFontTx/>
              <a:buAutoNum type="alphaUcPeriod"/>
            </a:pPr>
            <a:r>
              <a:rPr lang="en-US" sz="1800">
                <a:solidFill>
                  <a:srgbClr val="000000"/>
                </a:solidFill>
              </a:rPr>
              <a:t>Action to be taken at Join Points </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Well-modularized cross-cutting concern</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Adding methods or fields to an advised class</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Set of Join Points</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Well-defined point of execution in a program</a:t>
            </a:r>
          </a:p>
          <a:p>
            <a:pPr marL="457200" indent="-457200" eaLnBrk="0" hangingPunct="0"/>
            <a:endParaRPr lang="en-US">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a:xfrm>
            <a:off x="455613" y="200025"/>
            <a:ext cx="5335587" cy="914400"/>
          </a:xfrm>
          <a:noFill/>
        </p:spPr>
        <p:txBody>
          <a:bodyPr/>
          <a:lstStyle/>
          <a:p>
            <a:r>
              <a:rPr lang="en-US" smtClean="0"/>
              <a:t>Checkpoint Answer 2</a:t>
            </a:r>
          </a:p>
        </p:txBody>
      </p:sp>
      <p:sp>
        <p:nvSpPr>
          <p:cNvPr id="34819"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379910" name="Line 6"/>
          <p:cNvSpPr>
            <a:spLocks noChangeShapeType="1"/>
          </p:cNvSpPr>
          <p:nvPr/>
        </p:nvSpPr>
        <p:spPr bwMode="auto">
          <a:xfrm>
            <a:off x="1828800" y="3048000"/>
            <a:ext cx="2362200" cy="19812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79911" name="Line 7"/>
          <p:cNvSpPr>
            <a:spLocks noChangeShapeType="1"/>
          </p:cNvSpPr>
          <p:nvPr/>
        </p:nvSpPr>
        <p:spPr bwMode="auto">
          <a:xfrm>
            <a:off x="1981200" y="3657600"/>
            <a:ext cx="2209800" cy="19050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79912" name="Line 8"/>
          <p:cNvSpPr>
            <a:spLocks noChangeShapeType="1"/>
          </p:cNvSpPr>
          <p:nvPr/>
        </p:nvSpPr>
        <p:spPr bwMode="auto">
          <a:xfrm flipV="1">
            <a:off x="1752600" y="2971800"/>
            <a:ext cx="2438400" cy="12192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79913" name="Line 9"/>
          <p:cNvSpPr>
            <a:spLocks noChangeShapeType="1"/>
          </p:cNvSpPr>
          <p:nvPr/>
        </p:nvSpPr>
        <p:spPr bwMode="auto">
          <a:xfrm flipV="1">
            <a:off x="1676400" y="3429000"/>
            <a:ext cx="2514600" cy="13716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13" name="Rectangle 2"/>
          <p:cNvSpPr txBox="1">
            <a:spLocks noChangeArrowheads="1"/>
          </p:cNvSpPr>
          <p:nvPr/>
        </p:nvSpPr>
        <p:spPr bwMode="auto">
          <a:xfrm>
            <a:off x="457200" y="2057400"/>
            <a:ext cx="2757488" cy="3532188"/>
          </a:xfrm>
          <a:prstGeom prst="rect">
            <a:avLst/>
          </a:prstGeom>
          <a:noFill/>
          <a:ln w="9525">
            <a:noFill/>
            <a:miter lim="800000"/>
            <a:headEnd/>
            <a:tailEnd/>
          </a:ln>
        </p:spPr>
        <p:txBody>
          <a:bodyPr/>
          <a:lstStyle/>
          <a:p>
            <a:pPr marL="419100" indent="-419100" defTabSz="914400" eaLnBrk="0" hangingPunct="0">
              <a:lnSpc>
                <a:spcPct val="90000"/>
              </a:lnSpc>
              <a:spcBef>
                <a:spcPct val="20000"/>
              </a:spcBef>
              <a:buClr>
                <a:schemeClr val="tx1"/>
              </a:buClr>
              <a:defRPr/>
            </a:pPr>
            <a:r>
              <a:rPr lang="en-US" sz="1800" b="1" kern="0" dirty="0">
                <a:solidFill>
                  <a:srgbClr val="000000"/>
                </a:solidFill>
                <a:latin typeface="+mn-lt"/>
                <a:ea typeface="+mn-ea"/>
              </a:rPr>
              <a:t>     </a:t>
            </a:r>
            <a:r>
              <a:rPr lang="en-US" sz="2200" b="1" kern="0" dirty="0">
                <a:solidFill>
                  <a:srgbClr val="000000"/>
                </a:solidFill>
                <a:latin typeface="+mn-lt"/>
                <a:ea typeface="+mn-ea"/>
              </a:rPr>
              <a:t>Terms</a:t>
            </a:r>
          </a:p>
          <a:p>
            <a:pPr marL="419100" indent="-419100" algn="ctr" defTabSz="914400" eaLnBrk="0" hangingPunct="0">
              <a:spcBef>
                <a:spcPts val="0"/>
              </a:spcBef>
              <a:buClr>
                <a:schemeClr val="tx1"/>
              </a:buClr>
              <a:defRPr/>
            </a:pPr>
            <a:endParaRPr lang="en-US" sz="2000" b="1" kern="0" dirty="0">
              <a:solidFill>
                <a:srgbClr val="000000"/>
              </a:solidFill>
              <a:latin typeface="+mn-lt"/>
              <a:ea typeface="+mn-ea"/>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err="1">
                <a:solidFill>
                  <a:srgbClr val="000000"/>
                </a:solidFill>
                <a:latin typeface="+mn-lt"/>
                <a:cs typeface="Arial" charset="0"/>
              </a:rPr>
              <a:t>Pointcut</a:t>
            </a: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a:solidFill>
                  <a:srgbClr val="000000"/>
                </a:solidFill>
                <a:latin typeface="+mn-lt"/>
                <a:cs typeface="Arial" charset="0"/>
              </a:rPr>
              <a:t>Join Point</a:t>
            </a:r>
          </a:p>
          <a:p>
            <a:pPr marL="361950" lvl="1" indent="-361950" defTabSz="914400" eaLnBrk="0" hangingPunct="0">
              <a:lnSpc>
                <a:spcPct val="90000"/>
              </a:lnSpc>
              <a:spcBef>
                <a:spcPct val="20000"/>
              </a:spcBef>
              <a:buClr>
                <a:schemeClr val="tx1"/>
              </a:buClr>
              <a:buFont typeface="Wingdings" pitchFamily="2" charset="2"/>
              <a:buAutoNum type="arabicPeriod"/>
              <a:defRPr/>
            </a:pP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a:solidFill>
                  <a:srgbClr val="000000"/>
                </a:solidFill>
                <a:latin typeface="+mn-lt"/>
                <a:cs typeface="Arial" charset="0"/>
              </a:rPr>
              <a:t> Advice</a:t>
            </a:r>
          </a:p>
          <a:p>
            <a:pPr marL="361950" lvl="1" indent="-361950" defTabSz="914400" eaLnBrk="0" hangingPunct="0">
              <a:lnSpc>
                <a:spcPct val="90000"/>
              </a:lnSpc>
              <a:spcBef>
                <a:spcPct val="20000"/>
              </a:spcBef>
              <a:buClr>
                <a:schemeClr val="tx1"/>
              </a:buClr>
              <a:buFont typeface="Wingdings" pitchFamily="2" charset="2"/>
              <a:buAutoNum type="arabicPeriod"/>
              <a:defRPr/>
            </a:pP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a:solidFill>
                  <a:srgbClr val="000000"/>
                </a:solidFill>
                <a:latin typeface="+mn-lt"/>
                <a:cs typeface="Arial" charset="0"/>
              </a:rPr>
              <a:t>Aspect</a:t>
            </a:r>
          </a:p>
          <a:p>
            <a:pPr marL="361950" lvl="1" indent="-361950" defTabSz="914400" eaLnBrk="0" hangingPunct="0">
              <a:lnSpc>
                <a:spcPct val="90000"/>
              </a:lnSpc>
              <a:spcBef>
                <a:spcPct val="20000"/>
              </a:spcBef>
              <a:buClr>
                <a:schemeClr val="tx1"/>
              </a:buClr>
              <a:buFont typeface="Wingdings" pitchFamily="2" charset="2"/>
              <a:buAutoNum type="arabicPeriod"/>
              <a:defRPr/>
            </a:pPr>
            <a:endParaRPr lang="en-US" sz="1800" kern="0" dirty="0">
              <a:solidFill>
                <a:srgbClr val="000000"/>
              </a:solidFill>
              <a:latin typeface="+mn-lt"/>
              <a:cs typeface="Arial" charset="0"/>
            </a:endParaRPr>
          </a:p>
          <a:p>
            <a:pPr marL="361950" lvl="1" indent="-361950" defTabSz="914400" eaLnBrk="0" hangingPunct="0">
              <a:lnSpc>
                <a:spcPct val="90000"/>
              </a:lnSpc>
              <a:spcBef>
                <a:spcPct val="20000"/>
              </a:spcBef>
              <a:buClr>
                <a:schemeClr val="tx1"/>
              </a:buClr>
              <a:buFont typeface="Wingdings" pitchFamily="2" charset="2"/>
              <a:buAutoNum type="arabicPeriod"/>
              <a:defRPr/>
            </a:pPr>
            <a:r>
              <a:rPr lang="en-US" sz="1800" kern="0" dirty="0">
                <a:solidFill>
                  <a:srgbClr val="000000"/>
                </a:solidFill>
                <a:latin typeface="+mn-lt"/>
                <a:cs typeface="Arial" charset="0"/>
              </a:rPr>
              <a:t>Introduction</a:t>
            </a:r>
          </a:p>
        </p:txBody>
      </p:sp>
      <p:sp>
        <p:nvSpPr>
          <p:cNvPr id="34825" name="Text Box 3"/>
          <p:cNvSpPr txBox="1">
            <a:spLocks noChangeArrowheads="1"/>
          </p:cNvSpPr>
          <p:nvPr/>
        </p:nvSpPr>
        <p:spPr bwMode="auto">
          <a:xfrm>
            <a:off x="4191000" y="2057400"/>
            <a:ext cx="4495800" cy="4462463"/>
          </a:xfrm>
          <a:prstGeom prst="rect">
            <a:avLst/>
          </a:prstGeom>
          <a:noFill/>
          <a:ln w="9525" algn="ctr">
            <a:noFill/>
            <a:miter lim="800000"/>
            <a:headEnd/>
            <a:tailEnd/>
          </a:ln>
        </p:spPr>
        <p:txBody>
          <a:bodyPr>
            <a:spAutoFit/>
          </a:bodyPr>
          <a:lstStyle/>
          <a:p>
            <a:pPr marL="457200" indent="-457200" algn="ctr" eaLnBrk="0" hangingPunct="0">
              <a:buClr>
                <a:srgbClr val="FF6600"/>
              </a:buClr>
            </a:pPr>
            <a:r>
              <a:rPr lang="en-US" sz="2000" b="1">
                <a:solidFill>
                  <a:srgbClr val="000000"/>
                </a:solidFill>
              </a:rPr>
              <a:t>Explanations</a:t>
            </a:r>
          </a:p>
          <a:p>
            <a:pPr marL="457200" indent="-457200" algn="ctr" eaLnBrk="0" hangingPunct="0">
              <a:buClr>
                <a:srgbClr val="FF6600"/>
              </a:buClr>
            </a:pPr>
            <a:endParaRPr lang="en-US" sz="2000" b="1">
              <a:solidFill>
                <a:srgbClr val="000000"/>
              </a:solidFill>
            </a:endParaRPr>
          </a:p>
          <a:p>
            <a:pPr marL="457200" indent="-457200" eaLnBrk="0" hangingPunct="0">
              <a:buClr>
                <a:srgbClr val="000000"/>
              </a:buClr>
              <a:buFontTx/>
              <a:buAutoNum type="alphaUcPeriod"/>
            </a:pPr>
            <a:r>
              <a:rPr lang="en-US" sz="1800">
                <a:solidFill>
                  <a:srgbClr val="000000"/>
                </a:solidFill>
              </a:rPr>
              <a:t>Action to be taken at Join Points </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Well-modularized cross-cutting concern</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Adding methods or fields to an advised class</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Set of Join Points</a:t>
            </a:r>
          </a:p>
          <a:p>
            <a:pPr marL="457200" indent="-457200" eaLnBrk="0" hangingPunct="0">
              <a:buClr>
                <a:srgbClr val="000000"/>
              </a:buClr>
              <a:buFontTx/>
              <a:buAutoNum type="alphaUcPeriod"/>
            </a:pPr>
            <a:endParaRPr lang="en-US" sz="1800">
              <a:solidFill>
                <a:srgbClr val="000000"/>
              </a:solidFill>
            </a:endParaRPr>
          </a:p>
          <a:p>
            <a:pPr marL="457200" indent="-457200" eaLnBrk="0" hangingPunct="0">
              <a:buClr>
                <a:srgbClr val="000000"/>
              </a:buClr>
              <a:buFontTx/>
              <a:buAutoNum type="alphaUcPeriod"/>
            </a:pPr>
            <a:r>
              <a:rPr lang="en-US" sz="1800">
                <a:solidFill>
                  <a:srgbClr val="000000"/>
                </a:solidFill>
              </a:rPr>
              <a:t>Well-defined point of execution in a program</a:t>
            </a:r>
          </a:p>
          <a:p>
            <a:pPr marL="457200" indent="-457200" eaLnBrk="0" hangingPunct="0"/>
            <a:endParaRPr lang="en-US">
              <a:solidFill>
                <a:srgbClr val="000000"/>
              </a:solidFill>
            </a:endParaRPr>
          </a:p>
        </p:txBody>
      </p:sp>
      <p:sp>
        <p:nvSpPr>
          <p:cNvPr id="15" name="Line 9"/>
          <p:cNvSpPr>
            <a:spLocks noChangeShapeType="1"/>
          </p:cNvSpPr>
          <p:nvPr/>
        </p:nvSpPr>
        <p:spPr bwMode="auto">
          <a:xfrm flipV="1">
            <a:off x="2133600" y="4267200"/>
            <a:ext cx="2057400" cy="1143000"/>
          </a:xfrm>
          <a:prstGeom prst="line">
            <a:avLst/>
          </a:prstGeom>
          <a:noFill/>
          <a:ln w="38100">
            <a:solidFill>
              <a:schemeClr val="accent2"/>
            </a:solidFill>
            <a:round/>
            <a:headEnd/>
            <a:tailEnd type="triangle" w="med" len="med"/>
          </a:ln>
        </p:spPr>
        <p:txBody>
          <a:bodyPr lIns="90488" tIns="44450" rIns="90488" bIns="44450"/>
          <a:lstStyle/>
          <a:p>
            <a:endParaRPr lang="en-US"/>
          </a:p>
        </p:txBody>
      </p:sp>
      <p:grpSp>
        <p:nvGrpSpPr>
          <p:cNvPr id="2" name="Group 18"/>
          <p:cNvGrpSpPr>
            <a:grpSpLocks/>
          </p:cNvGrpSpPr>
          <p:nvPr/>
        </p:nvGrpSpPr>
        <p:grpSpPr bwMode="auto">
          <a:xfrm>
            <a:off x="1676400" y="2971800"/>
            <a:ext cx="2514600" cy="2590800"/>
            <a:chOff x="1828800" y="3124200"/>
            <a:chExt cx="2514600" cy="2590800"/>
          </a:xfrm>
        </p:grpSpPr>
        <p:sp>
          <p:nvSpPr>
            <p:cNvPr id="34829" name="Line 6"/>
            <p:cNvSpPr>
              <a:spLocks noChangeShapeType="1"/>
            </p:cNvSpPr>
            <p:nvPr/>
          </p:nvSpPr>
          <p:spPr bwMode="auto">
            <a:xfrm>
              <a:off x="1981200" y="3200400"/>
              <a:ext cx="2362200" cy="19812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4830" name="Line 7"/>
            <p:cNvSpPr>
              <a:spLocks noChangeShapeType="1"/>
            </p:cNvSpPr>
            <p:nvPr/>
          </p:nvSpPr>
          <p:spPr bwMode="auto">
            <a:xfrm>
              <a:off x="2133600" y="3810000"/>
              <a:ext cx="2209800" cy="19050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4831" name="Line 8"/>
            <p:cNvSpPr>
              <a:spLocks noChangeShapeType="1"/>
            </p:cNvSpPr>
            <p:nvPr/>
          </p:nvSpPr>
          <p:spPr bwMode="auto">
            <a:xfrm flipV="1">
              <a:off x="1905000" y="3124200"/>
              <a:ext cx="2438400" cy="12192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4832" name="Line 9"/>
            <p:cNvSpPr>
              <a:spLocks noChangeShapeType="1"/>
            </p:cNvSpPr>
            <p:nvPr/>
          </p:nvSpPr>
          <p:spPr bwMode="auto">
            <a:xfrm flipV="1">
              <a:off x="1828800" y="3581400"/>
              <a:ext cx="2514600" cy="1371600"/>
            </a:xfrm>
            <a:prstGeom prst="line">
              <a:avLst/>
            </a:prstGeom>
            <a:noFill/>
            <a:ln w="38100">
              <a:solidFill>
                <a:schemeClr val="accent2"/>
              </a:solidFill>
              <a:round/>
              <a:headEnd/>
              <a:tailEnd type="triangle" w="med" len="med"/>
            </a:ln>
          </p:spPr>
          <p:txBody>
            <a:bodyPr lIns="90488" tIns="44450" rIns="90488" bIns="44450"/>
            <a:lstStyle/>
            <a:p>
              <a:endParaRPr lang="en-US"/>
            </a:p>
          </p:txBody>
        </p:sp>
        <p:sp>
          <p:nvSpPr>
            <p:cNvPr id="34833" name="Line 9"/>
            <p:cNvSpPr>
              <a:spLocks noChangeShapeType="1"/>
            </p:cNvSpPr>
            <p:nvPr/>
          </p:nvSpPr>
          <p:spPr bwMode="auto">
            <a:xfrm flipV="1">
              <a:off x="2286000" y="4419600"/>
              <a:ext cx="2057400" cy="1143000"/>
            </a:xfrm>
            <a:prstGeom prst="line">
              <a:avLst/>
            </a:prstGeom>
            <a:noFill/>
            <a:ln w="38100">
              <a:solidFill>
                <a:schemeClr val="accent2"/>
              </a:solidFill>
              <a:round/>
              <a:headEnd/>
              <a:tailEnd type="triangle" w="med" len="med"/>
            </a:ln>
          </p:spPr>
          <p:txBody>
            <a:bodyPr lIns="90488" tIns="44450" rIns="90488" bIns="44450"/>
            <a:lstStyle/>
            <a:p>
              <a:endParaRPr lang="en-US"/>
            </a:p>
          </p:txBody>
        </p:sp>
      </p:grpSp>
      <p:sp>
        <p:nvSpPr>
          <p:cNvPr id="34828" name="Rectangle 4"/>
          <p:cNvSpPr>
            <a:spLocks noChangeArrowheads="1"/>
          </p:cNvSpPr>
          <p:nvPr/>
        </p:nvSpPr>
        <p:spPr bwMode="auto">
          <a:xfrm>
            <a:off x="228600" y="1316038"/>
            <a:ext cx="5276850" cy="360362"/>
          </a:xfrm>
          <a:prstGeom prst="rect">
            <a:avLst/>
          </a:prstGeom>
          <a:noFill/>
          <a:ln w="9525" algn="ctr">
            <a:noFill/>
            <a:miter lim="800000"/>
            <a:headEnd/>
            <a:tailEnd/>
          </a:ln>
        </p:spPr>
        <p:txBody>
          <a:bodyPr wrap="none">
            <a:spAutoFit/>
          </a:bodyPr>
          <a:lstStyle/>
          <a:p>
            <a:pPr marL="457200" indent="-342900" algn="ctr" eaLnBrk="0" hangingPunct="0">
              <a:lnSpc>
                <a:spcPct val="80000"/>
              </a:lnSpc>
              <a:buClr>
                <a:srgbClr val="000000"/>
              </a:buClr>
            </a:pPr>
            <a:r>
              <a:rPr lang="en-US" sz="2200">
                <a:solidFill>
                  <a:srgbClr val="000000"/>
                </a:solidFill>
              </a:rPr>
              <a:t>Match the terms with their explanations.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910"/>
                                        </p:tgtEl>
                                        <p:attrNameLst>
                                          <p:attrName>style.visibility</p:attrName>
                                        </p:attrNameLst>
                                      </p:cBhvr>
                                      <p:to>
                                        <p:strVal val="visible"/>
                                      </p:to>
                                    </p:set>
                                    <p:animEffect transition="in" filter="wipe(left)">
                                      <p:cBhvr>
                                        <p:cTn id="7" dur="500"/>
                                        <p:tgtEl>
                                          <p:spTgt spid="379910"/>
                                        </p:tgtEl>
                                      </p:cBhvr>
                                    </p:animEffect>
                                  </p:childTnLst>
                                  <p:subTnLst>
                                    <p:set>
                                      <p:cBhvr override="childStyle">
                                        <p:cTn dur="1" fill="hold" display="0" masterRel="nextClick" afterEffect="1"/>
                                        <p:tgtEl>
                                          <p:spTgt spid="3799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wipe(left)">
                                      <p:cBhvr>
                                        <p:cTn id="12" dur="500"/>
                                        <p:tgtEl>
                                          <p:spTgt spid="379911"/>
                                        </p:tgtEl>
                                      </p:cBhvr>
                                    </p:animEffect>
                                  </p:childTnLst>
                                  <p:subTnLst>
                                    <p:set>
                                      <p:cBhvr override="childStyle">
                                        <p:cTn dur="1" fill="hold" display="0" masterRel="nextClick" afterEffect="1"/>
                                        <p:tgtEl>
                                          <p:spTgt spid="3799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9912"/>
                                        </p:tgtEl>
                                        <p:attrNameLst>
                                          <p:attrName>style.visibility</p:attrName>
                                        </p:attrNameLst>
                                      </p:cBhvr>
                                      <p:to>
                                        <p:strVal val="visible"/>
                                      </p:to>
                                    </p:set>
                                    <p:animEffect transition="in" filter="wipe(left)">
                                      <p:cBhvr>
                                        <p:cTn id="17" dur="500"/>
                                        <p:tgtEl>
                                          <p:spTgt spid="379912"/>
                                        </p:tgtEl>
                                      </p:cBhvr>
                                    </p:animEffect>
                                  </p:childTnLst>
                                  <p:subTnLst>
                                    <p:set>
                                      <p:cBhvr override="childStyle">
                                        <p:cTn dur="1" fill="hold" display="0" masterRel="nextClick" afterEffect="1"/>
                                        <p:tgtEl>
                                          <p:spTgt spid="3799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9913"/>
                                        </p:tgtEl>
                                        <p:attrNameLst>
                                          <p:attrName>style.visibility</p:attrName>
                                        </p:attrNameLst>
                                      </p:cBhvr>
                                      <p:to>
                                        <p:strVal val="visible"/>
                                      </p:to>
                                    </p:set>
                                    <p:animEffect transition="in" filter="wipe(left)">
                                      <p:cBhvr>
                                        <p:cTn id="22" dur="500"/>
                                        <p:tgtEl>
                                          <p:spTgt spid="379913"/>
                                        </p:tgtEl>
                                      </p:cBhvr>
                                    </p:animEffect>
                                  </p:childTnLst>
                                  <p:subTnLst>
                                    <p:set>
                                      <p:cBhvr override="childStyle">
                                        <p:cTn dur="1" fill="hold" display="0" masterRel="nextClick" afterEffect="1"/>
                                        <p:tgtEl>
                                          <p:spTgt spid="3799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animBg="1"/>
      <p:bldP spid="379911" grpId="0" animBg="1"/>
      <p:bldP spid="379912" grpId="0" animBg="1"/>
      <p:bldP spid="379913"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a:xfrm>
            <a:off x="306388" y="196850"/>
            <a:ext cx="8837612" cy="914400"/>
          </a:xfrm>
        </p:spPr>
        <p:txBody>
          <a:bodyPr/>
          <a:lstStyle/>
          <a:p>
            <a:r>
              <a:rPr lang="en-US" smtClean="0"/>
              <a:t>AOP Terminology – Weaving</a:t>
            </a:r>
          </a:p>
        </p:txBody>
      </p:sp>
      <p:sp>
        <p:nvSpPr>
          <p:cNvPr id="35843" name="Content Placeholder 6"/>
          <p:cNvSpPr>
            <a:spLocks noGrp="1"/>
          </p:cNvSpPr>
          <p:nvPr>
            <p:ph idx="4294967295"/>
          </p:nvPr>
        </p:nvSpPr>
        <p:spPr>
          <a:xfrm>
            <a:off x="0" y="1295400"/>
            <a:ext cx="8458200" cy="5334000"/>
          </a:xfrm>
          <a:prstGeom prst="rect">
            <a:avLst/>
          </a:prstGeom>
        </p:spPr>
        <p:txBody>
          <a:bodyPr/>
          <a:lstStyle/>
          <a:p>
            <a:r>
              <a:rPr lang="en-US" smtClean="0"/>
              <a:t>Links aspects/concerns into the application with other aspects/concerns</a:t>
            </a:r>
          </a:p>
          <a:p>
            <a:r>
              <a:rPr lang="en-US" smtClean="0"/>
              <a:t>Assembles modules into final form</a:t>
            </a:r>
          </a:p>
          <a:p>
            <a:r>
              <a:rPr lang="en-US" smtClean="0"/>
              <a:t>Can configure rules to combine different modules together</a:t>
            </a:r>
          </a:p>
          <a:p>
            <a:r>
              <a:rPr lang="en-US" smtClean="0"/>
              <a:t>Weaving can occur during:</a:t>
            </a:r>
          </a:p>
          <a:p>
            <a:pPr lvl="1"/>
            <a:r>
              <a:rPr lang="en-US" smtClean="0"/>
              <a:t>Compile time</a:t>
            </a:r>
          </a:p>
          <a:p>
            <a:pPr lvl="1"/>
            <a:r>
              <a:rPr lang="en-US" smtClean="0"/>
              <a:t>Load time</a:t>
            </a:r>
          </a:p>
          <a:p>
            <a:pPr lvl="1"/>
            <a:r>
              <a:rPr lang="en-US" smtClean="0"/>
              <a:t>Runtime</a:t>
            </a:r>
          </a:p>
          <a:p>
            <a:r>
              <a:rPr lang="en-US" smtClean="0"/>
              <a:t>Spring AOP performs weaving at runtime.</a:t>
            </a:r>
          </a:p>
          <a:p>
            <a:endParaRPr lang="en-US" smtClean="0"/>
          </a:p>
          <a:p>
            <a:endParaRPr lang="en-US" smtClean="0"/>
          </a:p>
        </p:txBody>
      </p:sp>
      <p:sp>
        <p:nvSpPr>
          <p:cNvPr id="35844"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5"/>
          <p:cNvSpPr>
            <a:spLocks noGrp="1"/>
          </p:cNvSpPr>
          <p:nvPr>
            <p:ph type="title"/>
          </p:nvPr>
        </p:nvSpPr>
        <p:spPr>
          <a:xfrm>
            <a:off x="306388" y="196850"/>
            <a:ext cx="8837612" cy="914400"/>
          </a:xfrm>
        </p:spPr>
        <p:txBody>
          <a:bodyPr/>
          <a:lstStyle/>
          <a:p>
            <a:r>
              <a:rPr lang="en-US" smtClean="0"/>
              <a:t>AOP Terminology – Target Object or Advised Object</a:t>
            </a:r>
          </a:p>
        </p:txBody>
      </p:sp>
      <p:sp>
        <p:nvSpPr>
          <p:cNvPr id="36867" name="Content Placeholder 6"/>
          <p:cNvSpPr>
            <a:spLocks noGrp="1"/>
          </p:cNvSpPr>
          <p:nvPr>
            <p:ph idx="4294967295"/>
          </p:nvPr>
        </p:nvSpPr>
        <p:spPr>
          <a:xfrm>
            <a:off x="0" y="1265238"/>
            <a:ext cx="8458200" cy="5334000"/>
          </a:xfrm>
          <a:prstGeom prst="rect">
            <a:avLst/>
          </a:prstGeom>
        </p:spPr>
        <p:txBody>
          <a:bodyPr/>
          <a:lstStyle/>
          <a:p>
            <a:r>
              <a:rPr lang="en-US" smtClean="0"/>
              <a:t>The object on which an aspect or set of aspects can be applied</a:t>
            </a:r>
          </a:p>
          <a:p>
            <a:r>
              <a:rPr lang="en-US" smtClean="0"/>
              <a:t>Object being advised</a:t>
            </a:r>
          </a:p>
          <a:p>
            <a:r>
              <a:rPr lang="en-US" smtClean="0"/>
              <a:t>One or more aspects can advise the target object</a:t>
            </a:r>
          </a:p>
          <a:p>
            <a:r>
              <a:rPr lang="en-US" smtClean="0"/>
              <a:t>In Spring Framework, this object will always be a proxied object.</a:t>
            </a:r>
          </a:p>
          <a:p>
            <a:pPr lvl="2"/>
            <a:endParaRPr lang="en-US" smtClean="0"/>
          </a:p>
          <a:p>
            <a:pPr lvl="2"/>
            <a:endParaRPr lang="en-US" smtClean="0"/>
          </a:p>
        </p:txBody>
      </p:sp>
      <p:sp>
        <p:nvSpPr>
          <p:cNvPr id="36868"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4"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AOP Fundamentals – Overview</a:t>
            </a:r>
          </a:p>
        </p:txBody>
      </p:sp>
      <p:sp>
        <p:nvSpPr>
          <p:cNvPr id="7171" name="Content Placeholder 3"/>
          <p:cNvSpPr>
            <a:spLocks noGrp="1"/>
          </p:cNvSpPr>
          <p:nvPr>
            <p:ph idx="4294967295"/>
          </p:nvPr>
        </p:nvSpPr>
        <p:spPr>
          <a:xfrm>
            <a:off x="228600" y="1143000"/>
            <a:ext cx="8458200" cy="5334000"/>
          </a:xfrm>
          <a:prstGeom prst="rect">
            <a:avLst/>
          </a:prstGeom>
        </p:spPr>
        <p:txBody>
          <a:bodyPr/>
          <a:lstStyle/>
          <a:p>
            <a:r>
              <a:rPr lang="en-US" dirty="0" smtClean="0"/>
              <a:t>Aspect-oriented programming:</a:t>
            </a:r>
          </a:p>
          <a:p>
            <a:pPr lvl="1"/>
            <a:r>
              <a:rPr lang="en-US" dirty="0" smtClean="0"/>
              <a:t>Programming methodology that facilitates modularization of cross-cutting concerns</a:t>
            </a:r>
          </a:p>
          <a:p>
            <a:pPr lvl="1"/>
            <a:r>
              <a:rPr lang="en-US" dirty="0" smtClean="0"/>
              <a:t>Based on identifying and creating aspects</a:t>
            </a:r>
          </a:p>
          <a:p>
            <a:pPr lvl="2"/>
            <a:r>
              <a:rPr lang="en-US" dirty="0" smtClean="0"/>
              <a:t>Building block of AOP is “</a:t>
            </a:r>
            <a:r>
              <a:rPr lang="en-US" i="1" dirty="0" smtClean="0">
                <a:solidFill>
                  <a:srgbClr val="0000FF"/>
                </a:solidFill>
              </a:rPr>
              <a:t>Aspect</a:t>
            </a:r>
            <a:r>
              <a:rPr lang="en-US" dirty="0" smtClean="0"/>
              <a:t>” </a:t>
            </a:r>
          </a:p>
          <a:p>
            <a:pPr lvl="1"/>
            <a:r>
              <a:rPr lang="en-US" dirty="0" smtClean="0"/>
              <a:t>Complements object-oriented programming</a:t>
            </a:r>
          </a:p>
          <a:p>
            <a:pPr lvl="2"/>
            <a:r>
              <a:rPr lang="en-US" dirty="0" smtClean="0"/>
              <a:t>Building block of OOP is “</a:t>
            </a:r>
            <a:r>
              <a:rPr lang="en-US" i="1" dirty="0" smtClean="0">
                <a:solidFill>
                  <a:srgbClr val="0000FF"/>
                </a:solidFill>
              </a:rPr>
              <a:t>Object</a:t>
            </a:r>
            <a:r>
              <a:rPr lang="en-US" dirty="0" smtClean="0"/>
              <a:t>”</a:t>
            </a:r>
          </a:p>
          <a:p>
            <a:endParaRPr lang="en-US" dirty="0" smtClean="0"/>
          </a:p>
        </p:txBody>
      </p:sp>
      <p:sp>
        <p:nvSpPr>
          <p:cNvPr id="7172"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5"/>
          <p:cNvSpPr>
            <a:spLocks noGrp="1"/>
          </p:cNvSpPr>
          <p:nvPr>
            <p:ph type="title"/>
          </p:nvPr>
        </p:nvSpPr>
        <p:spPr/>
        <p:txBody>
          <a:bodyPr/>
          <a:lstStyle/>
          <a:p>
            <a:r>
              <a:rPr lang="en-US" smtClean="0">
                <a:cs typeface="Arial" pitchFamily="34" charset="0"/>
              </a:rPr>
              <a:t>Checkpoint Question 3</a:t>
            </a:r>
            <a:endParaRPr lang="en-US" smtClean="0"/>
          </a:p>
        </p:txBody>
      </p:sp>
      <p:sp>
        <p:nvSpPr>
          <p:cNvPr id="35843" name="Rectangle 6"/>
          <p:cNvSpPr>
            <a:spLocks noChangeArrowheads="1"/>
          </p:cNvSpPr>
          <p:nvPr/>
        </p:nvSpPr>
        <p:spPr bwMode="auto">
          <a:xfrm>
            <a:off x="455613" y="200025"/>
            <a:ext cx="8688387" cy="914400"/>
          </a:xfrm>
          <a:prstGeom prst="rect">
            <a:avLst/>
          </a:prstGeom>
          <a:noFill/>
          <a:ln w="9525">
            <a:noFill/>
            <a:miter lim="800000"/>
            <a:headEnd/>
            <a:tailEnd/>
          </a:ln>
        </p:spPr>
        <p:txBody>
          <a:bodyPr anchor="b"/>
          <a:lstStyle/>
          <a:p>
            <a:pPr eaLnBrk="0" hangingPunct="0">
              <a:buClr>
                <a:srgbClr val="000000"/>
              </a:buClr>
              <a:buSzPct val="100000"/>
              <a:buFont typeface="Times New Roman" pitchFamily="18" charset="0"/>
              <a:buNone/>
              <a:defRPr/>
            </a:pPr>
            <a:endParaRPr lang="en-US" sz="3200" b="1" dirty="0">
              <a:solidFill>
                <a:srgbClr val="FF6600"/>
              </a:solidFill>
              <a:latin typeface="Arial" charset="0"/>
              <a:ea typeface="+mn-ea"/>
              <a:cs typeface="Arial" charset="0"/>
            </a:endParaRPr>
          </a:p>
        </p:txBody>
      </p:sp>
      <p:sp>
        <p:nvSpPr>
          <p:cNvPr id="46084" name="Content Placeholder 6"/>
          <p:cNvSpPr>
            <a:spLocks noGrp="1"/>
          </p:cNvSpPr>
          <p:nvPr>
            <p:ph idx="4294967295"/>
          </p:nvPr>
        </p:nvSpPr>
        <p:spPr>
          <a:xfrm>
            <a:off x="214313" y="1371600"/>
            <a:ext cx="8458200" cy="5334000"/>
          </a:xfrm>
          <a:prstGeom prst="rect">
            <a:avLst/>
          </a:prstGeom>
        </p:spPr>
        <p:txBody>
          <a:bodyPr/>
          <a:lstStyle/>
          <a:p>
            <a:pPr indent="11113">
              <a:buFontTx/>
              <a:buNone/>
            </a:pPr>
            <a:r>
              <a:rPr lang="en-US" smtClean="0"/>
              <a:t>AOP provided by Spring is a type of which of the following? (Select all that apply.)</a:t>
            </a:r>
          </a:p>
          <a:p>
            <a:pPr indent="11113"/>
            <a:endParaRPr lang="en-US" smtClean="0"/>
          </a:p>
          <a:p>
            <a:pPr marL="733425" lvl="1" indent="-457200">
              <a:buFontTx/>
              <a:buAutoNum type="alphaUcPeriod"/>
            </a:pPr>
            <a:r>
              <a:rPr lang="en-US" smtClean="0"/>
              <a:t>Static AOP</a:t>
            </a:r>
          </a:p>
          <a:p>
            <a:pPr marL="733425" lvl="1" indent="-457200">
              <a:buFontTx/>
              <a:buAutoNum type="alphaUcPeriod"/>
            </a:pPr>
            <a:r>
              <a:rPr lang="en-US" smtClean="0"/>
              <a:t>Simple AOP</a:t>
            </a:r>
          </a:p>
          <a:p>
            <a:pPr marL="733425" lvl="1" indent="-457200">
              <a:buFontTx/>
              <a:buAutoNum type="alphaUcPeriod"/>
            </a:pPr>
            <a:r>
              <a:rPr lang="en-US" smtClean="0"/>
              <a:t>Dynamic AOP</a:t>
            </a:r>
          </a:p>
          <a:p>
            <a:pPr marL="733425" lvl="1" indent="-457200">
              <a:buFontTx/>
              <a:buAutoNum type="alphaUcPeriod"/>
            </a:pPr>
            <a:r>
              <a:rPr lang="en-US" smtClean="0"/>
              <a:t>Compile-time AOP</a:t>
            </a:r>
          </a:p>
          <a:p>
            <a:pPr marL="733425" lvl="1" indent="-457200">
              <a:buFontTx/>
              <a:buAutoNum type="alphaUcPeriod"/>
            </a:pPr>
            <a:endParaRPr lang="en-US" smtClean="0"/>
          </a:p>
          <a:p>
            <a:pPr indent="11113"/>
            <a:endParaRPr lang="en-US" smtClean="0"/>
          </a:p>
          <a:p>
            <a:pPr indent="11113"/>
            <a:endParaRPr lang="en-US" smtClean="0"/>
          </a:p>
        </p:txBody>
      </p:sp>
      <p:sp>
        <p:nvSpPr>
          <p:cNvPr id="46085"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5"/>
          <p:cNvSpPr>
            <a:spLocks noGrp="1"/>
          </p:cNvSpPr>
          <p:nvPr>
            <p:ph type="title"/>
          </p:nvPr>
        </p:nvSpPr>
        <p:spPr/>
        <p:txBody>
          <a:bodyPr/>
          <a:lstStyle/>
          <a:p>
            <a:r>
              <a:rPr lang="en-US" smtClean="0">
                <a:cs typeface="Arial" pitchFamily="34" charset="0"/>
              </a:rPr>
              <a:t>Checkpoint Answer 3</a:t>
            </a:r>
            <a:endParaRPr lang="en-US" smtClean="0"/>
          </a:p>
        </p:txBody>
      </p:sp>
      <p:sp>
        <p:nvSpPr>
          <p:cNvPr id="35843" name="Rectangle 6"/>
          <p:cNvSpPr>
            <a:spLocks noChangeArrowheads="1"/>
          </p:cNvSpPr>
          <p:nvPr/>
        </p:nvSpPr>
        <p:spPr bwMode="auto">
          <a:xfrm>
            <a:off x="455613" y="200025"/>
            <a:ext cx="8688387" cy="914400"/>
          </a:xfrm>
          <a:prstGeom prst="rect">
            <a:avLst/>
          </a:prstGeom>
          <a:noFill/>
          <a:ln w="9525">
            <a:noFill/>
            <a:miter lim="800000"/>
            <a:headEnd/>
            <a:tailEnd/>
          </a:ln>
        </p:spPr>
        <p:txBody>
          <a:bodyPr anchor="b"/>
          <a:lstStyle/>
          <a:p>
            <a:pPr eaLnBrk="0" hangingPunct="0">
              <a:buClr>
                <a:srgbClr val="000000"/>
              </a:buClr>
              <a:buSzPct val="100000"/>
              <a:buFont typeface="Times New Roman" pitchFamily="18" charset="0"/>
              <a:buNone/>
              <a:defRPr/>
            </a:pPr>
            <a:endParaRPr lang="en-US" sz="3200" b="1" dirty="0">
              <a:solidFill>
                <a:srgbClr val="FF6600"/>
              </a:solidFill>
              <a:latin typeface="Arial" charset="0"/>
              <a:ea typeface="+mn-ea"/>
              <a:cs typeface="Arial" charset="0"/>
            </a:endParaRPr>
          </a:p>
        </p:txBody>
      </p:sp>
      <p:sp>
        <p:nvSpPr>
          <p:cNvPr id="47108" name="Content Placeholder 6"/>
          <p:cNvSpPr>
            <a:spLocks noGrp="1"/>
          </p:cNvSpPr>
          <p:nvPr>
            <p:ph idx="4294967295"/>
          </p:nvPr>
        </p:nvSpPr>
        <p:spPr>
          <a:xfrm>
            <a:off x="0" y="1433513"/>
            <a:ext cx="8458200" cy="5334000"/>
          </a:xfrm>
          <a:prstGeom prst="rect">
            <a:avLst/>
          </a:prstGeom>
        </p:spPr>
        <p:txBody>
          <a:bodyPr/>
          <a:lstStyle/>
          <a:p>
            <a:pPr marL="463550" indent="-9525">
              <a:buFontTx/>
              <a:buNone/>
              <a:defRPr/>
            </a:pPr>
            <a:r>
              <a:rPr lang="en-US" dirty="0" smtClean="0"/>
              <a:t>AOP provided by Spring is a type of which of the following? (Select all that apply.)</a:t>
            </a:r>
          </a:p>
          <a:p>
            <a:pPr marL="911225" indent="-457200">
              <a:defRPr/>
            </a:pPr>
            <a:endParaRPr lang="en-US" dirty="0" smtClean="0"/>
          </a:p>
          <a:p>
            <a:pPr marL="911225" lvl="1" indent="-457200">
              <a:buFontTx/>
              <a:buAutoNum type="alphaUcPeriod"/>
              <a:defRPr/>
            </a:pPr>
            <a:r>
              <a:rPr lang="en-US" dirty="0" smtClean="0"/>
              <a:t>Static AOP</a:t>
            </a:r>
          </a:p>
          <a:p>
            <a:pPr marL="911225" lvl="1" indent="-457200">
              <a:buFontTx/>
              <a:buAutoNum type="alphaUcPeriod"/>
              <a:defRPr/>
            </a:pPr>
            <a:r>
              <a:rPr lang="en-US" dirty="0" smtClean="0"/>
              <a:t>Simple AOP</a:t>
            </a:r>
          </a:p>
          <a:p>
            <a:pPr marL="911225" lvl="1" indent="-457200">
              <a:buFontTx/>
              <a:buAutoNum type="alphaUcPeriod"/>
              <a:defRPr/>
            </a:pPr>
            <a:r>
              <a:rPr lang="en-US" b="1" dirty="0" smtClean="0">
                <a:solidFill>
                  <a:schemeClr val="accent2"/>
                </a:solidFill>
              </a:rPr>
              <a:t>Dynamic AOP</a:t>
            </a:r>
          </a:p>
          <a:p>
            <a:pPr marL="911225" lvl="1" indent="-457200">
              <a:buFontTx/>
              <a:buAutoNum type="alphaUcPeriod"/>
              <a:defRPr/>
            </a:pPr>
            <a:r>
              <a:rPr lang="en-US" dirty="0" smtClean="0"/>
              <a:t>Compile-time AOP</a:t>
            </a:r>
          </a:p>
          <a:p>
            <a:pPr marL="733425" lvl="1" indent="-457200">
              <a:buFontTx/>
              <a:buNone/>
              <a:defRPr/>
            </a:pPr>
            <a:endParaRPr lang="en-US" dirty="0" smtClean="0"/>
          </a:p>
          <a:p>
            <a:pPr indent="11113">
              <a:defRPr/>
            </a:pPr>
            <a:endParaRPr lang="en-US" dirty="0" smtClean="0"/>
          </a:p>
          <a:p>
            <a:pPr indent="11113">
              <a:defRPr/>
            </a:pPr>
            <a:endParaRPr lang="en-US" dirty="0" smtClean="0"/>
          </a:p>
        </p:txBody>
      </p:sp>
      <p:sp>
        <p:nvSpPr>
          <p:cNvPr id="47109"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457200" y="358775"/>
            <a:ext cx="8228013" cy="604838"/>
          </a:xfrm>
        </p:spPr>
        <p:txBody>
          <a:bodyPr/>
          <a:lstStyle/>
          <a:p>
            <a:pPr eaLnBrk="1" hangingPunct="1">
              <a:spcBef>
                <a:spcPct val="0"/>
              </a:spcBef>
              <a:spcAft>
                <a:spcPct val="0"/>
              </a:spcAft>
            </a:pPr>
            <a:r>
              <a:rPr lang="en-US" smtClean="0">
                <a:latin typeface="Arial" charset="0"/>
                <a:cs typeface="Arial" charset="0"/>
              </a:rPr>
              <a:t>Questions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5"/>
          <p:cNvSpPr>
            <a:spLocks noGrp="1"/>
          </p:cNvSpPr>
          <p:nvPr>
            <p:ph type="title"/>
          </p:nvPr>
        </p:nvSpPr>
        <p:spPr/>
        <p:txBody>
          <a:bodyPr/>
          <a:lstStyle/>
          <a:p>
            <a:r>
              <a:rPr lang="en-US" smtClean="0"/>
              <a:t>Pointcut Additional Information</a:t>
            </a:r>
          </a:p>
        </p:txBody>
      </p:sp>
      <p:sp>
        <p:nvSpPr>
          <p:cNvPr id="2" name="Rectangle 2"/>
          <p:cNvSpPr txBox="1">
            <a:spLocks noChangeArrowheads="1"/>
          </p:cNvSpPr>
          <p:nvPr/>
        </p:nvSpPr>
        <p:spPr bwMode="auto">
          <a:xfrm>
            <a:off x="304800" y="196850"/>
            <a:ext cx="8077200" cy="887413"/>
          </a:xfrm>
          <a:prstGeom prst="rect">
            <a:avLst/>
          </a:prstGeom>
          <a:noFill/>
          <a:ln w="9525">
            <a:noFill/>
            <a:round/>
            <a:headEnd/>
            <a:tailEnd/>
          </a:ln>
        </p:spPr>
        <p:txBody>
          <a:bodyPr anchor="b"/>
          <a:lstStyle/>
          <a:p>
            <a:pPr>
              <a:buClr>
                <a:srgbClr val="000000"/>
              </a:buClr>
              <a:buSzPct val="100000"/>
              <a:defRPr/>
            </a:pPr>
            <a:endParaRPr lang="en-US" sz="3200" b="1" kern="0" dirty="0">
              <a:solidFill>
                <a:srgbClr val="FF6600"/>
              </a:solidFill>
              <a:latin typeface="+mj-lt"/>
              <a:ea typeface="+mj-ea"/>
              <a:cs typeface="+mj-cs"/>
            </a:endParaRPr>
          </a:p>
        </p:txBody>
      </p:sp>
      <p:sp>
        <p:nvSpPr>
          <p:cNvPr id="66564" name="TextBox 2"/>
          <p:cNvSpPr txBox="1">
            <a:spLocks noChangeArrowheads="1"/>
          </p:cNvSpPr>
          <p:nvPr/>
        </p:nvSpPr>
        <p:spPr bwMode="auto">
          <a:xfrm>
            <a:off x="381000" y="1371600"/>
            <a:ext cx="8382000" cy="369888"/>
          </a:xfrm>
          <a:prstGeom prst="rect">
            <a:avLst/>
          </a:prstGeom>
          <a:noFill/>
          <a:ln w="9525">
            <a:noFill/>
            <a:miter lim="800000"/>
            <a:headEnd/>
            <a:tailEnd/>
          </a:ln>
        </p:spPr>
        <p:txBody>
          <a:bodyPr>
            <a:spAutoFit/>
          </a:bodyPr>
          <a:lstStyle/>
          <a:p>
            <a:endParaRPr lang="en-US" sz="1800">
              <a:solidFill>
                <a:schemeClr val="tx1"/>
              </a:solidFill>
            </a:endParaRPr>
          </a:p>
        </p:txBody>
      </p:sp>
      <p:sp>
        <p:nvSpPr>
          <p:cNvPr id="5" name="Rectangle 3"/>
          <p:cNvSpPr txBox="1">
            <a:spLocks noChangeArrowheads="1"/>
          </p:cNvSpPr>
          <p:nvPr/>
        </p:nvSpPr>
        <p:spPr bwMode="auto">
          <a:xfrm>
            <a:off x="228600" y="1295400"/>
            <a:ext cx="8686800" cy="4572000"/>
          </a:xfrm>
          <a:prstGeom prst="rect">
            <a:avLst/>
          </a:prstGeom>
          <a:noFill/>
          <a:ln w="9525">
            <a:noFill/>
            <a:round/>
            <a:headEnd/>
            <a:tailEnd/>
          </a:ln>
        </p:spPr>
        <p:txBody>
          <a:bodyPr lIns="90488" tIns="44450" rIns="90488" bIns="44450"/>
          <a:lstStyle/>
          <a:p>
            <a:pPr marL="457200" indent="-457200">
              <a:spcBef>
                <a:spcPts val="550"/>
              </a:spcBef>
              <a:buClr>
                <a:srgbClr val="000000"/>
              </a:buClr>
              <a:buSzPct val="100000"/>
              <a:defRPr/>
            </a:pPr>
            <a:endParaRPr lang="en-US" sz="2200" kern="0" dirty="0">
              <a:solidFill>
                <a:srgbClr val="000000"/>
              </a:solidFill>
              <a:latin typeface="Arial" charset="0"/>
              <a:cs typeface="Arial" charset="0"/>
            </a:endParaRPr>
          </a:p>
          <a:p>
            <a:pPr marL="342900" indent="-342900">
              <a:spcBef>
                <a:spcPts val="550"/>
              </a:spcBef>
              <a:buClr>
                <a:srgbClr val="000000"/>
              </a:buClr>
              <a:buSzPct val="100000"/>
              <a:buFont typeface="Arial" pitchFamily="34" charset="0"/>
              <a:buChar char="•"/>
              <a:defRPr/>
            </a:pPr>
            <a:endParaRPr lang="en-US" sz="2200" kern="0" dirty="0">
              <a:solidFill>
                <a:srgbClr val="000000"/>
              </a:solidFill>
              <a:latin typeface="Arial" charset="0"/>
              <a:cs typeface="Arial" charset="0"/>
            </a:endParaRPr>
          </a:p>
          <a:p>
            <a:pPr marL="342900" indent="-342900">
              <a:spcBef>
                <a:spcPts val="550"/>
              </a:spcBef>
              <a:buClr>
                <a:srgbClr val="000000"/>
              </a:buClr>
              <a:buSzPct val="100000"/>
              <a:defRPr/>
            </a:pPr>
            <a:endParaRPr lang="en-US" sz="2200" kern="0" dirty="0">
              <a:solidFill>
                <a:srgbClr val="000000"/>
              </a:solidFill>
              <a:latin typeface="+mn-lt"/>
              <a:ea typeface="+mn-ea"/>
            </a:endParaRPr>
          </a:p>
          <a:p>
            <a:pPr marL="1085850" lvl="1" indent="-342900">
              <a:spcBef>
                <a:spcPts val="550"/>
              </a:spcBef>
              <a:buClr>
                <a:srgbClr val="000000"/>
              </a:buClr>
              <a:buSzPct val="100000"/>
              <a:buFont typeface="Arial" charset="0"/>
              <a:buChar char="•"/>
              <a:defRPr/>
            </a:pPr>
            <a:endParaRPr lang="en-US" sz="2200" kern="0" dirty="0">
              <a:solidFill>
                <a:srgbClr val="000000"/>
              </a:solidFill>
              <a:latin typeface="+mn-lt"/>
              <a:ea typeface="+mn-ea"/>
            </a:endParaRPr>
          </a:p>
          <a:p>
            <a:pPr marL="342900" indent="-342900">
              <a:spcBef>
                <a:spcPts val="550"/>
              </a:spcBef>
              <a:buClr>
                <a:srgbClr val="000000"/>
              </a:buClr>
              <a:buSzPct val="100000"/>
              <a:buFont typeface="Arial" charset="0"/>
              <a:buChar char="•"/>
              <a:defRPr/>
            </a:pPr>
            <a:endParaRPr lang="en-US" sz="2200" kern="0" dirty="0">
              <a:solidFill>
                <a:srgbClr val="000000"/>
              </a:solidFill>
              <a:latin typeface="+mn-lt"/>
              <a:ea typeface="+mn-ea"/>
            </a:endParaRPr>
          </a:p>
          <a:p>
            <a:pPr lvl="1">
              <a:spcBef>
                <a:spcPts val="500"/>
              </a:spcBef>
              <a:buClr>
                <a:srgbClr val="000000"/>
              </a:buClr>
              <a:buSzPct val="100000"/>
              <a:buFont typeface="Arial" charset="0"/>
              <a:buChar char="•"/>
              <a:defRPr/>
            </a:pPr>
            <a:endParaRPr lang="en-US" sz="2000" kern="0" dirty="0">
              <a:solidFill>
                <a:srgbClr val="000000"/>
              </a:solidFill>
              <a:latin typeface="+mn-lt"/>
              <a:ea typeface="+mn-ea"/>
              <a:cs typeface="Arial" charset="0"/>
            </a:endParaRPr>
          </a:p>
          <a:p>
            <a:pPr marL="342900" indent="-342900">
              <a:spcBef>
                <a:spcPts val="550"/>
              </a:spcBef>
              <a:buClr>
                <a:srgbClr val="000000"/>
              </a:buClr>
              <a:buSzPct val="100000"/>
              <a:buFont typeface="Times New Roman" pitchFamily="18" charset="0"/>
              <a:buNone/>
              <a:defRPr/>
            </a:pPr>
            <a:endParaRPr lang="en-US" sz="2200" kern="0" dirty="0">
              <a:solidFill>
                <a:srgbClr val="000000"/>
              </a:solidFill>
              <a:latin typeface="+mn-lt"/>
              <a:ea typeface="+mn-ea"/>
            </a:endParaRPr>
          </a:p>
        </p:txBody>
      </p:sp>
      <p:sp>
        <p:nvSpPr>
          <p:cNvPr id="66566" name="Content Placeholder 6"/>
          <p:cNvSpPr>
            <a:spLocks noGrp="1"/>
          </p:cNvSpPr>
          <p:nvPr>
            <p:ph idx="4294967295"/>
          </p:nvPr>
        </p:nvSpPr>
        <p:spPr>
          <a:xfrm>
            <a:off x="152400" y="1371600"/>
            <a:ext cx="8839200" cy="5334000"/>
          </a:xfrm>
          <a:prstGeom prst="rect">
            <a:avLst/>
          </a:prstGeom>
        </p:spPr>
        <p:txBody>
          <a:bodyPr/>
          <a:lstStyle/>
          <a:p>
            <a:r>
              <a:rPr lang="en-US" sz="2400" dirty="0" smtClean="0">
                <a:solidFill>
                  <a:srgbClr val="0000FF"/>
                </a:solidFill>
                <a:latin typeface="+mn-lt"/>
              </a:rPr>
              <a:t>* </a:t>
            </a:r>
            <a:r>
              <a:rPr lang="en-US" sz="2400" dirty="0" smtClean="0">
                <a:latin typeface="+mn-lt"/>
              </a:rPr>
              <a:t>and </a:t>
            </a:r>
            <a:r>
              <a:rPr lang="en-US" sz="2400" dirty="0" smtClean="0">
                <a:solidFill>
                  <a:srgbClr val="0000FF"/>
                </a:solidFill>
                <a:latin typeface="+mn-lt"/>
              </a:rPr>
              <a:t>..</a:t>
            </a:r>
            <a:r>
              <a:rPr lang="en-US" sz="2400" dirty="0" smtClean="0">
                <a:latin typeface="+mn-lt"/>
              </a:rPr>
              <a:t> are used as wildcard tokens in defining </a:t>
            </a:r>
            <a:r>
              <a:rPr lang="en-US" sz="2400" dirty="0" err="1" smtClean="0">
                <a:latin typeface="+mn-lt"/>
              </a:rPr>
              <a:t>pointcut</a:t>
            </a:r>
            <a:r>
              <a:rPr lang="en-US" sz="2400" dirty="0" smtClean="0">
                <a:latin typeface="+mn-lt"/>
              </a:rPr>
              <a:t> expressions.</a:t>
            </a:r>
          </a:p>
          <a:p>
            <a:r>
              <a:rPr lang="en-US" sz="2400" dirty="0" err="1" smtClean="0">
                <a:latin typeface="+mn-lt"/>
              </a:rPr>
              <a:t>Pointcut</a:t>
            </a:r>
            <a:r>
              <a:rPr lang="en-US" sz="2400" dirty="0" smtClean="0">
                <a:latin typeface="+mn-lt"/>
              </a:rPr>
              <a:t> expressions can be combined to create composite </a:t>
            </a:r>
            <a:r>
              <a:rPr lang="en-US" sz="2400" dirty="0" err="1" smtClean="0">
                <a:latin typeface="+mn-lt"/>
              </a:rPr>
              <a:t>pointcut</a:t>
            </a:r>
            <a:r>
              <a:rPr lang="en-US" sz="2400" dirty="0" smtClean="0">
                <a:latin typeface="+mn-lt"/>
              </a:rPr>
              <a:t> expressions:</a:t>
            </a:r>
          </a:p>
          <a:p>
            <a:pPr lvl="1"/>
            <a:r>
              <a:rPr lang="en-US" dirty="0" smtClean="0">
                <a:latin typeface="+mn-lt"/>
              </a:rPr>
              <a:t>For @</a:t>
            </a:r>
            <a:r>
              <a:rPr lang="en-US" dirty="0" err="1" smtClean="0">
                <a:latin typeface="+mn-lt"/>
              </a:rPr>
              <a:t>AspectJ</a:t>
            </a:r>
            <a:r>
              <a:rPr lang="en-US" dirty="0" smtClean="0">
                <a:latin typeface="+mn-lt"/>
              </a:rPr>
              <a:t> approach, use </a:t>
            </a:r>
            <a:r>
              <a:rPr lang="en-US" dirty="0" smtClean="0">
                <a:solidFill>
                  <a:srgbClr val="0000FF"/>
                </a:solidFill>
                <a:latin typeface="+mn-lt"/>
              </a:rPr>
              <a:t>&amp;&amp;</a:t>
            </a:r>
            <a:r>
              <a:rPr lang="en-US" dirty="0" smtClean="0">
                <a:latin typeface="+mn-lt"/>
              </a:rPr>
              <a:t>, </a:t>
            </a:r>
            <a:r>
              <a:rPr lang="en-US" dirty="0" smtClean="0">
                <a:solidFill>
                  <a:srgbClr val="0000FF"/>
                </a:solidFill>
                <a:latin typeface="+mn-lt"/>
              </a:rPr>
              <a:t>||</a:t>
            </a:r>
            <a:r>
              <a:rPr lang="en-US" dirty="0" smtClean="0">
                <a:latin typeface="+mn-lt"/>
              </a:rPr>
              <a:t> and </a:t>
            </a:r>
            <a:r>
              <a:rPr lang="en-US" dirty="0" smtClean="0">
                <a:solidFill>
                  <a:srgbClr val="0000FF"/>
                </a:solidFill>
                <a:latin typeface="+mn-lt"/>
              </a:rPr>
              <a:t>!</a:t>
            </a:r>
            <a:r>
              <a:rPr lang="en-US" dirty="0" smtClean="0">
                <a:latin typeface="+mn-lt"/>
              </a:rPr>
              <a:t> Operators.</a:t>
            </a:r>
          </a:p>
          <a:p>
            <a:pPr lvl="1"/>
            <a:r>
              <a:rPr lang="en-US" dirty="0" smtClean="0">
                <a:latin typeface="+mn-lt"/>
              </a:rPr>
              <a:t>For schema-based approach, use </a:t>
            </a:r>
            <a:r>
              <a:rPr lang="en-US" dirty="0" smtClean="0">
                <a:solidFill>
                  <a:srgbClr val="0000FF"/>
                </a:solidFill>
                <a:latin typeface="+mn-lt"/>
              </a:rPr>
              <a:t>and</a:t>
            </a:r>
            <a:r>
              <a:rPr lang="en-US" dirty="0" smtClean="0">
                <a:latin typeface="+mn-lt"/>
              </a:rPr>
              <a:t>, </a:t>
            </a:r>
            <a:r>
              <a:rPr lang="en-US" dirty="0" smtClean="0">
                <a:solidFill>
                  <a:srgbClr val="0000FF"/>
                </a:solidFill>
                <a:latin typeface="+mn-lt"/>
              </a:rPr>
              <a:t>or</a:t>
            </a:r>
            <a:r>
              <a:rPr lang="en-US" dirty="0" smtClean="0">
                <a:latin typeface="+mn-lt"/>
              </a:rPr>
              <a:t>, and </a:t>
            </a:r>
            <a:r>
              <a:rPr lang="en-US" dirty="0" smtClean="0">
                <a:solidFill>
                  <a:srgbClr val="0000FF"/>
                </a:solidFill>
                <a:latin typeface="+mn-lt"/>
              </a:rPr>
              <a:t>not</a:t>
            </a:r>
            <a:r>
              <a:rPr lang="en-US" dirty="0" smtClean="0">
                <a:latin typeface="+mn-lt"/>
              </a:rPr>
              <a:t> keywords, respectively.</a:t>
            </a:r>
          </a:p>
          <a:p>
            <a:r>
              <a:rPr lang="en-US" sz="2400" dirty="0" smtClean="0">
                <a:latin typeface="+mn-lt"/>
              </a:rPr>
              <a:t>Spring AOP allows creating user-defined </a:t>
            </a:r>
            <a:r>
              <a:rPr lang="en-US" sz="2400" dirty="0" err="1" smtClean="0">
                <a:latin typeface="+mn-lt"/>
              </a:rPr>
              <a:t>pointcut</a:t>
            </a:r>
            <a:r>
              <a:rPr lang="en-US" sz="2400" dirty="0" smtClean="0">
                <a:latin typeface="+mn-lt"/>
              </a:rPr>
              <a:t> expressions which can be referenced by the </a:t>
            </a:r>
            <a:r>
              <a:rPr lang="en-US" sz="2400" dirty="0" err="1" smtClean="0">
                <a:latin typeface="+mn-lt"/>
              </a:rPr>
              <a:t>pointcut</a:t>
            </a:r>
            <a:r>
              <a:rPr lang="en-US" sz="2400" dirty="0" smtClean="0">
                <a:latin typeface="+mn-lt"/>
              </a:rPr>
              <a:t> expression name – called as named </a:t>
            </a:r>
            <a:r>
              <a:rPr lang="en-US" sz="2400" dirty="0" err="1" smtClean="0">
                <a:latin typeface="+mn-lt"/>
              </a:rPr>
              <a:t>pointcuts</a:t>
            </a:r>
            <a:r>
              <a:rPr lang="en-US" sz="2400" dirty="0" smtClean="0">
                <a:latin typeface="+mn-lt"/>
              </a:rPr>
              <a:t>.</a:t>
            </a:r>
          </a:p>
          <a:p>
            <a:r>
              <a:rPr lang="en-US" sz="2400" dirty="0" smtClean="0">
                <a:latin typeface="+mn-lt"/>
              </a:rPr>
              <a:t>Common </a:t>
            </a:r>
            <a:r>
              <a:rPr lang="en-US" sz="2400" dirty="0" err="1" smtClean="0">
                <a:latin typeface="+mn-lt"/>
              </a:rPr>
              <a:t>pointcut</a:t>
            </a:r>
            <a:r>
              <a:rPr lang="en-US" sz="2400" dirty="0" smtClean="0">
                <a:latin typeface="+mn-lt"/>
              </a:rPr>
              <a:t> expressions can be placed in a single aspect class and can be referred by multiple aspects.</a:t>
            </a:r>
          </a:p>
          <a:p>
            <a:endParaRPr lang="en-US" dirty="0" smtClean="0"/>
          </a:p>
          <a:p>
            <a:endParaRPr lang="en-US" dirty="0" smtClean="0"/>
          </a:p>
        </p:txBody>
      </p:sp>
      <p:sp>
        <p:nvSpPr>
          <p:cNvPr id="66567" name="Slide Number Placeholder 5"/>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Checkpoint Question 4</a:t>
            </a:r>
          </a:p>
        </p:txBody>
      </p:sp>
      <p:sp>
        <p:nvSpPr>
          <p:cNvPr id="74755" name="Content Placeholder 18"/>
          <p:cNvSpPr>
            <a:spLocks noGrp="1"/>
          </p:cNvSpPr>
          <p:nvPr>
            <p:ph idx="4294967295"/>
          </p:nvPr>
        </p:nvSpPr>
        <p:spPr>
          <a:xfrm>
            <a:off x="0" y="1371600"/>
            <a:ext cx="8458200" cy="5334000"/>
          </a:xfrm>
          <a:prstGeom prst="rect">
            <a:avLst/>
          </a:prstGeom>
        </p:spPr>
        <p:txBody>
          <a:bodyPr/>
          <a:lstStyle/>
          <a:p>
            <a:pPr marL="911225" lvl="1" indent="-457200">
              <a:buFontTx/>
              <a:buNone/>
            </a:pPr>
            <a:r>
              <a:rPr lang="en-US" smtClean="0"/>
              <a:t>Common pointcut expressions can be placed in a single aspect class</a:t>
            </a:r>
          </a:p>
          <a:p>
            <a:pPr marL="911225" lvl="1" indent="-457200">
              <a:buFontTx/>
              <a:buNone/>
            </a:pPr>
            <a:r>
              <a:rPr lang="en-US" smtClean="0"/>
              <a:t>and can be referred by multiple aspects.</a:t>
            </a:r>
          </a:p>
          <a:p>
            <a:pPr marL="911225" lvl="1" indent="-457200">
              <a:buFontTx/>
              <a:buAutoNum type="alphaUcPeriod"/>
            </a:pPr>
            <a:r>
              <a:rPr lang="en-GB" smtClean="0"/>
              <a:t>True</a:t>
            </a:r>
          </a:p>
          <a:p>
            <a:pPr marL="911225" lvl="1" indent="-457200">
              <a:buFontTx/>
              <a:buAutoNum type="alphaUcPeriod"/>
            </a:pPr>
            <a:r>
              <a:rPr lang="en-GB" smtClean="0"/>
              <a:t>False</a:t>
            </a:r>
            <a:endParaRPr lang="en-US" smtClean="0"/>
          </a:p>
          <a:p>
            <a:pPr marL="911225" lvl="1" indent="-457200">
              <a:buFontTx/>
              <a:buAutoNum type="arabicPeriod"/>
            </a:pPr>
            <a:endParaRPr lang="en-US" smtClean="0"/>
          </a:p>
          <a:p>
            <a:pPr marL="911225" lvl="1" indent="-457200">
              <a:buFontTx/>
              <a:buNone/>
            </a:pPr>
            <a:r>
              <a:rPr lang="en-US" smtClean="0"/>
              <a:t>An aspect class can have one advice only.</a:t>
            </a:r>
          </a:p>
          <a:p>
            <a:pPr marL="911225" lvl="1" indent="-457200">
              <a:buFontTx/>
              <a:buAutoNum type="alphaUcPeriod"/>
            </a:pPr>
            <a:r>
              <a:rPr lang="en-GB" smtClean="0"/>
              <a:t>True</a:t>
            </a:r>
          </a:p>
          <a:p>
            <a:pPr marL="911225" lvl="1" indent="-457200">
              <a:buFontTx/>
              <a:buAutoNum type="alphaUcPeriod"/>
            </a:pPr>
            <a:r>
              <a:rPr lang="en-GB" smtClean="0"/>
              <a:t>False</a:t>
            </a:r>
            <a:endParaRPr lang="en-US" smtClean="0"/>
          </a:p>
        </p:txBody>
      </p:sp>
      <p:sp>
        <p:nvSpPr>
          <p:cNvPr id="74756" name="Slide Number Placeholder 17"/>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74757" name="Text Box 17"/>
          <p:cNvSpPr txBox="1">
            <a:spLocks noChangeArrowheads="1"/>
          </p:cNvSpPr>
          <p:nvPr/>
        </p:nvSpPr>
        <p:spPr bwMode="auto">
          <a:xfrm>
            <a:off x="3124200" y="6616700"/>
            <a:ext cx="3429000" cy="241300"/>
          </a:xfrm>
          <a:prstGeom prst="rect">
            <a:avLst/>
          </a:prstGeom>
          <a:noFill/>
          <a:ln w="28575" algn="ctr">
            <a:noFill/>
            <a:miter lim="800000"/>
            <a:headEnd/>
            <a:tailEnd/>
          </a:ln>
        </p:spPr>
        <p:txBody>
          <a:bodyPr lIns="90488" tIns="44450" rIns="90488" bIns="44450">
            <a:spAutoFit/>
          </a:bodyPr>
          <a:lstStyle/>
          <a:p>
            <a:pPr marL="342900" indent="-342900" algn="ctr">
              <a:spcBef>
                <a:spcPct val="50000"/>
              </a:spcBef>
            </a:pPr>
            <a:r>
              <a:rPr lang="en-US" sz="1000"/>
              <a:t>Topic: Java EE Security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Checkpoint Answer 4</a:t>
            </a:r>
          </a:p>
        </p:txBody>
      </p:sp>
      <p:sp>
        <p:nvSpPr>
          <p:cNvPr id="75779" name="Content Placeholder 18"/>
          <p:cNvSpPr>
            <a:spLocks noGrp="1"/>
          </p:cNvSpPr>
          <p:nvPr>
            <p:ph idx="4294967295"/>
          </p:nvPr>
        </p:nvSpPr>
        <p:spPr>
          <a:xfrm>
            <a:off x="0" y="1371600"/>
            <a:ext cx="8458200" cy="5334000"/>
          </a:xfrm>
          <a:prstGeom prst="rect">
            <a:avLst/>
          </a:prstGeom>
        </p:spPr>
        <p:txBody>
          <a:bodyPr/>
          <a:lstStyle/>
          <a:p>
            <a:pPr marL="911225" lvl="1" indent="-457200">
              <a:buFontTx/>
              <a:buNone/>
            </a:pPr>
            <a:r>
              <a:rPr lang="en-US" smtClean="0"/>
              <a:t>Common pointcut expressions can be placed in a single aspect class</a:t>
            </a:r>
          </a:p>
          <a:p>
            <a:pPr marL="911225" lvl="1" indent="-457200">
              <a:buFontTx/>
              <a:buNone/>
            </a:pPr>
            <a:r>
              <a:rPr lang="en-US" smtClean="0"/>
              <a:t>and can be referred by multiple aspects.</a:t>
            </a:r>
          </a:p>
          <a:p>
            <a:pPr marL="911225" lvl="1" indent="-457200">
              <a:buFontTx/>
              <a:buAutoNum type="alphaUcPeriod"/>
            </a:pPr>
            <a:r>
              <a:rPr lang="en-GB" b="1" smtClean="0">
                <a:solidFill>
                  <a:srgbClr val="FF7415"/>
                </a:solidFill>
              </a:rPr>
              <a:t>True</a:t>
            </a:r>
          </a:p>
          <a:p>
            <a:pPr marL="911225" lvl="1" indent="-457200">
              <a:buFontTx/>
              <a:buAutoNum type="alphaUcPeriod"/>
            </a:pPr>
            <a:r>
              <a:rPr lang="en-GB" smtClean="0"/>
              <a:t>False</a:t>
            </a:r>
            <a:endParaRPr lang="en-US" smtClean="0"/>
          </a:p>
          <a:p>
            <a:pPr marL="911225" lvl="1" indent="-457200">
              <a:buFontTx/>
              <a:buAutoNum type="arabicPeriod"/>
            </a:pPr>
            <a:endParaRPr lang="en-US" smtClean="0"/>
          </a:p>
          <a:p>
            <a:pPr marL="911225" lvl="1" indent="-457200">
              <a:buFontTx/>
              <a:buNone/>
            </a:pPr>
            <a:r>
              <a:rPr lang="en-US" smtClean="0"/>
              <a:t>An aspect class can have one advice only.</a:t>
            </a:r>
          </a:p>
          <a:p>
            <a:pPr marL="911225" lvl="1" indent="-457200">
              <a:buFontTx/>
              <a:buAutoNum type="alphaUcPeriod"/>
            </a:pPr>
            <a:r>
              <a:rPr lang="en-GB" smtClean="0"/>
              <a:t>True</a:t>
            </a:r>
          </a:p>
          <a:p>
            <a:pPr marL="911225" lvl="1" indent="-457200">
              <a:buFontTx/>
              <a:buAutoNum type="alphaUcPeriod"/>
            </a:pPr>
            <a:r>
              <a:rPr lang="en-GB" smtClean="0">
                <a:solidFill>
                  <a:schemeClr val="tx1"/>
                </a:solidFill>
              </a:rPr>
              <a:t>False</a:t>
            </a:r>
            <a:endParaRPr lang="en-US" smtClean="0">
              <a:solidFill>
                <a:schemeClr val="tx1"/>
              </a:solidFill>
            </a:endParaRPr>
          </a:p>
        </p:txBody>
      </p:sp>
      <p:sp>
        <p:nvSpPr>
          <p:cNvPr id="75780" name="Slide Number Placeholder 17"/>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75781" name="Text Box 17"/>
          <p:cNvSpPr txBox="1">
            <a:spLocks noChangeArrowheads="1"/>
          </p:cNvSpPr>
          <p:nvPr/>
        </p:nvSpPr>
        <p:spPr bwMode="auto">
          <a:xfrm>
            <a:off x="3124200" y="6616700"/>
            <a:ext cx="3429000" cy="241300"/>
          </a:xfrm>
          <a:prstGeom prst="rect">
            <a:avLst/>
          </a:prstGeom>
          <a:noFill/>
          <a:ln w="28575" algn="ctr">
            <a:noFill/>
            <a:miter lim="800000"/>
            <a:headEnd/>
            <a:tailEnd/>
          </a:ln>
        </p:spPr>
        <p:txBody>
          <a:bodyPr lIns="90488" tIns="44450" rIns="90488" bIns="44450">
            <a:spAutoFit/>
          </a:bodyPr>
          <a:lstStyle/>
          <a:p>
            <a:pPr marL="342900" indent="-342900" algn="ctr">
              <a:spcBef>
                <a:spcPct val="50000"/>
              </a:spcBef>
            </a:pPr>
            <a:r>
              <a:rPr lang="en-US" sz="1000"/>
              <a:t>Topic: Java EE Security</a:t>
            </a:r>
          </a:p>
        </p:txBody>
      </p:sp>
      <p:sp>
        <p:nvSpPr>
          <p:cNvPr id="6" name="Content Placeholder 18"/>
          <p:cNvSpPr txBox="1">
            <a:spLocks/>
          </p:cNvSpPr>
          <p:nvPr/>
        </p:nvSpPr>
        <p:spPr bwMode="auto">
          <a:xfrm>
            <a:off x="179388" y="3962400"/>
            <a:ext cx="1600200" cy="457200"/>
          </a:xfrm>
          <a:prstGeom prst="rect">
            <a:avLst/>
          </a:prstGeom>
          <a:solidFill>
            <a:srgbClr val="FFFFFF"/>
          </a:solidFill>
          <a:ln w="9525">
            <a:noFill/>
            <a:miter lim="800000"/>
            <a:headEnd/>
            <a:tailEnd/>
          </a:ln>
        </p:spPr>
        <p:txBody>
          <a:bodyPr/>
          <a:lstStyle/>
          <a:p>
            <a:pPr marL="733425" lvl="1" indent="-457200" defTabSz="914400" eaLnBrk="0" hangingPunct="0">
              <a:spcBef>
                <a:spcPct val="20000"/>
              </a:spcBef>
              <a:buClr>
                <a:schemeClr val="tx1"/>
              </a:buClr>
              <a:buFont typeface="+mj-lt"/>
              <a:buAutoNum type="alphaUcPeriod" startAt="2"/>
              <a:defRPr/>
            </a:pPr>
            <a:r>
              <a:rPr lang="en-GB" sz="2000" b="1" kern="0" dirty="0">
                <a:solidFill>
                  <a:srgbClr val="FF7415"/>
                </a:solidFill>
                <a:latin typeface="+mn-lt"/>
              </a:rPr>
              <a:t>False</a:t>
            </a:r>
            <a:endParaRPr lang="en-US" sz="2000" kern="0" dirty="0">
              <a:solidFill>
                <a:srgbClr val="000000"/>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Checkpoint Question 5</a:t>
            </a:r>
          </a:p>
        </p:txBody>
      </p:sp>
      <p:sp>
        <p:nvSpPr>
          <p:cNvPr id="76803" name="Content Placeholder 18"/>
          <p:cNvSpPr>
            <a:spLocks noGrp="1"/>
          </p:cNvSpPr>
          <p:nvPr>
            <p:ph idx="4294967295"/>
          </p:nvPr>
        </p:nvSpPr>
        <p:spPr>
          <a:xfrm>
            <a:off x="0" y="1371600"/>
            <a:ext cx="8458200" cy="5334000"/>
          </a:xfrm>
          <a:prstGeom prst="rect">
            <a:avLst/>
          </a:prstGeom>
        </p:spPr>
        <p:txBody>
          <a:bodyPr/>
          <a:lstStyle/>
          <a:p>
            <a:pPr marL="911225" lvl="1" indent="-457200">
              <a:buFontTx/>
              <a:buNone/>
            </a:pPr>
            <a:r>
              <a:rPr lang="en-GB" smtClean="0"/>
              <a:t>Spring AOP supports AspectJ pointcut designators (set of operations)</a:t>
            </a:r>
          </a:p>
          <a:p>
            <a:pPr marL="911225" lvl="1" indent="-457200">
              <a:buFontTx/>
              <a:buNone/>
            </a:pPr>
            <a:r>
              <a:rPr lang="en-GB" smtClean="0"/>
              <a:t>for use in pointcut expressions.</a:t>
            </a:r>
            <a:endParaRPr lang="en-US" smtClean="0"/>
          </a:p>
          <a:p>
            <a:pPr marL="911225" lvl="1" indent="-457200">
              <a:buFontTx/>
              <a:buAutoNum type="alphaUcPeriod"/>
            </a:pPr>
            <a:r>
              <a:rPr lang="en-GB" smtClean="0"/>
              <a:t>True</a:t>
            </a:r>
          </a:p>
          <a:p>
            <a:pPr marL="911225" lvl="1" indent="-457200">
              <a:buFontTx/>
              <a:buAutoNum type="alphaUcPeriod"/>
            </a:pPr>
            <a:r>
              <a:rPr lang="en-GB" smtClean="0"/>
              <a:t>False</a:t>
            </a:r>
            <a:endParaRPr lang="en-US" smtClean="0"/>
          </a:p>
          <a:p>
            <a:pPr marL="911225" lvl="1" indent="-457200">
              <a:buFontTx/>
              <a:buAutoNum type="arabicPeriod"/>
            </a:pPr>
            <a:endParaRPr lang="en-US" smtClean="0"/>
          </a:p>
          <a:p>
            <a:pPr marL="911225" lvl="1" indent="-457200">
              <a:buFontTx/>
              <a:buNone/>
            </a:pPr>
            <a:r>
              <a:rPr lang="en-GB" smtClean="0"/>
              <a:t>Spring automatically identifies a class as an AspectJ aspect when it is annotated with @Annotation.</a:t>
            </a:r>
          </a:p>
          <a:p>
            <a:pPr marL="911225" lvl="1" indent="-457200">
              <a:buFontTx/>
              <a:buAutoNum type="alphaUcPeriod"/>
            </a:pPr>
            <a:r>
              <a:rPr lang="en-GB" smtClean="0"/>
              <a:t>True</a:t>
            </a:r>
          </a:p>
          <a:p>
            <a:pPr marL="911225" lvl="1" indent="-457200">
              <a:buFontTx/>
              <a:buAutoNum type="alphaUcPeriod"/>
            </a:pPr>
            <a:r>
              <a:rPr lang="en-GB" smtClean="0"/>
              <a:t>False</a:t>
            </a:r>
            <a:endParaRPr lang="en-US" smtClean="0"/>
          </a:p>
          <a:p>
            <a:pPr marL="911225" lvl="1" indent="-457200">
              <a:buFontTx/>
              <a:buAutoNum type="arabicPeriod"/>
            </a:pPr>
            <a:endParaRPr lang="en-US" smtClean="0"/>
          </a:p>
          <a:p>
            <a:pPr marL="911225" lvl="1" indent="-457200">
              <a:buFontTx/>
              <a:buAutoNum type="arabicPeriod"/>
            </a:pPr>
            <a:endParaRPr lang="en-US" smtClean="0"/>
          </a:p>
          <a:p>
            <a:pPr indent="68263">
              <a:buFontTx/>
              <a:buNone/>
            </a:pPr>
            <a:endParaRPr lang="en-US" smtClean="0"/>
          </a:p>
        </p:txBody>
      </p:sp>
      <p:sp>
        <p:nvSpPr>
          <p:cNvPr id="76804" name="Slide Number Placeholder 17"/>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76805" name="Text Box 17"/>
          <p:cNvSpPr txBox="1">
            <a:spLocks noChangeArrowheads="1"/>
          </p:cNvSpPr>
          <p:nvPr/>
        </p:nvSpPr>
        <p:spPr bwMode="auto">
          <a:xfrm>
            <a:off x="3124200" y="6616700"/>
            <a:ext cx="3429000" cy="241300"/>
          </a:xfrm>
          <a:prstGeom prst="rect">
            <a:avLst/>
          </a:prstGeom>
          <a:noFill/>
          <a:ln w="28575" algn="ctr">
            <a:noFill/>
            <a:miter lim="800000"/>
            <a:headEnd/>
            <a:tailEnd/>
          </a:ln>
        </p:spPr>
        <p:txBody>
          <a:bodyPr lIns="90488" tIns="44450" rIns="90488" bIns="44450">
            <a:spAutoFit/>
          </a:bodyPr>
          <a:lstStyle/>
          <a:p>
            <a:pPr marL="342900" indent="-342900" algn="ctr">
              <a:spcBef>
                <a:spcPct val="50000"/>
              </a:spcBef>
            </a:pPr>
            <a:r>
              <a:rPr lang="en-US" sz="1000"/>
              <a:t>Topic: Java EE Security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Checkpoint Answer 5</a:t>
            </a:r>
          </a:p>
        </p:txBody>
      </p:sp>
      <p:sp>
        <p:nvSpPr>
          <p:cNvPr id="77827" name="Content Placeholder 18"/>
          <p:cNvSpPr>
            <a:spLocks noGrp="1"/>
          </p:cNvSpPr>
          <p:nvPr>
            <p:ph idx="4294967295"/>
          </p:nvPr>
        </p:nvSpPr>
        <p:spPr>
          <a:xfrm>
            <a:off x="0" y="1371600"/>
            <a:ext cx="8458200" cy="5334000"/>
          </a:xfrm>
          <a:prstGeom prst="rect">
            <a:avLst/>
          </a:prstGeom>
        </p:spPr>
        <p:txBody>
          <a:bodyPr/>
          <a:lstStyle/>
          <a:p>
            <a:pPr marL="911225" lvl="1" indent="-457200">
              <a:buFontTx/>
              <a:buNone/>
              <a:defRPr/>
            </a:pPr>
            <a:r>
              <a:rPr lang="en-GB" dirty="0" smtClean="0"/>
              <a:t>Spring AOP supports </a:t>
            </a:r>
            <a:r>
              <a:rPr lang="en-GB" dirty="0" err="1" smtClean="0"/>
              <a:t>AspectJ</a:t>
            </a:r>
            <a:r>
              <a:rPr lang="en-GB" dirty="0" smtClean="0"/>
              <a:t> </a:t>
            </a:r>
            <a:r>
              <a:rPr lang="en-GB" dirty="0" err="1" smtClean="0"/>
              <a:t>pointcut</a:t>
            </a:r>
            <a:r>
              <a:rPr lang="en-GB" dirty="0" smtClean="0"/>
              <a:t> designators (set of operations)</a:t>
            </a:r>
          </a:p>
          <a:p>
            <a:pPr marL="911225" lvl="1" indent="-457200">
              <a:buFontTx/>
              <a:buNone/>
              <a:defRPr/>
            </a:pPr>
            <a:r>
              <a:rPr lang="en-GB" dirty="0" smtClean="0"/>
              <a:t>for use in </a:t>
            </a:r>
            <a:r>
              <a:rPr lang="en-GB" dirty="0" err="1" smtClean="0"/>
              <a:t>pointcut</a:t>
            </a:r>
            <a:r>
              <a:rPr lang="en-GB" dirty="0" smtClean="0"/>
              <a:t> expressions.</a:t>
            </a:r>
            <a:endParaRPr lang="en-US" dirty="0" smtClean="0"/>
          </a:p>
          <a:p>
            <a:pPr marL="911225" lvl="1" indent="-457200">
              <a:buFontTx/>
              <a:buAutoNum type="alphaUcPeriod"/>
              <a:defRPr/>
            </a:pPr>
            <a:r>
              <a:rPr lang="en-GB" b="1" dirty="0" smtClean="0">
                <a:solidFill>
                  <a:srgbClr val="FF7415"/>
                </a:solidFill>
              </a:rPr>
              <a:t>True</a:t>
            </a:r>
          </a:p>
          <a:p>
            <a:pPr marL="911225" lvl="1" indent="-457200">
              <a:buFontTx/>
              <a:buAutoNum type="alphaUcPeriod"/>
              <a:defRPr/>
            </a:pPr>
            <a:r>
              <a:rPr lang="en-GB" dirty="0" smtClean="0"/>
              <a:t>False</a:t>
            </a:r>
            <a:endParaRPr lang="en-US" dirty="0" smtClean="0"/>
          </a:p>
          <a:p>
            <a:pPr marL="911225" lvl="1" indent="-457200">
              <a:buFontTx/>
              <a:buAutoNum type="arabicPeriod"/>
              <a:defRPr/>
            </a:pPr>
            <a:endParaRPr lang="en-US" dirty="0" smtClean="0"/>
          </a:p>
          <a:p>
            <a:pPr marL="463550" lvl="1" indent="-9525">
              <a:buFontTx/>
              <a:buNone/>
              <a:defRPr/>
            </a:pPr>
            <a:r>
              <a:rPr lang="en-GB" dirty="0" smtClean="0"/>
              <a:t>Spring automatically identifies a class as an </a:t>
            </a:r>
            <a:r>
              <a:rPr lang="en-GB" dirty="0" err="1" smtClean="0"/>
              <a:t>AspectJ</a:t>
            </a:r>
            <a:r>
              <a:rPr lang="en-GB" dirty="0" smtClean="0"/>
              <a:t> aspect when it is annotated with @Annotation.</a:t>
            </a:r>
          </a:p>
          <a:p>
            <a:pPr marL="911225" lvl="1" indent="-457200">
              <a:buFontTx/>
              <a:buAutoNum type="alphaUcPeriod"/>
              <a:defRPr/>
            </a:pPr>
            <a:r>
              <a:rPr lang="en-GB" dirty="0" smtClean="0"/>
              <a:t>True</a:t>
            </a:r>
          </a:p>
          <a:p>
            <a:pPr marL="911225" lvl="1" indent="-457200">
              <a:buFontTx/>
              <a:buAutoNum type="alphaUcPeriod"/>
              <a:defRPr/>
            </a:pPr>
            <a:r>
              <a:rPr lang="en-GB" dirty="0" smtClean="0">
                <a:solidFill>
                  <a:schemeClr val="tx1"/>
                </a:solidFill>
              </a:rPr>
              <a:t>False</a:t>
            </a:r>
            <a:endParaRPr lang="en-US" dirty="0" smtClean="0">
              <a:solidFill>
                <a:schemeClr val="tx1"/>
              </a:solidFill>
            </a:endParaRPr>
          </a:p>
          <a:p>
            <a:pPr marL="733425" lvl="1" indent="-457200">
              <a:buFontTx/>
              <a:buAutoNum type="arabicPeriod"/>
              <a:defRPr/>
            </a:pPr>
            <a:endParaRPr lang="en-US" dirty="0" smtClean="0"/>
          </a:p>
          <a:p>
            <a:pPr marL="733425" lvl="1" indent="-457200">
              <a:buFontTx/>
              <a:buAutoNum type="arabicPeriod"/>
              <a:defRPr/>
            </a:pPr>
            <a:endParaRPr lang="en-US" dirty="0" smtClean="0"/>
          </a:p>
          <a:p>
            <a:pPr indent="68263">
              <a:defRPr/>
            </a:pPr>
            <a:endParaRPr lang="en-US" dirty="0" smtClean="0"/>
          </a:p>
          <a:p>
            <a:pPr indent="68263">
              <a:buFontTx/>
              <a:buNone/>
              <a:defRPr/>
            </a:pPr>
            <a:endParaRPr lang="en-US" dirty="0" smtClean="0"/>
          </a:p>
        </p:txBody>
      </p:sp>
      <p:sp>
        <p:nvSpPr>
          <p:cNvPr id="77828" name="Slide Number Placeholder 17"/>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77829" name="Text Box 17"/>
          <p:cNvSpPr txBox="1">
            <a:spLocks noChangeArrowheads="1"/>
          </p:cNvSpPr>
          <p:nvPr/>
        </p:nvSpPr>
        <p:spPr bwMode="auto">
          <a:xfrm>
            <a:off x="3124200" y="6616700"/>
            <a:ext cx="3429000" cy="241300"/>
          </a:xfrm>
          <a:prstGeom prst="rect">
            <a:avLst/>
          </a:prstGeom>
          <a:noFill/>
          <a:ln w="28575" algn="ctr">
            <a:noFill/>
            <a:miter lim="800000"/>
            <a:headEnd/>
            <a:tailEnd/>
          </a:ln>
        </p:spPr>
        <p:txBody>
          <a:bodyPr lIns="90488" tIns="44450" rIns="90488" bIns="44450">
            <a:spAutoFit/>
          </a:bodyPr>
          <a:lstStyle/>
          <a:p>
            <a:pPr marL="342900" indent="-342900" algn="ctr">
              <a:spcBef>
                <a:spcPct val="50000"/>
              </a:spcBef>
            </a:pPr>
            <a:r>
              <a:rPr lang="en-US" sz="1000"/>
              <a:t>Topic: Java EE Security</a:t>
            </a:r>
          </a:p>
        </p:txBody>
      </p:sp>
      <p:sp>
        <p:nvSpPr>
          <p:cNvPr id="6" name="Content Placeholder 18"/>
          <p:cNvSpPr txBox="1">
            <a:spLocks/>
          </p:cNvSpPr>
          <p:nvPr/>
        </p:nvSpPr>
        <p:spPr bwMode="auto">
          <a:xfrm>
            <a:off x="179388" y="4267200"/>
            <a:ext cx="1600200" cy="457200"/>
          </a:xfrm>
          <a:prstGeom prst="rect">
            <a:avLst/>
          </a:prstGeom>
          <a:solidFill>
            <a:srgbClr val="FFFFFF"/>
          </a:solidFill>
          <a:ln w="9525">
            <a:noFill/>
            <a:miter lim="800000"/>
            <a:headEnd/>
            <a:tailEnd/>
          </a:ln>
        </p:spPr>
        <p:txBody>
          <a:bodyPr/>
          <a:lstStyle/>
          <a:p>
            <a:pPr marL="733425" lvl="1" indent="-457200" defTabSz="914400" eaLnBrk="0" hangingPunct="0">
              <a:spcBef>
                <a:spcPct val="20000"/>
              </a:spcBef>
              <a:buClr>
                <a:schemeClr val="tx1"/>
              </a:buClr>
              <a:buFont typeface="+mj-lt"/>
              <a:buAutoNum type="alphaUcPeriod" startAt="2"/>
              <a:defRPr/>
            </a:pPr>
            <a:r>
              <a:rPr lang="en-GB" sz="2000" b="1" kern="0" dirty="0">
                <a:solidFill>
                  <a:srgbClr val="FF7415"/>
                </a:solidFill>
                <a:latin typeface="+mn-lt"/>
              </a:rPr>
              <a:t>False</a:t>
            </a:r>
            <a:endParaRPr lang="en-US" sz="2000" kern="0" dirty="0">
              <a:solidFill>
                <a:srgbClr val="000000"/>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457200" y="358775"/>
            <a:ext cx="8228013" cy="604838"/>
          </a:xfrm>
        </p:spPr>
        <p:txBody>
          <a:bodyPr/>
          <a:lstStyle/>
          <a:p>
            <a:pPr eaLnBrk="1" hangingPunct="1">
              <a:spcBef>
                <a:spcPct val="0"/>
              </a:spcBef>
              <a:spcAft>
                <a:spcPct val="0"/>
              </a:spcAft>
            </a:pPr>
            <a:r>
              <a:rPr lang="en-US" smtClean="0">
                <a:latin typeface="Arial" charset="0"/>
                <a:cs typeface="Arial" charset="0"/>
              </a:rPr>
              <a:t>Questions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27038" y="1381125"/>
            <a:ext cx="7095196" cy="4824414"/>
          </a:xfrm>
        </p:spPr>
        <p:txBody>
          <a:bodyPr>
            <a:normAutofit fontScale="62500" lnSpcReduction="20000"/>
          </a:bodyPr>
          <a:lstStyle/>
          <a:p>
            <a:pPr marL="231775" lvl="1">
              <a:spcBef>
                <a:spcPts val="1200"/>
              </a:spcBef>
              <a:buNone/>
            </a:pPr>
            <a:r>
              <a:rPr lang="en-US" b="1" dirty="0" smtClean="0"/>
              <a:t>Demonstration</a:t>
            </a:r>
            <a:r>
              <a:rPr lang="en-US" dirty="0" smtClean="0"/>
              <a:t> : </a:t>
            </a:r>
            <a:r>
              <a:rPr lang="en-US" sz="2600" dirty="0" smtClean="0">
                <a:latin typeface="Arial" charset="0"/>
                <a:cs typeface="Arial" charset="0"/>
              </a:rPr>
              <a:t>Faculty will demonstrate how to implement AOP using Spring</a:t>
            </a:r>
          </a:p>
          <a:p>
            <a:pPr>
              <a:buNone/>
            </a:pPr>
            <a:r>
              <a:rPr lang="en-US" b="1" dirty="0" smtClean="0"/>
              <a:t>Environment</a:t>
            </a:r>
            <a:r>
              <a:rPr lang="en-US" dirty="0" smtClean="0"/>
              <a:t>: Eclipse</a:t>
            </a:r>
          </a:p>
          <a:p>
            <a:pPr>
              <a:buNone/>
            </a:pPr>
            <a:r>
              <a:rPr lang="en-US" b="1" dirty="0" smtClean="0"/>
              <a:t>Duration:</a:t>
            </a:r>
            <a:r>
              <a:rPr lang="en-US" dirty="0" smtClean="0"/>
              <a:t>  20 min</a:t>
            </a:r>
          </a:p>
          <a:p>
            <a:pPr>
              <a:buNone/>
            </a:pPr>
            <a:r>
              <a:rPr lang="en-US" b="1" dirty="0" smtClean="0"/>
              <a:t>Steps:</a:t>
            </a:r>
          </a:p>
          <a:p>
            <a:pPr marL="342900" indent="-342900">
              <a:buFont typeface="Calibri" pitchFamily="34" charset="0"/>
              <a:buAutoNum type="arabicPeriod"/>
            </a:pPr>
            <a:r>
              <a:rPr lang="en-US" sz="2400" dirty="0" smtClean="0"/>
              <a:t>Open the project ADFExtensionCodebaseM6AOP_participant in Eclipse</a:t>
            </a:r>
          </a:p>
          <a:p>
            <a:pPr marL="342900" indent="-342900">
              <a:buFont typeface="Calibri" pitchFamily="34" charset="0"/>
              <a:buAutoNum type="arabicPeriod"/>
            </a:pPr>
            <a:r>
              <a:rPr lang="en-US" sz="2400" dirty="0" smtClean="0"/>
              <a:t>Run it on Tomcat server. Click the button</a:t>
            </a:r>
          </a:p>
          <a:p>
            <a:pPr marL="342900" indent="-342900">
              <a:buFont typeface="Calibri" pitchFamily="34" charset="0"/>
              <a:buAutoNum type="arabicPeriod"/>
            </a:pPr>
            <a:r>
              <a:rPr lang="en-US" sz="2400" dirty="0" smtClean="0"/>
              <a:t>You should </a:t>
            </a:r>
            <a:r>
              <a:rPr lang="en-US" sz="2400" dirty="0" smtClean="0"/>
              <a:t>be able to see </a:t>
            </a:r>
            <a:r>
              <a:rPr lang="en-US" sz="2400" dirty="0" smtClean="0"/>
              <a:t>a click link for Home. Click on it. Refer the log</a:t>
            </a:r>
          </a:p>
          <a:p>
            <a:pPr marL="342900" indent="-342900">
              <a:buFont typeface="Calibri" pitchFamily="34" charset="0"/>
              <a:buAutoNum type="arabicPeriod"/>
            </a:pPr>
            <a:r>
              <a:rPr lang="en-US" sz="2400" dirty="0" smtClean="0"/>
              <a:t>You should </a:t>
            </a:r>
            <a:r>
              <a:rPr lang="en-US" sz="2400" dirty="0" smtClean="0"/>
              <a:t>be able to </a:t>
            </a:r>
            <a:r>
              <a:rPr lang="en-US" sz="2400" dirty="0" smtClean="0"/>
              <a:t>see a click link for Sample. Click on </a:t>
            </a:r>
            <a:r>
              <a:rPr lang="en-US" sz="2400" dirty="0" smtClean="0"/>
              <a:t>it &amp; refer the </a:t>
            </a:r>
            <a:r>
              <a:rPr lang="en-US" sz="2400" dirty="0" smtClean="0"/>
              <a:t>log</a:t>
            </a:r>
          </a:p>
          <a:p>
            <a:pPr marL="342900" indent="-342900">
              <a:buFont typeface="Calibri" pitchFamily="34" charset="0"/>
              <a:buAutoNum type="arabicPeriod"/>
            </a:pPr>
            <a:r>
              <a:rPr lang="en-US" sz="2400" dirty="0" smtClean="0"/>
              <a:t>You should see a screen like the one below (see </a:t>
            </a:r>
            <a:r>
              <a:rPr lang="en-US" sz="2400" dirty="0" smtClean="0"/>
              <a:t>2a </a:t>
            </a:r>
            <a:r>
              <a:rPr lang="en-US" sz="2400" dirty="0" smtClean="0"/>
              <a:t>below</a:t>
            </a:r>
            <a:r>
              <a:rPr lang="en-US" sz="2400" dirty="0" smtClean="0"/>
              <a:t>)</a:t>
            </a:r>
            <a:endParaRPr lang="en-US" sz="2400" dirty="0" smtClean="0"/>
          </a:p>
          <a:p>
            <a:pPr marL="342900" indent="-342900">
              <a:buFont typeface="Calibri" pitchFamily="34" charset="0"/>
              <a:buAutoNum type="arabicPeriod"/>
            </a:pPr>
            <a:r>
              <a:rPr lang="en-US" sz="2400" dirty="0" smtClean="0"/>
              <a:t>Click the link to view sample code</a:t>
            </a:r>
          </a:p>
          <a:p>
            <a:pPr marL="342900" indent="-342900">
              <a:buFont typeface="Calibri" pitchFamily="34" charset="0"/>
              <a:buAutoNum type="arabicPeriod"/>
            </a:pPr>
            <a:r>
              <a:rPr lang="en-US" sz="2400" dirty="0" smtClean="0"/>
              <a:t>Click on Login button without any value in user name &amp; </a:t>
            </a:r>
            <a:r>
              <a:rPr lang="en-US" sz="2400" dirty="0" smtClean="0"/>
              <a:t>password                        </a:t>
            </a:r>
            <a:r>
              <a:rPr lang="en-US" sz="2400" dirty="0" smtClean="0"/>
              <a:t>(see </a:t>
            </a:r>
            <a:r>
              <a:rPr lang="en-US" sz="2400" dirty="0" smtClean="0"/>
              <a:t>2b </a:t>
            </a:r>
            <a:r>
              <a:rPr lang="en-US" sz="2400" dirty="0" smtClean="0"/>
              <a:t>below</a:t>
            </a:r>
            <a:r>
              <a:rPr lang="en-US" sz="2400" dirty="0" smtClean="0"/>
              <a:t>)</a:t>
            </a:r>
          </a:p>
          <a:p>
            <a:pPr marL="342900" indent="-342900">
              <a:buFont typeface="Calibri" pitchFamily="34" charset="0"/>
              <a:buAutoNum type="arabicPeriod"/>
            </a:pPr>
            <a:r>
              <a:rPr lang="en-US" sz="2400" dirty="0" smtClean="0"/>
              <a:t>Try </a:t>
            </a:r>
            <a:r>
              <a:rPr lang="en-US" sz="2400" dirty="0" smtClean="0"/>
              <a:t>various combinations, refer the log and see how it behaves.</a:t>
            </a:r>
          </a:p>
          <a:p>
            <a:endParaRPr lang="en-US" dirty="0"/>
          </a:p>
        </p:txBody>
      </p:sp>
      <p:sp>
        <p:nvSpPr>
          <p:cNvPr id="3" name="Title 2"/>
          <p:cNvSpPr>
            <a:spLocks noGrp="1"/>
          </p:cNvSpPr>
          <p:nvPr>
            <p:ph type="title"/>
          </p:nvPr>
        </p:nvSpPr>
        <p:spPr/>
        <p:txBody>
          <a:bodyPr/>
          <a:lstStyle/>
          <a:p>
            <a:r>
              <a:rPr lang="en-US" dirty="0" smtClean="0"/>
              <a:t>Spring </a:t>
            </a:r>
            <a:r>
              <a:rPr lang="en-US" dirty="0" smtClean="0"/>
              <a:t>AOP </a:t>
            </a:r>
            <a:r>
              <a:rPr lang="en-US" dirty="0" smtClean="0"/>
              <a:t>: See-It</a:t>
            </a:r>
            <a:endParaRPr lang="en-US" dirty="0"/>
          </a:p>
        </p:txBody>
      </p:sp>
      <p:pic>
        <p:nvPicPr>
          <p:cNvPr id="4" name="Picture 23"/>
          <p:cNvPicPr>
            <a:picLocks noChangeAspect="1" noChangeArrowheads="1"/>
          </p:cNvPicPr>
          <p:nvPr/>
        </p:nvPicPr>
        <p:blipFill>
          <a:blip r:embed="rId2" cstate="print"/>
          <a:srcRect/>
          <a:stretch>
            <a:fillRect/>
          </a:stretch>
        </p:blipFill>
        <p:spPr bwMode="auto">
          <a:xfrm>
            <a:off x="3509963" y="5823172"/>
            <a:ext cx="2926973" cy="964592"/>
          </a:xfrm>
          <a:prstGeom prst="rect">
            <a:avLst/>
          </a:prstGeom>
          <a:noFill/>
          <a:ln>
            <a:solidFill>
              <a:schemeClr val="accent1"/>
            </a:solidFill>
          </a:ln>
        </p:spPr>
      </p:pic>
      <p:pic>
        <p:nvPicPr>
          <p:cNvPr id="5" name="Picture 24"/>
          <p:cNvPicPr>
            <a:picLocks noChangeAspect="1" noChangeArrowheads="1"/>
          </p:cNvPicPr>
          <p:nvPr/>
        </p:nvPicPr>
        <p:blipFill>
          <a:blip r:embed="rId3" cstate="print"/>
          <a:srcRect/>
          <a:stretch>
            <a:fillRect/>
          </a:stretch>
        </p:blipFill>
        <p:spPr bwMode="auto">
          <a:xfrm>
            <a:off x="741632" y="5823172"/>
            <a:ext cx="2346625" cy="764733"/>
          </a:xfrm>
          <a:prstGeom prst="rect">
            <a:avLst/>
          </a:prstGeom>
          <a:noFill/>
          <a:ln>
            <a:solidFill>
              <a:schemeClr val="accent1"/>
            </a:solidFill>
          </a:ln>
        </p:spPr>
      </p:pic>
      <p:sp>
        <p:nvSpPr>
          <p:cNvPr id="6" name="TextBox 5"/>
          <p:cNvSpPr txBox="1">
            <a:spLocks noChangeArrowheads="1"/>
          </p:cNvSpPr>
          <p:nvPr/>
        </p:nvSpPr>
        <p:spPr bwMode="auto">
          <a:xfrm>
            <a:off x="1346830" y="5518372"/>
            <a:ext cx="383438" cy="307777"/>
          </a:xfrm>
          <a:prstGeom prst="rect">
            <a:avLst/>
          </a:prstGeom>
          <a:noFill/>
          <a:ln w="9525">
            <a:noFill/>
            <a:miter lim="800000"/>
            <a:headEnd/>
            <a:tailEnd/>
          </a:ln>
        </p:spPr>
        <p:txBody>
          <a:bodyPr wrap="none">
            <a:spAutoFit/>
          </a:bodyPr>
          <a:lstStyle/>
          <a:p>
            <a:r>
              <a:rPr lang="en-US" sz="1400" dirty="0" smtClean="0"/>
              <a:t>2a</a:t>
            </a:r>
            <a:endParaRPr lang="en-US" sz="1400" dirty="0"/>
          </a:p>
        </p:txBody>
      </p:sp>
      <p:sp>
        <p:nvSpPr>
          <p:cNvPr id="7" name="TextBox 6"/>
          <p:cNvSpPr txBox="1">
            <a:spLocks noChangeArrowheads="1"/>
          </p:cNvSpPr>
          <p:nvPr/>
        </p:nvSpPr>
        <p:spPr bwMode="auto">
          <a:xfrm>
            <a:off x="4563927" y="5518372"/>
            <a:ext cx="383438" cy="307777"/>
          </a:xfrm>
          <a:prstGeom prst="rect">
            <a:avLst/>
          </a:prstGeom>
          <a:noFill/>
          <a:ln w="9525">
            <a:noFill/>
            <a:miter lim="800000"/>
            <a:headEnd/>
            <a:tailEnd/>
          </a:ln>
        </p:spPr>
        <p:txBody>
          <a:bodyPr wrap="none">
            <a:spAutoFit/>
          </a:bodyPr>
          <a:lstStyle/>
          <a:p>
            <a:r>
              <a:rPr lang="en-US" sz="1400" dirty="0" smtClean="0"/>
              <a:t>2b</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3"/>
          <p:cNvSpPr>
            <a:spLocks noGrp="1"/>
          </p:cNvSpPr>
          <p:nvPr>
            <p:ph idx="4294967295"/>
          </p:nvPr>
        </p:nvSpPr>
        <p:spPr>
          <a:xfrm>
            <a:off x="228600" y="1143000"/>
            <a:ext cx="8458200" cy="5334000"/>
          </a:xfrm>
          <a:prstGeom prst="rect">
            <a:avLst/>
          </a:prstGeom>
        </p:spPr>
        <p:txBody>
          <a:bodyPr/>
          <a:lstStyle/>
          <a:p>
            <a:r>
              <a:rPr lang="en-US" smtClean="0"/>
              <a:t>Aspect-oriented programming frameworks in Java:</a:t>
            </a:r>
          </a:p>
          <a:p>
            <a:pPr lvl="1"/>
            <a:r>
              <a:rPr lang="en-US" smtClean="0"/>
              <a:t>AspectJ</a:t>
            </a:r>
          </a:p>
          <a:p>
            <a:pPr lvl="1"/>
            <a:r>
              <a:rPr lang="en-US" smtClean="0"/>
              <a:t>Spring</a:t>
            </a:r>
          </a:p>
          <a:p>
            <a:pPr lvl="1"/>
            <a:r>
              <a:rPr lang="en-US" smtClean="0"/>
              <a:t>JBossAOP</a:t>
            </a:r>
          </a:p>
          <a:p>
            <a:pPr lvl="1"/>
            <a:r>
              <a:rPr lang="en-US" smtClean="0"/>
              <a:t>AspectWerkz</a:t>
            </a:r>
          </a:p>
          <a:p>
            <a:pPr lvl="1"/>
            <a:r>
              <a:rPr lang="en-US" smtClean="0"/>
              <a:t>Java Aspect Components (JAC)</a:t>
            </a:r>
          </a:p>
          <a:p>
            <a:endParaRPr lang="en-US" smtClean="0"/>
          </a:p>
          <a:p>
            <a:endParaRPr lang="en-US" smtClean="0"/>
          </a:p>
        </p:txBody>
      </p:sp>
      <p:sp>
        <p:nvSpPr>
          <p:cNvPr id="8195"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8196" name="Rectangle 2"/>
          <p:cNvSpPr>
            <a:spLocks noGrp="1" noChangeArrowheads="1"/>
          </p:cNvSpPr>
          <p:nvPr>
            <p:ph type="title"/>
          </p:nvPr>
        </p:nvSpPr>
        <p:spPr>
          <a:xfrm>
            <a:off x="457200" y="196850"/>
            <a:ext cx="8305800" cy="914400"/>
          </a:xfrm>
        </p:spPr>
        <p:txBody>
          <a:bodyPr/>
          <a:lstStyle/>
          <a:p>
            <a:pPr eaLnBrk="1" hangingPunct="1"/>
            <a:r>
              <a:rPr lang="en-US" dirty="0" smtClean="0"/>
              <a:t>AOP Fundamentals – Frameworks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207034" y="1381125"/>
            <a:ext cx="8712679" cy="4824413"/>
          </a:xfrm>
        </p:spPr>
        <p:txBody>
          <a:bodyPr>
            <a:normAutofit/>
          </a:bodyPr>
          <a:lstStyle/>
          <a:p>
            <a:pPr marL="342900" indent="-342900">
              <a:buNone/>
            </a:pPr>
            <a:r>
              <a:rPr lang="en-US" sz="1800" b="1" dirty="0" smtClean="0"/>
              <a:t>Time Allocated : </a:t>
            </a:r>
            <a:r>
              <a:rPr lang="en-US" sz="1600" dirty="0" smtClean="0"/>
              <a:t>3</a:t>
            </a:r>
            <a:r>
              <a:rPr lang="en-US" sz="1600" dirty="0" smtClean="0"/>
              <a:t>0 </a:t>
            </a:r>
            <a:r>
              <a:rPr lang="en-US" sz="1600" dirty="0" smtClean="0"/>
              <a:t>minutes</a:t>
            </a:r>
            <a:endParaRPr lang="en-US" sz="2800" dirty="0" smtClean="0"/>
          </a:p>
          <a:p>
            <a:pPr marL="342900" indent="-342900">
              <a:buNone/>
            </a:pPr>
            <a:r>
              <a:rPr lang="en-US" sz="1800" b="1" dirty="0" smtClean="0"/>
              <a:t>Environment or File : </a:t>
            </a:r>
            <a:r>
              <a:rPr lang="en-US" sz="1800" dirty="0" smtClean="0"/>
              <a:t>ActivityController.java (complete</a:t>
            </a:r>
            <a:r>
              <a:rPr lang="en-US" sz="1800" dirty="0" smtClean="0"/>
              <a:t>) and                                  </a:t>
            </a:r>
            <a:r>
              <a:rPr lang="en-US" sz="1800" dirty="0" smtClean="0"/>
              <a:t>ActivityDebugAspect.java (incomplete) </a:t>
            </a:r>
            <a:endParaRPr lang="en-US" sz="1800" b="1" dirty="0" smtClean="0"/>
          </a:p>
          <a:p>
            <a:pPr marL="342900" indent="-342900">
              <a:buNone/>
            </a:pPr>
            <a:r>
              <a:rPr lang="en-US" sz="1800" b="1" dirty="0" smtClean="0"/>
              <a:t>Steps </a:t>
            </a:r>
            <a:r>
              <a:rPr lang="en-US" sz="1800" b="1" dirty="0" smtClean="0"/>
              <a:t>: </a:t>
            </a:r>
          </a:p>
          <a:p>
            <a:pPr marL="342900" indent="-342900">
              <a:buFont typeface="Calibri" pitchFamily="34" charset="0"/>
              <a:buAutoNum type="arabicPeriod"/>
            </a:pPr>
            <a:r>
              <a:rPr lang="en-GB" sz="1600" dirty="0" smtClean="0"/>
              <a:t>Open the project ADFExtensionCodebaseM6AOP_participant in Eclipse</a:t>
            </a:r>
          </a:p>
          <a:p>
            <a:pPr marL="342900" indent="-342900">
              <a:buFont typeface="Calibri" pitchFamily="34" charset="0"/>
              <a:buAutoNum type="arabicPeriod"/>
            </a:pPr>
            <a:r>
              <a:rPr lang="en-GB" sz="1600" dirty="0" smtClean="0"/>
              <a:t>Open </a:t>
            </a:r>
            <a:r>
              <a:rPr lang="en-US" sz="1600" dirty="0" smtClean="0"/>
              <a:t>com.accenture.adfX.module5.activity.ActivityDebugAspect.java</a:t>
            </a:r>
            <a:endParaRPr lang="en-GB" sz="1600" dirty="0" smtClean="0"/>
          </a:p>
          <a:p>
            <a:pPr marL="342900" indent="-342900">
              <a:buFont typeface="Calibri" pitchFamily="34" charset="0"/>
              <a:buAutoNum type="arabicPeriod"/>
            </a:pPr>
            <a:r>
              <a:rPr lang="en-GB" sz="1600" dirty="0" smtClean="0"/>
              <a:t>Complete the </a:t>
            </a:r>
            <a:r>
              <a:rPr lang="en-GB" sz="1600" b="1" dirty="0" smtClean="0"/>
              <a:t>TODO 1-TODO </a:t>
            </a:r>
            <a:r>
              <a:rPr lang="en-GB" sz="1600" b="1" dirty="0" smtClean="0"/>
              <a:t>12</a:t>
            </a:r>
            <a:r>
              <a:rPr lang="en-GB" sz="1600" dirty="0" smtClean="0"/>
              <a:t> mentioned </a:t>
            </a:r>
            <a:r>
              <a:rPr lang="en-GB" sz="1600" dirty="0" smtClean="0"/>
              <a:t>in                                            </a:t>
            </a:r>
            <a:r>
              <a:rPr lang="en-GB" sz="1600" dirty="0" err="1" smtClean="0"/>
              <a:t>ActivityDebugAspect.java</a:t>
            </a:r>
            <a:r>
              <a:rPr lang="en-GB" sz="1600" dirty="0" smtClean="0"/>
              <a:t> </a:t>
            </a:r>
            <a:r>
              <a:rPr lang="en-GB" sz="1600" dirty="0" smtClean="0"/>
              <a:t>to e</a:t>
            </a:r>
            <a:r>
              <a:rPr lang="en-GB" sz="1600" dirty="0" smtClean="0">
                <a:solidFill>
                  <a:schemeClr val="tx1"/>
                </a:solidFill>
              </a:rPr>
              <a:t>nable </a:t>
            </a:r>
            <a:r>
              <a:rPr lang="en-GB" sz="1600" dirty="0" smtClean="0">
                <a:solidFill>
                  <a:schemeClr val="tx1"/>
                </a:solidFill>
              </a:rPr>
              <a:t>the log in Controller using AOP.</a:t>
            </a:r>
          </a:p>
          <a:p>
            <a:pPr marL="342900" indent="-342900">
              <a:buFont typeface="Calibri" pitchFamily="34" charset="0"/>
              <a:buAutoNum type="arabicPeriod"/>
            </a:pPr>
            <a:r>
              <a:rPr lang="en-GB" sz="1600" dirty="0" smtClean="0"/>
              <a:t>Save and run the program &amp; </a:t>
            </a:r>
            <a:r>
              <a:rPr lang="en-US" sz="1600" dirty="0" smtClean="0"/>
              <a:t>Click the link to run Activity code</a:t>
            </a:r>
          </a:p>
          <a:p>
            <a:pPr marL="342900" indent="-342900">
              <a:buFont typeface="Calibri" pitchFamily="34" charset="0"/>
              <a:buAutoNum type="arabicPeriod"/>
            </a:pPr>
            <a:r>
              <a:rPr lang="en-US" sz="1600" dirty="0" smtClean="0"/>
              <a:t>Click Add Museum </a:t>
            </a:r>
            <a:r>
              <a:rPr lang="en-US" sz="1600" dirty="0" smtClean="0"/>
              <a:t>and </a:t>
            </a:r>
            <a:r>
              <a:rPr lang="en-US" sz="1600" dirty="0" smtClean="0"/>
              <a:t>refer the log.</a:t>
            </a:r>
          </a:p>
          <a:p>
            <a:pPr marL="342900" indent="-342900">
              <a:buFont typeface="Calibri" pitchFamily="34" charset="0"/>
              <a:buAutoNum type="arabicPeriod"/>
            </a:pPr>
            <a:r>
              <a:rPr lang="en-US" sz="1600" dirty="0" smtClean="0"/>
              <a:t>Click on each link and verify the log.</a:t>
            </a:r>
            <a:endParaRPr lang="en-GB" sz="1600" dirty="0"/>
          </a:p>
        </p:txBody>
      </p:sp>
      <p:sp>
        <p:nvSpPr>
          <p:cNvPr id="3" name="Title 2"/>
          <p:cNvSpPr>
            <a:spLocks noGrp="1"/>
          </p:cNvSpPr>
          <p:nvPr>
            <p:ph type="title"/>
          </p:nvPr>
        </p:nvSpPr>
        <p:spPr/>
        <p:txBody>
          <a:bodyPr/>
          <a:lstStyle/>
          <a:p>
            <a:r>
              <a:rPr lang="en-US" dirty="0" smtClean="0"/>
              <a:t>Spring AOP : </a:t>
            </a:r>
            <a:r>
              <a:rPr lang="en-US" dirty="0" smtClean="0"/>
              <a:t>Try It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457200" y="358775"/>
            <a:ext cx="8228013" cy="604838"/>
          </a:xfrm>
        </p:spPr>
        <p:txBody>
          <a:bodyPr/>
          <a:lstStyle/>
          <a:p>
            <a:pPr eaLnBrk="1" hangingPunct="1">
              <a:spcBef>
                <a:spcPct val="0"/>
              </a:spcBef>
              <a:spcAft>
                <a:spcPct val="0"/>
              </a:spcAft>
            </a:pPr>
            <a:r>
              <a:rPr lang="en-US" smtClean="0">
                <a:latin typeface="Arial" charset="0"/>
                <a:cs typeface="Arial" charset="0"/>
              </a:rPr>
              <a:t>Questions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118787"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endParaRPr lang="en-US" sz="1000" dirty="0">
              <a:solidFill>
                <a:srgbClr val="000000"/>
              </a:solidFill>
            </a:endParaRPr>
          </a:p>
          <a:p>
            <a:pPr algn="r"/>
            <a:endParaRPr lang="en-US" sz="1000" dirty="0">
              <a:solidFill>
                <a:srgbClr val="000000"/>
              </a:solidFill>
            </a:endParaRPr>
          </a:p>
        </p:txBody>
      </p:sp>
      <p:sp>
        <p:nvSpPr>
          <p:cNvPr id="118788" name="Rectangle 3"/>
          <p:cNvSpPr>
            <a:spLocks noGrp="1" noChangeArrowheads="1"/>
          </p:cNvSpPr>
          <p:nvPr>
            <p:ph type="title" idx="4294967295"/>
          </p:nvPr>
        </p:nvSpPr>
        <p:spPr/>
        <p:txBody>
          <a:bodyPr/>
          <a:lstStyle/>
          <a:p>
            <a:r>
              <a:rPr lang="en-US" dirty="0" smtClean="0"/>
              <a:t>Module </a:t>
            </a:r>
            <a:r>
              <a:rPr lang="en-US" dirty="0" smtClean="0"/>
              <a:t>6 </a:t>
            </a:r>
            <a:r>
              <a:rPr lang="en-US" dirty="0" smtClean="0"/>
              <a:t>Summary (1 of 4) </a:t>
            </a:r>
            <a:r>
              <a:rPr lang="en-US" sz="2800" dirty="0" smtClean="0"/>
              <a:t> </a:t>
            </a:r>
          </a:p>
        </p:txBody>
      </p:sp>
      <p:sp>
        <p:nvSpPr>
          <p:cNvPr id="6" name="Rectangle 5"/>
          <p:cNvSpPr txBox="1">
            <a:spLocks noChangeArrowheads="1"/>
          </p:cNvSpPr>
          <p:nvPr/>
        </p:nvSpPr>
        <p:spPr>
          <a:xfrm>
            <a:off x="152400" y="1295400"/>
            <a:ext cx="8686800" cy="5334000"/>
          </a:xfrm>
          <a:prstGeom prst="rect">
            <a:avLst/>
          </a:prstGeom>
        </p:spPr>
        <p:txBody>
          <a:bodyPr/>
          <a:lstStyle/>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AOP modularizes common code dealing with each of the concern which is applicable across multiple modules.</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AOP reduces object-oriented programming problems like duplicated, tangled and scattered code.</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The different cross-cutting concerns in software development  which AOP addresses include logging, security, caching, profiling, transaction management, error handling, performance monitoring, etc.</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The three phases of AOP are aspectual decomposition, implementation of concerns and aspectual </a:t>
            </a:r>
            <a:r>
              <a:rPr lang="en-US" sz="2200" kern="0" dirty="0" err="1">
                <a:solidFill>
                  <a:srgbClr val="000000"/>
                </a:solidFill>
                <a:latin typeface="+mn-lt"/>
                <a:ea typeface="+mn-ea"/>
              </a:rPr>
              <a:t>recomposition</a:t>
            </a:r>
            <a:r>
              <a:rPr lang="en-US" sz="2200" kern="0" dirty="0">
                <a:solidFill>
                  <a:srgbClr val="000000"/>
                </a:solidFill>
                <a:latin typeface="+mn-lt"/>
                <a:ea typeface="+mn-ea"/>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119811"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endParaRPr lang="en-US" sz="1000" dirty="0">
              <a:solidFill>
                <a:srgbClr val="000000"/>
              </a:solidFill>
            </a:endParaRPr>
          </a:p>
        </p:txBody>
      </p:sp>
      <p:sp>
        <p:nvSpPr>
          <p:cNvPr id="119812" name="Rectangle 3"/>
          <p:cNvSpPr>
            <a:spLocks noGrp="1" noChangeArrowheads="1"/>
          </p:cNvSpPr>
          <p:nvPr>
            <p:ph type="title" idx="4294967295"/>
          </p:nvPr>
        </p:nvSpPr>
        <p:spPr/>
        <p:txBody>
          <a:bodyPr/>
          <a:lstStyle/>
          <a:p>
            <a:r>
              <a:rPr lang="en-US" dirty="0" smtClean="0"/>
              <a:t>Module </a:t>
            </a:r>
            <a:r>
              <a:rPr lang="en-US" dirty="0" smtClean="0"/>
              <a:t>6 Summary </a:t>
            </a:r>
            <a:r>
              <a:rPr lang="en-US" dirty="0" smtClean="0"/>
              <a:t>(2 of 4) </a:t>
            </a:r>
            <a:r>
              <a:rPr lang="en-US" sz="2800" dirty="0" smtClean="0"/>
              <a:t> </a:t>
            </a:r>
          </a:p>
        </p:txBody>
      </p:sp>
      <p:sp>
        <p:nvSpPr>
          <p:cNvPr id="6" name="Rectangle 5"/>
          <p:cNvSpPr txBox="1">
            <a:spLocks noChangeArrowheads="1"/>
          </p:cNvSpPr>
          <p:nvPr/>
        </p:nvSpPr>
        <p:spPr>
          <a:xfrm>
            <a:off x="152400" y="1295400"/>
            <a:ext cx="8686800" cy="5334000"/>
          </a:xfrm>
          <a:prstGeom prst="rect">
            <a:avLst/>
          </a:prstGeom>
        </p:spPr>
        <p:txBody>
          <a:bodyPr/>
          <a:lstStyle/>
          <a:p>
            <a:pPr marL="274638" lvl="1" indent="-274638" defTabSz="914400" eaLnBrk="0" hangingPunct="0">
              <a:spcBef>
                <a:spcPct val="20000"/>
              </a:spcBef>
              <a:buClr>
                <a:schemeClr val="tx1"/>
              </a:buClr>
              <a:buFontTx/>
              <a:buChar char="•"/>
              <a:defRPr/>
            </a:pPr>
            <a:r>
              <a:rPr lang="en-US" sz="2200" kern="0" dirty="0">
                <a:solidFill>
                  <a:srgbClr val="000000"/>
                </a:solidFill>
                <a:latin typeface="+mn-lt"/>
                <a:cs typeface="Arial" pitchFamily="34" charset="0"/>
              </a:rPr>
              <a:t>Spring AOP framework uses the common AOP terminology such as aspect, Join Point, </a:t>
            </a:r>
            <a:r>
              <a:rPr lang="en-US" sz="2200" kern="0" dirty="0" err="1">
                <a:solidFill>
                  <a:srgbClr val="000000"/>
                </a:solidFill>
                <a:latin typeface="+mn-lt"/>
                <a:cs typeface="Arial" pitchFamily="34" charset="0"/>
              </a:rPr>
              <a:t>pointcut</a:t>
            </a:r>
            <a:r>
              <a:rPr lang="en-US" sz="2200" kern="0" dirty="0">
                <a:solidFill>
                  <a:srgbClr val="000000"/>
                </a:solidFill>
                <a:latin typeface="+mn-lt"/>
                <a:cs typeface="Arial" pitchFamily="34" charset="0"/>
              </a:rPr>
              <a:t>, advice, etc.</a:t>
            </a: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lvl="1" indent="-274638" defTabSz="914400" eaLnBrk="0" hangingPunct="0">
              <a:spcBef>
                <a:spcPct val="20000"/>
              </a:spcBef>
              <a:buClr>
                <a:schemeClr val="tx1"/>
              </a:buClr>
              <a:buFontTx/>
              <a:buChar char="•"/>
              <a:defRPr/>
            </a:pPr>
            <a:r>
              <a:rPr lang="en-US" sz="2200" kern="0" dirty="0">
                <a:solidFill>
                  <a:srgbClr val="000000"/>
                </a:solidFill>
                <a:latin typeface="+mn-lt"/>
                <a:cs typeface="Arial" pitchFamily="34" charset="0"/>
              </a:rPr>
              <a:t>Spring AOP supports only method execution Join Points.</a:t>
            </a: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lvl="1" indent="-274638" defTabSz="914400" eaLnBrk="0" hangingPunct="0">
              <a:spcBef>
                <a:spcPct val="20000"/>
              </a:spcBef>
              <a:buClr>
                <a:schemeClr val="tx1"/>
              </a:buClr>
              <a:buFontTx/>
              <a:buChar char="•"/>
              <a:defRPr/>
            </a:pPr>
            <a:r>
              <a:rPr lang="en-US" sz="2200" kern="0" dirty="0">
                <a:solidFill>
                  <a:srgbClr val="000000"/>
                </a:solidFill>
                <a:latin typeface="+mn-lt"/>
                <a:cs typeface="Arial" pitchFamily="34" charset="0"/>
              </a:rPr>
              <a:t>Spring AOP provide clean decoupling of “what” action to be performed from “when/where” that action should take place.</a:t>
            </a: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lvl="1" indent="-274638" defTabSz="914400" eaLnBrk="0" hangingPunct="0">
              <a:spcBef>
                <a:spcPct val="20000"/>
              </a:spcBef>
              <a:buClr>
                <a:schemeClr val="tx1"/>
              </a:buClr>
              <a:buFontTx/>
              <a:buChar char="•"/>
              <a:defRPr/>
            </a:pPr>
            <a:r>
              <a:rPr lang="en-US" sz="2200" kern="0" dirty="0">
                <a:solidFill>
                  <a:srgbClr val="000000"/>
                </a:solidFill>
                <a:latin typeface="+mn-lt"/>
                <a:cs typeface="Arial" pitchFamily="34" charset="0"/>
              </a:rPr>
              <a:t>Spring AOP performs weaving at runtime.</a:t>
            </a: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120835"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endParaRPr lang="en-US" sz="1000" dirty="0">
              <a:solidFill>
                <a:srgbClr val="000000"/>
              </a:solidFill>
            </a:endParaRPr>
          </a:p>
          <a:p>
            <a:pPr algn="r"/>
            <a:endParaRPr lang="en-US" sz="1000" dirty="0">
              <a:solidFill>
                <a:srgbClr val="000000"/>
              </a:solidFill>
            </a:endParaRPr>
          </a:p>
        </p:txBody>
      </p:sp>
      <p:sp>
        <p:nvSpPr>
          <p:cNvPr id="120836" name="Rectangle 3"/>
          <p:cNvSpPr>
            <a:spLocks noGrp="1" noChangeArrowheads="1"/>
          </p:cNvSpPr>
          <p:nvPr>
            <p:ph type="title" idx="4294967295"/>
          </p:nvPr>
        </p:nvSpPr>
        <p:spPr/>
        <p:txBody>
          <a:bodyPr/>
          <a:lstStyle/>
          <a:p>
            <a:r>
              <a:rPr lang="en-US" dirty="0" smtClean="0"/>
              <a:t>Module </a:t>
            </a:r>
            <a:r>
              <a:rPr lang="en-US" dirty="0" smtClean="0"/>
              <a:t>6 </a:t>
            </a:r>
            <a:r>
              <a:rPr lang="en-US" dirty="0" smtClean="0"/>
              <a:t>Summary (3 of 4)</a:t>
            </a:r>
          </a:p>
        </p:txBody>
      </p:sp>
      <p:sp>
        <p:nvSpPr>
          <p:cNvPr id="6" name="Rectangle 5"/>
          <p:cNvSpPr txBox="1">
            <a:spLocks noChangeArrowheads="1"/>
          </p:cNvSpPr>
          <p:nvPr/>
        </p:nvSpPr>
        <p:spPr>
          <a:xfrm>
            <a:off x="152400" y="1295400"/>
            <a:ext cx="8686800" cy="5334000"/>
          </a:xfrm>
          <a:prstGeom prst="rect">
            <a:avLst/>
          </a:prstGeom>
        </p:spPr>
        <p:txBody>
          <a:bodyPr/>
          <a:lstStyle/>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Aspects in Spring can be implemented in two declarative ways: regular classes with either annotated </a:t>
            </a:r>
            <a:r>
              <a:rPr lang="en-US" sz="2200" kern="0" dirty="0" err="1">
                <a:solidFill>
                  <a:srgbClr val="000000"/>
                </a:solidFill>
                <a:latin typeface="+mn-lt"/>
                <a:ea typeface="+mn-ea"/>
              </a:rPr>
              <a:t>AspectJ</a:t>
            </a:r>
            <a:r>
              <a:rPr lang="en-US" sz="2200" kern="0" dirty="0">
                <a:solidFill>
                  <a:srgbClr val="000000"/>
                </a:solidFill>
                <a:latin typeface="+mn-lt"/>
                <a:ea typeface="+mn-ea"/>
              </a:rPr>
              <a:t> style or with XML schema-based approach.</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Spring AOP is implemented in pure Java, eliminating the need for special compilation process and making it suitable for use in any Java EE web container or application server.</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All the AOP-related configuration can be done in the Spring configuration file itself without the need for another AOP-specific configuration file. </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1"/>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p:txBody>
      </p:sp>
      <p:sp>
        <p:nvSpPr>
          <p:cNvPr id="121859"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endParaRPr lang="en-US" sz="1000" dirty="0">
              <a:solidFill>
                <a:srgbClr val="000000"/>
              </a:solidFill>
            </a:endParaRPr>
          </a:p>
        </p:txBody>
      </p:sp>
      <p:sp>
        <p:nvSpPr>
          <p:cNvPr id="121860" name="Rectangle 3"/>
          <p:cNvSpPr>
            <a:spLocks noGrp="1" noChangeArrowheads="1"/>
          </p:cNvSpPr>
          <p:nvPr>
            <p:ph type="title" idx="4294967295"/>
          </p:nvPr>
        </p:nvSpPr>
        <p:spPr/>
        <p:txBody>
          <a:bodyPr/>
          <a:lstStyle/>
          <a:p>
            <a:r>
              <a:rPr lang="en-US" dirty="0" smtClean="0"/>
              <a:t>Module </a:t>
            </a:r>
            <a:r>
              <a:rPr lang="en-US" dirty="0" smtClean="0"/>
              <a:t>6 </a:t>
            </a:r>
            <a:r>
              <a:rPr lang="en-US" dirty="0" smtClean="0"/>
              <a:t>Summary (4 of 4) </a:t>
            </a:r>
            <a:r>
              <a:rPr lang="en-US" sz="2800" dirty="0" smtClean="0"/>
              <a:t> </a:t>
            </a:r>
          </a:p>
        </p:txBody>
      </p:sp>
      <p:sp>
        <p:nvSpPr>
          <p:cNvPr id="6" name="Rectangle 5"/>
          <p:cNvSpPr txBox="1">
            <a:spLocks noChangeArrowheads="1"/>
          </p:cNvSpPr>
          <p:nvPr/>
        </p:nvSpPr>
        <p:spPr>
          <a:xfrm>
            <a:off x="152400" y="1295400"/>
            <a:ext cx="8686800" cy="5334000"/>
          </a:xfrm>
          <a:prstGeom prst="rect">
            <a:avLst/>
          </a:prstGeom>
        </p:spPr>
        <p:txBody>
          <a:bodyPr/>
          <a:lstStyle/>
          <a:p>
            <a:pPr marL="274638" indent="-274638" defTabSz="914400" eaLnBrk="0" hangingPunct="0">
              <a:spcBef>
                <a:spcPct val="20000"/>
              </a:spcBef>
              <a:buClr>
                <a:schemeClr val="tx1"/>
              </a:buClr>
              <a:buFontTx/>
              <a:buChar char="•"/>
              <a:defRPr/>
            </a:pPr>
            <a:r>
              <a:rPr lang="en-US" sz="2200" kern="0" dirty="0">
                <a:solidFill>
                  <a:srgbClr val="000000"/>
                </a:solidFill>
                <a:latin typeface="+mn-lt"/>
                <a:ea typeface="+mn-ea"/>
              </a:rPr>
              <a:t>Spring AOP supports </a:t>
            </a:r>
            <a:r>
              <a:rPr lang="en-US" sz="2200" kern="0" dirty="0" err="1">
                <a:solidFill>
                  <a:srgbClr val="000000"/>
                </a:solidFill>
                <a:latin typeface="+mn-lt"/>
                <a:ea typeface="+mn-ea"/>
              </a:rPr>
              <a:t>AspectJ</a:t>
            </a:r>
            <a:r>
              <a:rPr lang="en-US" sz="2200" kern="0" dirty="0">
                <a:solidFill>
                  <a:srgbClr val="000000"/>
                </a:solidFill>
                <a:latin typeface="+mn-lt"/>
                <a:ea typeface="+mn-ea"/>
              </a:rPr>
              <a:t> </a:t>
            </a:r>
            <a:r>
              <a:rPr lang="en-US" sz="2200" kern="0" dirty="0" err="1">
                <a:solidFill>
                  <a:srgbClr val="000000"/>
                </a:solidFill>
                <a:latin typeface="+mn-lt"/>
                <a:ea typeface="+mn-ea"/>
              </a:rPr>
              <a:t>pointcut</a:t>
            </a:r>
            <a:r>
              <a:rPr lang="en-US" sz="2200" kern="0" dirty="0">
                <a:solidFill>
                  <a:srgbClr val="000000"/>
                </a:solidFill>
                <a:latin typeface="+mn-lt"/>
                <a:ea typeface="+mn-ea"/>
              </a:rPr>
              <a:t> designators (set of operations) for use in </a:t>
            </a:r>
            <a:r>
              <a:rPr lang="en-US" sz="2200" kern="0" dirty="0" err="1">
                <a:solidFill>
                  <a:srgbClr val="000000"/>
                </a:solidFill>
                <a:latin typeface="+mn-lt"/>
                <a:ea typeface="+mn-ea"/>
              </a:rPr>
              <a:t>pointcut</a:t>
            </a:r>
            <a:r>
              <a:rPr lang="en-US" sz="2200" kern="0" dirty="0">
                <a:solidFill>
                  <a:srgbClr val="000000"/>
                </a:solidFill>
                <a:latin typeface="+mn-lt"/>
                <a:ea typeface="+mn-ea"/>
              </a:rPr>
              <a:t> expressions.</a:t>
            </a: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r>
              <a:rPr lang="en-US" sz="2200" kern="0" dirty="0" err="1">
                <a:solidFill>
                  <a:srgbClr val="000000"/>
                </a:solidFill>
                <a:latin typeface="+mn-lt"/>
                <a:ea typeface="+mn-ea"/>
              </a:rPr>
              <a:t>Pointcut</a:t>
            </a:r>
            <a:r>
              <a:rPr lang="en-US" sz="2200" kern="0" dirty="0">
                <a:solidFill>
                  <a:srgbClr val="000000"/>
                </a:solidFill>
                <a:latin typeface="+mn-lt"/>
                <a:ea typeface="+mn-ea"/>
              </a:rPr>
              <a:t> expressions can be regular expressions, method pattern match, composite </a:t>
            </a:r>
            <a:r>
              <a:rPr lang="en-US" sz="2200" kern="0" dirty="0" err="1">
                <a:solidFill>
                  <a:srgbClr val="000000"/>
                </a:solidFill>
                <a:latin typeface="+mn-lt"/>
                <a:ea typeface="+mn-ea"/>
              </a:rPr>
              <a:t>pointcuts</a:t>
            </a:r>
            <a:r>
              <a:rPr lang="en-US" sz="2200" kern="0" dirty="0">
                <a:solidFill>
                  <a:srgbClr val="000000"/>
                </a:solidFill>
                <a:latin typeface="+mn-lt"/>
                <a:ea typeface="+mn-ea"/>
              </a:rPr>
              <a:t>, or user-defined </a:t>
            </a:r>
            <a:r>
              <a:rPr lang="en-US" sz="2200" kern="0" dirty="0" err="1">
                <a:solidFill>
                  <a:srgbClr val="000000"/>
                </a:solidFill>
                <a:latin typeface="Arial"/>
                <a:ea typeface="+mn-ea"/>
              </a:rPr>
              <a:t>pointcut</a:t>
            </a:r>
            <a:r>
              <a:rPr lang="en-US" sz="2200" kern="0" dirty="0">
                <a:solidFill>
                  <a:srgbClr val="000000"/>
                </a:solidFill>
                <a:latin typeface="Arial"/>
                <a:ea typeface="+mn-ea"/>
              </a:rPr>
              <a:t> expressions (which can be referenced by the </a:t>
            </a:r>
            <a:r>
              <a:rPr lang="en-US" sz="2200" kern="0" dirty="0" err="1">
                <a:solidFill>
                  <a:srgbClr val="000000"/>
                </a:solidFill>
                <a:latin typeface="Arial"/>
                <a:ea typeface="+mn-ea"/>
              </a:rPr>
              <a:t>pointcut</a:t>
            </a:r>
            <a:r>
              <a:rPr lang="en-US" sz="2200" kern="0" dirty="0">
                <a:solidFill>
                  <a:srgbClr val="000000"/>
                </a:solidFill>
                <a:latin typeface="Arial"/>
                <a:ea typeface="+mn-ea"/>
              </a:rPr>
              <a:t> expression name – also called named </a:t>
            </a:r>
            <a:r>
              <a:rPr lang="en-US" sz="2200" kern="0" dirty="0" err="1">
                <a:solidFill>
                  <a:srgbClr val="000000"/>
                </a:solidFill>
                <a:latin typeface="Arial"/>
                <a:ea typeface="+mn-ea"/>
              </a:rPr>
              <a:t>pointcuts</a:t>
            </a:r>
            <a:r>
              <a:rPr lang="en-US" sz="2200" kern="0" dirty="0">
                <a:solidFill>
                  <a:srgbClr val="000000"/>
                </a:solidFill>
                <a:latin typeface="Arial"/>
                <a:ea typeface="+mn-ea"/>
              </a:rPr>
              <a:t>).</a:t>
            </a:r>
          </a:p>
          <a:p>
            <a:pPr marL="274638" indent="-274638" defTabSz="914400" eaLnBrk="0" hangingPunct="0">
              <a:spcBef>
                <a:spcPct val="20000"/>
              </a:spcBef>
              <a:buClr>
                <a:schemeClr val="tx1"/>
              </a:buClr>
              <a:buFontTx/>
              <a:buChar char="•"/>
              <a:defRPr/>
            </a:pPr>
            <a:endParaRPr lang="en-US" sz="2200" kern="0" dirty="0">
              <a:solidFill>
                <a:srgbClr val="000000"/>
              </a:solidFill>
              <a:latin typeface="Arial"/>
              <a:ea typeface="+mn-ea"/>
            </a:endParaRPr>
          </a:p>
          <a:p>
            <a:pPr marL="274638" indent="-274638" defTabSz="914400" eaLnBrk="0" hangingPunct="0">
              <a:spcBef>
                <a:spcPct val="20000"/>
              </a:spcBef>
              <a:buClr>
                <a:schemeClr val="tx1"/>
              </a:buClr>
              <a:buFontTx/>
              <a:buChar char="•"/>
              <a:defRPr/>
            </a:pPr>
            <a:r>
              <a:rPr lang="en-US" sz="2200" kern="0" dirty="0">
                <a:solidFill>
                  <a:srgbClr val="000000"/>
                </a:solidFill>
                <a:latin typeface="Arial"/>
                <a:ea typeface="+mn-ea"/>
              </a:rPr>
              <a:t>Spring AOP’s @</a:t>
            </a:r>
            <a:r>
              <a:rPr lang="en-US" sz="2200" kern="0" dirty="0" err="1">
                <a:solidFill>
                  <a:srgbClr val="000000"/>
                </a:solidFill>
                <a:latin typeface="Arial"/>
                <a:ea typeface="+mn-ea"/>
              </a:rPr>
              <a:t>AspectJ</a:t>
            </a:r>
            <a:r>
              <a:rPr lang="en-US" sz="2200" kern="0" dirty="0">
                <a:solidFill>
                  <a:srgbClr val="000000"/>
                </a:solidFill>
                <a:latin typeface="Arial"/>
                <a:ea typeface="+mn-ea"/>
              </a:rPr>
              <a:t> and schema-based approaches use the same </a:t>
            </a:r>
            <a:r>
              <a:rPr lang="en-US" sz="2200" kern="0" dirty="0" err="1">
                <a:solidFill>
                  <a:srgbClr val="000000"/>
                </a:solidFill>
                <a:latin typeface="Arial"/>
                <a:ea typeface="+mn-ea"/>
              </a:rPr>
              <a:t>pointcut</a:t>
            </a:r>
            <a:r>
              <a:rPr lang="en-US" sz="2200" kern="0" dirty="0">
                <a:solidFill>
                  <a:srgbClr val="000000"/>
                </a:solidFill>
                <a:latin typeface="Arial"/>
                <a:ea typeface="+mn-ea"/>
              </a:rPr>
              <a:t> expressions and advice types. </a:t>
            </a:r>
          </a:p>
          <a:p>
            <a:pPr marL="274638" indent="-274638" defTabSz="914400" eaLnBrk="0" hangingPunct="0">
              <a:spcBef>
                <a:spcPct val="20000"/>
              </a:spcBef>
              <a:buClr>
                <a:schemeClr val="tx1"/>
              </a:buClr>
              <a:buFontTx/>
              <a:buChar char="•"/>
              <a:defRPr/>
            </a:pPr>
            <a:endParaRPr lang="en-US" sz="2200" kern="0" dirty="0">
              <a:solidFill>
                <a:srgbClr val="000000"/>
              </a:solidFill>
              <a:latin typeface="Arial"/>
              <a:ea typeface="+mn-ea"/>
            </a:endParaRP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a:p>
            <a:pPr marL="274638" lvl="1" indent="-274638" defTabSz="914400" eaLnBrk="0" hangingPunct="0">
              <a:spcBef>
                <a:spcPct val="20000"/>
              </a:spcBef>
              <a:buClr>
                <a:schemeClr val="tx1"/>
              </a:buClr>
              <a:buFontTx/>
              <a:buChar char="•"/>
              <a:defRPr/>
            </a:pPr>
            <a:endParaRPr lang="en-US" sz="2200" kern="0" dirty="0">
              <a:solidFill>
                <a:srgbClr val="000000"/>
              </a:solidFill>
              <a:latin typeface="+mn-lt"/>
              <a:cs typeface="Arial" pitchFamily="34" charset="0"/>
            </a:endParaRPr>
          </a:p>
          <a:p>
            <a:pPr marL="274638" indent="-274638" defTabSz="914400" eaLnBrk="0" hangingPunct="0">
              <a:spcBef>
                <a:spcPct val="20000"/>
              </a:spcBef>
              <a:buClr>
                <a:schemeClr val="tx1"/>
              </a:buClr>
              <a:buFontTx/>
              <a:buChar char="•"/>
              <a:defRPr/>
            </a:pPr>
            <a:endParaRPr lang="en-US" sz="2200" kern="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457200" y="358775"/>
            <a:ext cx="8228013" cy="604838"/>
          </a:xfrm>
        </p:spPr>
        <p:txBody>
          <a:bodyPr/>
          <a:lstStyle/>
          <a:p>
            <a:pPr eaLnBrk="1" hangingPunct="1">
              <a:spcBef>
                <a:spcPct val="0"/>
              </a:spcBef>
              <a:spcAft>
                <a:spcPct val="0"/>
              </a:spcAft>
            </a:pPr>
            <a:r>
              <a:rPr lang="en-US" smtClean="0">
                <a:latin typeface="Arial" charset="0"/>
                <a:cs typeface="Arial" charset="0"/>
              </a:rPr>
              <a:t>Questions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AOP Fundamentals (1 of 7)</a:t>
            </a:r>
          </a:p>
        </p:txBody>
      </p:sp>
      <p:sp>
        <p:nvSpPr>
          <p:cNvPr id="11267" name="Content Placeholder 3"/>
          <p:cNvSpPr>
            <a:spLocks noGrp="1"/>
          </p:cNvSpPr>
          <p:nvPr>
            <p:ph idx="4294967295"/>
          </p:nvPr>
        </p:nvSpPr>
        <p:spPr>
          <a:xfrm>
            <a:off x="152400" y="1371600"/>
            <a:ext cx="8839200" cy="5334000"/>
          </a:xfrm>
          <a:prstGeom prst="rect">
            <a:avLst/>
          </a:prstGeom>
        </p:spPr>
        <p:txBody>
          <a:bodyPr/>
          <a:lstStyle/>
          <a:p>
            <a:r>
              <a:rPr lang="en-US" dirty="0" smtClean="0"/>
              <a:t>Core concern:</a:t>
            </a:r>
          </a:p>
          <a:p>
            <a:pPr lvl="1"/>
            <a:r>
              <a:rPr lang="en-US" dirty="0" smtClean="0"/>
              <a:t>Distinct feature or behavior of a program which is modular/independent of other features</a:t>
            </a:r>
          </a:p>
          <a:p>
            <a:pPr lvl="1"/>
            <a:r>
              <a:rPr lang="en-US" dirty="0" smtClean="0"/>
              <a:t>Core Business Logic</a:t>
            </a:r>
          </a:p>
          <a:p>
            <a:endParaRPr lang="en-US" dirty="0" smtClean="0"/>
          </a:p>
          <a:p>
            <a:r>
              <a:rPr lang="en-US" dirty="0" smtClean="0"/>
              <a:t>Cross-cutting concerns:</a:t>
            </a:r>
          </a:p>
          <a:p>
            <a:pPr lvl="1"/>
            <a:r>
              <a:rPr lang="en-US" dirty="0" smtClean="0"/>
              <a:t>Concerns that cannot be cleanly decomposed from the other concerns in the object-oriented programs</a:t>
            </a:r>
          </a:p>
          <a:p>
            <a:pPr lvl="1"/>
            <a:r>
              <a:rPr lang="en-US" dirty="0" smtClean="0"/>
              <a:t>A concern that spans across multiple modules</a:t>
            </a:r>
          </a:p>
          <a:p>
            <a:pPr lvl="1"/>
            <a:r>
              <a:rPr lang="en-US" dirty="0" smtClean="0"/>
              <a:t>Not core business logic/concern but something that is needed for other purposes</a:t>
            </a:r>
          </a:p>
        </p:txBody>
      </p:sp>
      <p:sp>
        <p:nvSpPr>
          <p:cNvPr id="11268"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AOP Fundamentals (2 of 7)</a:t>
            </a:r>
          </a:p>
        </p:txBody>
      </p:sp>
      <p:sp>
        <p:nvSpPr>
          <p:cNvPr id="12291" name="Content Placeholder 3"/>
          <p:cNvSpPr>
            <a:spLocks noGrp="1"/>
          </p:cNvSpPr>
          <p:nvPr>
            <p:ph idx="4294967295"/>
          </p:nvPr>
        </p:nvSpPr>
        <p:spPr>
          <a:xfrm>
            <a:off x="152400" y="1295400"/>
            <a:ext cx="8458200" cy="5334000"/>
          </a:xfrm>
          <a:prstGeom prst="rect">
            <a:avLst/>
          </a:prstGeom>
        </p:spPr>
        <p:txBody>
          <a:bodyPr/>
          <a:lstStyle/>
          <a:p>
            <a:r>
              <a:rPr lang="en-US" smtClean="0"/>
              <a:t>Common cross-cutting concerns:</a:t>
            </a:r>
            <a:endParaRPr lang="en-US" sz="2400" smtClean="0"/>
          </a:p>
          <a:p>
            <a:pPr lvl="1"/>
            <a:r>
              <a:rPr lang="en-US" smtClean="0"/>
              <a:t>Logging</a:t>
            </a:r>
          </a:p>
          <a:p>
            <a:pPr lvl="1"/>
            <a:r>
              <a:rPr lang="en-US" smtClean="0"/>
              <a:t>Security</a:t>
            </a:r>
          </a:p>
          <a:p>
            <a:pPr lvl="1"/>
            <a:r>
              <a:rPr lang="en-US" smtClean="0"/>
              <a:t>Caching</a:t>
            </a:r>
          </a:p>
          <a:p>
            <a:pPr lvl="1"/>
            <a:r>
              <a:rPr lang="en-US" smtClean="0"/>
              <a:t>Transaction management</a:t>
            </a:r>
          </a:p>
          <a:p>
            <a:pPr lvl="1"/>
            <a:r>
              <a:rPr lang="en-US" smtClean="0"/>
              <a:t>Error handling</a:t>
            </a:r>
          </a:p>
          <a:p>
            <a:pPr lvl="1"/>
            <a:r>
              <a:rPr lang="en-US" smtClean="0"/>
              <a:t>Performance monitoring</a:t>
            </a:r>
          </a:p>
          <a:p>
            <a:pPr lvl="1"/>
            <a:endParaRPr lang="en-US" smtClean="0"/>
          </a:p>
          <a:p>
            <a:endParaRPr lang="en-US" smtClean="0"/>
          </a:p>
        </p:txBody>
      </p:sp>
      <p:sp>
        <p:nvSpPr>
          <p:cNvPr id="12292"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title"/>
          </p:nvPr>
        </p:nvSpPr>
        <p:spPr/>
        <p:txBody>
          <a:bodyPr/>
          <a:lstStyle/>
          <a:p>
            <a:r>
              <a:rPr lang="en-US" dirty="0" smtClean="0"/>
              <a:t>AOP Fundamentals (3 of 7)</a:t>
            </a:r>
          </a:p>
        </p:txBody>
      </p:sp>
      <p:sp>
        <p:nvSpPr>
          <p:cNvPr id="13315" name="Content Placeholder 6"/>
          <p:cNvSpPr>
            <a:spLocks noGrp="1"/>
          </p:cNvSpPr>
          <p:nvPr>
            <p:ph idx="4294967295"/>
          </p:nvPr>
        </p:nvSpPr>
        <p:spPr>
          <a:xfrm>
            <a:off x="152400" y="1371600"/>
            <a:ext cx="8763000" cy="5334000"/>
          </a:xfrm>
          <a:prstGeom prst="rect">
            <a:avLst/>
          </a:prstGeom>
        </p:spPr>
        <p:txBody>
          <a:bodyPr/>
          <a:lstStyle/>
          <a:p>
            <a:r>
              <a:rPr lang="en-US" dirty="0" smtClean="0"/>
              <a:t>Problem area: interspersed code</a:t>
            </a:r>
          </a:p>
          <a:p>
            <a:pPr lvl="1"/>
            <a:r>
              <a:rPr lang="en-US" dirty="0" smtClean="0"/>
              <a:t>Code scattering and code duplication</a:t>
            </a:r>
          </a:p>
          <a:p>
            <a:pPr lvl="1"/>
            <a:r>
              <a:rPr lang="en-US" dirty="0" smtClean="0"/>
              <a:t>Same concern used in many places of the application</a:t>
            </a:r>
          </a:p>
          <a:p>
            <a:pPr lvl="1"/>
            <a:r>
              <a:rPr lang="en-US" dirty="0" smtClean="0"/>
              <a:t>Example: Let’s consider a requirement for logging the entrance and exit of a method.</a:t>
            </a:r>
          </a:p>
          <a:p>
            <a:pPr lvl="2"/>
            <a:r>
              <a:rPr lang="en-US" dirty="0" smtClean="0"/>
              <a:t>The same logger statements are repeated at the start and end of each method.</a:t>
            </a:r>
          </a:p>
          <a:p>
            <a:pPr lvl="2"/>
            <a:r>
              <a:rPr lang="en-US" dirty="0" smtClean="0"/>
              <a:t>The same logger class and statements are used in all the methods across all modules in the application.</a:t>
            </a:r>
          </a:p>
          <a:p>
            <a:endParaRPr lang="en-US" dirty="0" smtClean="0"/>
          </a:p>
          <a:p>
            <a:endParaRPr lang="en-US" dirty="0" smtClean="0"/>
          </a:p>
        </p:txBody>
      </p:sp>
      <p:sp>
        <p:nvSpPr>
          <p:cNvPr id="13316" name="Slide Number Placeholder 3"/>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5"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5"/>
          <p:cNvSpPr>
            <a:spLocks noGrp="1"/>
          </p:cNvSpPr>
          <p:nvPr>
            <p:ph type="title"/>
          </p:nvPr>
        </p:nvSpPr>
        <p:spPr/>
        <p:txBody>
          <a:bodyPr/>
          <a:lstStyle/>
          <a:p>
            <a:r>
              <a:rPr lang="en-US" dirty="0" smtClean="0"/>
              <a:t>AOP Fundamentals (4 of 7)</a:t>
            </a:r>
          </a:p>
        </p:txBody>
      </p:sp>
      <p:sp>
        <p:nvSpPr>
          <p:cNvPr id="14339" name="Content Placeholder 16"/>
          <p:cNvSpPr>
            <a:spLocks noGrp="1"/>
          </p:cNvSpPr>
          <p:nvPr>
            <p:ph idx="4294967295"/>
          </p:nvPr>
        </p:nvSpPr>
        <p:spPr>
          <a:xfrm>
            <a:off x="0" y="1371600"/>
            <a:ext cx="8458200" cy="5334000"/>
          </a:xfrm>
          <a:prstGeom prst="rect">
            <a:avLst/>
          </a:prstGeom>
        </p:spPr>
        <p:txBody>
          <a:bodyPr/>
          <a:lstStyle/>
          <a:p>
            <a:pPr marL="463550" indent="-341313">
              <a:defRPr/>
            </a:pPr>
            <a:r>
              <a:rPr lang="en-US" dirty="0" smtClean="0"/>
              <a:t>Sample for demonstrating interspersed code  </a:t>
            </a:r>
          </a:p>
          <a:p>
            <a:pPr>
              <a:defRPr/>
            </a:pPr>
            <a:endParaRPr lang="en-US" dirty="0" smtClean="0"/>
          </a:p>
        </p:txBody>
      </p:sp>
      <p:sp>
        <p:nvSpPr>
          <p:cNvPr id="14340"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smtClean="0">
              <a:latin typeface="Arial" pitchFamily="34" charset="0"/>
            </a:endParaRPr>
          </a:p>
          <a:p>
            <a:pPr>
              <a:defRPr/>
            </a:pPr>
            <a:endParaRPr lang="en-US" dirty="0" smtClean="0">
              <a:latin typeface="Arial" pitchFamily="34" charset="0"/>
            </a:endParaRPr>
          </a:p>
        </p:txBody>
      </p:sp>
      <p:sp>
        <p:nvSpPr>
          <p:cNvPr id="14341" name="Text Box 3"/>
          <p:cNvSpPr txBox="1">
            <a:spLocks noChangeArrowheads="1"/>
          </p:cNvSpPr>
          <p:nvPr/>
        </p:nvSpPr>
        <p:spPr bwMode="auto">
          <a:xfrm>
            <a:off x="457201" y="1728788"/>
            <a:ext cx="6029864" cy="4431983"/>
          </a:xfrm>
          <a:prstGeom prst="rect">
            <a:avLst/>
          </a:prstGeom>
          <a:noFill/>
          <a:ln w="9525" algn="ctr">
            <a:solidFill>
              <a:schemeClr val="tx1">
                <a:alpha val="70195"/>
              </a:schemeClr>
            </a:solidFill>
            <a:miter lim="800000"/>
            <a:headEnd/>
            <a:tailEnd/>
          </a:ln>
        </p:spPr>
        <p:txBody>
          <a:bodyPr wrap="square">
            <a:spAutoFit/>
          </a:bodyPr>
          <a:lstStyle/>
          <a:p>
            <a:pPr eaLnBrk="0" hangingPunct="0">
              <a:tabLst>
                <a:tab pos="0" algn="l"/>
              </a:tabLst>
            </a:pPr>
            <a:r>
              <a:rPr lang="en-US" sz="1600" dirty="0">
                <a:solidFill>
                  <a:schemeClr val="tx1"/>
                </a:solidFill>
                <a:ea typeface="Times New Roman" pitchFamily="18" charset="0"/>
                <a:cs typeface="Courier New" pitchFamily="49" charset="0"/>
              </a:rPr>
              <a:t>public class </a:t>
            </a:r>
            <a:r>
              <a:rPr lang="en-US" sz="1600" dirty="0" err="1">
                <a:solidFill>
                  <a:schemeClr val="tx1"/>
                </a:solidFill>
                <a:ea typeface="Times New Roman" pitchFamily="18" charset="0"/>
                <a:cs typeface="Courier New" pitchFamily="49" charset="0"/>
              </a:rPr>
              <a:t>CourseRegistrationService</a:t>
            </a:r>
            <a:endParaRPr lang="en-US" sz="1600" dirty="0">
              <a:solidFill>
                <a:schemeClr val="tx1"/>
              </a:solidFill>
              <a:ea typeface="Times New Roman" pitchFamily="18" charset="0"/>
              <a:cs typeface="Courier New" pitchFamily="49" charset="0"/>
            </a:endParaRPr>
          </a:p>
          <a:p>
            <a:pPr eaLnBrk="0" hangingPunct="0">
              <a:tabLst>
                <a:tab pos="0" algn="l"/>
              </a:tabLst>
            </a:pPr>
            <a:r>
              <a:rPr lang="en-US" sz="1600" dirty="0">
                <a:solidFill>
                  <a:schemeClr val="tx1"/>
                </a:solidFill>
                <a:ea typeface="Times New Roman" pitchFamily="18" charset="0"/>
                <a:cs typeface="Courier New" pitchFamily="49" charset="0"/>
              </a:rPr>
              <a:t>{</a:t>
            </a:r>
          </a:p>
          <a:p>
            <a:pPr eaLnBrk="0" hangingPunct="0">
              <a:tabLst>
                <a:tab pos="0" algn="l"/>
              </a:tabLst>
            </a:pPr>
            <a:r>
              <a:rPr lang="en-US" sz="1400" dirty="0">
                <a:solidFill>
                  <a:schemeClr val="tx1"/>
                </a:solidFill>
                <a:ea typeface="Times New Roman" pitchFamily="18" charset="0"/>
                <a:cs typeface="Courier New" pitchFamily="49" charset="0"/>
              </a:rPr>
              <a:t>	</a:t>
            </a:r>
            <a:r>
              <a:rPr lang="en-US" sz="1400" dirty="0" smtClean="0">
                <a:solidFill>
                  <a:schemeClr val="tx1"/>
                </a:solidFill>
                <a:ea typeface="Times New Roman" pitchFamily="18" charset="0"/>
                <a:cs typeface="Courier New" pitchFamily="49" charset="0"/>
              </a:rPr>
              <a:t>// </a:t>
            </a:r>
            <a:r>
              <a:rPr lang="en-US" sz="1400" dirty="0">
                <a:solidFill>
                  <a:schemeClr val="tx1"/>
                </a:solidFill>
                <a:ea typeface="Times New Roman" pitchFamily="18" charset="0"/>
                <a:cs typeface="Courier New" pitchFamily="49" charset="0"/>
              </a:rPr>
              <a:t>properties, constructors and other methods…..</a:t>
            </a:r>
          </a:p>
          <a:p>
            <a:pPr eaLnBrk="0" hangingPunct="0">
              <a:tabLst>
                <a:tab pos="0" algn="l"/>
              </a:tabLst>
            </a:pPr>
            <a:endParaRPr lang="en-US" sz="1400" dirty="0">
              <a:solidFill>
                <a:schemeClr val="tx1"/>
              </a:solidFill>
              <a:ea typeface="Times New Roman" pitchFamily="18" charset="0"/>
              <a:cs typeface="Courier New" pitchFamily="49" charset="0"/>
            </a:endParaRPr>
          </a:p>
          <a:p>
            <a:pPr eaLnBrk="0" hangingPunct="0">
              <a:tabLst>
                <a:tab pos="0" algn="l"/>
              </a:tabLst>
            </a:pPr>
            <a:r>
              <a:rPr lang="en-US" sz="1600" dirty="0">
                <a:solidFill>
                  <a:schemeClr val="tx1"/>
                </a:solidFill>
                <a:ea typeface="Times New Roman" pitchFamily="18" charset="0"/>
                <a:cs typeface="Courier New" pitchFamily="49" charset="0"/>
              </a:rPr>
              <a:t>	</a:t>
            </a:r>
            <a:r>
              <a:rPr lang="en-US" sz="1600" dirty="0" smtClean="0">
                <a:solidFill>
                  <a:schemeClr val="tx1"/>
                </a:solidFill>
                <a:ea typeface="Times New Roman" pitchFamily="18" charset="0"/>
                <a:cs typeface="Courier New" pitchFamily="49" charset="0"/>
              </a:rPr>
              <a:t>Logger </a:t>
            </a:r>
            <a:r>
              <a:rPr lang="en-US" sz="1600" dirty="0" err="1">
                <a:solidFill>
                  <a:schemeClr val="tx1"/>
                </a:solidFill>
                <a:ea typeface="Times New Roman" pitchFamily="18" charset="0"/>
                <a:cs typeface="Courier New" pitchFamily="49" charset="0"/>
              </a:rPr>
              <a:t>myLogger</a:t>
            </a:r>
            <a:r>
              <a:rPr lang="en-US" sz="1600" dirty="0">
                <a:solidFill>
                  <a:schemeClr val="tx1"/>
                </a:solidFill>
                <a:ea typeface="Times New Roman" pitchFamily="18" charset="0"/>
                <a:cs typeface="Courier New" pitchFamily="49" charset="0"/>
              </a:rPr>
              <a:t>;</a:t>
            </a:r>
          </a:p>
          <a:p>
            <a:pPr eaLnBrk="0" hangingPunct="0">
              <a:tabLst>
                <a:tab pos="0" algn="l"/>
              </a:tabLst>
            </a:pPr>
            <a:r>
              <a:rPr lang="en-US" sz="1600" dirty="0">
                <a:solidFill>
                  <a:schemeClr val="tx1"/>
                </a:solidFill>
                <a:ea typeface="Times New Roman" pitchFamily="18" charset="0"/>
                <a:cs typeface="Courier New" pitchFamily="49" charset="0"/>
              </a:rPr>
              <a:t>	</a:t>
            </a:r>
            <a:r>
              <a:rPr lang="en-US" sz="1600" dirty="0" smtClean="0">
                <a:solidFill>
                  <a:schemeClr val="tx1"/>
                </a:solidFill>
                <a:ea typeface="Times New Roman" pitchFamily="18" charset="0"/>
                <a:cs typeface="Courier New" pitchFamily="49" charset="0"/>
              </a:rPr>
              <a:t>public </a:t>
            </a:r>
            <a:r>
              <a:rPr lang="en-US" sz="1600" dirty="0" err="1">
                <a:solidFill>
                  <a:schemeClr val="tx1"/>
                </a:solidFill>
                <a:ea typeface="Times New Roman" pitchFamily="18" charset="0"/>
                <a:cs typeface="Courier New" pitchFamily="49" charset="0"/>
              </a:rPr>
              <a:t>int</a:t>
            </a:r>
            <a:r>
              <a:rPr lang="en-US" sz="1600" dirty="0">
                <a:solidFill>
                  <a:schemeClr val="tx1"/>
                </a:solidFill>
                <a:ea typeface="Times New Roman" pitchFamily="18" charset="0"/>
                <a:cs typeface="Courier New" pitchFamily="49" charset="0"/>
              </a:rPr>
              <a:t> </a:t>
            </a:r>
            <a:r>
              <a:rPr lang="en-US" sz="1600" dirty="0" err="1">
                <a:solidFill>
                  <a:schemeClr val="tx1"/>
                </a:solidFill>
                <a:ea typeface="Times New Roman" pitchFamily="18" charset="0"/>
                <a:cs typeface="Courier New" pitchFamily="49" charset="0"/>
              </a:rPr>
              <a:t>registerStudentIntoCourse</a:t>
            </a:r>
            <a:r>
              <a:rPr lang="en-US" sz="1600" dirty="0">
                <a:solidFill>
                  <a:schemeClr val="tx1"/>
                </a:solidFill>
                <a:ea typeface="Times New Roman" pitchFamily="18" charset="0"/>
                <a:cs typeface="Courier New" pitchFamily="49" charset="0"/>
              </a:rPr>
              <a:t>(long 					</a:t>
            </a:r>
            <a:r>
              <a:rPr lang="en-US" sz="1600" dirty="0" err="1">
                <a:solidFill>
                  <a:schemeClr val="tx1"/>
                </a:solidFill>
                <a:ea typeface="Times New Roman" pitchFamily="18" charset="0"/>
                <a:cs typeface="Courier New" pitchFamily="49" charset="0"/>
              </a:rPr>
              <a:t>studentId</a:t>
            </a:r>
            <a:r>
              <a:rPr lang="en-US" sz="1600" dirty="0">
                <a:solidFill>
                  <a:schemeClr val="tx1"/>
                </a:solidFill>
                <a:ea typeface="Times New Roman" pitchFamily="18" charset="0"/>
                <a:cs typeface="Courier New" pitchFamily="49" charset="0"/>
              </a:rPr>
              <a:t>, String </a:t>
            </a:r>
            <a:r>
              <a:rPr lang="en-US" sz="1600" dirty="0" err="1">
                <a:solidFill>
                  <a:schemeClr val="tx1"/>
                </a:solidFill>
                <a:ea typeface="Times New Roman" pitchFamily="18" charset="0"/>
                <a:cs typeface="Courier New" pitchFamily="49" charset="0"/>
              </a:rPr>
              <a:t>courseId</a:t>
            </a:r>
            <a:r>
              <a:rPr lang="en-US" sz="1600" dirty="0">
                <a:solidFill>
                  <a:schemeClr val="tx1"/>
                </a:solidFill>
                <a:ea typeface="Times New Roman" pitchFamily="18" charset="0"/>
                <a:cs typeface="Courier New" pitchFamily="49" charset="0"/>
              </a:rPr>
              <a:t>) {</a:t>
            </a:r>
          </a:p>
          <a:p>
            <a:pPr eaLnBrk="0" hangingPunct="0">
              <a:tabLst>
                <a:tab pos="0" algn="l"/>
              </a:tabLst>
            </a:pPr>
            <a:r>
              <a:rPr lang="en-US" sz="1600" dirty="0">
                <a:solidFill>
                  <a:schemeClr val="tx1"/>
                </a:solidFill>
                <a:ea typeface="Times New Roman" pitchFamily="18" charset="0"/>
                <a:cs typeface="Courier New" pitchFamily="49" charset="0"/>
              </a:rPr>
              <a:t>			</a:t>
            </a:r>
          </a:p>
          <a:p>
            <a:pPr eaLnBrk="0" hangingPunct="0">
              <a:tabLst>
                <a:tab pos="0" algn="l"/>
              </a:tabLst>
            </a:pPr>
            <a:r>
              <a:rPr lang="en-US" sz="1600" dirty="0">
                <a:solidFill>
                  <a:schemeClr val="tx1"/>
                </a:solidFill>
                <a:ea typeface="Times New Roman" pitchFamily="18" charset="0"/>
                <a:cs typeface="Courier New" pitchFamily="49" charset="0"/>
              </a:rPr>
              <a:t>	</a:t>
            </a:r>
            <a:r>
              <a:rPr lang="en-US" sz="1600" dirty="0" smtClean="0">
                <a:solidFill>
                  <a:schemeClr val="tx1"/>
                </a:solidFill>
                <a:ea typeface="Times New Roman" pitchFamily="18" charset="0"/>
                <a:cs typeface="Courier New" pitchFamily="49" charset="0"/>
              </a:rPr>
              <a:t>myLogger.log(</a:t>
            </a:r>
            <a:r>
              <a:rPr lang="en-US" sz="1600" dirty="0" smtClean="0">
                <a:latin typeface="Courier New" pitchFamily="49" charset="0"/>
                <a:ea typeface="Times New Roman" pitchFamily="18" charset="0"/>
                <a:cs typeface="Courier New" pitchFamily="49" charset="0"/>
              </a:rPr>
              <a:t>“</a:t>
            </a:r>
            <a:r>
              <a:rPr lang="en-US" sz="1600" dirty="0" smtClean="0">
                <a:solidFill>
                  <a:schemeClr val="tx1"/>
                </a:solidFill>
                <a:ea typeface="Times New Roman" pitchFamily="18" charset="0"/>
                <a:cs typeface="Courier New" pitchFamily="49" charset="0"/>
              </a:rPr>
              <a:t>Before </a:t>
            </a:r>
            <a:r>
              <a:rPr lang="en-US" sz="1600" dirty="0">
                <a:solidFill>
                  <a:schemeClr val="tx1"/>
                </a:solidFill>
                <a:ea typeface="Times New Roman" pitchFamily="18" charset="0"/>
                <a:cs typeface="Courier New" pitchFamily="49" charset="0"/>
              </a:rPr>
              <a:t>registering ”+ </a:t>
            </a:r>
            <a:r>
              <a:rPr lang="en-US" sz="1600" dirty="0" err="1">
                <a:solidFill>
                  <a:schemeClr val="tx1"/>
                </a:solidFill>
                <a:ea typeface="Times New Roman" pitchFamily="18" charset="0"/>
                <a:cs typeface="Courier New" pitchFamily="49" charset="0"/>
              </a:rPr>
              <a:t>studentId</a:t>
            </a:r>
            <a:r>
              <a:rPr lang="en-US" sz="1600" dirty="0">
                <a:solidFill>
                  <a:schemeClr val="tx1"/>
                </a:solidFill>
                <a:ea typeface="Times New Roman" pitchFamily="18" charset="0"/>
                <a:cs typeface="Courier New" pitchFamily="49" charset="0"/>
              </a:rPr>
              <a:t> 				+“into Course: </a:t>
            </a:r>
            <a:r>
              <a:rPr lang="en-US" sz="1600" dirty="0">
                <a:solidFill>
                  <a:schemeClr val="tx1"/>
                </a:solidFill>
                <a:latin typeface="Courier New" pitchFamily="49" charset="0"/>
                <a:ea typeface="Times New Roman" pitchFamily="18" charset="0"/>
                <a:cs typeface="Courier New" pitchFamily="49" charset="0"/>
              </a:rPr>
              <a:t>”</a:t>
            </a:r>
            <a:r>
              <a:rPr lang="en-US" sz="1600" dirty="0">
                <a:solidFill>
                  <a:schemeClr val="tx1"/>
                </a:solidFill>
                <a:ea typeface="Times New Roman" pitchFamily="18" charset="0"/>
                <a:cs typeface="Courier New" pitchFamily="49" charset="0"/>
              </a:rPr>
              <a:t> + </a:t>
            </a:r>
            <a:r>
              <a:rPr lang="en-US" sz="1600" dirty="0" err="1">
                <a:solidFill>
                  <a:schemeClr val="tx1"/>
                </a:solidFill>
                <a:ea typeface="Times New Roman" pitchFamily="18" charset="0"/>
                <a:cs typeface="Courier New" pitchFamily="49" charset="0"/>
              </a:rPr>
              <a:t>courseId</a:t>
            </a:r>
            <a:r>
              <a:rPr lang="en-US" sz="1600" dirty="0">
                <a:solidFill>
                  <a:schemeClr val="tx1"/>
                </a:solidFill>
                <a:ea typeface="Times New Roman" pitchFamily="18" charset="0"/>
                <a:cs typeface="Courier New" pitchFamily="49" charset="0"/>
              </a:rPr>
              <a:t>);</a:t>
            </a:r>
          </a:p>
          <a:p>
            <a:pPr eaLnBrk="0" hangingPunct="0">
              <a:tabLst>
                <a:tab pos="0" algn="l"/>
              </a:tabLst>
            </a:pPr>
            <a:r>
              <a:rPr lang="en-US" sz="1600" dirty="0">
                <a:solidFill>
                  <a:schemeClr val="tx1"/>
                </a:solidFill>
                <a:ea typeface="Times New Roman" pitchFamily="18" charset="0"/>
                <a:cs typeface="Courier New" pitchFamily="49" charset="0"/>
              </a:rPr>
              <a:t>		</a:t>
            </a:r>
          </a:p>
          <a:p>
            <a:pPr eaLnBrk="0" hangingPunct="0">
              <a:tabLst>
                <a:tab pos="0" algn="l"/>
              </a:tabLst>
            </a:pPr>
            <a:r>
              <a:rPr lang="en-US" sz="1600" dirty="0">
                <a:solidFill>
                  <a:schemeClr val="tx1"/>
                </a:solidFill>
                <a:ea typeface="Times New Roman" pitchFamily="18" charset="0"/>
                <a:cs typeface="Courier New" pitchFamily="49" charset="0"/>
              </a:rPr>
              <a:t>	</a:t>
            </a:r>
            <a:r>
              <a:rPr lang="en-US" sz="1400" dirty="0" smtClean="0">
                <a:solidFill>
                  <a:schemeClr val="tx1"/>
                </a:solidFill>
                <a:ea typeface="Times New Roman" pitchFamily="18" charset="0"/>
                <a:cs typeface="Courier New" pitchFamily="49" charset="0"/>
              </a:rPr>
              <a:t>// </a:t>
            </a:r>
            <a:r>
              <a:rPr lang="en-US" sz="1400" dirty="0">
                <a:solidFill>
                  <a:schemeClr val="tx1"/>
                </a:solidFill>
                <a:ea typeface="Times New Roman" pitchFamily="18" charset="0"/>
                <a:cs typeface="Courier New" pitchFamily="49" charset="0"/>
              </a:rPr>
              <a:t>do some core business logic here</a:t>
            </a:r>
            <a:r>
              <a:rPr lang="en-US" sz="1400" dirty="0" smtClean="0">
                <a:solidFill>
                  <a:schemeClr val="tx1"/>
                </a:solidFill>
                <a:ea typeface="Times New Roman" pitchFamily="18" charset="0"/>
                <a:cs typeface="Courier New" pitchFamily="49" charset="0"/>
              </a:rPr>
              <a:t>…..</a:t>
            </a:r>
          </a:p>
          <a:p>
            <a:pPr eaLnBrk="0" hangingPunct="0">
              <a:tabLst>
                <a:tab pos="0" algn="l"/>
              </a:tabLst>
            </a:pPr>
            <a:endParaRPr lang="en-US" sz="1400" dirty="0">
              <a:solidFill>
                <a:schemeClr val="tx1"/>
              </a:solidFill>
              <a:ea typeface="Times New Roman" pitchFamily="18" charset="0"/>
              <a:cs typeface="Courier New" pitchFamily="49" charset="0"/>
            </a:endParaRPr>
          </a:p>
          <a:p>
            <a:pPr eaLnBrk="0" hangingPunct="0">
              <a:tabLst>
                <a:tab pos="0" algn="l"/>
              </a:tabLst>
            </a:pPr>
            <a:r>
              <a:rPr lang="en-US" sz="1600" dirty="0">
                <a:solidFill>
                  <a:schemeClr val="tx1"/>
                </a:solidFill>
                <a:ea typeface="Times New Roman" pitchFamily="18" charset="0"/>
                <a:cs typeface="Courier New" pitchFamily="49" charset="0"/>
              </a:rPr>
              <a:t>	</a:t>
            </a:r>
            <a:r>
              <a:rPr lang="en-US" sz="1600" dirty="0" smtClean="0">
                <a:solidFill>
                  <a:schemeClr val="tx1"/>
                </a:solidFill>
                <a:ea typeface="Times New Roman" pitchFamily="18" charset="0"/>
                <a:cs typeface="Courier New" pitchFamily="49" charset="0"/>
              </a:rPr>
              <a:t> </a:t>
            </a:r>
            <a:r>
              <a:rPr lang="en-US" sz="1600" dirty="0">
                <a:solidFill>
                  <a:schemeClr val="tx1"/>
                </a:solidFill>
                <a:ea typeface="Times New Roman" pitchFamily="18" charset="0"/>
                <a:cs typeface="Courier New" pitchFamily="49" charset="0"/>
              </a:rPr>
              <a:t>myLogger.log(</a:t>
            </a:r>
            <a:r>
              <a:rPr lang="en-US" sz="1600" dirty="0">
                <a:solidFill>
                  <a:schemeClr val="tx1"/>
                </a:solidFill>
                <a:latin typeface="Courier New" pitchFamily="49" charset="0"/>
                <a:ea typeface="Times New Roman" pitchFamily="18" charset="0"/>
                <a:cs typeface="Courier New" pitchFamily="49" charset="0"/>
              </a:rPr>
              <a:t>“</a:t>
            </a:r>
            <a:r>
              <a:rPr lang="en-US" sz="1600" dirty="0">
                <a:solidFill>
                  <a:schemeClr val="tx1"/>
                </a:solidFill>
                <a:ea typeface="Times New Roman" pitchFamily="18" charset="0"/>
                <a:cs typeface="Courier New" pitchFamily="49" charset="0"/>
              </a:rPr>
              <a:t>After registering ”+ </a:t>
            </a:r>
            <a:r>
              <a:rPr lang="en-US" sz="1600" dirty="0" err="1">
                <a:solidFill>
                  <a:schemeClr val="tx1"/>
                </a:solidFill>
                <a:ea typeface="Times New Roman" pitchFamily="18" charset="0"/>
                <a:cs typeface="Courier New" pitchFamily="49" charset="0"/>
              </a:rPr>
              <a:t>studentId</a:t>
            </a:r>
            <a:r>
              <a:rPr lang="en-US" sz="1600" dirty="0">
                <a:solidFill>
                  <a:schemeClr val="tx1"/>
                </a:solidFill>
                <a:ea typeface="Times New Roman" pitchFamily="18" charset="0"/>
                <a:cs typeface="Courier New" pitchFamily="49" charset="0"/>
              </a:rPr>
              <a:t> 						+“into Course: </a:t>
            </a:r>
            <a:r>
              <a:rPr lang="en-US" sz="1600" dirty="0">
                <a:solidFill>
                  <a:schemeClr val="tx1"/>
                </a:solidFill>
                <a:latin typeface="Courier New" pitchFamily="49" charset="0"/>
                <a:ea typeface="Times New Roman" pitchFamily="18" charset="0"/>
                <a:cs typeface="Courier New" pitchFamily="49" charset="0"/>
              </a:rPr>
              <a:t>”</a:t>
            </a:r>
            <a:r>
              <a:rPr lang="en-US" sz="1600" dirty="0">
                <a:solidFill>
                  <a:schemeClr val="tx1"/>
                </a:solidFill>
                <a:ea typeface="Times New Roman" pitchFamily="18" charset="0"/>
                <a:cs typeface="Courier New" pitchFamily="49" charset="0"/>
              </a:rPr>
              <a:t> + </a:t>
            </a:r>
            <a:r>
              <a:rPr lang="en-US" sz="1600" dirty="0" err="1">
                <a:solidFill>
                  <a:schemeClr val="tx1"/>
                </a:solidFill>
                <a:ea typeface="Times New Roman" pitchFamily="18" charset="0"/>
                <a:cs typeface="Courier New" pitchFamily="49" charset="0"/>
              </a:rPr>
              <a:t>courseId</a:t>
            </a:r>
            <a:r>
              <a:rPr lang="en-US" sz="1600" dirty="0">
                <a:solidFill>
                  <a:schemeClr val="tx1"/>
                </a:solidFill>
                <a:ea typeface="Times New Roman" pitchFamily="18" charset="0"/>
                <a:cs typeface="Courier New" pitchFamily="49" charset="0"/>
              </a:rPr>
              <a:t>);</a:t>
            </a:r>
          </a:p>
          <a:p>
            <a:pPr eaLnBrk="0" hangingPunct="0">
              <a:tabLst>
                <a:tab pos="0" algn="l"/>
              </a:tabLst>
            </a:pPr>
            <a:r>
              <a:rPr lang="en-US" sz="1600" dirty="0">
                <a:solidFill>
                  <a:schemeClr val="tx1"/>
                </a:solidFill>
                <a:ea typeface="Times New Roman" pitchFamily="18" charset="0"/>
                <a:cs typeface="Courier New" pitchFamily="49" charset="0"/>
              </a:rPr>
              <a:t>	</a:t>
            </a:r>
          </a:p>
          <a:p>
            <a:pPr eaLnBrk="0" hangingPunct="0">
              <a:tabLst>
                <a:tab pos="0" algn="l"/>
              </a:tabLst>
            </a:pPr>
            <a:r>
              <a:rPr lang="en-US" sz="1600" dirty="0">
                <a:solidFill>
                  <a:schemeClr val="tx1"/>
                </a:solidFill>
                <a:ea typeface="Times New Roman" pitchFamily="18" charset="0"/>
                <a:cs typeface="Courier New" pitchFamily="49" charset="0"/>
              </a:rPr>
              <a:t>			return 0;</a:t>
            </a:r>
          </a:p>
          <a:p>
            <a:pPr eaLnBrk="0" hangingPunct="0">
              <a:tabLst>
                <a:tab pos="0" algn="l"/>
              </a:tabLst>
            </a:pPr>
            <a:r>
              <a:rPr lang="en-US" sz="1600" dirty="0">
                <a:solidFill>
                  <a:schemeClr val="tx1"/>
                </a:solidFill>
                <a:ea typeface="Times New Roman" pitchFamily="18" charset="0"/>
                <a:cs typeface="Courier New" pitchFamily="49" charset="0"/>
              </a:rPr>
              <a:t>}</a:t>
            </a:r>
            <a:endParaRPr lang="en-US" altLang="ja-JP" sz="1600" dirty="0">
              <a:solidFill>
                <a:srgbClr val="000000"/>
              </a:solidFill>
              <a:ea typeface="MS PGothic" pitchFamily="34" charset="-128"/>
              <a:cs typeface="Courier New" pitchFamily="49" charset="0"/>
            </a:endParaRPr>
          </a:p>
        </p:txBody>
      </p:sp>
      <p:sp>
        <p:nvSpPr>
          <p:cNvPr id="14342" name="TextBox 7"/>
          <p:cNvSpPr txBox="1">
            <a:spLocks noChangeArrowheads="1"/>
          </p:cNvSpPr>
          <p:nvPr/>
        </p:nvSpPr>
        <p:spPr bwMode="auto">
          <a:xfrm>
            <a:off x="6705600" y="2168526"/>
            <a:ext cx="2133600" cy="646112"/>
          </a:xfrm>
          <a:prstGeom prst="rect">
            <a:avLst/>
          </a:prstGeom>
          <a:solidFill>
            <a:srgbClr val="99CCFF"/>
          </a:solidFill>
          <a:ln w="9525">
            <a:solidFill>
              <a:schemeClr val="tx1"/>
            </a:solidFill>
            <a:miter lim="800000"/>
            <a:headEnd/>
            <a:tailEnd/>
          </a:ln>
        </p:spPr>
        <p:txBody>
          <a:bodyPr>
            <a:spAutoFit/>
          </a:bodyPr>
          <a:lstStyle/>
          <a:p>
            <a:r>
              <a:rPr lang="en-US" sz="1800">
                <a:solidFill>
                  <a:schemeClr val="tx1"/>
                </a:solidFill>
              </a:rPr>
              <a:t>Logger object declaration</a:t>
            </a:r>
          </a:p>
        </p:txBody>
      </p:sp>
      <p:cxnSp>
        <p:nvCxnSpPr>
          <p:cNvPr id="14343" name="Straight Arrow Connector 9"/>
          <p:cNvCxnSpPr>
            <a:cxnSpLocks noChangeShapeType="1"/>
            <a:stCxn id="14342" idx="1"/>
          </p:cNvCxnSpPr>
          <p:nvPr/>
        </p:nvCxnSpPr>
        <p:spPr bwMode="auto">
          <a:xfrm flipH="1">
            <a:off x="2363638" y="2491582"/>
            <a:ext cx="4341962" cy="323056"/>
          </a:xfrm>
          <a:prstGeom prst="straightConnector1">
            <a:avLst/>
          </a:prstGeom>
          <a:noFill/>
          <a:ln w="12700" algn="ctr">
            <a:solidFill>
              <a:schemeClr val="tx1"/>
            </a:solidFill>
            <a:round/>
            <a:headEnd/>
            <a:tailEnd type="arrow" w="med" len="med"/>
          </a:ln>
        </p:spPr>
      </p:cxnSp>
      <p:sp>
        <p:nvSpPr>
          <p:cNvPr id="14345" name="TextBox 13"/>
          <p:cNvSpPr txBox="1">
            <a:spLocks noChangeArrowheads="1"/>
          </p:cNvSpPr>
          <p:nvPr/>
        </p:nvSpPr>
        <p:spPr bwMode="auto">
          <a:xfrm>
            <a:off x="6705600" y="3805238"/>
            <a:ext cx="2133600" cy="1200150"/>
          </a:xfrm>
          <a:prstGeom prst="rect">
            <a:avLst/>
          </a:prstGeom>
          <a:solidFill>
            <a:srgbClr val="99CCFF"/>
          </a:solidFill>
          <a:ln w="9525">
            <a:solidFill>
              <a:schemeClr val="tx1"/>
            </a:solidFill>
            <a:miter lim="800000"/>
            <a:headEnd/>
            <a:tailEnd/>
          </a:ln>
        </p:spPr>
        <p:txBody>
          <a:bodyPr>
            <a:spAutoFit/>
          </a:bodyPr>
          <a:lstStyle/>
          <a:p>
            <a:r>
              <a:rPr lang="en-US" sz="1800">
                <a:solidFill>
                  <a:schemeClr val="tx1"/>
                </a:solidFill>
              </a:rPr>
              <a:t>Multiple logger statements – code duplication and scattering</a:t>
            </a:r>
          </a:p>
        </p:txBody>
      </p:sp>
      <p:cxnSp>
        <p:nvCxnSpPr>
          <p:cNvPr id="14346" name="Straight Arrow Connector 14"/>
          <p:cNvCxnSpPr>
            <a:cxnSpLocks noChangeShapeType="1"/>
            <a:stCxn id="14345" idx="1"/>
          </p:cNvCxnSpPr>
          <p:nvPr/>
        </p:nvCxnSpPr>
        <p:spPr bwMode="auto">
          <a:xfrm flipH="1" flipV="1">
            <a:off x="4813540" y="3805238"/>
            <a:ext cx="1892060" cy="600075"/>
          </a:xfrm>
          <a:prstGeom prst="straightConnector1">
            <a:avLst/>
          </a:prstGeom>
          <a:noFill/>
          <a:ln w="12700" algn="ctr">
            <a:solidFill>
              <a:schemeClr val="tx1"/>
            </a:solidFill>
            <a:round/>
            <a:headEnd/>
            <a:tailEnd type="arrow" w="med" len="med"/>
          </a:ln>
        </p:spPr>
      </p:cxnSp>
      <p:cxnSp>
        <p:nvCxnSpPr>
          <p:cNvPr id="14347" name="Straight Arrow Connector 19"/>
          <p:cNvCxnSpPr>
            <a:cxnSpLocks noChangeShapeType="1"/>
            <a:stCxn id="14345" idx="1"/>
          </p:cNvCxnSpPr>
          <p:nvPr/>
        </p:nvCxnSpPr>
        <p:spPr bwMode="auto">
          <a:xfrm flipH="1">
            <a:off x="4813540" y="4405313"/>
            <a:ext cx="1892060" cy="600075"/>
          </a:xfrm>
          <a:prstGeom prst="straightConnector1">
            <a:avLst/>
          </a:prstGeom>
          <a:noFill/>
          <a:ln w="12700" algn="ctr">
            <a:solidFill>
              <a:schemeClr val="tx1"/>
            </a:solidFill>
            <a:round/>
            <a:headEnd/>
            <a:tailEnd type="arrow" w="med" len="med"/>
          </a:ln>
        </p:spPr>
      </p:cxnSp>
      <p:sp>
        <p:nvSpPr>
          <p:cNvPr id="30"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5"/>
          <p:cNvPicPr>
            <a:picLocks noChangeAspect="1" noChangeArrowheads="1"/>
          </p:cNvPicPr>
          <p:nvPr/>
        </p:nvPicPr>
        <p:blipFill>
          <a:blip r:embed="rId3" cstate="print"/>
          <a:srcRect/>
          <a:stretch>
            <a:fillRect/>
          </a:stretch>
        </p:blipFill>
        <p:spPr bwMode="auto">
          <a:xfrm>
            <a:off x="304800" y="1981200"/>
            <a:ext cx="6164263" cy="3505200"/>
          </a:xfrm>
          <a:prstGeom prst="rect">
            <a:avLst/>
          </a:prstGeom>
          <a:noFill/>
          <a:ln w="9525">
            <a:solidFill>
              <a:schemeClr val="tx1"/>
            </a:solidFill>
            <a:miter lim="800000"/>
            <a:headEnd/>
            <a:tailEnd/>
          </a:ln>
        </p:spPr>
      </p:pic>
      <p:sp>
        <p:nvSpPr>
          <p:cNvPr id="16387" name="Title 15"/>
          <p:cNvSpPr>
            <a:spLocks noGrp="1"/>
          </p:cNvSpPr>
          <p:nvPr>
            <p:ph type="title"/>
          </p:nvPr>
        </p:nvSpPr>
        <p:spPr/>
        <p:txBody>
          <a:bodyPr/>
          <a:lstStyle/>
          <a:p>
            <a:r>
              <a:rPr lang="en-US" dirty="0" smtClean="0"/>
              <a:t>AOP Fundamentals (5 of 7)</a:t>
            </a:r>
          </a:p>
        </p:txBody>
      </p:sp>
      <p:sp>
        <p:nvSpPr>
          <p:cNvPr id="16388" name="Content Placeholder 16"/>
          <p:cNvSpPr>
            <a:spLocks noGrp="1"/>
          </p:cNvSpPr>
          <p:nvPr>
            <p:ph idx="4294967295"/>
          </p:nvPr>
        </p:nvSpPr>
        <p:spPr>
          <a:xfrm>
            <a:off x="152400" y="1371600"/>
            <a:ext cx="8458200" cy="3429000"/>
          </a:xfrm>
          <a:prstGeom prst="rect">
            <a:avLst/>
          </a:prstGeom>
        </p:spPr>
        <p:txBody>
          <a:bodyPr/>
          <a:lstStyle/>
          <a:p>
            <a:r>
              <a:rPr lang="en-US" smtClean="0"/>
              <a:t>Sample for demonstrating tangled code  </a:t>
            </a:r>
          </a:p>
          <a:p>
            <a:endParaRPr lang="en-US" smtClean="0"/>
          </a:p>
        </p:txBody>
      </p:sp>
      <p:sp>
        <p:nvSpPr>
          <p:cNvPr id="26626" name="Slide Number Placeholder 4"/>
          <p:cNvSpPr>
            <a:spLocks noGrp="1"/>
          </p:cNvSpPr>
          <p:nvPr>
            <p:ph type="sldNum" sz="quarter" idx="4294967295"/>
          </p:nvPr>
        </p:nvSpPr>
        <p:spPr>
          <a:xfrm>
            <a:off x="6934200" y="6381750"/>
            <a:ext cx="2133600" cy="476250"/>
          </a:xfrm>
          <a:prstGeom prst="rect">
            <a:avLst/>
          </a:prstGeom>
        </p:spPr>
        <p:txBody>
          <a:bodyPr/>
          <a:lstStyle/>
          <a:p>
            <a:pPr>
              <a:defRPr/>
            </a:pPr>
            <a:endParaRPr lang="en-US" dirty="0">
              <a:ea typeface="+mn-ea"/>
            </a:endParaRPr>
          </a:p>
          <a:p>
            <a:pPr>
              <a:defRPr/>
            </a:pPr>
            <a:endParaRPr lang="en-US" dirty="0">
              <a:ea typeface="+mn-ea"/>
            </a:endParaRPr>
          </a:p>
        </p:txBody>
      </p:sp>
      <p:sp>
        <p:nvSpPr>
          <p:cNvPr id="16390" name="TextBox 7"/>
          <p:cNvSpPr txBox="1">
            <a:spLocks noChangeArrowheads="1"/>
          </p:cNvSpPr>
          <p:nvPr/>
        </p:nvSpPr>
        <p:spPr bwMode="auto">
          <a:xfrm>
            <a:off x="6553200" y="2057400"/>
            <a:ext cx="2514600" cy="2032000"/>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SecurityService class provides methods for verifying access.</a:t>
            </a:r>
          </a:p>
          <a:p>
            <a:endParaRPr lang="en-US" sz="1400">
              <a:solidFill>
                <a:schemeClr val="tx1"/>
              </a:solidFill>
            </a:endParaRPr>
          </a:p>
          <a:p>
            <a:r>
              <a:rPr lang="en-US" sz="1400">
                <a:solidFill>
                  <a:schemeClr val="tx1"/>
                </a:solidFill>
              </a:rPr>
              <a:t>Encapsulates the “security” concern logic and shields the complexity of security implementation from the rest of the application code</a:t>
            </a:r>
          </a:p>
        </p:txBody>
      </p:sp>
      <p:cxnSp>
        <p:nvCxnSpPr>
          <p:cNvPr id="16391" name="Straight Arrow Connector 9"/>
          <p:cNvCxnSpPr>
            <a:cxnSpLocks noChangeShapeType="1"/>
          </p:cNvCxnSpPr>
          <p:nvPr/>
        </p:nvCxnSpPr>
        <p:spPr bwMode="auto">
          <a:xfrm rot="10800000">
            <a:off x="5562600" y="2590800"/>
            <a:ext cx="990600" cy="1588"/>
          </a:xfrm>
          <a:prstGeom prst="straightConnector1">
            <a:avLst/>
          </a:prstGeom>
          <a:noFill/>
          <a:ln w="12700" algn="ctr">
            <a:solidFill>
              <a:schemeClr val="tx1"/>
            </a:solidFill>
            <a:round/>
            <a:headEnd/>
            <a:tailEnd type="arrow" w="med" len="med"/>
          </a:ln>
        </p:spPr>
      </p:cxnSp>
      <p:sp>
        <p:nvSpPr>
          <p:cNvPr id="14" name="TextBox 13"/>
          <p:cNvSpPr txBox="1"/>
          <p:nvPr/>
        </p:nvSpPr>
        <p:spPr>
          <a:xfrm>
            <a:off x="6781800" y="4316413"/>
            <a:ext cx="2133600" cy="1169987"/>
          </a:xfrm>
          <a:prstGeom prst="rect">
            <a:avLst/>
          </a:prstGeom>
          <a:solidFill>
            <a:srgbClr val="99CCFF"/>
          </a:solidFill>
          <a:ln>
            <a:solidFill>
              <a:schemeClr val="tx1"/>
            </a:solidFill>
          </a:ln>
        </p:spPr>
        <p:txBody>
          <a:bodyPr>
            <a:spAutoFit/>
          </a:bodyPr>
          <a:lstStyle/>
          <a:p>
            <a:pPr>
              <a:defRPr/>
            </a:pPr>
            <a:r>
              <a:rPr lang="en-US" sz="1400" dirty="0">
                <a:solidFill>
                  <a:schemeClr val="tx1"/>
                </a:solidFill>
                <a:latin typeface="Arial" charset="0"/>
                <a:cs typeface="Arial" charset="0"/>
              </a:rPr>
              <a:t>Mixing of multiple concerns: </a:t>
            </a:r>
          </a:p>
          <a:p>
            <a:pPr marL="182880" indent="-182880">
              <a:buFont typeface="+mj-lt"/>
              <a:buAutoNum type="romanLcPeriod"/>
              <a:defRPr/>
            </a:pPr>
            <a:r>
              <a:rPr lang="en-US" sz="1400" dirty="0">
                <a:solidFill>
                  <a:schemeClr val="tx1"/>
                </a:solidFill>
                <a:latin typeface="Arial" charset="0"/>
                <a:cs typeface="Arial" charset="0"/>
              </a:rPr>
              <a:t>Core business logic</a:t>
            </a:r>
          </a:p>
          <a:p>
            <a:pPr marL="182880" indent="-182880">
              <a:buFont typeface="+mj-lt"/>
              <a:buAutoNum type="romanLcPeriod"/>
              <a:defRPr/>
            </a:pPr>
            <a:r>
              <a:rPr lang="en-US" sz="1400" dirty="0">
                <a:solidFill>
                  <a:schemeClr val="tx1"/>
                </a:solidFill>
                <a:latin typeface="Arial" charset="0"/>
                <a:cs typeface="Arial" charset="0"/>
              </a:rPr>
              <a:t>Security</a:t>
            </a:r>
          </a:p>
          <a:p>
            <a:pPr marL="182880" indent="-182880">
              <a:buFont typeface="+mj-lt"/>
              <a:buAutoNum type="romanLcPeriod"/>
              <a:defRPr/>
            </a:pPr>
            <a:r>
              <a:rPr lang="en-US" sz="1400" dirty="0">
                <a:solidFill>
                  <a:schemeClr val="tx1"/>
                </a:solidFill>
                <a:latin typeface="Arial" charset="0"/>
                <a:cs typeface="Arial" charset="0"/>
              </a:rPr>
              <a:t>Exception handling</a:t>
            </a:r>
          </a:p>
        </p:txBody>
      </p:sp>
      <p:cxnSp>
        <p:nvCxnSpPr>
          <p:cNvPr id="16393" name="Straight Arrow Connector 14"/>
          <p:cNvCxnSpPr>
            <a:cxnSpLocks noChangeShapeType="1"/>
          </p:cNvCxnSpPr>
          <p:nvPr/>
        </p:nvCxnSpPr>
        <p:spPr bwMode="auto">
          <a:xfrm rot="10800000">
            <a:off x="4724400" y="3581400"/>
            <a:ext cx="2057400" cy="1042988"/>
          </a:xfrm>
          <a:prstGeom prst="straightConnector1">
            <a:avLst/>
          </a:prstGeom>
          <a:noFill/>
          <a:ln w="12700" algn="ctr">
            <a:solidFill>
              <a:schemeClr val="tx1"/>
            </a:solidFill>
            <a:round/>
            <a:headEnd/>
            <a:tailEnd type="arrow" w="med" len="med"/>
          </a:ln>
        </p:spPr>
      </p:cxnSp>
      <p:cxnSp>
        <p:nvCxnSpPr>
          <p:cNvPr id="16394" name="Straight Arrow Connector 19"/>
          <p:cNvCxnSpPr>
            <a:cxnSpLocks noChangeShapeType="1"/>
          </p:cNvCxnSpPr>
          <p:nvPr/>
        </p:nvCxnSpPr>
        <p:spPr bwMode="auto">
          <a:xfrm rot="10800000">
            <a:off x="4572000" y="4038600"/>
            <a:ext cx="2209800" cy="585788"/>
          </a:xfrm>
          <a:prstGeom prst="straightConnector1">
            <a:avLst/>
          </a:prstGeom>
          <a:noFill/>
          <a:ln w="12700" algn="ctr">
            <a:solidFill>
              <a:schemeClr val="tx1"/>
            </a:solidFill>
            <a:round/>
            <a:headEnd/>
            <a:tailEnd type="arrow" w="med" len="med"/>
          </a:ln>
        </p:spPr>
      </p:cxnSp>
      <p:sp>
        <p:nvSpPr>
          <p:cNvPr id="30" name="Rectangle 2"/>
          <p:cNvSpPr txBox="1">
            <a:spLocks noChangeArrowheads="1"/>
          </p:cNvSpPr>
          <p:nvPr/>
        </p:nvSpPr>
        <p:spPr bwMode="auto">
          <a:xfrm>
            <a:off x="457200" y="196850"/>
            <a:ext cx="8126413" cy="887413"/>
          </a:xfrm>
          <a:prstGeom prst="rect">
            <a:avLst/>
          </a:prstGeom>
          <a:noFill/>
          <a:ln w="9525">
            <a:noFill/>
            <a:round/>
            <a:headEnd/>
            <a:tailEnd/>
          </a:ln>
        </p:spPr>
        <p:txBody>
          <a:bodyPr anchor="b"/>
          <a:lstStyle/>
          <a:p>
            <a:pPr>
              <a:buClr>
                <a:srgbClr val="000000"/>
              </a:buClr>
              <a:buSzPct val="100000"/>
              <a:buFont typeface="Times New Roman" pitchFamily="18" charset="0"/>
              <a:buNone/>
              <a:defRPr/>
            </a:pPr>
            <a:endParaRPr lang="en-US" sz="3200" b="1" kern="0" dirty="0">
              <a:solidFill>
                <a:srgbClr val="FF6600"/>
              </a:solidFill>
              <a:latin typeface="+mj-lt"/>
              <a:ea typeface="+mj-ea"/>
              <a:cs typeface="+mj-cs"/>
            </a:endParaRPr>
          </a:p>
        </p:txBody>
      </p:sp>
      <p:cxnSp>
        <p:nvCxnSpPr>
          <p:cNvPr id="16396" name="Straight Arrow Connector 28"/>
          <p:cNvCxnSpPr>
            <a:cxnSpLocks noChangeShapeType="1"/>
          </p:cNvCxnSpPr>
          <p:nvPr/>
        </p:nvCxnSpPr>
        <p:spPr bwMode="auto">
          <a:xfrm rot="10800000">
            <a:off x="3810000" y="4495800"/>
            <a:ext cx="2971800" cy="128588"/>
          </a:xfrm>
          <a:prstGeom prst="straightConnector1">
            <a:avLst/>
          </a:prstGeom>
          <a:noFill/>
          <a:ln w="12700" algn="ctr">
            <a:solidFill>
              <a:schemeClr val="tx1"/>
            </a:solidFill>
            <a:round/>
            <a:headEnd/>
            <a:tailEnd type="arrow" w="med" len="med"/>
          </a:ln>
        </p:spPr>
      </p:cxnSp>
      <p:sp>
        <p:nvSpPr>
          <p:cNvPr id="16397" name="TextBox 36"/>
          <p:cNvSpPr txBox="1">
            <a:spLocks noChangeArrowheads="1"/>
          </p:cNvSpPr>
          <p:nvPr/>
        </p:nvSpPr>
        <p:spPr bwMode="auto">
          <a:xfrm>
            <a:off x="6553200" y="5662613"/>
            <a:ext cx="2514600" cy="738187"/>
          </a:xfrm>
          <a:prstGeom prst="rect">
            <a:avLst/>
          </a:prstGeom>
          <a:solidFill>
            <a:srgbClr val="99CCFF"/>
          </a:solidFill>
          <a:ln w="9525">
            <a:solidFill>
              <a:schemeClr val="tx1"/>
            </a:solidFill>
            <a:miter lim="800000"/>
            <a:headEnd/>
            <a:tailEnd/>
          </a:ln>
        </p:spPr>
        <p:txBody>
          <a:bodyPr>
            <a:spAutoFit/>
          </a:bodyPr>
          <a:lstStyle/>
          <a:p>
            <a:r>
              <a:rPr lang="en-US" sz="1400">
                <a:solidFill>
                  <a:schemeClr val="tx1"/>
                </a:solidFill>
              </a:rPr>
              <a:t>ServiceDeniedException class provides exception handling functions.</a:t>
            </a:r>
          </a:p>
        </p:txBody>
      </p:sp>
      <p:cxnSp>
        <p:nvCxnSpPr>
          <p:cNvPr id="16398" name="Straight Arrow Connector 37"/>
          <p:cNvCxnSpPr>
            <a:cxnSpLocks noChangeShapeType="1"/>
            <a:stCxn id="16397" idx="1"/>
          </p:cNvCxnSpPr>
          <p:nvPr/>
        </p:nvCxnSpPr>
        <p:spPr bwMode="auto">
          <a:xfrm rot="10800000">
            <a:off x="2971800" y="4724400"/>
            <a:ext cx="3581400" cy="1308100"/>
          </a:xfrm>
          <a:prstGeom prst="straightConnector1">
            <a:avLst/>
          </a:prstGeom>
          <a:noFill/>
          <a:ln w="127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9FE3ED-EC05-47BB-926F-B0F4683B9B43}"/>
</file>

<file path=customXml/itemProps2.xml><?xml version="1.0" encoding="utf-8"?>
<ds:datastoreItem xmlns:ds="http://schemas.openxmlformats.org/officeDocument/2006/customXml" ds:itemID="{4018B260-8D69-48C0-8609-F4BD71132438}"/>
</file>

<file path=customXml/itemProps3.xml><?xml version="1.0" encoding="utf-8"?>
<ds:datastoreItem xmlns:ds="http://schemas.openxmlformats.org/officeDocument/2006/customXml" ds:itemID="{914474D9-BC06-410B-AB26-E2D506E0AD92}"/>
</file>

<file path=docProps/app.xml><?xml version="1.0" encoding="utf-8"?>
<Properties xmlns="http://schemas.openxmlformats.org/officeDocument/2006/extended-properties" xmlns:vt="http://schemas.openxmlformats.org/officeDocument/2006/docPropsVTypes">
  <Template>Pencils_02_2012</Template>
  <TotalTime>961</TotalTime>
  <Words>3497</Words>
  <Application>Microsoft Office PowerPoint</Application>
  <PresentationFormat>On-screen Show (4:3)</PresentationFormat>
  <Paragraphs>625</Paragraphs>
  <Slides>46</Slides>
  <Notes>37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Pencils_02_2012</vt:lpstr>
      <vt:lpstr>Slide 1</vt:lpstr>
      <vt:lpstr>Module Objectives</vt:lpstr>
      <vt:lpstr>AOP Fundamentals – Overview</vt:lpstr>
      <vt:lpstr>AOP Fundamentals – Frameworks</vt:lpstr>
      <vt:lpstr>AOP Fundamentals (1 of 7)</vt:lpstr>
      <vt:lpstr>AOP Fundamentals (2 of 7)</vt:lpstr>
      <vt:lpstr>AOP Fundamentals (3 of 7)</vt:lpstr>
      <vt:lpstr>AOP Fundamentals (4 of 7)</vt:lpstr>
      <vt:lpstr>AOP Fundamentals (5 of 7)</vt:lpstr>
      <vt:lpstr>AOP Fundamentals (6 of 7)</vt:lpstr>
      <vt:lpstr>AOP Fundamentals (7 of 7)</vt:lpstr>
      <vt:lpstr>Slide 12</vt:lpstr>
      <vt:lpstr>Checkpoint Question 1</vt:lpstr>
      <vt:lpstr>Slide 14</vt:lpstr>
      <vt:lpstr>AOP Concepts (1 of 2)</vt:lpstr>
      <vt:lpstr>AOP Concepts (2 of 2)</vt:lpstr>
      <vt:lpstr>AOP Terminology</vt:lpstr>
      <vt:lpstr>Slide 18</vt:lpstr>
      <vt:lpstr>AOP Terminology – Join Point (1 of 3)</vt:lpstr>
      <vt:lpstr>Slide 20</vt:lpstr>
      <vt:lpstr>Slide 21</vt:lpstr>
      <vt:lpstr>Slide 22</vt:lpstr>
      <vt:lpstr>Slide 23</vt:lpstr>
      <vt:lpstr>Slide 24</vt:lpstr>
      <vt:lpstr>Slide 25</vt:lpstr>
      <vt:lpstr>Checkpoint Question 2</vt:lpstr>
      <vt:lpstr>Checkpoint Answer 2</vt:lpstr>
      <vt:lpstr>AOP Terminology – Weaving</vt:lpstr>
      <vt:lpstr>AOP Terminology – Target Object or Advised Object</vt:lpstr>
      <vt:lpstr>Checkpoint Question 3</vt:lpstr>
      <vt:lpstr>Checkpoint Answer 3</vt:lpstr>
      <vt:lpstr>Slide 32</vt:lpstr>
      <vt:lpstr>Pointcut Additional Information</vt:lpstr>
      <vt:lpstr>Checkpoint Question 4</vt:lpstr>
      <vt:lpstr>Checkpoint Answer 4</vt:lpstr>
      <vt:lpstr>Checkpoint Question 5</vt:lpstr>
      <vt:lpstr>Checkpoint Answer 5</vt:lpstr>
      <vt:lpstr>Slide 38</vt:lpstr>
      <vt:lpstr>Spring AOP : See-It</vt:lpstr>
      <vt:lpstr>Spring AOP : Try It </vt:lpstr>
      <vt:lpstr>Slide 41</vt:lpstr>
      <vt:lpstr>Module 6 Summary (1 of 4)  </vt:lpstr>
      <vt:lpstr>Module 6 Summary (2 of 4)  </vt:lpstr>
      <vt:lpstr>Module 6 Summary (3 of 4)</vt:lpstr>
      <vt:lpstr>Module 6 Summary (4 of 4)  </vt:lpstr>
      <vt:lpstr>Slide 46</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cp:lastModifiedBy>seema hemant</cp:lastModifiedBy>
  <cp:revision>136</cp:revision>
  <dcterms:created xsi:type="dcterms:W3CDTF">2012-03-13T15:47:14Z</dcterms:created>
  <dcterms:modified xsi:type="dcterms:W3CDTF">2013-03-10T16:39:36Z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