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316" r:id="rId5"/>
    <p:sldId id="342" r:id="rId6"/>
    <p:sldId id="343" r:id="rId7"/>
    <p:sldId id="344" r:id="rId8"/>
    <p:sldId id="345" r:id="rId9"/>
    <p:sldId id="346" r:id="rId10"/>
    <p:sldId id="347" r:id="rId11"/>
    <p:sldId id="349" r:id="rId12"/>
    <p:sldId id="368" r:id="rId13"/>
    <p:sldId id="350" r:id="rId14"/>
    <p:sldId id="351" r:id="rId15"/>
    <p:sldId id="352" r:id="rId16"/>
    <p:sldId id="353" r:id="rId17"/>
    <p:sldId id="354" r:id="rId18"/>
    <p:sldId id="355" r:id="rId19"/>
    <p:sldId id="356" r:id="rId20"/>
    <p:sldId id="357" r:id="rId21"/>
    <p:sldId id="369" r:id="rId22"/>
    <p:sldId id="358" r:id="rId23"/>
    <p:sldId id="359" r:id="rId24"/>
    <p:sldId id="370" r:id="rId25"/>
    <p:sldId id="360" r:id="rId26"/>
    <p:sldId id="361" r:id="rId27"/>
    <p:sldId id="373" r:id="rId28"/>
    <p:sldId id="374" r:id="rId29"/>
    <p:sldId id="375" r:id="rId30"/>
    <p:sldId id="376" r:id="rId31"/>
    <p:sldId id="362" r:id="rId32"/>
    <p:sldId id="340" r:id="rId33"/>
    <p:sldId id="363" r:id="rId34"/>
    <p:sldId id="339" r:id="rId35"/>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722772"/>
    <a:srgbClr val="992222"/>
    <a:srgbClr val="00BBEE"/>
    <a:srgbClr val="7F7F7F"/>
    <a:srgbClr val="666666"/>
    <a:srgbClr val="000000"/>
    <a:srgbClr val="FF0000"/>
    <a:srgbClr val="EDCAED"/>
    <a:srgbClr val="C85FC8"/>
    <a:srgbClr val="869E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8986" autoAdjust="0"/>
  </p:normalViewPr>
  <p:slideViewPr>
    <p:cSldViewPr snapToGrid="0" snapToObjects="1" showGuides="1">
      <p:cViewPr>
        <p:scale>
          <a:sx n="66" d="100"/>
          <a:sy n="66" d="100"/>
        </p:scale>
        <p:origin x="-2082" y="-132"/>
      </p:cViewPr>
      <p:guideLst>
        <p:guide orient="horz" pos="5"/>
        <p:guide orient="horz" pos="4043"/>
        <p:guide orient="horz" pos="2387"/>
        <p:guide orient="horz" pos="4233"/>
        <p:guide orient="horz" pos="924"/>
        <p:guide orient="horz" pos="736"/>
        <p:guide orient="horz" pos="2882"/>
        <p:guide orient="horz" pos="560"/>
        <p:guide pos="2880"/>
        <p:guide pos="288"/>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7" d="100"/>
          <a:sy n="67" d="100"/>
        </p:scale>
        <p:origin x="-279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08/03/2013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3/8/2013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lvl="2"/>
            <a:r>
              <a:rPr lang="en-GB" dirty="0" smtClean="0"/>
              <a:t>Introduce yourself, if necessary.</a:t>
            </a:r>
          </a:p>
          <a:p>
            <a:pPr lvl="2"/>
            <a:r>
              <a:rPr lang="en-GB" dirty="0" smtClean="0"/>
              <a:t>Introduce the module and time frame, which is approximately 3.5 hours </a:t>
            </a:r>
          </a:p>
          <a:p>
            <a:pPr lvl="2"/>
            <a:r>
              <a:rPr lang="en-GB" dirty="0" smtClean="0"/>
              <a:t>Verify the students have the proper handouts for the module.</a:t>
            </a:r>
          </a:p>
          <a:p>
            <a:pPr lvl="2"/>
            <a:r>
              <a:rPr lang="en-GB" dirty="0" smtClean="0"/>
              <a:t>Ensure the students have access to the required software for the practice exercises.</a:t>
            </a:r>
          </a:p>
          <a:p>
            <a:pPr lvl="1"/>
            <a:endParaRPr lang="en-GB" dirty="0" smtClean="0"/>
          </a:p>
          <a:p>
            <a:pPr lvl="1"/>
            <a:r>
              <a:rPr lang="en-GB" b="1" dirty="0" smtClean="0"/>
              <a:t>Participant Notes:</a:t>
            </a:r>
          </a:p>
          <a:p>
            <a:pPr lvl="1"/>
            <a:r>
              <a:rPr lang="en-GB" dirty="0" smtClean="0"/>
              <a:t>N/A</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pPr eaLnBrk="1" hangingPunct="1"/>
            <a:r>
              <a:rPr lang="en-US" dirty="0" smtClean="0"/>
              <a:t>This slide introduces the concept of ORM.</a:t>
            </a:r>
          </a:p>
          <a:p>
            <a:pPr eaLnBrk="1" hangingPunct="1"/>
            <a:r>
              <a:rPr lang="en-US" dirty="0" smtClean="0"/>
              <a:t>This might be new to ASEs. Hence it is recommended to spend some time on making this concept clear</a:t>
            </a:r>
            <a:r>
              <a:rPr lang="en-US" baseline="0" dirty="0" smtClean="0"/>
              <a:t> on Persistence, Problem with Persistence and the ORM.</a:t>
            </a:r>
            <a:endParaRPr lang="en-US"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a:t>
            </a:r>
            <a:r>
              <a:rPr lang="en-US" b="1" baseline="0" dirty="0" smtClean="0"/>
              <a:t> :</a:t>
            </a:r>
          </a:p>
          <a:p>
            <a:r>
              <a:rPr lang="en-US" b="0" baseline="0" dirty="0" smtClean="0"/>
              <a:t>Faculty can explain about any database and the structure given in the slide and explain them the mappings through the Entity Class in the next slide</a:t>
            </a:r>
            <a:endParaRPr lang="en-US" b="0" dirty="0" smtClean="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a:t>
            </a:r>
            <a:r>
              <a:rPr lang="en-US" b="1" baseline="0" dirty="0" smtClean="0"/>
              <a:t> Notes :</a:t>
            </a:r>
          </a:p>
          <a:p>
            <a:r>
              <a:rPr lang="en-US" dirty="0" smtClean="0"/>
              <a:t>@Entity – Making the class</a:t>
            </a:r>
            <a:r>
              <a:rPr lang="en-US" baseline="0" dirty="0" smtClean="0"/>
              <a:t> as an entity class which can be mapped to table</a:t>
            </a:r>
          </a:p>
          <a:p>
            <a:r>
              <a:rPr lang="en-US" baseline="0" dirty="0" smtClean="0"/>
              <a:t>@Table – Maps the current class with Database Table – Table name is optional – in case any change of the table present in database this annotation could be used</a:t>
            </a:r>
          </a:p>
          <a:p>
            <a:r>
              <a:rPr lang="en-US" baseline="0" dirty="0" smtClean="0"/>
              <a:t>@ID – Is used to map the attribute as Primary Key</a:t>
            </a:r>
          </a:p>
          <a:p>
            <a:r>
              <a:rPr lang="en-US" baseline="0" dirty="0" smtClean="0"/>
              <a:t>@Column – Is used to map the attribute as </a:t>
            </a:r>
            <a:r>
              <a:rPr lang="en-US" baseline="0" smtClean="0"/>
              <a:t>normal columns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endParaRPr lang="en-US" b="1" dirty="0" smtClean="0"/>
          </a:p>
          <a:p>
            <a:r>
              <a:rPr lang="en-US" b="0" dirty="0" smtClean="0"/>
              <a:t>Sample</a:t>
            </a:r>
            <a:r>
              <a:rPr lang="en-US" b="0" baseline="0" dirty="0" smtClean="0"/>
              <a:t> for showing how the Entity works with all the methods of EntityManager like persist, delete is shown in the next coming modules.</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01703" y="1523009"/>
              <a:ext cx="3074395" cy="251999"/>
            </a:xfrm>
            <a:prstGeom prst="rect">
              <a:avLst/>
            </a:prstGeom>
          </p:spPr>
        </p:pic>
      </p:grpSp>
      <p:grpSp>
        <p:nvGrpSpPr>
          <p:cNvPr id="7" name="Group 6"/>
          <p:cNvGrpSpPr/>
          <p:nvPr userDrawn="1"/>
        </p:nvGrpSpPr>
        <p:grpSpPr>
          <a:xfrm>
            <a:off x="459321" y="5788818"/>
            <a:ext cx="2183716" cy="635721"/>
            <a:chOff x="459321" y="5788818"/>
            <a:chExt cx="2183716" cy="635721"/>
          </a:xfrm>
        </p:grpSpPr>
        <p:pic>
          <p:nvPicPr>
            <p:cNvPr id="8" name="Pictur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1" name="Picture 10"/>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spTree>
    <p:extLst>
      <p:ext uri="{BB962C8B-B14F-4D97-AF65-F5344CB8AC3E}">
        <p14:creationId xmlns=""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 xmlns:p14="http://schemas.microsoft.com/office/powerpoint/2010/main" val="2309944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160340"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a:t>
            </a:r>
            <a:r>
              <a:rPr lang="en-US" sz="900" dirty="0" smtClean="0">
                <a:solidFill>
                  <a:srgbClr val="666666"/>
                </a:solidFill>
                <a:latin typeface="Arial" pitchFamily="34" charset="0"/>
                <a:cs typeface="Arial" pitchFamily="34" charset="0"/>
              </a:rPr>
              <a:t>2012 </a:t>
            </a:r>
            <a:r>
              <a:rPr lang="en-US" sz="900" dirty="0">
                <a:solidFill>
                  <a:srgbClr val="666666"/>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 xmlns:p14="http://schemas.microsoft.com/office/powerpoint/2010/main" val="23099448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java.sun.com/javaee/5/docs/tutorial/doc/bnbpy.html" TargetMode="External"/><Relationship Id="rId2" Type="http://schemas.openxmlformats.org/officeDocument/2006/relationships/hyperlink" Target="http://java.sun.com/javaee/5/docs/tutorial/doc/bnbqa.html" TargetMode="External"/><Relationship Id="rId1" Type="http://schemas.openxmlformats.org/officeDocument/2006/relationships/slideLayout" Target="../slideLayouts/slideLayout13.xml"/><Relationship Id="rId4" Type="http://schemas.openxmlformats.org/officeDocument/2006/relationships/hyperlink" Target="http://roseindia.net/jpa/jpa-features.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Application Delivery Fundamentals 2.0</a:t>
            </a:r>
            <a:endParaRPr lang="en-US" dirty="0"/>
          </a:p>
        </p:txBody>
      </p:sp>
      <p:sp>
        <p:nvSpPr>
          <p:cNvPr id="4" name="Text Placeholder 3"/>
          <p:cNvSpPr>
            <a:spLocks noGrp="1"/>
          </p:cNvSpPr>
          <p:nvPr>
            <p:ph type="body" sz="quarter" idx="11"/>
          </p:nvPr>
        </p:nvSpPr>
        <p:spPr>
          <a:xfrm>
            <a:off x="459320" y="2543510"/>
            <a:ext cx="5571090" cy="1233311"/>
          </a:xfrm>
        </p:spPr>
        <p:txBody>
          <a:bodyPr/>
          <a:lstStyle/>
          <a:p>
            <a:r>
              <a:rPr lang="en-US" smtClean="0"/>
              <a:t>Module 7 </a:t>
            </a:r>
            <a:r>
              <a:rPr lang="en-US" dirty="0" smtClean="0"/>
              <a:t>: JPA (Java Persistence API)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419100" indent="-419100"/>
            <a:r>
              <a:rPr lang="en-US" dirty="0" smtClean="0"/>
              <a:t>The Java Persistence API provides an object/relational mapping facility to Java developers for managing relational data in Java applications </a:t>
            </a:r>
          </a:p>
          <a:p>
            <a:pPr marL="419100" indent="-419100"/>
            <a:endParaRPr lang="en-US" sz="1000" dirty="0" smtClean="0"/>
          </a:p>
          <a:p>
            <a:pPr marL="419100" indent="-419100"/>
            <a:r>
              <a:rPr lang="en-US" dirty="0" smtClean="0"/>
              <a:t>Java Persistence consists of three areas:</a:t>
            </a:r>
          </a:p>
          <a:p>
            <a:pPr marL="419100" indent="-419100"/>
            <a:endParaRPr lang="en-US" sz="300" dirty="0" smtClean="0"/>
          </a:p>
          <a:p>
            <a:pPr marL="657225" lvl="1" indent="-381000">
              <a:lnSpc>
                <a:spcPct val="150000"/>
              </a:lnSpc>
              <a:buFontTx/>
              <a:buAutoNum type="arabicPeriod"/>
            </a:pPr>
            <a:r>
              <a:rPr lang="en-US" dirty="0" smtClean="0"/>
              <a:t>The Java Persistence API </a:t>
            </a:r>
          </a:p>
          <a:p>
            <a:pPr marL="657225" lvl="1" indent="-381000">
              <a:lnSpc>
                <a:spcPct val="150000"/>
              </a:lnSpc>
              <a:buFontTx/>
              <a:buAutoNum type="arabicPeriod"/>
            </a:pPr>
            <a:r>
              <a:rPr lang="en-US" dirty="0" smtClean="0"/>
              <a:t>The Query Language</a:t>
            </a:r>
          </a:p>
          <a:p>
            <a:pPr marL="657225" lvl="1" indent="-381000">
              <a:lnSpc>
                <a:spcPct val="150000"/>
              </a:lnSpc>
              <a:buFontTx/>
              <a:buAutoNum type="arabicPeriod"/>
            </a:pPr>
            <a:r>
              <a:rPr lang="en-US" dirty="0" smtClean="0"/>
              <a:t>Object relational mapping metadata</a:t>
            </a:r>
          </a:p>
          <a:p>
            <a:endParaRPr lang="en-US" dirty="0" smtClean="0"/>
          </a:p>
          <a:p>
            <a:endParaRPr lang="en-US" dirty="0"/>
          </a:p>
        </p:txBody>
      </p:sp>
      <p:sp>
        <p:nvSpPr>
          <p:cNvPr id="3" name="Title 2"/>
          <p:cNvSpPr>
            <a:spLocks noGrp="1"/>
          </p:cNvSpPr>
          <p:nvPr>
            <p:ph type="title"/>
          </p:nvPr>
        </p:nvSpPr>
        <p:spPr/>
        <p:txBody>
          <a:bodyPr/>
          <a:lstStyle/>
          <a:p>
            <a:r>
              <a:rPr lang="en-US" dirty="0" smtClean="0"/>
              <a:t>Java Persistence API</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JPA is a standardized specification (version 1.0) and part of EJB3 specification </a:t>
            </a:r>
          </a:p>
          <a:p>
            <a:r>
              <a:rPr lang="en-US" dirty="0" smtClean="0"/>
              <a:t>Many free ORM frameworks are available with can be used to develop applications of any size </a:t>
            </a:r>
          </a:p>
          <a:p>
            <a:r>
              <a:rPr lang="en-US" dirty="0" smtClean="0"/>
              <a:t>Application developed in JPA is portable across many servers and persistence products (ORM frameworks). </a:t>
            </a:r>
          </a:p>
          <a:p>
            <a:r>
              <a:rPr lang="en-US" dirty="0" smtClean="0"/>
              <a:t>Can be used with both JEE and JSE applications </a:t>
            </a:r>
          </a:p>
          <a:p>
            <a:r>
              <a:rPr lang="en-US" dirty="0" smtClean="0"/>
              <a:t>JSE 5 features such as annotations can be used </a:t>
            </a:r>
          </a:p>
          <a:p>
            <a:r>
              <a:rPr lang="en-US" dirty="0" smtClean="0"/>
              <a:t>Provides both annotations and xml based configuration support </a:t>
            </a:r>
          </a:p>
          <a:p>
            <a:endParaRPr lang="en-US" dirty="0" smtClean="0"/>
          </a:p>
          <a:p>
            <a:endParaRPr lang="en-US" dirty="0"/>
          </a:p>
        </p:txBody>
      </p:sp>
      <p:sp>
        <p:nvSpPr>
          <p:cNvPr id="3" name="Title 2"/>
          <p:cNvSpPr>
            <a:spLocks noGrp="1"/>
          </p:cNvSpPr>
          <p:nvPr>
            <p:ph type="title"/>
          </p:nvPr>
        </p:nvSpPr>
        <p:spPr/>
        <p:txBody>
          <a:bodyPr/>
          <a:lstStyle/>
          <a:p>
            <a:r>
              <a:rPr lang="en-US" dirty="0" smtClean="0"/>
              <a:t>Why JPA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eatures_0_0.jpg"/>
          <p:cNvPicPr>
            <a:picLocks noChangeAspect="1"/>
          </p:cNvPicPr>
          <p:nvPr/>
        </p:nvPicPr>
        <p:blipFill>
          <a:blip r:embed="rId2" cstate="print"/>
          <a:stretch>
            <a:fillRect/>
          </a:stretch>
        </p:blipFill>
        <p:spPr>
          <a:xfrm>
            <a:off x="3714750" y="3774017"/>
            <a:ext cx="5200650" cy="2644246"/>
          </a:xfrm>
          <a:prstGeom prst="rect">
            <a:avLst/>
          </a:prstGeom>
          <a:effectLst/>
        </p:spPr>
      </p:pic>
      <p:sp>
        <p:nvSpPr>
          <p:cNvPr id="2" name="Content Placeholder 1"/>
          <p:cNvSpPr>
            <a:spLocks noGrp="1"/>
          </p:cNvSpPr>
          <p:nvPr>
            <p:ph sz="quarter" idx="12"/>
          </p:nvPr>
        </p:nvSpPr>
        <p:spPr/>
        <p:txBody>
          <a:bodyPr>
            <a:normAutofit/>
          </a:bodyPr>
          <a:lstStyle/>
          <a:p>
            <a:r>
              <a:rPr lang="en-US" dirty="0" smtClean="0"/>
              <a:t>Standardized O/R mapping</a:t>
            </a:r>
          </a:p>
          <a:p>
            <a:r>
              <a:rPr lang="en-US" dirty="0" smtClean="0"/>
              <a:t>Facilitates POJO based persistence.</a:t>
            </a:r>
          </a:p>
          <a:p>
            <a:r>
              <a:rPr lang="en-US" dirty="0" smtClean="0"/>
              <a:t>Application Server is optional with JPA.</a:t>
            </a:r>
          </a:p>
          <a:p>
            <a:r>
              <a:rPr lang="en-US" dirty="0" smtClean="0"/>
              <a:t>Support for Unidirectional and Bi-Directional relationships</a:t>
            </a:r>
          </a:p>
          <a:p>
            <a:r>
              <a:rPr lang="en-US" dirty="0" smtClean="0"/>
              <a:t>User friendly retrieval methods</a:t>
            </a:r>
          </a:p>
          <a:p>
            <a:endParaRPr lang="en-US" dirty="0" smtClean="0"/>
          </a:p>
          <a:p>
            <a:endParaRPr lang="en-US" dirty="0"/>
          </a:p>
        </p:txBody>
      </p:sp>
      <p:sp>
        <p:nvSpPr>
          <p:cNvPr id="3" name="Title 2"/>
          <p:cNvSpPr>
            <a:spLocks noGrp="1"/>
          </p:cNvSpPr>
          <p:nvPr>
            <p:ph type="title"/>
          </p:nvPr>
        </p:nvSpPr>
        <p:spPr/>
        <p:txBody>
          <a:bodyPr/>
          <a:lstStyle/>
          <a:p>
            <a:r>
              <a:rPr lang="en-US" dirty="0" smtClean="0"/>
              <a:t>Features of JPA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a:lnSpc>
                <a:spcPct val="90000"/>
              </a:lnSpc>
            </a:pPr>
            <a:r>
              <a:rPr lang="en-US" dirty="0" smtClean="0"/>
              <a:t>Entity is a lightweight persistence domain object.</a:t>
            </a:r>
          </a:p>
          <a:p>
            <a:pPr>
              <a:lnSpc>
                <a:spcPct val="90000"/>
              </a:lnSpc>
            </a:pPr>
            <a:r>
              <a:rPr lang="en-US" dirty="0" smtClean="0"/>
              <a:t>Entity class represents a database table.</a:t>
            </a:r>
          </a:p>
          <a:p>
            <a:pPr>
              <a:lnSpc>
                <a:spcPct val="90000"/>
              </a:lnSpc>
            </a:pPr>
            <a:r>
              <a:rPr lang="en-US" dirty="0" smtClean="0"/>
              <a:t>Entity instance represents a row in the database table.</a:t>
            </a:r>
          </a:p>
          <a:p>
            <a:pPr>
              <a:lnSpc>
                <a:spcPct val="90000"/>
              </a:lnSpc>
            </a:pPr>
            <a:r>
              <a:rPr lang="en-US" dirty="0" smtClean="0"/>
              <a:t>Entity uses annotations to map java fields to the database.</a:t>
            </a:r>
          </a:p>
          <a:p>
            <a:pPr>
              <a:lnSpc>
                <a:spcPct val="90000"/>
              </a:lnSpc>
            </a:pPr>
            <a:r>
              <a:rPr lang="en-US" dirty="0" smtClean="0"/>
              <a:t>Entity must follow the java bean naming conventions.</a:t>
            </a:r>
          </a:p>
          <a:p>
            <a:pPr>
              <a:lnSpc>
                <a:spcPct val="90000"/>
              </a:lnSpc>
            </a:pPr>
            <a:r>
              <a:rPr lang="en-US" dirty="0" smtClean="0"/>
              <a:t>Must implement serializable if transferred through the network.</a:t>
            </a:r>
          </a:p>
          <a:p>
            <a:pPr lvl="1">
              <a:lnSpc>
                <a:spcPct val="90000"/>
              </a:lnSpc>
            </a:pPr>
            <a:endParaRPr lang="en-US" sz="2600"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Entity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spcBef>
                <a:spcPct val="0"/>
              </a:spcBef>
              <a:buClrTx/>
              <a:buSzTx/>
              <a:buNone/>
            </a:pPr>
            <a:r>
              <a:rPr lang="en-US" b="1" dirty="0" smtClean="0"/>
              <a:t>Consider the below table structure which will be mapped through Entity</a:t>
            </a:r>
          </a:p>
          <a:p>
            <a:pPr marL="0" indent="0">
              <a:spcBef>
                <a:spcPct val="0"/>
              </a:spcBef>
              <a:buClrTx/>
              <a:buSzTx/>
              <a:buNone/>
            </a:pPr>
            <a:endParaRPr lang="en-US" sz="1800" dirty="0" smtClean="0"/>
          </a:p>
          <a:p>
            <a:pPr>
              <a:spcBef>
                <a:spcPct val="0"/>
              </a:spcBef>
              <a:buNone/>
            </a:pPr>
            <a:r>
              <a:rPr lang="en-US" sz="1800" dirty="0" smtClean="0"/>
              <a:t>CREATE TABLE Employee (</a:t>
            </a:r>
            <a:r>
              <a:rPr lang="en-US" sz="1800" dirty="0" err="1" smtClean="0"/>
              <a:t>EmpId</a:t>
            </a:r>
            <a:r>
              <a:rPr lang="en-US" sz="1800" dirty="0" smtClean="0"/>
              <a:t> </a:t>
            </a:r>
            <a:r>
              <a:rPr lang="en-US" sz="1800" dirty="0" err="1" smtClean="0"/>
              <a:t>bigint</a:t>
            </a:r>
            <a:r>
              <a:rPr lang="en-US" sz="1800" dirty="0" smtClean="0"/>
              <a:t> not null, </a:t>
            </a:r>
            <a:r>
              <a:rPr lang="en-US" sz="1800" dirty="0" err="1" smtClean="0"/>
              <a:t>FirstName</a:t>
            </a:r>
            <a:r>
              <a:rPr lang="en-US" sz="1800" dirty="0" smtClean="0"/>
              <a:t> </a:t>
            </a:r>
            <a:r>
              <a:rPr lang="en-US" sz="1800" dirty="0" err="1" smtClean="0"/>
              <a:t>varchar</a:t>
            </a:r>
            <a:r>
              <a:rPr lang="en-US" sz="1800" dirty="0" smtClean="0"/>
              <a:t>(50), </a:t>
            </a:r>
            <a:r>
              <a:rPr lang="en-US" sz="1800" dirty="0" err="1" smtClean="0"/>
              <a:t>LastName</a:t>
            </a:r>
            <a:r>
              <a:rPr lang="en-US" sz="1800" dirty="0" smtClean="0"/>
              <a:t> </a:t>
            </a:r>
            <a:r>
              <a:rPr lang="en-US" sz="1800" dirty="0" err="1" smtClean="0"/>
              <a:t>varchar</a:t>
            </a:r>
            <a:r>
              <a:rPr lang="en-US" sz="1800" dirty="0" smtClean="0"/>
              <a:t>(50), Email </a:t>
            </a:r>
            <a:r>
              <a:rPr lang="en-US" sz="1800" dirty="0" err="1" smtClean="0"/>
              <a:t>varchar</a:t>
            </a:r>
            <a:r>
              <a:rPr lang="en-US" sz="1800" dirty="0" smtClean="0"/>
              <a:t>(50), </a:t>
            </a:r>
            <a:r>
              <a:rPr lang="en-US" sz="1800" dirty="0" err="1" smtClean="0"/>
              <a:t>PhoneNumber</a:t>
            </a:r>
            <a:r>
              <a:rPr lang="en-US" sz="1800" dirty="0" smtClean="0"/>
              <a:t> </a:t>
            </a:r>
            <a:r>
              <a:rPr lang="en-US" sz="1800" dirty="0" err="1" smtClean="0"/>
              <a:t>varchar</a:t>
            </a:r>
            <a:r>
              <a:rPr lang="en-US" sz="1800" dirty="0" smtClean="0"/>
              <a:t>(50), Address </a:t>
            </a:r>
            <a:r>
              <a:rPr lang="en-US" sz="1800" dirty="0" err="1" smtClean="0"/>
              <a:t>varchar</a:t>
            </a:r>
            <a:r>
              <a:rPr lang="en-US" sz="1800" dirty="0" smtClean="0"/>
              <a:t>(50), Password </a:t>
            </a:r>
            <a:r>
              <a:rPr lang="en-US" sz="1800" dirty="0" err="1" smtClean="0"/>
              <a:t>varchar</a:t>
            </a:r>
            <a:r>
              <a:rPr lang="en-US" sz="1800" dirty="0" smtClean="0"/>
              <a:t>(50), primary key (</a:t>
            </a:r>
            <a:r>
              <a:rPr lang="en-US" sz="1800" dirty="0" err="1" smtClean="0"/>
              <a:t>EmpId</a:t>
            </a:r>
            <a:r>
              <a:rPr lang="en-US" sz="1800" dirty="0" smtClean="0"/>
              <a:t>));</a:t>
            </a:r>
          </a:p>
          <a:p>
            <a:pPr marL="0" indent="0">
              <a:spcBef>
                <a:spcPct val="0"/>
              </a:spcBef>
              <a:buClrTx/>
              <a:buSzTx/>
              <a:buNone/>
            </a:pPr>
            <a:endParaRPr lang="en-US" sz="1800" dirty="0" smtClean="0"/>
          </a:p>
          <a:p>
            <a:endParaRPr lang="en-US" dirty="0"/>
          </a:p>
        </p:txBody>
      </p:sp>
      <p:sp>
        <p:nvSpPr>
          <p:cNvPr id="3" name="Title 2"/>
          <p:cNvSpPr>
            <a:spLocks noGrp="1"/>
          </p:cNvSpPr>
          <p:nvPr>
            <p:ph type="title"/>
          </p:nvPr>
        </p:nvSpPr>
        <p:spPr/>
        <p:txBody>
          <a:bodyPr/>
          <a:lstStyle/>
          <a:p>
            <a:r>
              <a:rPr lang="en-US" dirty="0" smtClean="0"/>
              <a:t>Entity (Continued…)</a:t>
            </a:r>
            <a:endParaRPr lang="en-US" dirty="0"/>
          </a:p>
        </p:txBody>
      </p:sp>
      <p:graphicFrame>
        <p:nvGraphicFramePr>
          <p:cNvPr id="4" name="Table 3"/>
          <p:cNvGraphicFramePr>
            <a:graphicFrameLocks noGrp="1"/>
          </p:cNvGraphicFramePr>
          <p:nvPr/>
        </p:nvGraphicFramePr>
        <p:xfrm>
          <a:off x="514352" y="3380103"/>
          <a:ext cx="7823202" cy="2966720"/>
        </p:xfrm>
        <a:graphic>
          <a:graphicData uri="http://schemas.openxmlformats.org/drawingml/2006/table">
            <a:tbl>
              <a:tblPr firstRow="1" bandRow="1">
                <a:tableStyleId>{5C22544A-7EE6-4342-B048-85BDC9FD1C3A}</a:tableStyleId>
              </a:tblPr>
              <a:tblGrid>
                <a:gridCol w="1698172"/>
                <a:gridCol w="1424799"/>
                <a:gridCol w="788630"/>
                <a:gridCol w="1303867"/>
                <a:gridCol w="1303867"/>
                <a:gridCol w="1303867"/>
              </a:tblGrid>
              <a:tr h="370840">
                <a:tc>
                  <a:txBody>
                    <a:bodyPr/>
                    <a:lstStyle/>
                    <a:p>
                      <a:r>
                        <a:rPr lang="en-US" dirty="0" smtClean="0">
                          <a:latin typeface="Arial" charset="0"/>
                        </a:rPr>
                        <a:t>Field </a:t>
                      </a:r>
                      <a:endParaRPr lang="en-US" dirty="0"/>
                    </a:p>
                  </a:txBody>
                  <a:tcPr/>
                </a:tc>
                <a:tc>
                  <a:txBody>
                    <a:bodyPr/>
                    <a:lstStyle/>
                    <a:p>
                      <a:r>
                        <a:rPr lang="en-US" dirty="0" smtClean="0"/>
                        <a:t>Type</a:t>
                      </a:r>
                      <a:endParaRPr lang="en-US" dirty="0"/>
                    </a:p>
                  </a:txBody>
                  <a:tcPr/>
                </a:tc>
                <a:tc>
                  <a:txBody>
                    <a:bodyPr/>
                    <a:lstStyle/>
                    <a:p>
                      <a:r>
                        <a:rPr lang="en-US" dirty="0" smtClean="0"/>
                        <a:t>Null</a:t>
                      </a:r>
                      <a:endParaRPr lang="en-US" dirty="0"/>
                    </a:p>
                  </a:txBody>
                  <a:tcPr/>
                </a:tc>
                <a:tc>
                  <a:txBody>
                    <a:bodyPr/>
                    <a:lstStyle/>
                    <a:p>
                      <a:r>
                        <a:rPr lang="en-US" dirty="0" smtClean="0"/>
                        <a:t>Key</a:t>
                      </a:r>
                      <a:endParaRPr lang="en-US" dirty="0"/>
                    </a:p>
                  </a:txBody>
                  <a:tcPr/>
                </a:tc>
                <a:tc>
                  <a:txBody>
                    <a:bodyPr/>
                    <a:lstStyle/>
                    <a:p>
                      <a:r>
                        <a:rPr lang="en-US" dirty="0" smtClean="0"/>
                        <a:t>Default</a:t>
                      </a:r>
                      <a:endParaRPr lang="en-US" dirty="0"/>
                    </a:p>
                  </a:txBody>
                  <a:tcPr/>
                </a:tc>
                <a:tc>
                  <a:txBody>
                    <a:bodyPr/>
                    <a:lstStyle/>
                    <a:p>
                      <a:r>
                        <a:rPr lang="en-US" dirty="0" smtClean="0"/>
                        <a:t>Extra</a:t>
                      </a:r>
                      <a:endParaRPr lang="en-US" dirty="0"/>
                    </a:p>
                  </a:txBody>
                  <a:tcPr/>
                </a:tc>
              </a:tr>
              <a:tr h="370840">
                <a:tc>
                  <a:txBody>
                    <a:bodyPr/>
                    <a:lstStyle/>
                    <a:p>
                      <a:r>
                        <a:rPr lang="en-US" dirty="0" err="1" smtClean="0">
                          <a:latin typeface="Arial" charset="0"/>
                        </a:rPr>
                        <a:t>EmpId</a:t>
                      </a:r>
                      <a:endParaRPr lang="en-US" dirty="0"/>
                    </a:p>
                  </a:txBody>
                  <a:tcPr/>
                </a:tc>
                <a:tc>
                  <a:txBody>
                    <a:bodyPr/>
                    <a:lstStyle/>
                    <a:p>
                      <a:r>
                        <a:rPr lang="en-US" dirty="0" err="1" smtClean="0">
                          <a:latin typeface="Arial" charset="0"/>
                        </a:rPr>
                        <a:t>bigint</a:t>
                      </a:r>
                      <a:r>
                        <a:rPr lang="en-US" dirty="0" smtClean="0">
                          <a:latin typeface="Arial" charset="0"/>
                        </a:rPr>
                        <a:t>(20)</a:t>
                      </a:r>
                      <a:endParaRPr lang="en-US" dirty="0"/>
                    </a:p>
                  </a:txBody>
                  <a:tcPr/>
                </a:tc>
                <a:tc>
                  <a:txBody>
                    <a:bodyPr/>
                    <a:lstStyle/>
                    <a:p>
                      <a:r>
                        <a:rPr lang="en-US" dirty="0" smtClean="0"/>
                        <a:t>No</a:t>
                      </a:r>
                      <a:endParaRPr lang="en-US" dirty="0"/>
                    </a:p>
                  </a:txBody>
                  <a:tcPr/>
                </a:tc>
                <a:tc>
                  <a:txBody>
                    <a:bodyPr/>
                    <a:lstStyle/>
                    <a:p>
                      <a:r>
                        <a:rPr lang="en-US" dirty="0" smtClean="0"/>
                        <a:t>PK</a:t>
                      </a:r>
                      <a:endParaRPr lang="en-US" dirty="0"/>
                    </a:p>
                  </a:txBody>
                  <a:tcPr/>
                </a:tc>
                <a:tc>
                  <a:txBody>
                    <a:bodyPr/>
                    <a:lstStyle/>
                    <a:p>
                      <a:r>
                        <a:rPr lang="en-US" dirty="0" smtClean="0"/>
                        <a:t>0</a:t>
                      </a:r>
                      <a:endParaRPr lang="en-US" dirty="0"/>
                    </a:p>
                  </a:txBody>
                  <a:tcPr/>
                </a:tc>
                <a:tc>
                  <a:txBody>
                    <a:bodyPr/>
                    <a:lstStyle/>
                    <a:p>
                      <a:endParaRPr lang="en-US"/>
                    </a:p>
                  </a:txBody>
                  <a:tcPr/>
                </a:tc>
              </a:tr>
              <a:tr h="370840">
                <a:tc>
                  <a:txBody>
                    <a:bodyPr/>
                    <a:lstStyle/>
                    <a:p>
                      <a:r>
                        <a:rPr lang="en-US" dirty="0" err="1" smtClean="0">
                          <a:latin typeface="Arial" charset="0"/>
                        </a:rPr>
                        <a:t>FirstName</a:t>
                      </a:r>
                      <a:r>
                        <a:rPr lang="en-US" dirty="0" smtClean="0">
                          <a:latin typeface="Arial" charset="0"/>
                        </a:rPr>
                        <a:t> </a:t>
                      </a:r>
                      <a:endParaRPr lang="en-US" dirty="0"/>
                    </a:p>
                  </a:txBody>
                  <a:tcPr/>
                </a:tc>
                <a:tc>
                  <a:txBody>
                    <a:bodyPr/>
                    <a:lstStyle/>
                    <a:p>
                      <a:r>
                        <a:rPr lang="en-US" dirty="0" err="1" smtClean="0">
                          <a:latin typeface="Arial" charset="0"/>
                        </a:rPr>
                        <a:t>varchar</a:t>
                      </a:r>
                      <a:r>
                        <a:rPr lang="en-US" dirty="0" smtClean="0">
                          <a:latin typeface="Arial" charset="0"/>
                        </a:rPr>
                        <a:t>(50)</a:t>
                      </a:r>
                      <a:endParaRPr lang="en-US" dirty="0"/>
                    </a:p>
                  </a:txBody>
                  <a:tcPr/>
                </a:tc>
                <a:tc>
                  <a:txBody>
                    <a:bodyPr/>
                    <a:lstStyle/>
                    <a:p>
                      <a:r>
                        <a:rPr lang="en-US" dirty="0" smtClean="0"/>
                        <a:t>Yes</a:t>
                      </a:r>
                      <a:endParaRPr lang="en-US" dirty="0"/>
                    </a:p>
                  </a:txBody>
                  <a:tcPr/>
                </a:tc>
                <a:tc>
                  <a:txBody>
                    <a:bodyPr/>
                    <a:lstStyle/>
                    <a:p>
                      <a:endParaRPr lang="en-US" dirty="0"/>
                    </a:p>
                  </a:txBody>
                  <a:tcPr/>
                </a:tc>
                <a:tc>
                  <a:txBody>
                    <a:bodyPr/>
                    <a:lstStyle/>
                    <a:p>
                      <a:r>
                        <a:rPr lang="en-US" dirty="0" smtClean="0"/>
                        <a:t>NULL</a:t>
                      </a:r>
                      <a:endParaRPr lang="en-US" dirty="0"/>
                    </a:p>
                  </a:txBody>
                  <a:tcPr/>
                </a:tc>
                <a:tc>
                  <a:txBody>
                    <a:bodyPr/>
                    <a:lstStyle/>
                    <a:p>
                      <a:endParaRPr lang="en-US"/>
                    </a:p>
                  </a:txBody>
                  <a:tcPr/>
                </a:tc>
              </a:tr>
              <a:tr h="370840">
                <a:tc>
                  <a:txBody>
                    <a:bodyPr/>
                    <a:lstStyle/>
                    <a:p>
                      <a:r>
                        <a:rPr lang="en-US" dirty="0" err="1" smtClean="0">
                          <a:latin typeface="Arial" charset="0"/>
                        </a:rPr>
                        <a:t>LastName</a:t>
                      </a:r>
                      <a:r>
                        <a:rPr lang="en-US" dirty="0" smtClean="0">
                          <a:latin typeface="Arial" charset="0"/>
                        </a:rPr>
                        <a:t> </a:t>
                      </a:r>
                      <a:endParaRPr lang="en-US" dirty="0"/>
                    </a:p>
                  </a:txBody>
                  <a:tcPr/>
                </a:tc>
                <a:tc>
                  <a:txBody>
                    <a:bodyPr/>
                    <a:lstStyle/>
                    <a:p>
                      <a:r>
                        <a:rPr lang="en-US" dirty="0" err="1" smtClean="0">
                          <a:latin typeface="Arial" charset="0"/>
                        </a:rPr>
                        <a:t>varchar</a:t>
                      </a:r>
                      <a:r>
                        <a:rPr lang="en-US" dirty="0" smtClean="0">
                          <a:latin typeface="Arial" charset="0"/>
                        </a:rPr>
                        <a:t>(50)</a:t>
                      </a:r>
                      <a:endParaRPr lang="en-US" dirty="0"/>
                    </a:p>
                  </a:txBody>
                  <a:tcPr/>
                </a:tc>
                <a:tc>
                  <a:txBody>
                    <a:bodyPr/>
                    <a:lstStyle/>
                    <a:p>
                      <a:r>
                        <a:rPr lang="en-US" smtClean="0"/>
                        <a:t>Yes</a:t>
                      </a:r>
                      <a:endParaRPr lang="en-US" dirty="0"/>
                    </a:p>
                  </a:txBody>
                  <a:tcPr/>
                </a:tc>
                <a:tc>
                  <a:txBody>
                    <a:bodyPr/>
                    <a:lstStyle/>
                    <a:p>
                      <a:endParaRPr lang="en-US"/>
                    </a:p>
                  </a:txBody>
                  <a:tcPr/>
                </a:tc>
                <a:tc>
                  <a:txBody>
                    <a:bodyPr/>
                    <a:lstStyle/>
                    <a:p>
                      <a:r>
                        <a:rPr lang="en-US" smtClean="0"/>
                        <a:t>NULL</a:t>
                      </a:r>
                      <a:endParaRPr lang="en-US" dirty="0"/>
                    </a:p>
                  </a:txBody>
                  <a:tcPr/>
                </a:tc>
                <a:tc>
                  <a:txBody>
                    <a:bodyPr/>
                    <a:lstStyle/>
                    <a:p>
                      <a:endParaRPr lang="en-US"/>
                    </a:p>
                  </a:txBody>
                  <a:tcPr/>
                </a:tc>
              </a:tr>
              <a:tr h="370840">
                <a:tc>
                  <a:txBody>
                    <a:bodyPr/>
                    <a:lstStyle/>
                    <a:p>
                      <a:r>
                        <a:rPr lang="en-US" dirty="0" smtClean="0">
                          <a:latin typeface="Arial" charset="0"/>
                        </a:rPr>
                        <a:t>Email </a:t>
                      </a:r>
                      <a:endParaRPr lang="en-US" dirty="0"/>
                    </a:p>
                  </a:txBody>
                  <a:tcPr/>
                </a:tc>
                <a:tc>
                  <a:txBody>
                    <a:bodyPr/>
                    <a:lstStyle/>
                    <a:p>
                      <a:r>
                        <a:rPr lang="en-US" smtClean="0">
                          <a:latin typeface="Arial" charset="0"/>
                        </a:rPr>
                        <a:t>varchar(50)</a:t>
                      </a:r>
                      <a:endParaRPr lang="en-US" dirty="0"/>
                    </a:p>
                  </a:txBody>
                  <a:tcPr/>
                </a:tc>
                <a:tc>
                  <a:txBody>
                    <a:bodyPr/>
                    <a:lstStyle/>
                    <a:p>
                      <a:r>
                        <a:rPr lang="en-US" smtClean="0"/>
                        <a:t>Yes</a:t>
                      </a:r>
                      <a:endParaRPr lang="en-US" dirty="0"/>
                    </a:p>
                  </a:txBody>
                  <a:tcPr/>
                </a:tc>
                <a:tc>
                  <a:txBody>
                    <a:bodyPr/>
                    <a:lstStyle/>
                    <a:p>
                      <a:endParaRPr lang="en-US"/>
                    </a:p>
                  </a:txBody>
                  <a:tcPr/>
                </a:tc>
                <a:tc>
                  <a:txBody>
                    <a:bodyPr/>
                    <a:lstStyle/>
                    <a:p>
                      <a:r>
                        <a:rPr lang="en-US" smtClean="0"/>
                        <a:t>NULL</a:t>
                      </a:r>
                      <a:endParaRPr lang="en-US" dirty="0"/>
                    </a:p>
                  </a:txBody>
                  <a:tcPr/>
                </a:tc>
                <a:tc>
                  <a:txBody>
                    <a:bodyPr/>
                    <a:lstStyle/>
                    <a:p>
                      <a:endParaRPr lang="en-US"/>
                    </a:p>
                  </a:txBody>
                  <a:tcPr/>
                </a:tc>
              </a:tr>
              <a:tr h="370840">
                <a:tc>
                  <a:txBody>
                    <a:bodyPr/>
                    <a:lstStyle/>
                    <a:p>
                      <a:r>
                        <a:rPr lang="en-US" dirty="0" err="1" smtClean="0">
                          <a:latin typeface="Arial" charset="0"/>
                        </a:rPr>
                        <a:t>PhoneNumber</a:t>
                      </a:r>
                      <a:r>
                        <a:rPr lang="en-US" dirty="0" smtClean="0">
                          <a:latin typeface="Arial" charset="0"/>
                        </a:rPr>
                        <a:t> </a:t>
                      </a:r>
                      <a:endParaRPr lang="en-US" dirty="0"/>
                    </a:p>
                  </a:txBody>
                  <a:tcPr/>
                </a:tc>
                <a:tc>
                  <a:txBody>
                    <a:bodyPr/>
                    <a:lstStyle/>
                    <a:p>
                      <a:r>
                        <a:rPr lang="en-US" smtClean="0">
                          <a:latin typeface="Arial" charset="0"/>
                        </a:rPr>
                        <a:t>varchar(50)</a:t>
                      </a:r>
                      <a:endParaRPr lang="en-US" dirty="0"/>
                    </a:p>
                  </a:txBody>
                  <a:tcPr/>
                </a:tc>
                <a:tc>
                  <a:txBody>
                    <a:bodyPr/>
                    <a:lstStyle/>
                    <a:p>
                      <a:r>
                        <a:rPr lang="en-US" smtClean="0"/>
                        <a:t>Yes</a:t>
                      </a:r>
                      <a:endParaRPr lang="en-US" dirty="0"/>
                    </a:p>
                  </a:txBody>
                  <a:tcPr/>
                </a:tc>
                <a:tc>
                  <a:txBody>
                    <a:bodyPr/>
                    <a:lstStyle/>
                    <a:p>
                      <a:endParaRPr lang="en-US"/>
                    </a:p>
                  </a:txBody>
                  <a:tcPr/>
                </a:tc>
                <a:tc>
                  <a:txBody>
                    <a:bodyPr/>
                    <a:lstStyle/>
                    <a:p>
                      <a:r>
                        <a:rPr lang="en-US" smtClean="0"/>
                        <a:t>NULL</a:t>
                      </a:r>
                      <a:endParaRPr lang="en-US" dirty="0"/>
                    </a:p>
                  </a:txBody>
                  <a:tcPr/>
                </a:tc>
                <a:tc>
                  <a:txBody>
                    <a:bodyPr/>
                    <a:lstStyle/>
                    <a:p>
                      <a:endParaRPr lang="en-US" dirty="0"/>
                    </a:p>
                  </a:txBody>
                  <a:tcPr/>
                </a:tc>
              </a:tr>
              <a:tr h="370840">
                <a:tc>
                  <a:txBody>
                    <a:bodyPr/>
                    <a:lstStyle/>
                    <a:p>
                      <a:r>
                        <a:rPr lang="en-US" dirty="0" smtClean="0">
                          <a:latin typeface="Arial" charset="0"/>
                        </a:rPr>
                        <a:t>Address </a:t>
                      </a:r>
                      <a:endParaRPr lang="en-US" dirty="0"/>
                    </a:p>
                  </a:txBody>
                  <a:tcPr/>
                </a:tc>
                <a:tc>
                  <a:txBody>
                    <a:bodyPr/>
                    <a:lstStyle/>
                    <a:p>
                      <a:r>
                        <a:rPr lang="en-US" smtClean="0">
                          <a:latin typeface="Arial" charset="0"/>
                        </a:rPr>
                        <a:t>varchar(50)</a:t>
                      </a:r>
                      <a:endParaRPr lang="en-US" dirty="0"/>
                    </a:p>
                  </a:txBody>
                  <a:tcPr/>
                </a:tc>
                <a:tc>
                  <a:txBody>
                    <a:bodyPr/>
                    <a:lstStyle/>
                    <a:p>
                      <a:r>
                        <a:rPr lang="en-US" smtClean="0"/>
                        <a:t>Yes</a:t>
                      </a:r>
                      <a:endParaRPr lang="en-US" dirty="0"/>
                    </a:p>
                  </a:txBody>
                  <a:tcPr/>
                </a:tc>
                <a:tc>
                  <a:txBody>
                    <a:bodyPr/>
                    <a:lstStyle/>
                    <a:p>
                      <a:endParaRPr lang="en-US"/>
                    </a:p>
                  </a:txBody>
                  <a:tcPr/>
                </a:tc>
                <a:tc>
                  <a:txBody>
                    <a:bodyPr/>
                    <a:lstStyle/>
                    <a:p>
                      <a:r>
                        <a:rPr lang="en-US" smtClean="0"/>
                        <a:t>NULL</a:t>
                      </a:r>
                      <a:endParaRPr lang="en-US" dirty="0"/>
                    </a:p>
                  </a:txBody>
                  <a:tcPr/>
                </a:tc>
                <a:tc>
                  <a:txBody>
                    <a:bodyPr/>
                    <a:lstStyle/>
                    <a:p>
                      <a:endParaRPr lang="en-US"/>
                    </a:p>
                  </a:txBody>
                  <a:tcPr/>
                </a:tc>
              </a:tr>
              <a:tr h="370840">
                <a:tc>
                  <a:txBody>
                    <a:bodyPr/>
                    <a:lstStyle/>
                    <a:p>
                      <a:r>
                        <a:rPr lang="en-US" dirty="0" smtClean="0">
                          <a:latin typeface="Arial" charset="0"/>
                        </a:rPr>
                        <a:t>Password </a:t>
                      </a:r>
                      <a:endParaRPr lang="en-US" dirty="0"/>
                    </a:p>
                  </a:txBody>
                  <a:tcPr/>
                </a:tc>
                <a:tc>
                  <a:txBody>
                    <a:bodyPr/>
                    <a:lstStyle/>
                    <a:p>
                      <a:r>
                        <a:rPr lang="en-US" smtClean="0">
                          <a:latin typeface="Arial" charset="0"/>
                        </a:rPr>
                        <a:t>varchar(50)</a:t>
                      </a:r>
                      <a:endParaRPr lang="en-US" dirty="0"/>
                    </a:p>
                  </a:txBody>
                  <a:tcPr/>
                </a:tc>
                <a:tc>
                  <a:txBody>
                    <a:bodyPr/>
                    <a:lstStyle/>
                    <a:p>
                      <a:r>
                        <a:rPr lang="en-US" smtClean="0"/>
                        <a:t>Yes</a:t>
                      </a:r>
                      <a:endParaRPr lang="en-US" dirty="0"/>
                    </a:p>
                  </a:txBody>
                  <a:tcPr/>
                </a:tc>
                <a:tc>
                  <a:txBody>
                    <a:bodyPr/>
                    <a:lstStyle/>
                    <a:p>
                      <a:endParaRPr lang="en-US" dirty="0"/>
                    </a:p>
                  </a:txBody>
                  <a:tcPr/>
                </a:tc>
                <a:tc>
                  <a:txBody>
                    <a:bodyPr/>
                    <a:lstStyle/>
                    <a:p>
                      <a:r>
                        <a:rPr lang="en-US" smtClean="0"/>
                        <a:t>NULL</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524005"/>
            <a:ext cx="8228012" cy="5037138"/>
          </a:xfrm>
          <a:solidFill>
            <a:srgbClr val="722772"/>
          </a:solidFill>
        </p:spPr>
        <p:txBody>
          <a:bodyPr numCol="2">
            <a:noAutofit/>
          </a:bodyPr>
          <a:lstStyle/>
          <a:p>
            <a:pPr>
              <a:lnSpc>
                <a:spcPct val="120000"/>
              </a:lnSpc>
              <a:buNone/>
            </a:pPr>
            <a:r>
              <a:rPr lang="en-US" sz="1400" b="1" dirty="0" smtClean="0">
                <a:solidFill>
                  <a:schemeClr val="bg1"/>
                </a:solidFill>
                <a:latin typeface="+mn-lt"/>
              </a:rPr>
              <a:t>@Entity @Table(name=“Employee")</a:t>
            </a:r>
          </a:p>
          <a:p>
            <a:pPr>
              <a:lnSpc>
                <a:spcPct val="120000"/>
              </a:lnSpc>
              <a:buNone/>
            </a:pPr>
            <a:r>
              <a:rPr lang="en-US" sz="1400" b="1" dirty="0" smtClean="0">
                <a:solidFill>
                  <a:schemeClr val="bg1"/>
                </a:solidFill>
                <a:latin typeface="+mn-lt"/>
              </a:rPr>
              <a:t>public class Employee {</a:t>
            </a:r>
          </a:p>
          <a:p>
            <a:pPr>
              <a:lnSpc>
                <a:spcPct val="120000"/>
              </a:lnSpc>
              <a:buNone/>
            </a:pPr>
            <a:r>
              <a:rPr lang="en-US" sz="1400" b="1" dirty="0" smtClean="0">
                <a:solidFill>
                  <a:schemeClr val="bg1"/>
                </a:solidFill>
                <a:latin typeface="+mn-lt"/>
              </a:rPr>
              <a:t>@Id @Column(name="</a:t>
            </a:r>
            <a:r>
              <a:rPr lang="en-US" sz="1400" b="1" dirty="0" err="1" smtClean="0">
                <a:solidFill>
                  <a:schemeClr val="bg1"/>
                </a:solidFill>
                <a:latin typeface="+mn-lt"/>
              </a:rPr>
              <a:t>EmpId</a:t>
            </a:r>
            <a:r>
              <a:rPr lang="en-US" sz="1400" b="1" dirty="0" smtClean="0">
                <a:solidFill>
                  <a:schemeClr val="bg1"/>
                </a:solidFill>
                <a:latin typeface="+mn-lt"/>
              </a:rPr>
              <a:t>")</a:t>
            </a:r>
          </a:p>
          <a:p>
            <a:pPr>
              <a:lnSpc>
                <a:spcPct val="120000"/>
              </a:lnSpc>
              <a:buNone/>
            </a:pPr>
            <a:r>
              <a:rPr lang="en-US" sz="1400" b="1" dirty="0" smtClean="0">
                <a:solidFill>
                  <a:schemeClr val="bg1"/>
                </a:solidFill>
                <a:latin typeface="+mn-lt"/>
              </a:rPr>
              <a:t> private </a:t>
            </a:r>
            <a:r>
              <a:rPr lang="en-US" sz="1400" b="1" dirty="0" err="1" smtClean="0">
                <a:solidFill>
                  <a:schemeClr val="bg1"/>
                </a:solidFill>
                <a:latin typeface="+mn-lt"/>
              </a:rPr>
              <a:t>int</a:t>
            </a:r>
            <a:r>
              <a:rPr lang="en-US" sz="1400" b="1" dirty="0" smtClean="0">
                <a:solidFill>
                  <a:schemeClr val="bg1"/>
                </a:solidFill>
                <a:latin typeface="+mn-lt"/>
              </a:rPr>
              <a:t> </a:t>
            </a:r>
            <a:r>
              <a:rPr lang="en-US" sz="1400" b="1" dirty="0" err="1" smtClean="0">
                <a:solidFill>
                  <a:schemeClr val="bg1"/>
                </a:solidFill>
                <a:latin typeface="+mn-lt"/>
              </a:rPr>
              <a:t>empId</a:t>
            </a:r>
            <a:r>
              <a:rPr lang="en-US" sz="1400" b="1" dirty="0" smtClean="0">
                <a:solidFill>
                  <a:schemeClr val="bg1"/>
                </a:solidFill>
                <a:latin typeface="+mn-lt"/>
              </a:rPr>
              <a:t>;</a:t>
            </a:r>
          </a:p>
          <a:p>
            <a:pPr>
              <a:lnSpc>
                <a:spcPct val="120000"/>
              </a:lnSpc>
              <a:buNone/>
            </a:pPr>
            <a:r>
              <a:rPr lang="en-US" sz="1400" b="1" dirty="0" smtClean="0">
                <a:solidFill>
                  <a:schemeClr val="bg1"/>
                </a:solidFill>
                <a:latin typeface="+mn-lt"/>
              </a:rPr>
              <a:t>@Column(name="</a:t>
            </a:r>
            <a:r>
              <a:rPr lang="en-US" sz="1400" b="1" dirty="0" err="1" smtClean="0">
                <a:solidFill>
                  <a:schemeClr val="bg1"/>
                </a:solidFill>
                <a:latin typeface="+mn-lt"/>
              </a:rPr>
              <a:t>FirstName</a:t>
            </a:r>
            <a:r>
              <a:rPr lang="en-US" sz="1400" b="1" dirty="0" smtClean="0">
                <a:solidFill>
                  <a:schemeClr val="bg1"/>
                </a:solidFill>
                <a:latin typeface="+mn-lt"/>
              </a:rPr>
              <a:t>")</a:t>
            </a:r>
          </a:p>
          <a:p>
            <a:pPr>
              <a:lnSpc>
                <a:spcPct val="120000"/>
              </a:lnSpc>
              <a:buNone/>
            </a:pPr>
            <a:r>
              <a:rPr lang="en-US" sz="1400" b="1" dirty="0" smtClean="0">
                <a:solidFill>
                  <a:schemeClr val="bg1"/>
                </a:solidFill>
                <a:latin typeface="+mn-lt"/>
              </a:rPr>
              <a:t> private String </a:t>
            </a:r>
            <a:r>
              <a:rPr lang="en-US" sz="1400" b="1" dirty="0" err="1" smtClean="0">
                <a:solidFill>
                  <a:schemeClr val="bg1"/>
                </a:solidFill>
                <a:latin typeface="+mn-lt"/>
              </a:rPr>
              <a:t>firstName</a:t>
            </a:r>
            <a:r>
              <a:rPr lang="en-US" sz="1400" b="1" dirty="0" smtClean="0">
                <a:solidFill>
                  <a:schemeClr val="bg1"/>
                </a:solidFill>
                <a:latin typeface="+mn-lt"/>
              </a:rPr>
              <a:t>;</a:t>
            </a:r>
          </a:p>
          <a:p>
            <a:pPr>
              <a:lnSpc>
                <a:spcPct val="120000"/>
              </a:lnSpc>
              <a:buNone/>
            </a:pPr>
            <a:r>
              <a:rPr lang="en-US" sz="1400" b="1" dirty="0" smtClean="0">
                <a:solidFill>
                  <a:schemeClr val="bg1"/>
                </a:solidFill>
                <a:latin typeface="+mn-lt"/>
              </a:rPr>
              <a:t>@Column(name=“</a:t>
            </a:r>
            <a:r>
              <a:rPr lang="en-US" sz="1400" b="1" dirty="0" err="1" smtClean="0">
                <a:solidFill>
                  <a:schemeClr val="bg1"/>
                </a:solidFill>
                <a:latin typeface="+mn-lt"/>
              </a:rPr>
              <a:t>LastName</a:t>
            </a:r>
            <a:r>
              <a:rPr lang="en-US" sz="1400" b="1" dirty="0" smtClean="0">
                <a:solidFill>
                  <a:schemeClr val="bg1"/>
                </a:solidFill>
                <a:latin typeface="+mn-lt"/>
              </a:rPr>
              <a:t>") </a:t>
            </a:r>
          </a:p>
          <a:p>
            <a:pPr>
              <a:lnSpc>
                <a:spcPct val="120000"/>
              </a:lnSpc>
              <a:buNone/>
            </a:pPr>
            <a:r>
              <a:rPr lang="en-US" sz="1400" b="1" dirty="0" smtClean="0">
                <a:solidFill>
                  <a:schemeClr val="bg1"/>
                </a:solidFill>
                <a:latin typeface="+mn-lt"/>
              </a:rPr>
              <a:t>private String </a:t>
            </a:r>
            <a:r>
              <a:rPr lang="en-US" sz="1400" b="1" dirty="0" err="1" smtClean="0">
                <a:solidFill>
                  <a:schemeClr val="bg1"/>
                </a:solidFill>
                <a:latin typeface="+mn-lt"/>
              </a:rPr>
              <a:t>lastName</a:t>
            </a:r>
            <a:r>
              <a:rPr lang="en-US" sz="1400" b="1" dirty="0" smtClean="0">
                <a:solidFill>
                  <a:schemeClr val="bg1"/>
                </a:solidFill>
                <a:latin typeface="+mn-lt"/>
              </a:rPr>
              <a:t>;</a:t>
            </a:r>
          </a:p>
          <a:p>
            <a:pPr>
              <a:lnSpc>
                <a:spcPct val="120000"/>
              </a:lnSpc>
              <a:buNone/>
            </a:pPr>
            <a:r>
              <a:rPr lang="en-US" sz="1400" b="1" dirty="0" smtClean="0">
                <a:solidFill>
                  <a:schemeClr val="bg1"/>
                </a:solidFill>
                <a:latin typeface="+mn-lt"/>
              </a:rPr>
              <a:t>@Column(name="Email") </a:t>
            </a:r>
          </a:p>
          <a:p>
            <a:pPr>
              <a:lnSpc>
                <a:spcPct val="120000"/>
              </a:lnSpc>
              <a:buNone/>
            </a:pPr>
            <a:r>
              <a:rPr lang="en-US" sz="1400" b="1" dirty="0" smtClean="0">
                <a:solidFill>
                  <a:schemeClr val="bg1"/>
                </a:solidFill>
                <a:latin typeface="+mn-lt"/>
              </a:rPr>
              <a:t>private String email;</a:t>
            </a:r>
          </a:p>
          <a:p>
            <a:pPr>
              <a:lnSpc>
                <a:spcPct val="120000"/>
              </a:lnSpc>
              <a:buNone/>
            </a:pPr>
            <a:r>
              <a:rPr lang="en-US" sz="1400" b="1" dirty="0" smtClean="0">
                <a:solidFill>
                  <a:schemeClr val="bg1"/>
                </a:solidFill>
                <a:latin typeface="+mn-lt"/>
              </a:rPr>
              <a:t>public </a:t>
            </a:r>
            <a:r>
              <a:rPr lang="en-US" sz="1400" b="1" dirty="0" err="1" smtClean="0">
                <a:solidFill>
                  <a:schemeClr val="bg1"/>
                </a:solidFill>
                <a:latin typeface="+mn-lt"/>
              </a:rPr>
              <a:t>int</a:t>
            </a:r>
            <a:r>
              <a:rPr lang="en-US" sz="1400" b="1" dirty="0" smtClean="0">
                <a:solidFill>
                  <a:schemeClr val="bg1"/>
                </a:solidFill>
                <a:latin typeface="+mn-lt"/>
              </a:rPr>
              <a:t> </a:t>
            </a:r>
            <a:r>
              <a:rPr lang="en-US" sz="1400" b="1" dirty="0" err="1" smtClean="0">
                <a:solidFill>
                  <a:schemeClr val="bg1"/>
                </a:solidFill>
                <a:latin typeface="+mn-lt"/>
              </a:rPr>
              <a:t>getEmpId</a:t>
            </a:r>
            <a:r>
              <a:rPr lang="en-US" sz="1400" b="1" dirty="0" smtClean="0">
                <a:solidFill>
                  <a:schemeClr val="bg1"/>
                </a:solidFill>
                <a:latin typeface="+mn-lt"/>
              </a:rPr>
              <a:t>() {return </a:t>
            </a:r>
            <a:r>
              <a:rPr lang="en-US" sz="1400" b="1" dirty="0" err="1" smtClean="0">
                <a:solidFill>
                  <a:schemeClr val="bg1"/>
                </a:solidFill>
                <a:latin typeface="+mn-lt"/>
              </a:rPr>
              <a:t>empId</a:t>
            </a:r>
            <a:r>
              <a:rPr lang="en-US" sz="1400" b="1" dirty="0" smtClean="0">
                <a:solidFill>
                  <a:schemeClr val="bg1"/>
                </a:solidFill>
                <a:latin typeface="+mn-lt"/>
              </a:rPr>
              <a:t>; }</a:t>
            </a:r>
          </a:p>
          <a:p>
            <a:pPr>
              <a:lnSpc>
                <a:spcPct val="120000"/>
              </a:lnSpc>
              <a:buNone/>
            </a:pPr>
            <a:endParaRPr lang="en-US" sz="1400" b="1" dirty="0" smtClean="0">
              <a:solidFill>
                <a:schemeClr val="bg1"/>
              </a:solidFill>
              <a:latin typeface="+mn-lt"/>
            </a:endParaRPr>
          </a:p>
          <a:p>
            <a:pPr>
              <a:lnSpc>
                <a:spcPct val="120000"/>
              </a:lnSpc>
              <a:buNone/>
            </a:pPr>
            <a:r>
              <a:rPr lang="en-US" sz="1400" b="1" dirty="0" smtClean="0">
                <a:solidFill>
                  <a:schemeClr val="bg1"/>
                </a:solidFill>
                <a:latin typeface="+mn-lt"/>
              </a:rPr>
              <a:t>public void </a:t>
            </a:r>
            <a:r>
              <a:rPr lang="en-US" sz="1400" b="1" dirty="0" err="1" smtClean="0">
                <a:solidFill>
                  <a:schemeClr val="bg1"/>
                </a:solidFill>
                <a:latin typeface="+mn-lt"/>
              </a:rPr>
              <a:t>setEmpId</a:t>
            </a:r>
            <a:r>
              <a:rPr lang="en-US" sz="1400" b="1" dirty="0" smtClean="0">
                <a:solidFill>
                  <a:schemeClr val="bg1"/>
                </a:solidFill>
                <a:latin typeface="+mn-lt"/>
              </a:rPr>
              <a:t>(</a:t>
            </a:r>
            <a:r>
              <a:rPr lang="en-US" sz="1400" b="1" dirty="0" err="1" smtClean="0">
                <a:solidFill>
                  <a:schemeClr val="bg1"/>
                </a:solidFill>
                <a:latin typeface="+mn-lt"/>
              </a:rPr>
              <a:t>int</a:t>
            </a:r>
            <a:r>
              <a:rPr lang="en-US" sz="1400" b="1" dirty="0" smtClean="0">
                <a:solidFill>
                  <a:schemeClr val="bg1"/>
                </a:solidFill>
                <a:latin typeface="+mn-lt"/>
              </a:rPr>
              <a:t> </a:t>
            </a:r>
            <a:r>
              <a:rPr lang="en-US" sz="1400" b="1" dirty="0" err="1" smtClean="0">
                <a:solidFill>
                  <a:schemeClr val="bg1"/>
                </a:solidFill>
                <a:latin typeface="+mn-lt"/>
              </a:rPr>
              <a:t>empId</a:t>
            </a:r>
            <a:r>
              <a:rPr lang="en-US" sz="1400" b="1" dirty="0" smtClean="0">
                <a:solidFill>
                  <a:schemeClr val="bg1"/>
                </a:solidFill>
                <a:latin typeface="+mn-lt"/>
              </a:rPr>
              <a:t>) { </a:t>
            </a:r>
            <a:r>
              <a:rPr lang="en-US" sz="1400" b="1" dirty="0" err="1" smtClean="0">
                <a:solidFill>
                  <a:schemeClr val="bg1"/>
                </a:solidFill>
                <a:latin typeface="+mn-lt"/>
              </a:rPr>
              <a:t>this.empId</a:t>
            </a:r>
            <a:r>
              <a:rPr lang="en-US" sz="1400" b="1" dirty="0" smtClean="0">
                <a:solidFill>
                  <a:schemeClr val="bg1"/>
                </a:solidFill>
                <a:latin typeface="+mn-lt"/>
              </a:rPr>
              <a:t> = </a:t>
            </a:r>
            <a:r>
              <a:rPr lang="en-US" sz="1400" b="1" dirty="0" err="1" smtClean="0">
                <a:solidFill>
                  <a:schemeClr val="bg1"/>
                </a:solidFill>
                <a:latin typeface="+mn-lt"/>
              </a:rPr>
              <a:t>empId</a:t>
            </a:r>
            <a:r>
              <a:rPr lang="en-US" sz="1400" b="1" dirty="0" smtClean="0">
                <a:solidFill>
                  <a:schemeClr val="bg1"/>
                </a:solidFill>
                <a:latin typeface="+mn-lt"/>
              </a:rPr>
              <a:t>; }</a:t>
            </a:r>
          </a:p>
          <a:p>
            <a:pPr>
              <a:lnSpc>
                <a:spcPct val="120000"/>
              </a:lnSpc>
              <a:buNone/>
            </a:pPr>
            <a:r>
              <a:rPr lang="en-US" sz="1400" b="1" dirty="0" smtClean="0">
                <a:solidFill>
                  <a:schemeClr val="bg1"/>
                </a:solidFill>
                <a:latin typeface="+mn-lt"/>
              </a:rPr>
              <a:t>public String </a:t>
            </a:r>
            <a:r>
              <a:rPr lang="en-US" sz="1400" b="1" dirty="0" err="1" smtClean="0">
                <a:solidFill>
                  <a:schemeClr val="bg1"/>
                </a:solidFill>
                <a:latin typeface="+mn-lt"/>
              </a:rPr>
              <a:t>getFirstName</a:t>
            </a:r>
            <a:r>
              <a:rPr lang="en-US" sz="1400" b="1" dirty="0" smtClean="0">
                <a:solidFill>
                  <a:schemeClr val="bg1"/>
                </a:solidFill>
                <a:latin typeface="+mn-lt"/>
              </a:rPr>
              <a:t>() {return </a:t>
            </a:r>
            <a:r>
              <a:rPr lang="en-US" sz="1400" b="1" dirty="0" err="1" smtClean="0">
                <a:solidFill>
                  <a:schemeClr val="bg1"/>
                </a:solidFill>
                <a:latin typeface="+mn-lt"/>
              </a:rPr>
              <a:t>firstName</a:t>
            </a:r>
            <a:r>
              <a:rPr lang="en-US" sz="1400" b="1" dirty="0" smtClean="0">
                <a:solidFill>
                  <a:schemeClr val="bg1"/>
                </a:solidFill>
                <a:latin typeface="+mn-lt"/>
              </a:rPr>
              <a:t>; }</a:t>
            </a:r>
          </a:p>
          <a:p>
            <a:pPr>
              <a:lnSpc>
                <a:spcPct val="120000"/>
              </a:lnSpc>
              <a:buNone/>
            </a:pPr>
            <a:r>
              <a:rPr lang="en-US" sz="1400" b="1" dirty="0" smtClean="0">
                <a:solidFill>
                  <a:schemeClr val="bg1"/>
                </a:solidFill>
                <a:latin typeface="+mn-lt"/>
              </a:rPr>
              <a:t>public void </a:t>
            </a:r>
            <a:r>
              <a:rPr lang="en-US" sz="1400" b="1" dirty="0" err="1" smtClean="0">
                <a:solidFill>
                  <a:schemeClr val="bg1"/>
                </a:solidFill>
                <a:latin typeface="+mn-lt"/>
              </a:rPr>
              <a:t>setFirstName</a:t>
            </a:r>
            <a:r>
              <a:rPr lang="en-US" sz="1400" b="1" dirty="0" smtClean="0">
                <a:solidFill>
                  <a:schemeClr val="bg1"/>
                </a:solidFill>
                <a:latin typeface="+mn-lt"/>
              </a:rPr>
              <a:t>(String </a:t>
            </a:r>
            <a:r>
              <a:rPr lang="en-US" sz="1400" b="1" dirty="0" err="1" smtClean="0">
                <a:solidFill>
                  <a:schemeClr val="bg1"/>
                </a:solidFill>
                <a:latin typeface="+mn-lt"/>
              </a:rPr>
              <a:t>firstName</a:t>
            </a:r>
            <a:r>
              <a:rPr lang="en-US" sz="1400" b="1" dirty="0" smtClean="0">
                <a:solidFill>
                  <a:schemeClr val="bg1"/>
                </a:solidFill>
                <a:latin typeface="+mn-lt"/>
              </a:rPr>
              <a:t>) { </a:t>
            </a:r>
            <a:r>
              <a:rPr lang="en-US" sz="1400" b="1" dirty="0" err="1" smtClean="0">
                <a:solidFill>
                  <a:schemeClr val="bg1"/>
                </a:solidFill>
                <a:latin typeface="+mn-lt"/>
              </a:rPr>
              <a:t>this.firstName</a:t>
            </a:r>
            <a:r>
              <a:rPr lang="en-US" sz="1400" b="1" dirty="0" smtClean="0">
                <a:solidFill>
                  <a:schemeClr val="bg1"/>
                </a:solidFill>
                <a:latin typeface="+mn-lt"/>
              </a:rPr>
              <a:t> = </a:t>
            </a:r>
            <a:r>
              <a:rPr lang="en-US" sz="1400" b="1" dirty="0" err="1" smtClean="0">
                <a:solidFill>
                  <a:schemeClr val="bg1"/>
                </a:solidFill>
                <a:latin typeface="+mn-lt"/>
              </a:rPr>
              <a:t>firstName</a:t>
            </a:r>
            <a:r>
              <a:rPr lang="en-US" sz="1400" b="1" dirty="0" smtClean="0">
                <a:solidFill>
                  <a:schemeClr val="bg1"/>
                </a:solidFill>
                <a:latin typeface="+mn-lt"/>
              </a:rPr>
              <a:t>; }</a:t>
            </a:r>
          </a:p>
          <a:p>
            <a:pPr>
              <a:lnSpc>
                <a:spcPct val="120000"/>
              </a:lnSpc>
              <a:buNone/>
            </a:pPr>
            <a:r>
              <a:rPr lang="en-US" sz="1400" b="1" dirty="0" smtClean="0">
                <a:solidFill>
                  <a:schemeClr val="bg1"/>
                </a:solidFill>
                <a:latin typeface="+mn-lt"/>
              </a:rPr>
              <a:t>public String </a:t>
            </a:r>
            <a:r>
              <a:rPr lang="en-US" sz="1400" b="1" dirty="0" err="1" smtClean="0">
                <a:solidFill>
                  <a:schemeClr val="bg1"/>
                </a:solidFill>
                <a:latin typeface="+mn-lt"/>
              </a:rPr>
              <a:t>getLastName</a:t>
            </a:r>
            <a:r>
              <a:rPr lang="en-US" sz="1400" b="1" dirty="0" smtClean="0">
                <a:solidFill>
                  <a:schemeClr val="bg1"/>
                </a:solidFill>
                <a:latin typeface="+mn-lt"/>
              </a:rPr>
              <a:t>() { return </a:t>
            </a:r>
            <a:r>
              <a:rPr lang="en-US" sz="1400" b="1" dirty="0" err="1" smtClean="0">
                <a:solidFill>
                  <a:schemeClr val="bg1"/>
                </a:solidFill>
                <a:latin typeface="+mn-lt"/>
              </a:rPr>
              <a:t>lastName</a:t>
            </a:r>
            <a:r>
              <a:rPr lang="en-US" sz="1400" b="1" dirty="0" smtClean="0">
                <a:solidFill>
                  <a:schemeClr val="bg1"/>
                </a:solidFill>
                <a:latin typeface="+mn-lt"/>
              </a:rPr>
              <a:t>; }</a:t>
            </a:r>
          </a:p>
          <a:p>
            <a:pPr>
              <a:lnSpc>
                <a:spcPct val="120000"/>
              </a:lnSpc>
              <a:buNone/>
            </a:pPr>
            <a:r>
              <a:rPr lang="en-US" sz="1400" b="1" dirty="0" smtClean="0">
                <a:solidFill>
                  <a:schemeClr val="bg1"/>
                </a:solidFill>
                <a:latin typeface="+mn-lt"/>
              </a:rPr>
              <a:t>public void </a:t>
            </a:r>
            <a:r>
              <a:rPr lang="en-US" sz="1400" b="1" dirty="0" err="1" smtClean="0">
                <a:solidFill>
                  <a:schemeClr val="bg1"/>
                </a:solidFill>
                <a:latin typeface="+mn-lt"/>
              </a:rPr>
              <a:t>setLastName</a:t>
            </a:r>
            <a:r>
              <a:rPr lang="en-US" sz="1400" b="1" dirty="0" smtClean="0">
                <a:solidFill>
                  <a:schemeClr val="bg1"/>
                </a:solidFill>
                <a:latin typeface="+mn-lt"/>
              </a:rPr>
              <a:t>(String </a:t>
            </a:r>
            <a:r>
              <a:rPr lang="en-US" sz="1400" b="1" dirty="0" err="1" smtClean="0">
                <a:solidFill>
                  <a:schemeClr val="bg1"/>
                </a:solidFill>
                <a:latin typeface="+mn-lt"/>
              </a:rPr>
              <a:t>lastName</a:t>
            </a:r>
            <a:r>
              <a:rPr lang="en-US" sz="1400" b="1" dirty="0" smtClean="0">
                <a:solidFill>
                  <a:schemeClr val="bg1"/>
                </a:solidFill>
                <a:latin typeface="+mn-lt"/>
              </a:rPr>
              <a:t>) { </a:t>
            </a:r>
            <a:r>
              <a:rPr lang="en-US" sz="1400" b="1" dirty="0" err="1" smtClean="0">
                <a:solidFill>
                  <a:schemeClr val="bg1"/>
                </a:solidFill>
                <a:latin typeface="+mn-lt"/>
              </a:rPr>
              <a:t>this.lastName</a:t>
            </a:r>
            <a:r>
              <a:rPr lang="en-US" sz="1400" b="1" dirty="0" smtClean="0">
                <a:solidFill>
                  <a:schemeClr val="bg1"/>
                </a:solidFill>
                <a:latin typeface="+mn-lt"/>
              </a:rPr>
              <a:t> = </a:t>
            </a:r>
            <a:r>
              <a:rPr lang="en-US" sz="1400" b="1" dirty="0" err="1" smtClean="0">
                <a:solidFill>
                  <a:schemeClr val="bg1"/>
                </a:solidFill>
                <a:latin typeface="+mn-lt"/>
              </a:rPr>
              <a:t>lastName</a:t>
            </a:r>
            <a:r>
              <a:rPr lang="en-US" sz="1400" b="1" dirty="0" smtClean="0">
                <a:solidFill>
                  <a:schemeClr val="bg1"/>
                </a:solidFill>
                <a:latin typeface="+mn-lt"/>
              </a:rPr>
              <a:t>; }</a:t>
            </a:r>
          </a:p>
          <a:p>
            <a:pPr>
              <a:lnSpc>
                <a:spcPct val="120000"/>
              </a:lnSpc>
              <a:buNone/>
            </a:pPr>
            <a:r>
              <a:rPr lang="en-US" sz="1400" b="1" dirty="0" smtClean="0">
                <a:solidFill>
                  <a:schemeClr val="bg1"/>
                </a:solidFill>
                <a:latin typeface="+mn-lt"/>
              </a:rPr>
              <a:t>public String </a:t>
            </a:r>
            <a:r>
              <a:rPr lang="en-US" sz="1400" b="1" dirty="0" err="1" smtClean="0">
                <a:solidFill>
                  <a:schemeClr val="bg1"/>
                </a:solidFill>
                <a:latin typeface="+mn-lt"/>
              </a:rPr>
              <a:t>getEmail</a:t>
            </a:r>
            <a:r>
              <a:rPr lang="en-US" sz="1400" b="1" dirty="0" smtClean="0">
                <a:solidFill>
                  <a:schemeClr val="bg1"/>
                </a:solidFill>
                <a:latin typeface="+mn-lt"/>
              </a:rPr>
              <a:t>() { return email; }</a:t>
            </a:r>
          </a:p>
          <a:p>
            <a:pPr>
              <a:lnSpc>
                <a:spcPct val="120000"/>
              </a:lnSpc>
              <a:buNone/>
            </a:pPr>
            <a:r>
              <a:rPr lang="en-US" sz="1400" b="1" dirty="0" smtClean="0">
                <a:solidFill>
                  <a:schemeClr val="bg1"/>
                </a:solidFill>
                <a:latin typeface="+mn-lt"/>
              </a:rPr>
              <a:t>public void </a:t>
            </a:r>
            <a:r>
              <a:rPr lang="en-US" sz="1400" b="1" dirty="0" err="1" smtClean="0">
                <a:solidFill>
                  <a:schemeClr val="bg1"/>
                </a:solidFill>
                <a:latin typeface="+mn-lt"/>
              </a:rPr>
              <a:t>setEmail</a:t>
            </a:r>
            <a:r>
              <a:rPr lang="en-US" sz="1400" b="1" dirty="0" smtClean="0">
                <a:solidFill>
                  <a:schemeClr val="bg1"/>
                </a:solidFill>
                <a:latin typeface="+mn-lt"/>
              </a:rPr>
              <a:t>(String email) { </a:t>
            </a:r>
            <a:r>
              <a:rPr lang="en-US" sz="1400" b="1" dirty="0" err="1" smtClean="0">
                <a:solidFill>
                  <a:schemeClr val="bg1"/>
                </a:solidFill>
                <a:latin typeface="+mn-lt"/>
              </a:rPr>
              <a:t>this.email</a:t>
            </a:r>
            <a:r>
              <a:rPr lang="en-US" sz="1400" b="1" dirty="0" smtClean="0">
                <a:solidFill>
                  <a:schemeClr val="bg1"/>
                </a:solidFill>
                <a:latin typeface="+mn-lt"/>
              </a:rPr>
              <a:t> = email; }</a:t>
            </a:r>
          </a:p>
          <a:p>
            <a:pPr>
              <a:lnSpc>
                <a:spcPct val="120000"/>
              </a:lnSpc>
              <a:buNone/>
            </a:pPr>
            <a:r>
              <a:rPr lang="en-US" sz="1400" b="1" dirty="0" smtClean="0">
                <a:solidFill>
                  <a:schemeClr val="bg1"/>
                </a:solidFill>
                <a:latin typeface="+mn-lt"/>
              </a:rPr>
              <a:t>}</a:t>
            </a:r>
          </a:p>
          <a:p>
            <a:pPr>
              <a:buNone/>
            </a:pPr>
            <a:endParaRPr lang="en-US" sz="1400" b="1" dirty="0">
              <a:solidFill>
                <a:schemeClr val="bg1"/>
              </a:solidFill>
              <a:latin typeface="+mn-lt"/>
            </a:endParaRPr>
          </a:p>
        </p:txBody>
      </p:sp>
      <p:sp>
        <p:nvSpPr>
          <p:cNvPr id="3" name="Title 2"/>
          <p:cNvSpPr>
            <a:spLocks noGrp="1"/>
          </p:cNvSpPr>
          <p:nvPr>
            <p:ph type="title"/>
          </p:nvPr>
        </p:nvSpPr>
        <p:spPr/>
        <p:txBody>
          <a:bodyPr/>
          <a:lstStyle/>
          <a:p>
            <a:r>
              <a:rPr lang="en-US" dirty="0" smtClean="0"/>
              <a:t>Entity Example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Managing Entities</a:t>
            </a:r>
            <a:endParaRPr lang="en-US" dirty="0"/>
          </a:p>
        </p:txBody>
      </p:sp>
      <p:sp>
        <p:nvSpPr>
          <p:cNvPr id="4" name="Content Placeholder 2"/>
          <p:cNvSpPr>
            <a:spLocks noGrp="1"/>
          </p:cNvSpPr>
          <p:nvPr>
            <p:ph idx="4294967295"/>
          </p:nvPr>
        </p:nvSpPr>
        <p:spPr>
          <a:xfrm>
            <a:off x="457200" y="1395410"/>
            <a:ext cx="8149771" cy="4525963"/>
          </a:xfrm>
          <a:prstGeom prst="rect">
            <a:avLst/>
          </a:prstGeom>
        </p:spPr>
        <p:txBody>
          <a:bodyPr>
            <a:normAutofit/>
          </a:bodyPr>
          <a:lstStyle/>
          <a:p>
            <a:r>
              <a:rPr lang="en-US" dirty="0" smtClean="0"/>
              <a:t>Entities are managed by EntityManagerFactory and EntityManager objects.</a:t>
            </a:r>
          </a:p>
          <a:p>
            <a:r>
              <a:rPr lang="en-US" dirty="0" smtClean="0"/>
              <a:t>EntityManagerFactory is a singleton object and represents the details of the data source. One factory for every data source. </a:t>
            </a:r>
          </a:p>
          <a:p>
            <a:r>
              <a:rPr lang="en-US" dirty="0" smtClean="0"/>
              <a:t>EntityManager is instantiated for every connection/transaction.</a:t>
            </a:r>
          </a:p>
          <a:p>
            <a:r>
              <a:rPr lang="en-US" dirty="0" smtClean="0"/>
              <a:t>EntityManager defines the methods to manage the entity life cycle.</a:t>
            </a:r>
          </a:p>
          <a:p>
            <a:pPr lvl="1"/>
            <a:r>
              <a:rPr lang="en-US" sz="2200" dirty="0" smtClean="0"/>
              <a:t>Persist(), delete(), find() etc</a:t>
            </a:r>
          </a:p>
          <a:p>
            <a:endParaRPr lang="en-US" sz="2200" dirty="0" smtClean="0"/>
          </a:p>
          <a:p>
            <a:endParaRPr lang="en-US"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Autofit/>
          </a:bodyPr>
          <a:lstStyle/>
          <a:p>
            <a:pPr>
              <a:lnSpc>
                <a:spcPct val="110000"/>
              </a:lnSpc>
            </a:pPr>
            <a:r>
              <a:rPr lang="en-US" dirty="0" smtClean="0"/>
              <a:t>Every entity manager is associated with a persistence context.</a:t>
            </a:r>
          </a:p>
          <a:p>
            <a:pPr>
              <a:lnSpc>
                <a:spcPct val="110000"/>
              </a:lnSpc>
            </a:pPr>
            <a:r>
              <a:rPr lang="en-US" dirty="0" smtClean="0"/>
              <a:t>Persistence context defines the scope under which entity instances are created, persisted and removed.</a:t>
            </a:r>
          </a:p>
          <a:p>
            <a:pPr>
              <a:lnSpc>
                <a:spcPct val="110000"/>
              </a:lnSpc>
            </a:pPr>
            <a:r>
              <a:rPr lang="en-US" dirty="0" smtClean="0"/>
              <a:t>Persistence context is analogous to a container of entity instances where each entity has a live connection with the database.</a:t>
            </a:r>
          </a:p>
          <a:p>
            <a:pPr marL="231775" lvl="1" algn="r">
              <a:spcBef>
                <a:spcPts val="1200"/>
              </a:spcBef>
              <a:buNone/>
            </a:pPr>
            <a:r>
              <a:rPr lang="en-US" sz="2200" dirty="0" smtClean="0"/>
              <a:t>(</a:t>
            </a:r>
            <a:r>
              <a:rPr lang="en-US" sz="2200" dirty="0" err="1" smtClean="0"/>
              <a:t>Contd</a:t>
            </a:r>
            <a:r>
              <a:rPr lang="en-US" sz="2200" dirty="0" smtClean="0"/>
              <a:t>…)</a:t>
            </a:r>
          </a:p>
          <a:p>
            <a:pPr algn="r">
              <a:buNone/>
            </a:pPr>
            <a:endParaRPr lang="en-US" dirty="0" smtClean="0"/>
          </a:p>
          <a:p>
            <a:endParaRPr lang="en-US" dirty="0"/>
          </a:p>
        </p:txBody>
      </p:sp>
      <p:sp>
        <p:nvSpPr>
          <p:cNvPr id="3" name="Title 2"/>
          <p:cNvSpPr>
            <a:spLocks noGrp="1"/>
          </p:cNvSpPr>
          <p:nvPr>
            <p:ph type="title"/>
          </p:nvPr>
        </p:nvSpPr>
        <p:spPr/>
        <p:txBody>
          <a:bodyPr/>
          <a:lstStyle/>
          <a:p>
            <a:r>
              <a:rPr lang="en-US" dirty="0" smtClean="0"/>
              <a:t>Persistence Context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a:lnSpc>
                <a:spcPct val="110000"/>
              </a:lnSpc>
            </a:pPr>
            <a:r>
              <a:rPr lang="en-US" dirty="0" smtClean="0"/>
              <a:t>Any changes done to the entity within the persistence context is reflected in the database.</a:t>
            </a:r>
          </a:p>
          <a:p>
            <a:pPr>
              <a:lnSpc>
                <a:spcPct val="110000"/>
              </a:lnSpc>
            </a:pPr>
            <a:r>
              <a:rPr lang="en-US" dirty="0" smtClean="0"/>
              <a:t>There will be one and only one instance of an entity class within a persistence context.</a:t>
            </a:r>
          </a:p>
          <a:p>
            <a:pPr>
              <a:lnSpc>
                <a:spcPct val="110000"/>
              </a:lnSpc>
            </a:pPr>
            <a:r>
              <a:rPr lang="en-US" dirty="0" smtClean="0"/>
              <a:t>Like a transaction persistence context can be propagated to several methods within a transaction.</a:t>
            </a:r>
          </a:p>
          <a:p>
            <a:endParaRPr lang="en-US" dirty="0"/>
          </a:p>
        </p:txBody>
      </p:sp>
      <p:sp>
        <p:nvSpPr>
          <p:cNvPr id="3" name="Title 2"/>
          <p:cNvSpPr>
            <a:spLocks noGrp="1"/>
          </p:cNvSpPr>
          <p:nvPr>
            <p:ph type="title"/>
          </p:nvPr>
        </p:nvSpPr>
        <p:spPr/>
        <p:txBody>
          <a:bodyPr/>
          <a:lstStyle/>
          <a:p>
            <a:r>
              <a:rPr lang="en-US" dirty="0" smtClean="0"/>
              <a:t>Persistence Context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Persistence Unit contains the list of all entity classes which can be managed by the entity manager.</a:t>
            </a:r>
          </a:p>
          <a:p>
            <a:r>
              <a:rPr lang="en-US" dirty="0" smtClean="0"/>
              <a:t>Represented by persistence.xml</a:t>
            </a:r>
          </a:p>
          <a:p>
            <a:r>
              <a:rPr lang="en-GB" dirty="0" smtClean="0"/>
              <a:t>A Persistence Unit defines which classes are Persistent and which Persistence Provider should be used.</a:t>
            </a:r>
          </a:p>
          <a:p>
            <a:endParaRPr lang="en-US" dirty="0" smtClean="0"/>
          </a:p>
          <a:p>
            <a:endParaRPr lang="en-US" dirty="0"/>
          </a:p>
        </p:txBody>
      </p:sp>
      <p:sp>
        <p:nvSpPr>
          <p:cNvPr id="3" name="Title 2"/>
          <p:cNvSpPr>
            <a:spLocks noGrp="1"/>
          </p:cNvSpPr>
          <p:nvPr>
            <p:ph type="title"/>
          </p:nvPr>
        </p:nvSpPr>
        <p:spPr/>
        <p:txBody>
          <a:bodyPr/>
          <a:lstStyle/>
          <a:p>
            <a:r>
              <a:rPr lang="en-US" dirty="0" smtClean="0"/>
              <a:t>Persistence Unit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Course Goals / Objectives</a:t>
            </a:r>
            <a:endParaRPr lang="en-US" dirty="0"/>
          </a:p>
        </p:txBody>
      </p:sp>
      <p:sp>
        <p:nvSpPr>
          <p:cNvPr id="6" name="Content Placeholder 4"/>
          <p:cNvSpPr>
            <a:spLocks noGrp="1"/>
          </p:cNvSpPr>
          <p:nvPr>
            <p:ph idx="4294967295"/>
          </p:nvPr>
        </p:nvSpPr>
        <p:spPr>
          <a:xfrm>
            <a:off x="457200" y="1466850"/>
            <a:ext cx="8209096" cy="519127"/>
          </a:xfrm>
          <a:prstGeom prst="rect">
            <a:avLst/>
          </a:prstGeom>
        </p:spPr>
        <p:txBody>
          <a:bodyPr>
            <a:noAutofit/>
          </a:bodyPr>
          <a:lstStyle/>
          <a:p>
            <a:r>
              <a:rPr lang="en-US" noProof="0" dirty="0" smtClean="0"/>
              <a:t>At the end of this module, participants will be able to:</a:t>
            </a:r>
          </a:p>
        </p:txBody>
      </p:sp>
      <p:sp>
        <p:nvSpPr>
          <p:cNvPr id="7" name="Text Placeholder 6"/>
          <p:cNvSpPr txBox="1">
            <a:spLocks/>
          </p:cNvSpPr>
          <p:nvPr/>
        </p:nvSpPr>
        <p:spPr>
          <a:xfrm>
            <a:off x="457199" y="1985977"/>
            <a:ext cx="8209097" cy="4295775"/>
          </a:xfrm>
          <a:prstGeom prst="rect">
            <a:avLst/>
          </a:prstGeom>
        </p:spPr>
        <p:txBody>
          <a:bodyPr>
            <a:normAutofit/>
          </a:bodyPr>
          <a:lstStyle/>
          <a:p>
            <a:pPr>
              <a:buFont typeface="Arial" pitchFamily="34" charset="0"/>
              <a:buChar char="•"/>
            </a:pPr>
            <a:r>
              <a:rPr lang="en-US" sz="2400" dirty="0" smtClean="0"/>
              <a:t> Demonstrate understanding of ORM</a:t>
            </a:r>
          </a:p>
          <a:p>
            <a:pPr>
              <a:buFont typeface="Arial" pitchFamily="34" charset="0"/>
              <a:buChar char="•"/>
            </a:pPr>
            <a:r>
              <a:rPr lang="en-US" sz="2400" dirty="0" smtClean="0"/>
              <a:t> Demonstrate understanding of JPA</a:t>
            </a:r>
          </a:p>
          <a:p>
            <a:pPr>
              <a:buFont typeface="Arial" pitchFamily="34" charset="0"/>
              <a:buChar char="•"/>
            </a:pPr>
            <a:r>
              <a:rPr lang="en-US" sz="2400" dirty="0" smtClean="0"/>
              <a:t> Identify the need for JPA</a:t>
            </a:r>
          </a:p>
          <a:p>
            <a:pPr>
              <a:buFont typeface="Arial" pitchFamily="34" charset="0"/>
              <a:buChar char="•"/>
            </a:pPr>
            <a:r>
              <a:rPr lang="en-US" sz="2400" dirty="0" smtClean="0"/>
              <a:t> Explain the features of JPA</a:t>
            </a:r>
          </a:p>
          <a:p>
            <a:pPr>
              <a:buFont typeface="Arial" pitchFamily="34" charset="0"/>
              <a:buChar char="•"/>
            </a:pPr>
            <a:r>
              <a:rPr lang="en-US" sz="2400" dirty="0" smtClean="0"/>
              <a:t> Demonstrate the understanding of the JPA Architecture 	and the components of the architecture.</a:t>
            </a:r>
          </a:p>
          <a:p>
            <a:pPr>
              <a:buFont typeface="Arial" pitchFamily="34" charset="0"/>
              <a:buChar char="•"/>
            </a:pPr>
            <a:r>
              <a:rPr lang="en-US" sz="2400" dirty="0" smtClean="0"/>
              <a:t> Explain the significance of the EntityManagerFactory, 	EntityManager and Entity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New/Transient</a:t>
            </a:r>
          </a:p>
          <a:p>
            <a:pPr lvl="1"/>
            <a:r>
              <a:rPr lang="en-US" dirty="0" smtClean="0"/>
              <a:t>No persistent identity and not yet associated with the persistence context</a:t>
            </a:r>
          </a:p>
          <a:p>
            <a:r>
              <a:rPr lang="en-US" dirty="0" smtClean="0"/>
              <a:t>Managed </a:t>
            </a:r>
          </a:p>
          <a:p>
            <a:pPr lvl="1"/>
            <a:r>
              <a:rPr lang="en-US" dirty="0" smtClean="0">
                <a:solidFill>
                  <a:schemeClr val="tx1"/>
                </a:solidFill>
              </a:rPr>
              <a:t>Have a persistent identity and associated with the persistent context</a:t>
            </a:r>
          </a:p>
          <a:p>
            <a:r>
              <a:rPr lang="en-US" dirty="0" smtClean="0"/>
              <a:t>Detached</a:t>
            </a:r>
          </a:p>
          <a:p>
            <a:pPr lvl="1"/>
            <a:r>
              <a:rPr lang="en-US" dirty="0" smtClean="0"/>
              <a:t>Have a persistent identity but not associated with the persistent context</a:t>
            </a:r>
          </a:p>
          <a:p>
            <a:pPr lvl="1"/>
            <a:endParaRPr lang="en-US" dirty="0" smtClean="0"/>
          </a:p>
          <a:p>
            <a:pPr marL="231775" lvl="1" algn="r">
              <a:spcBef>
                <a:spcPts val="1200"/>
              </a:spcBef>
              <a:buNone/>
            </a:pPr>
            <a:r>
              <a:rPr lang="en-US" sz="2200" dirty="0" smtClean="0"/>
              <a:t>(</a:t>
            </a:r>
            <a:r>
              <a:rPr lang="en-US" sz="2200" dirty="0" err="1" smtClean="0"/>
              <a:t>Contd</a:t>
            </a:r>
            <a:r>
              <a:rPr lang="en-US" sz="2200" dirty="0" smtClean="0"/>
              <a:t>…)</a:t>
            </a:r>
          </a:p>
          <a:p>
            <a:endParaRPr lang="en-US" dirty="0" smtClean="0"/>
          </a:p>
          <a:p>
            <a:endParaRPr lang="en-US" dirty="0"/>
          </a:p>
        </p:txBody>
      </p:sp>
      <p:sp>
        <p:nvSpPr>
          <p:cNvPr id="3" name="Title 2"/>
          <p:cNvSpPr>
            <a:spLocks noGrp="1"/>
          </p:cNvSpPr>
          <p:nvPr>
            <p:ph type="title"/>
          </p:nvPr>
        </p:nvSpPr>
        <p:spPr/>
        <p:txBody>
          <a:bodyPr/>
          <a:lstStyle/>
          <a:p>
            <a:r>
              <a:rPr lang="en-US" dirty="0" smtClean="0"/>
              <a:t>Entity Lifecycle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sz="2800" dirty="0" smtClean="0"/>
              <a:t>Removed</a:t>
            </a:r>
          </a:p>
          <a:p>
            <a:pPr lvl="1"/>
            <a:r>
              <a:rPr lang="en-US" dirty="0" smtClean="0"/>
              <a:t>Have a persistent identity and also associated with the persistent context but are scheduled for removal from the database.</a:t>
            </a:r>
          </a:p>
          <a:p>
            <a:endParaRPr lang="en-US" dirty="0"/>
          </a:p>
        </p:txBody>
      </p:sp>
      <p:sp>
        <p:nvSpPr>
          <p:cNvPr id="3" name="Title 2"/>
          <p:cNvSpPr>
            <a:spLocks noGrp="1"/>
          </p:cNvSpPr>
          <p:nvPr>
            <p:ph type="title"/>
          </p:nvPr>
        </p:nvSpPr>
        <p:spPr/>
        <p:txBody>
          <a:bodyPr/>
          <a:lstStyle/>
          <a:p>
            <a:r>
              <a:rPr lang="en-US" dirty="0" smtClean="0"/>
              <a:t>Entity Lifecycle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EntityManagerFactory, EntityManager, Entity &amp; </a:t>
            </a:r>
            <a:r>
              <a:rPr lang="en-US" dirty="0" err="1" smtClean="0"/>
              <a:t>EntityTransaction</a:t>
            </a:r>
            <a:endParaRPr lang="en-US" dirty="0"/>
          </a:p>
        </p:txBody>
      </p:sp>
      <p:sp>
        <p:nvSpPr>
          <p:cNvPr id="4" name="Rectangle 3"/>
          <p:cNvSpPr txBox="1">
            <a:spLocks noChangeArrowheads="1"/>
          </p:cNvSpPr>
          <p:nvPr/>
        </p:nvSpPr>
        <p:spPr>
          <a:xfrm>
            <a:off x="434843" y="1432464"/>
            <a:ext cx="8524875" cy="874486"/>
          </a:xfrm>
          <a:prstGeom prst="rect">
            <a:avLst/>
          </a:prstGeom>
        </p:spPr>
        <p:txBody>
          <a:bodyPr vert="horz" lIns="0" tIns="0" rIns="0" bIns="0" rtlCol="0">
            <a:noAutofit/>
          </a:bodyPr>
          <a:lstStyle/>
          <a:p>
            <a:pPr marL="0" marR="0" lvl="0" indent="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JPA Architecture includes the three components Entity, 	EntityManager and EntityManagerFactory. </a:t>
            </a:r>
          </a:p>
        </p:txBody>
      </p:sp>
      <p:pic>
        <p:nvPicPr>
          <p:cNvPr id="5" name="Picture 7" descr="jpa-concept"/>
          <p:cNvPicPr>
            <a:picLocks noChangeAspect="1" noChangeArrowheads="1"/>
          </p:cNvPicPr>
          <p:nvPr/>
        </p:nvPicPr>
        <p:blipFill>
          <a:blip r:embed="rId2" cstate="print"/>
          <a:srcRect/>
          <a:stretch>
            <a:fillRect/>
          </a:stretch>
        </p:blipFill>
        <p:spPr>
          <a:xfrm>
            <a:off x="1084943" y="2306950"/>
            <a:ext cx="6796314" cy="380593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Entity Life Cycle (Continued…)</a:t>
            </a:r>
            <a:endParaRPr lang="en-US" dirty="0"/>
          </a:p>
        </p:txBody>
      </p:sp>
      <p:pic>
        <p:nvPicPr>
          <p:cNvPr id="4" name="Picture 16"/>
          <p:cNvPicPr>
            <a:picLocks noChangeAspect="1" noChangeArrowheads="1"/>
          </p:cNvPicPr>
          <p:nvPr/>
        </p:nvPicPr>
        <p:blipFill>
          <a:blip r:embed="rId3" cstate="print"/>
          <a:srcRect/>
          <a:stretch>
            <a:fillRect/>
          </a:stretch>
        </p:blipFill>
        <p:spPr>
          <a:xfrm>
            <a:off x="540657" y="1792514"/>
            <a:ext cx="7866063" cy="403701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461035" y="1240974"/>
            <a:ext cx="5846616" cy="4100946"/>
          </a:xfrm>
          <a:solidFill>
            <a:schemeClr val="bg1"/>
          </a:solidFill>
        </p:spPr>
        <p:txBody>
          <a:bodyPr anchor="ctr">
            <a:normAutofit/>
          </a:bodyPr>
          <a:lstStyle/>
          <a:p>
            <a:r>
              <a:rPr lang="en-US" b="1" dirty="0" smtClean="0"/>
              <a:t>Demonstration</a:t>
            </a:r>
            <a:r>
              <a:rPr lang="en-US" dirty="0" smtClean="0"/>
              <a:t>:</a:t>
            </a:r>
          </a:p>
          <a:p>
            <a:pPr lvl="1"/>
            <a:r>
              <a:rPr lang="en-US" dirty="0" smtClean="0">
                <a:solidFill>
                  <a:schemeClr val="tx1"/>
                </a:solidFill>
              </a:rPr>
              <a:t>Faculty will demonstrate how to use JPA with Table Mappings</a:t>
            </a:r>
          </a:p>
          <a:p>
            <a:r>
              <a:rPr lang="en-US" b="1" dirty="0" smtClean="0"/>
              <a:t>Environment</a:t>
            </a:r>
            <a:r>
              <a:rPr lang="en-US" dirty="0" smtClean="0"/>
              <a:t> – Eclipse</a:t>
            </a:r>
          </a:p>
          <a:p>
            <a:r>
              <a:rPr lang="en-US" b="1" dirty="0" smtClean="0"/>
              <a:t>Time</a:t>
            </a:r>
            <a:r>
              <a:rPr lang="en-US" dirty="0" smtClean="0"/>
              <a:t> – 60 Minutes</a:t>
            </a:r>
          </a:p>
          <a:p>
            <a:pPr algn="r">
              <a:buNone/>
            </a:pPr>
            <a:r>
              <a:rPr lang="en-US" sz="2300" dirty="0" smtClean="0"/>
              <a:t>Instructions </a:t>
            </a:r>
            <a:r>
              <a:rPr lang="en-US" sz="2300" dirty="0" err="1" smtClean="0"/>
              <a:t>Contd</a:t>
            </a:r>
            <a:r>
              <a:rPr lang="en-US" sz="2300" dirty="0" smtClean="0"/>
              <a:t>…</a:t>
            </a:r>
            <a:endParaRPr lang="en-US" sz="2000" dirty="0" smtClean="0"/>
          </a:p>
          <a:p>
            <a:endParaRPr lang="en-US" sz="2000" dirty="0" smtClean="0"/>
          </a:p>
          <a:p>
            <a:endParaRPr lang="en-US" dirty="0"/>
          </a:p>
        </p:txBody>
      </p:sp>
      <p:sp>
        <p:nvSpPr>
          <p:cNvPr id="3" name="Title 2"/>
          <p:cNvSpPr>
            <a:spLocks noGrp="1"/>
          </p:cNvSpPr>
          <p:nvPr>
            <p:ph type="title"/>
          </p:nvPr>
        </p:nvSpPr>
        <p:spPr/>
        <p:txBody>
          <a:bodyPr/>
          <a:lstStyle/>
          <a:p>
            <a:r>
              <a:rPr lang="en-US" dirty="0" smtClean="0"/>
              <a:t>See It</a:t>
            </a:r>
            <a:endParaRPr lang="en-US" dirty="0"/>
          </a:p>
        </p:txBody>
      </p:sp>
    </p:spTree>
  </p:cSld>
  <p:clrMapOvr>
    <a:masterClrMapping/>
  </p:clrMapOvr>
  <p:transition advTm="5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6165849" cy="4824414"/>
          </a:xfrm>
        </p:spPr>
        <p:txBody>
          <a:bodyPr>
            <a:noAutofit/>
          </a:bodyPr>
          <a:lstStyle/>
          <a:p>
            <a:pPr marL="342900" indent="-342900"/>
            <a:r>
              <a:rPr lang="en-US" b="1" dirty="0" smtClean="0"/>
              <a:t>File</a:t>
            </a:r>
            <a:endParaRPr lang="en-US" b="1" dirty="0" smtClean="0"/>
          </a:p>
          <a:p>
            <a:pPr marL="568325" lvl="1" indent="-342900"/>
            <a:r>
              <a:rPr lang="en-US" dirty="0" smtClean="0"/>
              <a:t>Museum.java / </a:t>
            </a:r>
            <a:r>
              <a:rPr lang="en-US" dirty="0" err="1" smtClean="0"/>
              <a:t>CreateMuseumJPA</a:t>
            </a:r>
            <a:r>
              <a:rPr lang="en-US" dirty="0" smtClean="0"/>
              <a:t> .java / persistence.xml</a:t>
            </a:r>
          </a:p>
          <a:p>
            <a:pPr marL="342900" indent="-342900"/>
            <a:r>
              <a:rPr lang="en-US" b="1" dirty="0" smtClean="0"/>
              <a:t>Steps</a:t>
            </a:r>
            <a:endParaRPr lang="en-US" dirty="0" smtClean="0"/>
          </a:p>
          <a:p>
            <a:pPr marL="568325" lvl="1" indent="-342900"/>
            <a:r>
              <a:rPr lang="en-US" sz="1800" dirty="0" smtClean="0"/>
              <a:t>Open the project </a:t>
            </a:r>
            <a:r>
              <a:rPr lang="en-US" sz="1800" i="1" dirty="0" smtClean="0"/>
              <a:t>ADFExtensionCodebaseM7JPA_participant </a:t>
            </a:r>
            <a:endParaRPr lang="en-US" sz="1800" dirty="0" smtClean="0"/>
          </a:p>
          <a:p>
            <a:pPr marL="568325" lvl="1" indent="-342900">
              <a:buNone/>
            </a:pPr>
            <a:r>
              <a:rPr lang="en-US" sz="1800" i="1" dirty="0" smtClean="0"/>
              <a:t>	</a:t>
            </a:r>
            <a:r>
              <a:rPr lang="en-US" sz="1800" dirty="0" smtClean="0"/>
              <a:t>in Eclipse</a:t>
            </a:r>
          </a:p>
          <a:p>
            <a:pPr marL="568325" lvl="1" indent="-342900"/>
            <a:r>
              <a:rPr lang="en-US" sz="1800" dirty="0" smtClean="0"/>
              <a:t>Open CreateMuseumJPA.java and run as java application.</a:t>
            </a:r>
          </a:p>
          <a:p>
            <a:pPr marL="568325" lvl="1" indent="-342900"/>
            <a:r>
              <a:rPr lang="en-US" sz="1800" dirty="0" smtClean="0"/>
              <a:t>Refer the log for queries and result.</a:t>
            </a:r>
          </a:p>
          <a:p>
            <a:pPr marL="568325" lvl="1" indent="-342900"/>
            <a:r>
              <a:rPr lang="en-US" sz="1800" dirty="0" smtClean="0"/>
              <a:t>Refer persistence.xml for JPA configurations.</a:t>
            </a:r>
          </a:p>
          <a:p>
            <a:pPr marL="568325" lvl="1" indent="-342900"/>
            <a:r>
              <a:rPr lang="en-US" sz="1800" dirty="0" smtClean="0"/>
              <a:t>Try various combinations, refer the log and see how it behaves.</a:t>
            </a:r>
          </a:p>
          <a:p>
            <a:pPr>
              <a:buNone/>
            </a:pPr>
            <a:endParaRPr lang="en-US" sz="2400" dirty="0"/>
          </a:p>
        </p:txBody>
      </p:sp>
      <p:sp>
        <p:nvSpPr>
          <p:cNvPr id="3" name="Title 2"/>
          <p:cNvSpPr>
            <a:spLocks noGrp="1"/>
          </p:cNvSpPr>
          <p:nvPr>
            <p:ph type="title"/>
          </p:nvPr>
        </p:nvSpPr>
        <p:spPr/>
        <p:txBody>
          <a:bodyPr/>
          <a:lstStyle/>
          <a:p>
            <a:r>
              <a:rPr lang="en-US" dirty="0" smtClean="0"/>
              <a:t>See It- Instructions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Try It</a:t>
            </a:r>
            <a:endParaRPr lang="en-US" dirty="0"/>
          </a:p>
        </p:txBody>
      </p:sp>
      <p:sp>
        <p:nvSpPr>
          <p:cNvPr id="5" name="Content Placeholder 4"/>
          <p:cNvSpPr>
            <a:spLocks noGrp="1"/>
          </p:cNvSpPr>
          <p:nvPr>
            <p:ph sz="quarter" idx="12"/>
          </p:nvPr>
        </p:nvSpPr>
        <p:spPr/>
        <p:txBody>
          <a:bodyPr/>
          <a:lstStyle/>
          <a:p>
            <a:r>
              <a:rPr lang="en-US" b="1" dirty="0" smtClean="0"/>
              <a:t>Activity</a:t>
            </a:r>
          </a:p>
          <a:p>
            <a:pPr lvl="1"/>
            <a:r>
              <a:rPr lang="en-US" dirty="0" smtClean="0"/>
              <a:t>To Find a Customer Details based on the ID Column</a:t>
            </a:r>
          </a:p>
          <a:p>
            <a:r>
              <a:rPr lang="en-US" b="1" dirty="0" smtClean="0"/>
              <a:t>Environment</a:t>
            </a:r>
            <a:r>
              <a:rPr lang="en-US" dirty="0" smtClean="0"/>
              <a:t> – Eclipse</a:t>
            </a:r>
          </a:p>
          <a:p>
            <a:r>
              <a:rPr lang="en-US" b="1" dirty="0" smtClean="0"/>
              <a:t>Time</a:t>
            </a:r>
            <a:r>
              <a:rPr lang="en-US" dirty="0" smtClean="0"/>
              <a:t> – 60 Minutes</a:t>
            </a:r>
          </a:p>
          <a:p>
            <a:pPr algn="r">
              <a:buNone/>
            </a:pPr>
            <a:r>
              <a:rPr lang="en-US" sz="2300" dirty="0" smtClean="0"/>
              <a:t>Instructions </a:t>
            </a:r>
            <a:r>
              <a:rPr lang="en-US" sz="2300" dirty="0" err="1" smtClean="0"/>
              <a:t>Contd</a:t>
            </a:r>
            <a:r>
              <a:rPr lang="en-US" sz="2300" dirty="0" smtClean="0"/>
              <a:t>…</a:t>
            </a:r>
            <a:endParaRPr lang="en-US" sz="2000" dirty="0" smtClean="0"/>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0" y="1381124"/>
            <a:ext cx="5522685" cy="5338763"/>
          </a:xfrm>
        </p:spPr>
        <p:txBody>
          <a:bodyPr>
            <a:normAutofit/>
          </a:bodyPr>
          <a:lstStyle/>
          <a:p>
            <a:pPr marL="342900" indent="-342900"/>
            <a:r>
              <a:rPr lang="en-US" b="1" dirty="0" smtClean="0"/>
              <a:t>File</a:t>
            </a:r>
            <a:endParaRPr lang="en-US" b="1" dirty="0" smtClean="0"/>
          </a:p>
          <a:p>
            <a:pPr marL="568325" lvl="1" indent="-342900"/>
            <a:r>
              <a:rPr lang="en-US" dirty="0" smtClean="0"/>
              <a:t>Customer.java / FindCustomerbyIDJPA.java / persistence.xml</a:t>
            </a:r>
          </a:p>
          <a:p>
            <a:pPr marL="342900" indent="-342900"/>
            <a:r>
              <a:rPr lang="en-US" b="1" dirty="0" smtClean="0"/>
              <a:t>Steps</a:t>
            </a:r>
            <a:endParaRPr lang="en-US" dirty="0" smtClean="0"/>
          </a:p>
          <a:p>
            <a:pPr marL="568325" lvl="1" indent="-342900"/>
            <a:r>
              <a:rPr lang="en-US" sz="1800" dirty="0" smtClean="0"/>
              <a:t>Open the project </a:t>
            </a:r>
            <a:r>
              <a:rPr lang="en-US" sz="1800" i="1" dirty="0" smtClean="0"/>
              <a:t>ADFExtensionCodebaseM7JPA_participant  </a:t>
            </a:r>
            <a:r>
              <a:rPr lang="en-US" sz="1800" dirty="0" smtClean="0"/>
              <a:t>in Eclipse</a:t>
            </a:r>
          </a:p>
          <a:p>
            <a:pPr marL="568325" lvl="1" indent="-342900"/>
            <a:r>
              <a:rPr lang="en-US" sz="1800" dirty="0" smtClean="0"/>
              <a:t>Open FindCustomerbyIDJPA.java and complete TO DOs</a:t>
            </a:r>
          </a:p>
          <a:p>
            <a:pPr marL="568325" lvl="1" indent="-342900"/>
            <a:r>
              <a:rPr lang="en-US" sz="1800" dirty="0" smtClean="0"/>
              <a:t>Refer the log for queries and result.</a:t>
            </a:r>
          </a:p>
          <a:p>
            <a:pPr marL="568325" lvl="1" indent="-342900"/>
            <a:r>
              <a:rPr lang="en-US" sz="1800" dirty="0" smtClean="0"/>
              <a:t>Refer persistence.xml for JPA configurations.</a:t>
            </a:r>
          </a:p>
          <a:p>
            <a:pPr marL="568325" lvl="1" indent="-342900"/>
            <a:r>
              <a:rPr lang="en-US" sz="1800" dirty="0" smtClean="0"/>
              <a:t>Try various combinations, refer the log and see how it behaves.</a:t>
            </a:r>
          </a:p>
        </p:txBody>
      </p:sp>
      <p:sp>
        <p:nvSpPr>
          <p:cNvPr id="3" name="Title 2"/>
          <p:cNvSpPr>
            <a:spLocks noGrp="1"/>
          </p:cNvSpPr>
          <p:nvPr>
            <p:ph type="title"/>
          </p:nvPr>
        </p:nvSpPr>
        <p:spPr/>
        <p:txBody>
          <a:bodyPr/>
          <a:lstStyle/>
          <a:p>
            <a:r>
              <a:rPr lang="en-US" dirty="0" smtClean="0"/>
              <a:t>Try It- Instructions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Additional Links :</a:t>
            </a:r>
          </a:p>
          <a:p>
            <a:pPr lvl="1"/>
            <a:r>
              <a:rPr lang="en-US" dirty="0" smtClean="0">
                <a:hlinkClick r:id="rId2"/>
              </a:rPr>
              <a:t>http://java.sun.com/javaee/5/docs/tutorial/doc/bnbqa.html</a:t>
            </a:r>
            <a:endParaRPr lang="en-US" dirty="0" smtClean="0"/>
          </a:p>
          <a:p>
            <a:pPr lvl="1"/>
            <a:r>
              <a:rPr lang="en-US" dirty="0" smtClean="0">
                <a:hlinkClick r:id="rId3"/>
              </a:rPr>
              <a:t>http://java.sun.com/javaee/5/docs/tutorial/doc/bnbpy.html</a:t>
            </a:r>
            <a:endParaRPr lang="en-US" dirty="0" smtClean="0"/>
          </a:p>
          <a:p>
            <a:pPr lvl="1"/>
            <a:r>
              <a:rPr lang="en-US" dirty="0" smtClean="0">
                <a:hlinkClick r:id="rId4"/>
              </a:rPr>
              <a:t>http://roseindia.net/jpa/jpa-features.shtml</a:t>
            </a:r>
            <a:endParaRPr lang="en-US" dirty="0" smtClean="0"/>
          </a:p>
          <a:p>
            <a:pPr lvl="1"/>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Additional Resources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lvl="0">
              <a:buNone/>
            </a:pPr>
            <a:r>
              <a:rPr lang="en-US" b="1" dirty="0" smtClean="0"/>
              <a:t>Fill in the blanks to complete Module Summary</a:t>
            </a:r>
          </a:p>
          <a:p>
            <a:pPr>
              <a:buNone/>
            </a:pPr>
            <a:r>
              <a:rPr lang="en-US" sz="2400" dirty="0" smtClean="0"/>
              <a:t>Now that you have completed this module, you should be familiar with the following concepts:</a:t>
            </a:r>
          </a:p>
          <a:p>
            <a:r>
              <a:rPr lang="en-US" sz="2200" dirty="0" smtClean="0"/>
              <a:t>The Java Persistence API provides an ______________________ facility to Java developers for managing relational data in Java applications </a:t>
            </a:r>
          </a:p>
          <a:p>
            <a:r>
              <a:rPr lang="en-US" sz="2200" dirty="0" smtClean="0"/>
              <a:t>JPA is not a product and can’t be used as it is for persistence. It needs an ____ implementation to work and persist Java objects</a:t>
            </a:r>
          </a:p>
          <a:p>
            <a:r>
              <a:rPr lang="en-US" sz="2200" dirty="0" smtClean="0"/>
              <a:t>JPA Architecture includes the three components Entity, ______________ and ___________________.</a:t>
            </a:r>
            <a:endParaRPr lang="en-US" sz="2200" b="1" u="sng" dirty="0" smtClean="0">
              <a:solidFill>
                <a:srgbClr val="FFC000"/>
              </a:solidFill>
            </a:endParaRPr>
          </a:p>
          <a:p>
            <a:pPr lvl="1"/>
            <a:endParaRPr lang="en-US" dirty="0" smtClean="0"/>
          </a:p>
          <a:p>
            <a:endParaRPr lang="en-US" dirty="0"/>
          </a:p>
        </p:txBody>
      </p:sp>
      <p:sp>
        <p:nvSpPr>
          <p:cNvPr id="3" name="Title 2"/>
          <p:cNvSpPr>
            <a:spLocks noGrp="1"/>
          </p:cNvSpPr>
          <p:nvPr>
            <p:ph type="title"/>
          </p:nvPr>
        </p:nvSpPr>
        <p:spPr/>
        <p:txBody>
          <a:bodyPr/>
          <a:lstStyle/>
          <a:p>
            <a:r>
              <a:rPr lang="en-US" dirty="0" smtClean="0"/>
              <a:t>Course / Module Summary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6" name="Content Placeholder 7"/>
          <p:cNvSpPr>
            <a:spLocks noGrp="1"/>
          </p:cNvSpPr>
          <p:nvPr>
            <p:ph idx="4294967295"/>
          </p:nvPr>
        </p:nvSpPr>
        <p:spPr>
          <a:xfrm>
            <a:off x="457200" y="2081197"/>
            <a:ext cx="8686800" cy="4776803"/>
          </a:xfrm>
          <a:prstGeom prst="rect">
            <a:avLst/>
          </a:prstGeom>
        </p:spPr>
        <p:txBody>
          <a:bodyPr>
            <a:noAutofit/>
          </a:bodyPr>
          <a:lstStyle/>
          <a:p>
            <a:pPr lvl="1"/>
            <a:r>
              <a:rPr lang="en-US" dirty="0" smtClean="0"/>
              <a:t>Introduction to ORM</a:t>
            </a:r>
          </a:p>
          <a:p>
            <a:pPr lvl="1"/>
            <a:r>
              <a:rPr lang="en-US" dirty="0" smtClean="0"/>
              <a:t>Understanding JPA (Java Persistence API)</a:t>
            </a:r>
          </a:p>
          <a:p>
            <a:pPr lvl="1"/>
            <a:r>
              <a:rPr lang="en-US" dirty="0" smtClean="0"/>
              <a:t>Why JPA</a:t>
            </a:r>
          </a:p>
          <a:p>
            <a:pPr lvl="1"/>
            <a:r>
              <a:rPr lang="en-US" dirty="0" smtClean="0"/>
              <a:t>Features of JPA</a:t>
            </a:r>
          </a:p>
          <a:p>
            <a:pPr lvl="1"/>
            <a:r>
              <a:rPr lang="en-US" dirty="0" smtClean="0"/>
              <a:t>JPA Architecture</a:t>
            </a:r>
          </a:p>
          <a:p>
            <a:endParaRPr lang="en-US" dirty="0" smtClean="0"/>
          </a:p>
          <a:p>
            <a:pPr lvl="1"/>
            <a:endParaRPr lang="en-US" dirty="0"/>
          </a:p>
        </p:txBody>
      </p:sp>
      <p:sp>
        <p:nvSpPr>
          <p:cNvPr id="7" name="Text Placeholder 6"/>
          <p:cNvSpPr txBox="1">
            <a:spLocks/>
          </p:cNvSpPr>
          <p:nvPr/>
        </p:nvSpPr>
        <p:spPr>
          <a:xfrm>
            <a:off x="368300" y="1466850"/>
            <a:ext cx="8229600" cy="371475"/>
          </a:xfrm>
          <a:prstGeom prst="rect">
            <a:avLst/>
          </a:prstGeom>
        </p:spPr>
        <p:txBody>
          <a:bodyPr/>
          <a:lstStyle/>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This module will cover the following topics:</a:t>
            </a:r>
          </a:p>
        </p:txBody>
      </p:sp>
      <p:pic>
        <p:nvPicPr>
          <p:cNvPr id="5" name="Picture 4" descr="Magnify_PC [Converted].png"/>
          <p:cNvPicPr>
            <a:picLocks noChangeAspect="1"/>
          </p:cNvPicPr>
          <p:nvPr/>
        </p:nvPicPr>
        <p:blipFill>
          <a:blip r:embed="rId2" cstate="print"/>
          <a:stretch>
            <a:fillRect/>
          </a:stretch>
        </p:blipFill>
        <p:spPr>
          <a:xfrm>
            <a:off x="7017943" y="158624"/>
            <a:ext cx="2000897" cy="20068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6">
                                            <p:txEl>
                                              <p:pRg st="0" end="0"/>
                                            </p:txEl>
                                          </p:spTgt>
                                        </p:tgtEl>
                                        <p:attrNameLst>
                                          <p:attrName>style.fontStyle</p:attrName>
                                        </p:attrNameLst>
                                      </p:cBhvr>
                                      <p:to>
                                        <p:strVal val="normal"/>
                                      </p:to>
                                    </p:set>
                                    <p:set>
                                      <p:cBhvr override="childStyle">
                                        <p:cTn id="7" dur="indefinite"/>
                                        <p:tgtEl>
                                          <p:spTgt spid="6">
                                            <p:txEl>
                                              <p:pRg st="0" end="0"/>
                                            </p:txEl>
                                          </p:spTgt>
                                        </p:tgtEl>
                                        <p:attrNameLst>
                                          <p:attrName>style.fontWeight</p:attrName>
                                        </p:attrNameLst>
                                      </p:cBhvr>
                                      <p:to>
                                        <p:strVal val="bold"/>
                                      </p:to>
                                    </p:set>
                                    <p:set>
                                      <p:cBhvr override="childStyle">
                                        <p:cTn id="8" dur="indefinite"/>
                                        <p:tgtEl>
                                          <p:spTgt spid="6">
                                            <p:txEl>
                                              <p:pRg st="0" end="0"/>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1" nodeType="clickEffect">
                                  <p:stCondLst>
                                    <p:cond delay="0"/>
                                  </p:stCondLst>
                                  <p:childTnLst>
                                    <p:set>
                                      <p:cBhvr override="childStyle">
                                        <p:cTn id="12" dur="indefinite"/>
                                        <p:tgtEl>
                                          <p:spTgt spid="6">
                                            <p:txEl>
                                              <p:pRg st="1" end="1"/>
                                            </p:txEl>
                                          </p:spTgt>
                                        </p:tgtEl>
                                        <p:attrNameLst>
                                          <p:attrName>style.fontStyle</p:attrName>
                                        </p:attrNameLst>
                                      </p:cBhvr>
                                      <p:to>
                                        <p:strVal val="normal"/>
                                      </p:to>
                                    </p:set>
                                    <p:set>
                                      <p:cBhvr override="childStyle">
                                        <p:cTn id="13" dur="indefinite"/>
                                        <p:tgtEl>
                                          <p:spTgt spid="6">
                                            <p:txEl>
                                              <p:pRg st="1" end="1"/>
                                            </p:txEl>
                                          </p:spTgt>
                                        </p:tgtEl>
                                        <p:attrNameLst>
                                          <p:attrName>style.fontWeight</p:attrName>
                                        </p:attrNameLst>
                                      </p:cBhvr>
                                      <p:to>
                                        <p:strVal val="bold"/>
                                      </p:to>
                                    </p:set>
                                    <p:set>
                                      <p:cBhvr override="childStyle">
                                        <p:cTn id="14" dur="indefinite"/>
                                        <p:tgtEl>
                                          <p:spTgt spid="6">
                                            <p:txEl>
                                              <p:pRg st="1" end="1"/>
                                            </p:txEl>
                                          </p:spTgt>
                                        </p:tgtEl>
                                        <p:attrNameLst>
                                          <p:attrName>style.textDecorationUnderline</p:attrName>
                                        </p:attrNameLst>
                                      </p:cBhvr>
                                      <p:to>
                                        <p:strVal val="false"/>
                                      </p:to>
                                    </p:set>
                                  </p:childTnLst>
                                </p:cTn>
                              </p:par>
                            </p:childTnLst>
                          </p:cTn>
                        </p:par>
                      </p:childTnLst>
                    </p:cTn>
                  </p:par>
                  <p:par>
                    <p:cTn id="15" fill="hold">
                      <p:stCondLst>
                        <p:cond delay="indefinite"/>
                      </p:stCondLst>
                      <p:childTnLst>
                        <p:par>
                          <p:cTn id="16" fill="hold">
                            <p:stCondLst>
                              <p:cond delay="0"/>
                            </p:stCondLst>
                            <p:childTnLst>
                              <p:par>
                                <p:cTn id="17" presetID="5" presetClass="emph" presetSubtype="1" nodeType="clickEffect">
                                  <p:stCondLst>
                                    <p:cond delay="0"/>
                                  </p:stCondLst>
                                  <p:childTnLst>
                                    <p:set>
                                      <p:cBhvr override="childStyle">
                                        <p:cTn id="18" dur="indefinite"/>
                                        <p:tgtEl>
                                          <p:spTgt spid="6">
                                            <p:txEl>
                                              <p:pRg st="2" end="2"/>
                                            </p:txEl>
                                          </p:spTgt>
                                        </p:tgtEl>
                                        <p:attrNameLst>
                                          <p:attrName>style.fontStyle</p:attrName>
                                        </p:attrNameLst>
                                      </p:cBhvr>
                                      <p:to>
                                        <p:strVal val="normal"/>
                                      </p:to>
                                    </p:set>
                                    <p:set>
                                      <p:cBhvr override="childStyle">
                                        <p:cTn id="19" dur="indefinite"/>
                                        <p:tgtEl>
                                          <p:spTgt spid="6">
                                            <p:txEl>
                                              <p:pRg st="2" end="2"/>
                                            </p:txEl>
                                          </p:spTgt>
                                        </p:tgtEl>
                                        <p:attrNameLst>
                                          <p:attrName>style.fontWeight</p:attrName>
                                        </p:attrNameLst>
                                      </p:cBhvr>
                                      <p:to>
                                        <p:strVal val="bold"/>
                                      </p:to>
                                    </p:set>
                                    <p:set>
                                      <p:cBhvr override="childStyle">
                                        <p:cTn id="20" dur="indefinite"/>
                                        <p:tgtEl>
                                          <p:spTgt spid="6">
                                            <p:txEl>
                                              <p:pRg st="2" end="2"/>
                                            </p:txEl>
                                          </p:spTgt>
                                        </p:tgtEl>
                                        <p:attrNameLst>
                                          <p:attrName>style.textDecorationUnderline</p:attrName>
                                        </p:attrNameLst>
                                      </p:cBhvr>
                                      <p:to>
                                        <p:strVal val="false"/>
                                      </p:to>
                                    </p:set>
                                  </p:childTnLst>
                                </p:cTn>
                              </p:par>
                            </p:childTnLst>
                          </p:cTn>
                        </p:par>
                      </p:childTnLst>
                    </p:cTn>
                  </p:par>
                  <p:par>
                    <p:cTn id="21" fill="hold">
                      <p:stCondLst>
                        <p:cond delay="indefinite"/>
                      </p:stCondLst>
                      <p:childTnLst>
                        <p:par>
                          <p:cTn id="22" fill="hold">
                            <p:stCondLst>
                              <p:cond delay="0"/>
                            </p:stCondLst>
                            <p:childTnLst>
                              <p:par>
                                <p:cTn id="23" presetID="5" presetClass="emph" presetSubtype="1" nodeType="clickEffect">
                                  <p:stCondLst>
                                    <p:cond delay="0"/>
                                  </p:stCondLst>
                                  <p:childTnLst>
                                    <p:set>
                                      <p:cBhvr override="childStyle">
                                        <p:cTn id="24" dur="indefinite"/>
                                        <p:tgtEl>
                                          <p:spTgt spid="6">
                                            <p:txEl>
                                              <p:pRg st="3" end="3"/>
                                            </p:txEl>
                                          </p:spTgt>
                                        </p:tgtEl>
                                        <p:attrNameLst>
                                          <p:attrName>style.fontStyle</p:attrName>
                                        </p:attrNameLst>
                                      </p:cBhvr>
                                      <p:to>
                                        <p:strVal val="normal"/>
                                      </p:to>
                                    </p:set>
                                    <p:set>
                                      <p:cBhvr override="childStyle">
                                        <p:cTn id="25" dur="indefinite"/>
                                        <p:tgtEl>
                                          <p:spTgt spid="6">
                                            <p:txEl>
                                              <p:pRg st="3" end="3"/>
                                            </p:txEl>
                                          </p:spTgt>
                                        </p:tgtEl>
                                        <p:attrNameLst>
                                          <p:attrName>style.fontWeight</p:attrName>
                                        </p:attrNameLst>
                                      </p:cBhvr>
                                      <p:to>
                                        <p:strVal val="bold"/>
                                      </p:to>
                                    </p:set>
                                    <p:set>
                                      <p:cBhvr override="childStyle">
                                        <p:cTn id="26" dur="indefinite"/>
                                        <p:tgtEl>
                                          <p:spTgt spid="6">
                                            <p:txEl>
                                              <p:pRg st="3" end="3"/>
                                            </p:txEl>
                                          </p:spTgt>
                                        </p:tgtEl>
                                        <p:attrNameLst>
                                          <p:attrName>style.textDecorationUnderline</p:attrName>
                                        </p:attrNameLst>
                                      </p:cBhvr>
                                      <p:to>
                                        <p:strVal val="false"/>
                                      </p:to>
                                    </p:set>
                                  </p:childTnLst>
                                </p:cTn>
                              </p:par>
                            </p:childTnLst>
                          </p:cTn>
                        </p:par>
                      </p:childTnLst>
                    </p:cTn>
                  </p:par>
                  <p:par>
                    <p:cTn id="27" fill="hold">
                      <p:stCondLst>
                        <p:cond delay="indefinite"/>
                      </p:stCondLst>
                      <p:childTnLst>
                        <p:par>
                          <p:cTn id="28" fill="hold">
                            <p:stCondLst>
                              <p:cond delay="0"/>
                            </p:stCondLst>
                            <p:childTnLst>
                              <p:par>
                                <p:cTn id="29" presetID="5" presetClass="emph" presetSubtype="1" nodeType="clickEffect">
                                  <p:stCondLst>
                                    <p:cond delay="0"/>
                                  </p:stCondLst>
                                  <p:childTnLst>
                                    <p:set>
                                      <p:cBhvr override="childStyle">
                                        <p:cTn id="30" dur="indefinite"/>
                                        <p:tgtEl>
                                          <p:spTgt spid="6">
                                            <p:txEl>
                                              <p:pRg st="4" end="4"/>
                                            </p:txEl>
                                          </p:spTgt>
                                        </p:tgtEl>
                                        <p:attrNameLst>
                                          <p:attrName>style.fontStyle</p:attrName>
                                        </p:attrNameLst>
                                      </p:cBhvr>
                                      <p:to>
                                        <p:strVal val="normal"/>
                                      </p:to>
                                    </p:set>
                                    <p:set>
                                      <p:cBhvr override="childStyle">
                                        <p:cTn id="31" dur="indefinite"/>
                                        <p:tgtEl>
                                          <p:spTgt spid="6">
                                            <p:txEl>
                                              <p:pRg st="4" end="4"/>
                                            </p:txEl>
                                          </p:spTgt>
                                        </p:tgtEl>
                                        <p:attrNameLst>
                                          <p:attrName>style.fontWeight</p:attrName>
                                        </p:attrNameLst>
                                      </p:cBhvr>
                                      <p:to>
                                        <p:strVal val="bold"/>
                                      </p:to>
                                    </p:set>
                                    <p:set>
                                      <p:cBhvr override="childStyle">
                                        <p:cTn id="32" dur="indefinite"/>
                                        <p:tgtEl>
                                          <p:spTgt spid="6">
                                            <p:txEl>
                                              <p:pRg st="4" end="4"/>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0">
              <a:buNone/>
            </a:pPr>
            <a:r>
              <a:rPr lang="en-US" b="1" dirty="0" smtClean="0"/>
              <a:t>Fill in the blanks to complete Module Summary</a:t>
            </a:r>
          </a:p>
          <a:p>
            <a:pPr>
              <a:buNone/>
            </a:pPr>
            <a:r>
              <a:rPr lang="en-US" sz="2400" dirty="0" smtClean="0"/>
              <a:t>Now that you have completed this module, you should be familiar with the following concepts:</a:t>
            </a:r>
          </a:p>
          <a:p>
            <a:r>
              <a:rPr lang="en-US" sz="2200" dirty="0" smtClean="0"/>
              <a:t>The Java Persistence API provides an </a:t>
            </a:r>
            <a:r>
              <a:rPr lang="en-US" sz="2200" b="1" u="sng" dirty="0" smtClean="0">
                <a:solidFill>
                  <a:srgbClr val="FFC000"/>
                </a:solidFill>
              </a:rPr>
              <a:t>object/relational mapping </a:t>
            </a:r>
            <a:r>
              <a:rPr lang="en-US" sz="2200" dirty="0" smtClean="0"/>
              <a:t>facility to Java developers for managing relational data in Java applications </a:t>
            </a:r>
          </a:p>
          <a:p>
            <a:r>
              <a:rPr lang="en-US" sz="2200" dirty="0" smtClean="0"/>
              <a:t>JPA is not a product and can’t be used as it is for persistence. It needs an </a:t>
            </a:r>
            <a:r>
              <a:rPr lang="en-US" sz="2200" b="1" u="sng" dirty="0" smtClean="0">
                <a:solidFill>
                  <a:srgbClr val="FFC000"/>
                </a:solidFill>
              </a:rPr>
              <a:t>ORM</a:t>
            </a:r>
            <a:r>
              <a:rPr lang="en-US" sz="2200" dirty="0" smtClean="0"/>
              <a:t> implementation to work and persist Java objects</a:t>
            </a:r>
          </a:p>
          <a:p>
            <a:r>
              <a:rPr lang="en-US" sz="2200" dirty="0" smtClean="0"/>
              <a:t>JPA Architecture includes the three components Entity, </a:t>
            </a:r>
            <a:r>
              <a:rPr lang="en-US" sz="2200" b="1" u="sng" dirty="0" smtClean="0">
                <a:solidFill>
                  <a:srgbClr val="FFC000"/>
                </a:solidFill>
              </a:rPr>
              <a:t>EntityManager</a:t>
            </a:r>
            <a:r>
              <a:rPr lang="en-US" sz="2200" dirty="0" smtClean="0"/>
              <a:t> and </a:t>
            </a:r>
            <a:r>
              <a:rPr lang="en-US" sz="2200" b="1" u="sng" dirty="0" smtClean="0">
                <a:solidFill>
                  <a:srgbClr val="FFC000"/>
                </a:solidFill>
              </a:rPr>
              <a:t>EntityManagerFactory</a:t>
            </a:r>
          </a:p>
          <a:p>
            <a:endParaRPr lang="en-US" dirty="0" smtClean="0"/>
          </a:p>
          <a:p>
            <a:endParaRPr lang="en-US" dirty="0"/>
          </a:p>
        </p:txBody>
      </p:sp>
      <p:sp>
        <p:nvSpPr>
          <p:cNvPr id="3" name="Title 2"/>
          <p:cNvSpPr>
            <a:spLocks noGrp="1"/>
          </p:cNvSpPr>
          <p:nvPr>
            <p:ph type="title"/>
          </p:nvPr>
        </p:nvSpPr>
        <p:spPr/>
        <p:txBody>
          <a:bodyPr/>
          <a:lstStyle/>
          <a:p>
            <a:r>
              <a:rPr lang="en-US" dirty="0" smtClean="0"/>
              <a:t>Course / Module Summary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to ORM</a:t>
            </a:r>
            <a:endParaRPr lang="en-US" dirty="0"/>
          </a:p>
        </p:txBody>
      </p:sp>
      <p:sp>
        <p:nvSpPr>
          <p:cNvPr id="5" name="Content Placeholder 2"/>
          <p:cNvSpPr txBox="1">
            <a:spLocks/>
          </p:cNvSpPr>
          <p:nvPr/>
        </p:nvSpPr>
        <p:spPr>
          <a:xfrm>
            <a:off x="457199" y="2010894"/>
            <a:ext cx="8425544" cy="3838364"/>
          </a:xfrm>
          <a:prstGeom prst="rect">
            <a:avLst/>
          </a:prstGeom>
        </p:spPr>
        <p:txBody>
          <a:bodyPr>
            <a:normAutofit/>
          </a:bodyPr>
          <a:lstStyle/>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r>
              <a:rPr kumimoji="0" lang="en-US" sz="24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Every Java Application has to manage application data.</a:t>
            </a:r>
          </a:p>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r>
              <a:rPr kumimoji="0" lang="en-US" sz="24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It’s a proven fact that data is best managed in a database. </a:t>
            </a:r>
          </a:p>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r>
              <a:rPr kumimoji="0" lang="en-US" sz="24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In recent times we have very powerful RDBMS which manage data very efficiently.</a:t>
            </a:r>
          </a:p>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r>
              <a:rPr kumimoji="0" lang="en-US" sz="24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Hence in a typical architecture we have processing logic residing in a Java application which interacts with an RDBMS to manage the data requirements.</a:t>
            </a:r>
          </a:p>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 Placeholder 3"/>
          <p:cNvSpPr txBox="1">
            <a:spLocks/>
          </p:cNvSpPr>
          <p:nvPr/>
        </p:nvSpPr>
        <p:spPr>
          <a:xfrm>
            <a:off x="486228" y="1354818"/>
            <a:ext cx="8229600" cy="444954"/>
          </a:xfrm>
          <a:prstGeom prst="rect">
            <a:avLst/>
          </a:prstGeom>
        </p:spPr>
        <p:txBody>
          <a:bodyPr/>
          <a:lstStyle/>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r>
              <a:rPr kumimoji="0" lang="en-US" sz="2600" b="1" i="0" u="none" strike="noStrike" kern="1200" cap="none" spc="0" normalizeH="0" baseline="0" noProof="0" dirty="0" smtClean="0">
                <a:ln>
                  <a:noFill/>
                </a:ln>
                <a:effectLst/>
                <a:uLnTx/>
                <a:uFillTx/>
                <a:latin typeface="Arial" pitchFamily="34" charset="0"/>
                <a:ea typeface="+mn-ea"/>
                <a:cs typeface="Arial" pitchFamily="34" charset="0"/>
              </a:rPr>
              <a:t>Persistence</a:t>
            </a:r>
            <a:endParaRPr kumimoji="0" lang="en-US" sz="2600" b="1" i="0" u="none" strike="noStrike" kern="1200" cap="none" spc="0" normalizeH="0" baseline="0" noProof="0" dirty="0">
              <a:ln>
                <a:noFill/>
              </a:ln>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to ORM</a:t>
            </a:r>
            <a:endParaRPr lang="en-US" dirty="0"/>
          </a:p>
        </p:txBody>
      </p:sp>
      <p:sp>
        <p:nvSpPr>
          <p:cNvPr id="4" name="Content Placeholder 2"/>
          <p:cNvSpPr>
            <a:spLocks noGrp="1"/>
          </p:cNvSpPr>
          <p:nvPr>
            <p:ph idx="4294967295"/>
          </p:nvPr>
        </p:nvSpPr>
        <p:spPr>
          <a:xfrm>
            <a:off x="457199" y="1894780"/>
            <a:ext cx="7917544" cy="4375392"/>
          </a:xfrm>
          <a:prstGeom prst="rect">
            <a:avLst/>
          </a:prstGeom>
        </p:spPr>
        <p:txBody>
          <a:bodyPr>
            <a:normAutofit/>
          </a:bodyPr>
          <a:lstStyle/>
          <a:p>
            <a:pPr lvl="1"/>
            <a:r>
              <a:rPr lang="en-US" dirty="0" smtClean="0"/>
              <a:t>Everything in Java is an object but this universal truth fails when it comes to database programming in Java.</a:t>
            </a:r>
          </a:p>
          <a:p>
            <a:pPr lvl="1"/>
            <a:r>
              <a:rPr lang="en-US" dirty="0" smtClean="0"/>
              <a:t>Java developers have to bother about constructing SQL queries, passing data from a Java object to a SQL query and mapping the </a:t>
            </a:r>
            <a:r>
              <a:rPr lang="en-US" dirty="0" err="1" smtClean="0"/>
              <a:t>resultset</a:t>
            </a:r>
            <a:r>
              <a:rPr lang="en-US" dirty="0" smtClean="0"/>
              <a:t> back to Java objects.</a:t>
            </a:r>
          </a:p>
          <a:p>
            <a:pPr lvl="1"/>
            <a:r>
              <a:rPr lang="en-US" dirty="0" smtClean="0"/>
              <a:t>As a result significant time and effort goes into coding the </a:t>
            </a:r>
            <a:r>
              <a:rPr lang="en-US" dirty="0" err="1" smtClean="0"/>
              <a:t>dao</a:t>
            </a:r>
            <a:r>
              <a:rPr lang="en-US" dirty="0" smtClean="0"/>
              <a:t> layer which could otherwise be abstracted from a developer allowing him to focus on business logic.</a:t>
            </a:r>
          </a:p>
        </p:txBody>
      </p:sp>
      <p:sp>
        <p:nvSpPr>
          <p:cNvPr id="5" name="Text Placeholder 3"/>
          <p:cNvSpPr txBox="1">
            <a:spLocks/>
          </p:cNvSpPr>
          <p:nvPr/>
        </p:nvSpPr>
        <p:spPr>
          <a:xfrm>
            <a:off x="471714" y="1311275"/>
            <a:ext cx="8229600" cy="371475"/>
          </a:xfrm>
          <a:prstGeom prst="rect">
            <a:avLst/>
          </a:prstGeom>
        </p:spPr>
        <p:txBody>
          <a:bodyPr/>
          <a:lstStyle/>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r>
              <a:rPr kumimoji="0" lang="en-US" sz="2600" b="1" i="0" u="none" strike="noStrike" kern="1200" cap="none" spc="0" normalizeH="0" baseline="0" noProof="0" dirty="0" smtClean="0">
                <a:ln>
                  <a:noFill/>
                </a:ln>
                <a:effectLst/>
                <a:uLnTx/>
                <a:uFillTx/>
                <a:latin typeface="Arial" pitchFamily="34" charset="0"/>
                <a:ea typeface="+mn-ea"/>
                <a:cs typeface="Arial" pitchFamily="34" charset="0"/>
              </a:rPr>
              <a:t>Problem with Persistence</a:t>
            </a:r>
            <a:endParaRPr kumimoji="0" lang="en-US" sz="2600" b="1" i="0" u="none" strike="noStrike" kern="1200" cap="none" spc="0" normalizeH="0" baseline="0" noProof="0" dirty="0">
              <a:ln>
                <a:noFill/>
              </a:ln>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to ORM</a:t>
            </a:r>
            <a:endParaRPr lang="en-US" dirty="0"/>
          </a:p>
        </p:txBody>
      </p:sp>
      <p:sp>
        <p:nvSpPr>
          <p:cNvPr id="4" name="Content Placeholder 2"/>
          <p:cNvSpPr>
            <a:spLocks noGrp="1"/>
          </p:cNvSpPr>
          <p:nvPr>
            <p:ph idx="4294967295"/>
          </p:nvPr>
        </p:nvSpPr>
        <p:spPr>
          <a:xfrm>
            <a:off x="493486" y="2089831"/>
            <a:ext cx="8142514" cy="4039507"/>
          </a:xfrm>
          <a:prstGeom prst="rect">
            <a:avLst/>
          </a:prstGeom>
        </p:spPr>
        <p:txBody>
          <a:bodyPr>
            <a:noAutofit/>
          </a:bodyPr>
          <a:lstStyle/>
          <a:p>
            <a:pPr marL="346075">
              <a:lnSpc>
                <a:spcPct val="80000"/>
              </a:lnSpc>
              <a:buNone/>
            </a:pPr>
            <a:r>
              <a:rPr lang="en-US" sz="2400" dirty="0" smtClean="0"/>
              <a:t>What is OR mapping?</a:t>
            </a:r>
          </a:p>
          <a:p>
            <a:pPr lvl="1">
              <a:lnSpc>
                <a:spcPct val="120000"/>
              </a:lnSpc>
            </a:pPr>
            <a:r>
              <a:rPr lang="en-US" sz="2200" dirty="0" smtClean="0"/>
              <a:t>The term object/relational mapping (ORM) refers to the technique of mapping a data representation from an object model to a relational data model with a SQL-based schema. </a:t>
            </a:r>
          </a:p>
          <a:p>
            <a:pPr lvl="1">
              <a:lnSpc>
                <a:spcPct val="120000"/>
              </a:lnSpc>
            </a:pPr>
            <a:r>
              <a:rPr lang="en-US" sz="2200" dirty="0" smtClean="0"/>
              <a:t>A ORM basically intends to takes most of that burden off your shoulder. With a good ORM, you have to define the way you map your classes to tables once; which property maps to which column, which class to which table, and so forth.</a:t>
            </a:r>
          </a:p>
          <a:p>
            <a:pPr lvl="1" algn="r">
              <a:lnSpc>
                <a:spcPct val="120000"/>
              </a:lnSpc>
              <a:buNone/>
            </a:pPr>
            <a:r>
              <a:rPr lang="en-US" sz="2200" dirty="0" smtClean="0"/>
              <a:t>(</a:t>
            </a:r>
            <a:r>
              <a:rPr lang="en-US" sz="2200" dirty="0" err="1" smtClean="0"/>
              <a:t>Contd</a:t>
            </a:r>
            <a:r>
              <a:rPr lang="en-US" sz="2200" dirty="0" smtClean="0"/>
              <a:t>…)</a:t>
            </a:r>
            <a:endParaRPr lang="en-US" sz="2200" dirty="0"/>
          </a:p>
        </p:txBody>
      </p:sp>
      <p:sp>
        <p:nvSpPr>
          <p:cNvPr id="5" name="Text Placeholder 3"/>
          <p:cNvSpPr txBox="1">
            <a:spLocks/>
          </p:cNvSpPr>
          <p:nvPr/>
        </p:nvSpPr>
        <p:spPr>
          <a:xfrm>
            <a:off x="493486" y="1323976"/>
            <a:ext cx="8229600" cy="371475"/>
          </a:xfrm>
          <a:prstGeom prst="rect">
            <a:avLst/>
          </a:prstGeom>
        </p:spPr>
        <p:txBody>
          <a:bodyPr/>
          <a:lstStyle/>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r>
              <a:rPr kumimoji="0" lang="en-US" sz="2600" b="1" i="0" u="none" strike="noStrike" kern="1200" cap="none" spc="0" normalizeH="0" baseline="0" noProof="0" dirty="0" smtClean="0">
                <a:ln>
                  <a:noFill/>
                </a:ln>
                <a:effectLst/>
                <a:uLnTx/>
                <a:uFillTx/>
                <a:latin typeface="Arial" pitchFamily="34" charset="0"/>
                <a:ea typeface="+mn-ea"/>
                <a:cs typeface="Arial" pitchFamily="34" charset="0"/>
              </a:rPr>
              <a:t>Solution – OR mapping</a:t>
            </a:r>
            <a:endParaRPr kumimoji="0" lang="en-US" sz="2600" b="1" i="0" u="none" strike="noStrike" kern="1200" cap="none" spc="0" normalizeH="0" baseline="0" noProof="0" dirty="0">
              <a:ln>
                <a:noFill/>
              </a:ln>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lnSpc>
                <a:spcPct val="120000"/>
              </a:lnSpc>
            </a:pPr>
            <a:endParaRPr lang="en-US" sz="2200" dirty="0" smtClean="0"/>
          </a:p>
          <a:p>
            <a:pPr lvl="1">
              <a:lnSpc>
                <a:spcPct val="120000"/>
              </a:lnSpc>
            </a:pPr>
            <a:r>
              <a:rPr lang="en-US" dirty="0" smtClean="0"/>
              <a:t>With a good ORM, you can take the plain Java objects you use in the application and tell the ORM to persist them. This will automatically generate all the SQL needed to store the object. An ORM allows you to load your objects just as easily.</a:t>
            </a:r>
          </a:p>
          <a:p>
            <a:endParaRPr lang="en-US" dirty="0"/>
          </a:p>
        </p:txBody>
      </p:sp>
      <p:sp>
        <p:nvSpPr>
          <p:cNvPr id="3" name="Title 2"/>
          <p:cNvSpPr>
            <a:spLocks noGrp="1"/>
          </p:cNvSpPr>
          <p:nvPr>
            <p:ph type="title"/>
          </p:nvPr>
        </p:nvSpPr>
        <p:spPr/>
        <p:txBody>
          <a:bodyPr/>
          <a:lstStyle/>
          <a:p>
            <a:r>
              <a:rPr lang="en-US" dirty="0" smtClean="0"/>
              <a:t>Introduction to ORM</a:t>
            </a:r>
            <a:endParaRPr lang="en-US" dirty="0"/>
          </a:p>
        </p:txBody>
      </p:sp>
      <p:sp>
        <p:nvSpPr>
          <p:cNvPr id="5" name="Text Placeholder 3"/>
          <p:cNvSpPr txBox="1">
            <a:spLocks/>
          </p:cNvSpPr>
          <p:nvPr/>
        </p:nvSpPr>
        <p:spPr>
          <a:xfrm>
            <a:off x="493486" y="1352552"/>
            <a:ext cx="8229600" cy="371475"/>
          </a:xfrm>
          <a:prstGeom prst="rect">
            <a:avLst/>
          </a:prstGeom>
        </p:spPr>
        <p:txBody>
          <a:bodyPr/>
          <a:lstStyle/>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r>
              <a:rPr kumimoji="0" lang="en-US" sz="2600" b="1" i="0" u="none" strike="noStrike" kern="1200" cap="none" spc="0" normalizeH="0" baseline="0" noProof="0" dirty="0" smtClean="0">
                <a:ln>
                  <a:noFill/>
                </a:ln>
                <a:effectLst/>
                <a:uLnTx/>
                <a:uFillTx/>
                <a:latin typeface="Arial" pitchFamily="34" charset="0"/>
                <a:ea typeface="+mn-ea"/>
                <a:cs typeface="Arial" pitchFamily="34" charset="0"/>
              </a:rPr>
              <a:t>Solution – OR mapping (Contd..)</a:t>
            </a:r>
            <a:endParaRPr kumimoji="0" lang="en-US" sz="2600" b="1" i="0" u="none" strike="noStrike" kern="1200" cap="none" spc="0" normalizeH="0" baseline="0" noProof="0" dirty="0">
              <a:ln>
                <a:noFill/>
              </a:ln>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38277"/>
            <a:ext cx="8228012" cy="5037138"/>
          </a:xfrm>
        </p:spPr>
        <p:txBody>
          <a:bodyPr>
            <a:noAutofit/>
          </a:bodyPr>
          <a:lstStyle/>
          <a:p>
            <a:r>
              <a:rPr lang="en-US" dirty="0" smtClean="0"/>
              <a:t>The Java Persistence API or JPA for short is one to the specification of JEE5 by SUN, which allows the programmer to develop the persistence layer for their desktop and web applications. </a:t>
            </a:r>
          </a:p>
          <a:p>
            <a:r>
              <a:rPr lang="en-US" dirty="0" smtClean="0"/>
              <a:t>JPA is developed to ease the development of persistence layer and it has also standardized the Java ORM technologies </a:t>
            </a:r>
          </a:p>
          <a:p>
            <a:pPr marL="231775" lvl="1" algn="r">
              <a:spcBef>
                <a:spcPts val="1200"/>
              </a:spcBef>
              <a:buNone/>
            </a:pPr>
            <a:r>
              <a:rPr lang="en-US" sz="2200" dirty="0" smtClean="0"/>
              <a:t>(</a:t>
            </a:r>
            <a:r>
              <a:rPr lang="en-US" sz="2200" dirty="0" err="1" smtClean="0"/>
              <a:t>Contd</a:t>
            </a:r>
            <a:r>
              <a:rPr lang="en-US" sz="2200" dirty="0" smtClean="0"/>
              <a:t>…)</a:t>
            </a:r>
          </a:p>
          <a:p>
            <a:endParaRPr lang="en-US" dirty="0" smtClean="0"/>
          </a:p>
          <a:p>
            <a:endParaRPr lang="en-US" dirty="0"/>
          </a:p>
        </p:txBody>
      </p:sp>
      <p:sp>
        <p:nvSpPr>
          <p:cNvPr id="3" name="Title 2"/>
          <p:cNvSpPr>
            <a:spLocks noGrp="1"/>
          </p:cNvSpPr>
          <p:nvPr>
            <p:ph type="title"/>
          </p:nvPr>
        </p:nvSpPr>
        <p:spPr/>
        <p:txBody>
          <a:bodyPr/>
          <a:lstStyle/>
          <a:p>
            <a:r>
              <a:rPr lang="en-US" dirty="0" smtClean="0"/>
              <a:t>Java Persistence API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smtClean="0"/>
              <a:t>JPA is not a product and can’t be used as it is for persistence. It needs an ORM implementation to work and persist Java objects.</a:t>
            </a:r>
          </a:p>
          <a:p>
            <a:pPr lvl="1"/>
            <a:r>
              <a:rPr lang="en-US" sz="2600" dirty="0" smtClean="0"/>
              <a:t>JPA is a specification, so we will need a JPA implementation</a:t>
            </a:r>
          </a:p>
          <a:p>
            <a:r>
              <a:rPr lang="en-US" dirty="0" smtClean="0"/>
              <a:t>The major implementations are </a:t>
            </a:r>
          </a:p>
          <a:p>
            <a:pPr lvl="1">
              <a:lnSpc>
                <a:spcPct val="93000"/>
              </a:lnSpc>
            </a:pPr>
            <a:r>
              <a:rPr lang="en-US" dirty="0" err="1" smtClean="0"/>
              <a:t>Toplink</a:t>
            </a:r>
            <a:endParaRPr lang="en-US" dirty="0" smtClean="0"/>
          </a:p>
          <a:p>
            <a:pPr lvl="1">
              <a:lnSpc>
                <a:spcPct val="93000"/>
              </a:lnSpc>
            </a:pPr>
            <a:r>
              <a:rPr lang="en-US" dirty="0" err="1" smtClean="0"/>
              <a:t>OpenJPA</a:t>
            </a:r>
            <a:endParaRPr lang="en-US" dirty="0" smtClean="0"/>
          </a:p>
          <a:p>
            <a:pPr lvl="1">
              <a:lnSpc>
                <a:spcPct val="93000"/>
              </a:lnSpc>
            </a:pPr>
            <a:r>
              <a:rPr lang="en-US" dirty="0" smtClean="0"/>
              <a:t>Hibernate</a:t>
            </a:r>
          </a:p>
          <a:p>
            <a:pPr lvl="1">
              <a:lnSpc>
                <a:spcPct val="93000"/>
              </a:lnSpc>
            </a:pPr>
            <a:r>
              <a:rPr lang="en-US" dirty="0" err="1" smtClean="0"/>
              <a:t>iBATIS</a:t>
            </a:r>
            <a:endParaRPr lang="en-US" dirty="0" smtClean="0"/>
          </a:p>
          <a:p>
            <a:pPr>
              <a:spcBef>
                <a:spcPts val="450"/>
              </a:spcBef>
              <a:buNone/>
            </a:pPr>
            <a:r>
              <a:rPr lang="en-US" dirty="0" smtClean="0"/>
              <a:t>	</a:t>
            </a:r>
            <a:r>
              <a:rPr lang="en-US" sz="2200" dirty="0" smtClean="0"/>
              <a:t>(We will use Hibernate in the examples).</a:t>
            </a:r>
            <a:endParaRPr lang="en-US" sz="2200" dirty="0"/>
          </a:p>
        </p:txBody>
      </p:sp>
      <p:sp>
        <p:nvSpPr>
          <p:cNvPr id="3" name="Title 2"/>
          <p:cNvSpPr>
            <a:spLocks noGrp="1"/>
          </p:cNvSpPr>
          <p:nvPr>
            <p:ph type="title"/>
          </p:nvPr>
        </p:nvSpPr>
        <p:spPr/>
        <p:txBody>
          <a:bodyPr/>
          <a:lstStyle/>
          <a:p>
            <a:r>
              <a:rPr lang="en-US" dirty="0" smtClean="0"/>
              <a:t>Java Persistence API</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A6220E-5020-4ACE-A33D-0A412E4F470D}"/>
</file>

<file path=customXml/itemProps2.xml><?xml version="1.0" encoding="utf-8"?>
<ds:datastoreItem xmlns:ds="http://schemas.openxmlformats.org/officeDocument/2006/customXml" ds:itemID="{4514F291-B47C-48A1-B199-EBD0A7B4E780}"/>
</file>

<file path=customXml/itemProps3.xml><?xml version="1.0" encoding="utf-8"?>
<ds:datastoreItem xmlns:ds="http://schemas.openxmlformats.org/officeDocument/2006/customXml" ds:itemID="{71F7C5CA-6AB9-4DA2-8044-8A8FB37B5CD8}"/>
</file>

<file path=docProps/app.xml><?xml version="1.0" encoding="utf-8"?>
<Properties xmlns="http://schemas.openxmlformats.org/officeDocument/2006/extended-properties" xmlns:vt="http://schemas.openxmlformats.org/officeDocument/2006/docPropsVTypes">
  <Template>Pencils_02_2012</Template>
  <TotalTime>763</TotalTime>
  <Words>1727</Words>
  <Application>Microsoft Office PowerPoint</Application>
  <PresentationFormat>On-screen Show (4:3)</PresentationFormat>
  <Paragraphs>252</Paragraphs>
  <Slides>31</Slides>
  <Notes>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Pencils_02_2012</vt:lpstr>
      <vt:lpstr>Slide 1</vt:lpstr>
      <vt:lpstr>Course Goals / Objectives</vt:lpstr>
      <vt:lpstr>Agenda</vt:lpstr>
      <vt:lpstr>Introduction to ORM</vt:lpstr>
      <vt:lpstr>Introduction to ORM</vt:lpstr>
      <vt:lpstr>Introduction to ORM</vt:lpstr>
      <vt:lpstr>Introduction to ORM</vt:lpstr>
      <vt:lpstr>Java Persistence API</vt:lpstr>
      <vt:lpstr>Java Persistence API</vt:lpstr>
      <vt:lpstr>Java Persistence API</vt:lpstr>
      <vt:lpstr>Why JPA</vt:lpstr>
      <vt:lpstr>Features of JPA</vt:lpstr>
      <vt:lpstr>Entity</vt:lpstr>
      <vt:lpstr>Entity (Continued…)</vt:lpstr>
      <vt:lpstr>Entity Example</vt:lpstr>
      <vt:lpstr>Managing Entities</vt:lpstr>
      <vt:lpstr>Persistence Context</vt:lpstr>
      <vt:lpstr>Persistence Context</vt:lpstr>
      <vt:lpstr>Persistence Unit</vt:lpstr>
      <vt:lpstr>Entity Lifecycle</vt:lpstr>
      <vt:lpstr>Entity Lifecycle</vt:lpstr>
      <vt:lpstr>EntityManagerFactory, EntityManager, Entity &amp; EntityTransaction</vt:lpstr>
      <vt:lpstr>Entity Life Cycle (Continued…)</vt:lpstr>
      <vt:lpstr>See It</vt:lpstr>
      <vt:lpstr>See It- Instructions</vt:lpstr>
      <vt:lpstr>Try It</vt:lpstr>
      <vt:lpstr>Try It- Instructions</vt:lpstr>
      <vt:lpstr>Additional Resources</vt:lpstr>
      <vt:lpstr>Course / Module Summary</vt:lpstr>
      <vt:lpstr>Course / Module Summary</vt:lpstr>
      <vt:lpstr>Slide 31</vt:lpstr>
    </vt:vector>
  </TitlesOfParts>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cp:lastModifiedBy>Rekha</cp:lastModifiedBy>
  <cp:revision>71</cp:revision>
  <dcterms:created xsi:type="dcterms:W3CDTF">2012-03-13T15:47:14Z</dcterms:created>
  <dcterms:modified xsi:type="dcterms:W3CDTF">2013-03-08T11:30:58Z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