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739469db1b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739469db1b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739469db1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739469db1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739469db1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739469db1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739469db1b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739469db1b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39750" y="161850"/>
            <a:ext cx="8832300" cy="139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Personalized SMS Campaign Architecture- Abandoned Cart Recovery</a:t>
            </a:r>
            <a:endParaRPr sz="36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18180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Balasubramanya B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224800"/>
            <a:ext cx="8520600" cy="3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111827"/>
                </a:solidFill>
                <a:highlight>
                  <a:srgbClr val="FFFFFF"/>
                </a:highlight>
              </a:rPr>
              <a:t>Setting the Context</a:t>
            </a:r>
            <a:endParaRPr sz="3000"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230775" y="711975"/>
            <a:ext cx="8520600" cy="8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5500">
                <a:solidFill>
                  <a:srgbClr val="374151"/>
                </a:solidFill>
                <a:highlight>
                  <a:srgbClr val="FFFFFF"/>
                </a:highlight>
              </a:rPr>
              <a:t>The purpose of this solution is to design a scalable, efficient, and personalized architecture for recovering abandoned carts by leveraging </a:t>
            </a:r>
            <a:r>
              <a:rPr lang="en" sz="5500">
                <a:solidFill>
                  <a:srgbClr val="111827"/>
                </a:solidFill>
                <a:highlight>
                  <a:srgbClr val="FFFFFF"/>
                </a:highlight>
              </a:rPr>
              <a:t>real-time customer data</a:t>
            </a:r>
            <a:r>
              <a:rPr lang="en" sz="5500">
                <a:solidFill>
                  <a:srgbClr val="374151"/>
                </a:solidFill>
                <a:highlight>
                  <a:srgbClr val="FFFFFF"/>
                </a:highlight>
              </a:rPr>
              <a:t>, </a:t>
            </a:r>
            <a:r>
              <a:rPr lang="en" sz="5500">
                <a:solidFill>
                  <a:srgbClr val="111827"/>
                </a:solidFill>
                <a:highlight>
                  <a:srgbClr val="FFFFFF"/>
                </a:highlight>
              </a:rPr>
              <a:t>multi-platform integration</a:t>
            </a:r>
            <a:r>
              <a:rPr lang="en" sz="5500">
                <a:solidFill>
                  <a:srgbClr val="374151"/>
                </a:solidFill>
                <a:highlight>
                  <a:srgbClr val="FFFFFF"/>
                </a:highlight>
              </a:rPr>
              <a:t>, and </a:t>
            </a:r>
            <a:r>
              <a:rPr lang="en" sz="5500">
                <a:solidFill>
                  <a:srgbClr val="111827"/>
                </a:solidFill>
                <a:highlight>
                  <a:srgbClr val="FFFFFF"/>
                </a:highlight>
              </a:rPr>
              <a:t>automated SMS workflows</a:t>
            </a:r>
            <a:r>
              <a:rPr lang="en" sz="5500">
                <a:solidFill>
                  <a:srgbClr val="374151"/>
                </a:solidFill>
                <a:highlight>
                  <a:srgbClr val="FFFFFF"/>
                </a:highlight>
              </a:rPr>
              <a:t>.</a:t>
            </a:r>
            <a:endParaRPr sz="5500">
              <a:solidFill>
                <a:srgbClr val="37415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5500">
              <a:solidFill>
                <a:srgbClr val="374151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Clr>
                <a:srgbClr val="374151"/>
              </a:buClr>
              <a:buSzPct val="100000"/>
              <a:buChar char="●"/>
            </a:pPr>
            <a:r>
              <a:rPr lang="en" sz="5600">
                <a:solidFill>
                  <a:srgbClr val="374151"/>
                </a:solidFill>
                <a:highlight>
                  <a:srgbClr val="FFFFFF"/>
                </a:highlight>
              </a:rPr>
              <a:t>Combines </a:t>
            </a:r>
            <a:r>
              <a:rPr b="1" lang="en" sz="5600">
                <a:solidFill>
                  <a:srgbClr val="111827"/>
                </a:solidFill>
                <a:highlight>
                  <a:srgbClr val="FFFFFF"/>
                </a:highlight>
              </a:rPr>
              <a:t>SAP Commerce Cloud</a:t>
            </a:r>
            <a:r>
              <a:rPr lang="en" sz="5600">
                <a:solidFill>
                  <a:srgbClr val="374151"/>
                </a:solidFill>
                <a:highlight>
                  <a:srgbClr val="FFFFFF"/>
                </a:highlight>
              </a:rPr>
              <a:t> (abandoned cart detection), </a:t>
            </a:r>
            <a:r>
              <a:rPr b="1" lang="en" sz="5600">
                <a:solidFill>
                  <a:srgbClr val="111827"/>
                </a:solidFill>
                <a:highlight>
                  <a:srgbClr val="FFFFFF"/>
                </a:highlight>
              </a:rPr>
              <a:t>SAP CPI</a:t>
            </a:r>
            <a:r>
              <a:rPr lang="en" sz="5600">
                <a:solidFill>
                  <a:srgbClr val="374151"/>
                </a:solidFill>
                <a:highlight>
                  <a:srgbClr val="FFFFFF"/>
                </a:highlight>
              </a:rPr>
              <a:t> (middleware orchestration), </a:t>
            </a:r>
            <a:r>
              <a:rPr b="1" lang="en" sz="5600">
                <a:solidFill>
                  <a:srgbClr val="111827"/>
                </a:solidFill>
                <a:highlight>
                  <a:srgbClr val="FFFFFF"/>
                </a:highlight>
              </a:rPr>
              <a:t>SAP CDC</a:t>
            </a:r>
            <a:r>
              <a:rPr b="1" lang="en" sz="5600">
                <a:solidFill>
                  <a:srgbClr val="374151"/>
                </a:solidFill>
                <a:highlight>
                  <a:srgbClr val="FFFFFF"/>
                </a:highlight>
              </a:rPr>
              <a:t> </a:t>
            </a:r>
            <a:r>
              <a:rPr lang="en" sz="5600">
                <a:solidFill>
                  <a:srgbClr val="374151"/>
                </a:solidFill>
                <a:highlight>
                  <a:srgbClr val="FFFFFF"/>
                </a:highlight>
              </a:rPr>
              <a:t>(consent validation), </a:t>
            </a:r>
            <a:r>
              <a:rPr b="1" lang="en" sz="5600">
                <a:solidFill>
                  <a:srgbClr val="111827"/>
                </a:solidFill>
                <a:highlight>
                  <a:srgbClr val="FFFFFF"/>
                </a:highlight>
              </a:rPr>
              <a:t>BlueConic</a:t>
            </a:r>
            <a:r>
              <a:rPr lang="en" sz="5600">
                <a:solidFill>
                  <a:srgbClr val="374151"/>
                </a:solidFill>
                <a:highlight>
                  <a:srgbClr val="FFFFFF"/>
                </a:highlight>
              </a:rPr>
              <a:t> (profile enrichment), </a:t>
            </a:r>
            <a:r>
              <a:rPr b="1" lang="en" sz="5600">
                <a:solidFill>
                  <a:srgbClr val="111827"/>
                </a:solidFill>
                <a:highlight>
                  <a:srgbClr val="FFFFFF"/>
                </a:highlight>
              </a:rPr>
              <a:t>Dynamic Yield</a:t>
            </a:r>
            <a:r>
              <a:rPr lang="en" sz="5600">
                <a:solidFill>
                  <a:srgbClr val="374151"/>
                </a:solidFill>
                <a:highlight>
                  <a:srgbClr val="FFFFFF"/>
                </a:highlight>
              </a:rPr>
              <a:t> (personalization), and </a:t>
            </a:r>
            <a:r>
              <a:rPr b="1" lang="en" sz="5600">
                <a:solidFill>
                  <a:srgbClr val="111827"/>
                </a:solidFill>
                <a:highlight>
                  <a:srgbClr val="FFFFFF"/>
                </a:highlight>
              </a:rPr>
              <a:t>Iterable</a:t>
            </a:r>
            <a:r>
              <a:rPr lang="en" sz="5600">
                <a:solidFill>
                  <a:srgbClr val="374151"/>
                </a:solidFill>
                <a:highlight>
                  <a:srgbClr val="FFFFFF"/>
                </a:highlight>
              </a:rPr>
              <a:t> (workflow execution).</a:t>
            </a:r>
            <a:endParaRPr sz="5600">
              <a:solidFill>
                <a:srgbClr val="374151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Char char="●"/>
            </a:pPr>
            <a:r>
              <a:rPr lang="en" sz="5600">
                <a:solidFill>
                  <a:srgbClr val="374151"/>
                </a:solidFill>
                <a:highlight>
                  <a:srgbClr val="FFFFFF"/>
                </a:highlight>
              </a:rPr>
              <a:t>Offers </a:t>
            </a:r>
            <a:r>
              <a:rPr lang="en" sz="5600">
                <a:solidFill>
                  <a:srgbClr val="111827"/>
                </a:solidFill>
                <a:highlight>
                  <a:srgbClr val="FFFFFF"/>
                </a:highlight>
              </a:rPr>
              <a:t>real-time data flow</a:t>
            </a:r>
            <a:r>
              <a:rPr lang="en" sz="5600">
                <a:solidFill>
                  <a:srgbClr val="374151"/>
                </a:solidFill>
                <a:highlight>
                  <a:srgbClr val="FFFFFF"/>
                </a:highlight>
              </a:rPr>
              <a:t> that integrates transactional cart data and behavioral insights to create tailored experiences for users.</a:t>
            </a:r>
            <a:endParaRPr sz="5600">
              <a:solidFill>
                <a:srgbClr val="374151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Char char="●"/>
            </a:pPr>
            <a:r>
              <a:rPr lang="en" sz="5600">
                <a:solidFill>
                  <a:srgbClr val="374151"/>
                </a:solidFill>
                <a:highlight>
                  <a:srgbClr val="FFFFFF"/>
                </a:highlight>
              </a:rPr>
              <a:t>Adheres to </a:t>
            </a:r>
            <a:r>
              <a:rPr b="1" lang="en" sz="5600">
                <a:solidFill>
                  <a:srgbClr val="111827"/>
                </a:solidFill>
                <a:highlight>
                  <a:srgbClr val="FFFFFF"/>
                </a:highlight>
              </a:rPr>
              <a:t>GDPR/CCPA</a:t>
            </a:r>
            <a:r>
              <a:rPr lang="en" sz="5600">
                <a:solidFill>
                  <a:srgbClr val="111827"/>
                </a:solidFill>
                <a:highlight>
                  <a:srgbClr val="FFFFFF"/>
                </a:highlight>
              </a:rPr>
              <a:t> compliance</a:t>
            </a:r>
            <a:r>
              <a:rPr lang="en" sz="5600">
                <a:solidFill>
                  <a:srgbClr val="374151"/>
                </a:solidFill>
                <a:highlight>
                  <a:srgbClr val="FFFFFF"/>
                </a:highlight>
              </a:rPr>
              <a:t> by validating SMS consent before triggering recovery workflows.</a:t>
            </a:r>
            <a:endParaRPr sz="5600">
              <a:solidFill>
                <a:srgbClr val="374151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Char char="●"/>
            </a:pPr>
            <a:r>
              <a:rPr lang="en" sz="5600">
                <a:solidFill>
                  <a:srgbClr val="374151"/>
                </a:solidFill>
                <a:highlight>
                  <a:srgbClr val="FFFFFF"/>
                </a:highlight>
              </a:rPr>
              <a:t>Boosts customer engagement and </a:t>
            </a:r>
            <a:r>
              <a:rPr lang="en" sz="5600">
                <a:solidFill>
                  <a:srgbClr val="111827"/>
                </a:solidFill>
                <a:highlight>
                  <a:srgbClr val="FFFFFF"/>
                </a:highlight>
              </a:rPr>
              <a:t>improves cart recovery rates</a:t>
            </a:r>
            <a:r>
              <a:rPr lang="en" sz="5600">
                <a:solidFill>
                  <a:srgbClr val="374151"/>
                </a:solidFill>
                <a:highlight>
                  <a:srgbClr val="FFFFFF"/>
                </a:highlight>
              </a:rPr>
              <a:t> via actionable personalized SMS campaigns, paired with fallback mechanisms for error handling.</a:t>
            </a:r>
            <a:endParaRPr sz="5600">
              <a:solidFill>
                <a:srgbClr val="37415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7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5500">
              <a:solidFill>
                <a:srgbClr val="37415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5500">
              <a:solidFill>
                <a:srgbClr val="37415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5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 title="Abandoned cart _ Architecture SMS workflow(1)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850" y="575525"/>
            <a:ext cx="8431427" cy="445107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/>
          <p:nvPr>
            <p:ph idx="4294967295" type="ctrTitle"/>
          </p:nvPr>
        </p:nvSpPr>
        <p:spPr>
          <a:xfrm>
            <a:off x="0" y="-3767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111827"/>
                </a:solidFill>
                <a:highlight>
                  <a:srgbClr val="FFFFFF"/>
                </a:highlight>
              </a:rPr>
              <a:t>Solution Architecture </a:t>
            </a:r>
            <a:endParaRPr sz="3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ctrTitle"/>
          </p:nvPr>
        </p:nvSpPr>
        <p:spPr>
          <a:xfrm>
            <a:off x="311700" y="169075"/>
            <a:ext cx="8520600" cy="61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111827"/>
                </a:solidFill>
                <a:highlight>
                  <a:srgbClr val="FFFFFF"/>
                </a:highlight>
              </a:rPr>
              <a:t>Platform Roles and Responsibilities</a:t>
            </a:r>
            <a:endParaRPr sz="3000"/>
          </a:p>
        </p:txBody>
      </p:sp>
      <p:sp>
        <p:nvSpPr>
          <p:cNvPr id="73" name="Google Shape;73;p16"/>
          <p:cNvSpPr txBox="1"/>
          <p:nvPr>
            <p:ph idx="1" type="subTitle"/>
          </p:nvPr>
        </p:nvSpPr>
        <p:spPr>
          <a:xfrm>
            <a:off x="266750" y="864850"/>
            <a:ext cx="8520600" cy="411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800"/>
              <a:buChar char="●"/>
            </a:pPr>
            <a:r>
              <a:rPr b="1" lang="en" sz="1200">
                <a:solidFill>
                  <a:srgbClr val="111827"/>
                </a:solidFill>
                <a:highlight>
                  <a:srgbClr val="FFFFFF"/>
                </a:highlight>
              </a:rPr>
              <a:t>SAP Commerce (E-commerce Platform)</a:t>
            </a:r>
            <a:r>
              <a:rPr lang="en" sz="1200">
                <a:solidFill>
                  <a:srgbClr val="111827"/>
                </a:solidFill>
                <a:highlight>
                  <a:srgbClr val="FFFFFF"/>
                </a:highlight>
              </a:rPr>
              <a:t>: </a:t>
            </a:r>
            <a:r>
              <a:rPr lang="en" sz="1200">
                <a:solidFill>
                  <a:srgbClr val="374151"/>
                </a:solidFill>
                <a:highlight>
                  <a:srgbClr val="FFFFFF"/>
                </a:highlight>
              </a:rPr>
              <a:t>Detects abandonment event and triggers data flow.</a:t>
            </a:r>
            <a:endParaRPr sz="1200">
              <a:solidFill>
                <a:srgbClr val="111827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200">
                <a:solidFill>
                  <a:srgbClr val="111827"/>
                </a:solidFill>
                <a:highlight>
                  <a:srgbClr val="FFFFFF"/>
                </a:highlight>
              </a:rPr>
              <a:t>SAP CDC (Identity and Consent Management)</a:t>
            </a:r>
            <a:r>
              <a:rPr lang="en" sz="1200">
                <a:solidFill>
                  <a:srgbClr val="111827"/>
                </a:solidFill>
                <a:highlight>
                  <a:srgbClr val="FFFFFF"/>
                </a:highlight>
              </a:rPr>
              <a:t>:</a:t>
            </a:r>
            <a:r>
              <a:rPr lang="en" sz="1200">
                <a:solidFill>
                  <a:srgbClr val="374151"/>
                </a:solidFill>
                <a:highlight>
                  <a:srgbClr val="FFFFFF"/>
                </a:highlight>
              </a:rPr>
              <a:t>Manages customer identity, opt-ins/consent, and compliance with privacy laws.</a:t>
            </a:r>
            <a:endParaRPr sz="1200">
              <a:solidFill>
                <a:srgbClr val="37415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151"/>
                </a:solidFill>
                <a:highlight>
                  <a:srgbClr val="FFFFFF"/>
                </a:highlight>
              </a:rPr>
              <a:t>Ensures SMS reminders are sent only to those who have explicitly consented.</a:t>
            </a:r>
            <a:endParaRPr sz="1200">
              <a:solidFill>
                <a:srgbClr val="37415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800"/>
              <a:buChar char="●"/>
            </a:pPr>
            <a:r>
              <a:rPr b="1" lang="en" sz="1200">
                <a:solidFill>
                  <a:srgbClr val="111827"/>
                </a:solidFill>
                <a:highlight>
                  <a:srgbClr val="FFFFFF"/>
                </a:highlight>
              </a:rPr>
              <a:t>BlueConic (CDP)</a:t>
            </a:r>
            <a:r>
              <a:rPr lang="en" sz="1200">
                <a:solidFill>
                  <a:srgbClr val="111827"/>
                </a:solidFill>
                <a:highlight>
                  <a:srgbClr val="FFFFFF"/>
                </a:highlight>
              </a:rPr>
              <a:t>: </a:t>
            </a:r>
            <a:r>
              <a:rPr lang="en" sz="1200">
                <a:solidFill>
                  <a:srgbClr val="374151"/>
                </a:solidFill>
                <a:highlight>
                  <a:srgbClr val="FFFFFF"/>
                </a:highlight>
              </a:rPr>
              <a:t>Enriches abandonment data with personalized attributes like preferences, behavior score, and cart content.</a:t>
            </a:r>
            <a:endParaRPr sz="1200">
              <a:solidFill>
                <a:srgbClr val="37415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200">
                <a:solidFill>
                  <a:srgbClr val="111827"/>
                </a:solidFill>
                <a:highlight>
                  <a:srgbClr val="FFFFFF"/>
                </a:highlight>
              </a:rPr>
              <a:t>Iterable (Marketing Automation Platform)</a:t>
            </a:r>
            <a:r>
              <a:rPr lang="en" sz="1200">
                <a:solidFill>
                  <a:srgbClr val="111827"/>
                </a:solidFill>
                <a:highlight>
                  <a:srgbClr val="FFFFFF"/>
                </a:highlight>
              </a:rPr>
              <a:t>:</a:t>
            </a:r>
            <a:r>
              <a:rPr lang="en" sz="1200">
                <a:solidFill>
                  <a:srgbClr val="374151"/>
                </a:solidFill>
                <a:highlight>
                  <a:srgbClr val="FFFFFF"/>
                </a:highlight>
              </a:rPr>
              <a:t>Orchestrates communication workflows, including SMS campaigns.</a:t>
            </a:r>
            <a:endParaRPr sz="1200">
              <a:solidFill>
                <a:srgbClr val="37415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200">
                <a:solidFill>
                  <a:srgbClr val="111827"/>
                </a:solidFill>
                <a:highlight>
                  <a:srgbClr val="FFFFFF"/>
                </a:highlight>
              </a:rPr>
              <a:t>Dynamic Yield (Personalization):</a:t>
            </a:r>
            <a:r>
              <a:rPr lang="en" sz="1200">
                <a:solidFill>
                  <a:srgbClr val="374151"/>
                </a:solidFill>
                <a:highlight>
                  <a:srgbClr val="FFFFFF"/>
                </a:highlight>
              </a:rPr>
              <a:t>Orchestrates communication workflows, including SMS campaigns.</a:t>
            </a:r>
            <a:endParaRPr sz="1200">
              <a:solidFill>
                <a:srgbClr val="37415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200">
                <a:solidFill>
                  <a:srgbClr val="111827"/>
                </a:solidFill>
                <a:highlight>
                  <a:srgbClr val="FFFFFF"/>
                </a:highlight>
              </a:rPr>
              <a:t>SAP CDC (Middleware):</a:t>
            </a:r>
            <a:r>
              <a:rPr lang="en" sz="1200">
                <a:solidFill>
                  <a:srgbClr val="374151"/>
                </a:solidFill>
                <a:highlight>
                  <a:srgbClr val="FFFFFF"/>
                </a:highlight>
              </a:rPr>
              <a:t>Manages customer identity, opt-ins/consent, and compliance with privacy laws.</a:t>
            </a:r>
            <a:endParaRPr b="1" sz="1200">
              <a:solidFill>
                <a:srgbClr val="111827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415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900"/>
              </a:spcBef>
              <a:spcAft>
                <a:spcPts val="100"/>
              </a:spcAft>
              <a:buNone/>
            </a:pPr>
            <a:r>
              <a:t/>
            </a:r>
            <a:endParaRPr sz="1200">
              <a:solidFill>
                <a:srgbClr val="37415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79" name="Google Shape;79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