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4" r:id="rId10"/>
    <p:sldId id="265" r:id="rId11"/>
    <p:sldId id="273" r:id="rId12"/>
    <p:sldId id="274" r:id="rId13"/>
    <p:sldId id="275" r:id="rId14"/>
    <p:sldId id="276" r:id="rId15"/>
    <p:sldId id="277" r:id="rId16"/>
    <p:sldId id="278" r:id="rId17"/>
    <p:sldId id="279" r:id="rId18"/>
    <p:sldId id="280" r:id="rId19"/>
    <p:sldId id="281" r:id="rId20"/>
    <p:sldId id="267" r:id="rId21"/>
    <p:sldId id="268" r:id="rId22"/>
    <p:sldId id="282"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CBCCC1-2FE6-742E-3B00-CC835F2B499D}" v="7" dt="2025-02-16T07:21:50.996"/>
    <p1510:client id="{EF724058-B5BB-7F54-5234-C764AB670E26}" v="164" dt="2025-02-17T06:08:38.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6B3073-3142-42C4-8B02-6DB46DC50BCD}"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3459117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6B3073-3142-42C4-8B02-6DB46DC50BCD}" type="datetimeFigureOut">
              <a:rPr lang="en-IN" smtClean="0"/>
              <a:t>16-02-2025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272262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46B3073-3142-42C4-8B02-6DB46DC50BCD}"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2637505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46B3073-3142-42C4-8B02-6DB46DC50BCD}"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41641-BE67-4BC7-8423-F22EE633C12B}"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14095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6B3073-3142-42C4-8B02-6DB46DC50BCD}"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32505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6B3073-3142-42C4-8B02-6DB46DC50BCD}" type="datetimeFigureOut">
              <a:rPr lang="en-IN" smtClean="0"/>
              <a:t>16-02-2025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547461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46B3073-3142-42C4-8B02-6DB46DC50BCD}" type="datetimeFigureOut">
              <a:rPr lang="en-IN" smtClean="0"/>
              <a:t>16-02-2025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3599103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6B3073-3142-42C4-8B02-6DB46DC50BCD}"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442477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6B3073-3142-42C4-8B02-6DB46DC50BCD}"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195574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6B3073-3142-42C4-8B02-6DB46DC50BCD}"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130846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6B3073-3142-42C4-8B02-6DB46DC50BCD}"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4129807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6B3073-3142-42C4-8B02-6DB46DC50BCD}" type="datetimeFigureOut">
              <a:rPr lang="en-IN" smtClean="0"/>
              <a:t>16-02-2025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12038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6B3073-3142-42C4-8B02-6DB46DC50BCD}" type="datetimeFigureOut">
              <a:rPr lang="en-IN" smtClean="0"/>
              <a:t>16-02-2025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383627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46B3073-3142-42C4-8B02-6DB46DC50BCD}" type="datetimeFigureOut">
              <a:rPr lang="en-IN" smtClean="0"/>
              <a:t>16-02-2025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303710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46B3073-3142-42C4-8B02-6DB46DC50BCD}" type="datetimeFigureOut">
              <a:rPr lang="en-IN" smtClean="0"/>
              <a:t>16-02-2025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363555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46B3073-3142-42C4-8B02-6DB46DC50BCD}" type="datetimeFigureOut">
              <a:rPr lang="en-IN" smtClean="0"/>
              <a:t>16-02-2025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829263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6B3073-3142-42C4-8B02-6DB46DC50BCD}" type="datetimeFigureOut">
              <a:rPr lang="en-IN" smtClean="0"/>
              <a:t>16-02-2025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041641-BE67-4BC7-8423-F22EE633C12B}" type="slidenum">
              <a:rPr lang="en-IN" smtClean="0"/>
              <a:t>‹#›</a:t>
            </a:fld>
            <a:endParaRPr lang="en-IN"/>
          </a:p>
        </p:txBody>
      </p:sp>
    </p:spTree>
    <p:extLst>
      <p:ext uri="{BB962C8B-B14F-4D97-AF65-F5344CB8AC3E}">
        <p14:creationId xmlns:p14="http://schemas.microsoft.com/office/powerpoint/2010/main" val="1509592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46B3073-3142-42C4-8B02-6DB46DC50BCD}" type="datetimeFigureOut">
              <a:rPr lang="en-IN" smtClean="0"/>
              <a:t>16-02-2025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7041641-BE67-4BC7-8423-F22EE633C12B}" type="slidenum">
              <a:rPr lang="en-IN" smtClean="0"/>
              <a:t>‹#›</a:t>
            </a:fld>
            <a:endParaRPr lang="en-IN"/>
          </a:p>
        </p:txBody>
      </p:sp>
    </p:spTree>
    <p:extLst>
      <p:ext uri="{BB962C8B-B14F-4D97-AF65-F5344CB8AC3E}">
        <p14:creationId xmlns:p14="http://schemas.microsoft.com/office/powerpoint/2010/main" val="1904551566"/>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A1B028-0C8B-4F67-AC38-222A3123C72F}"/>
              </a:ext>
            </a:extLst>
          </p:cNvPr>
          <p:cNvSpPr>
            <a:spLocks noGrp="1"/>
          </p:cNvSpPr>
          <p:nvPr>
            <p:ph type="ctrTitle"/>
          </p:nvPr>
        </p:nvSpPr>
        <p:spPr>
          <a:xfrm>
            <a:off x="1412449" y="5564907"/>
            <a:ext cx="9367101" cy="80963"/>
          </a:xfrm>
        </p:spPr>
        <p:txBody>
          <a:bodyPr>
            <a:normAutofit fontScale="90000"/>
          </a:bodyPr>
          <a:lstStyle/>
          <a:p>
            <a:r>
              <a:rPr lang="en-US" dirty="0"/>
              <a:t>TASK-11</a:t>
            </a:r>
            <a:br>
              <a:rPr lang="en-US" dirty="0"/>
            </a:br>
            <a:r>
              <a:rPr lang="en-US" dirty="0"/>
              <a:t>INFRASTRUCTURE TESTING AND VALIDATION                                </a:t>
            </a:r>
            <a:r>
              <a:rPr lang="en-US" sz="2000" dirty="0"/>
              <a:t>done by </a:t>
            </a:r>
            <a:r>
              <a:rPr lang="en-US" sz="2000" dirty="0" err="1"/>
              <a:t>T.Subramanyam</a:t>
            </a:r>
            <a:r>
              <a:rPr lang="en-US" sz="2000" dirty="0"/>
              <a:t>.</a:t>
            </a:r>
            <a:endParaRPr lang="en-IN" sz="2000" dirty="0"/>
          </a:p>
        </p:txBody>
      </p:sp>
    </p:spTree>
    <p:extLst>
      <p:ext uri="{BB962C8B-B14F-4D97-AF65-F5344CB8AC3E}">
        <p14:creationId xmlns:p14="http://schemas.microsoft.com/office/powerpoint/2010/main" val="3905460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02885-0D3A-4F39-8353-7531928BD753}"/>
              </a:ext>
            </a:extLst>
          </p:cNvPr>
          <p:cNvSpPr>
            <a:spLocks noGrp="1"/>
          </p:cNvSpPr>
          <p:nvPr>
            <p:ph idx="1"/>
          </p:nvPr>
        </p:nvSpPr>
        <p:spPr>
          <a:xfrm>
            <a:off x="0" y="7302"/>
            <a:ext cx="12192000" cy="6850698"/>
          </a:xfrm>
        </p:spPr>
        <p:txBody>
          <a:bodyPr/>
          <a:lstStyle/>
          <a:p>
            <a:pPr fontAlgn="base"/>
            <a:r>
              <a:rPr lang="en-IN" dirty="0"/>
              <a:t> </a:t>
            </a:r>
            <a:r>
              <a:rPr lang="en-US" b="1" dirty="0"/>
              <a:t>How does Terraform work?</a:t>
            </a:r>
            <a:r>
              <a:rPr lang="en-US" dirty="0"/>
              <a:t>​</a:t>
            </a:r>
          </a:p>
          <a:p>
            <a:pPr fontAlgn="base"/>
            <a:r>
              <a:rPr lang="en-US" dirty="0"/>
              <a:t>Terraform creates and manages resources on cloud platforms and other services through their application programming interfaces (APIs). Providers enable Terraform to work with virtually any platform or service with an accessible API.​</a:t>
            </a:r>
          </a:p>
          <a:p>
            <a:endParaRPr lang="en-IN" dirty="0"/>
          </a:p>
        </p:txBody>
      </p:sp>
    </p:spTree>
    <p:extLst>
      <p:ext uri="{BB962C8B-B14F-4D97-AF65-F5344CB8AC3E}">
        <p14:creationId xmlns:p14="http://schemas.microsoft.com/office/powerpoint/2010/main" val="202840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vert="horz" lIns="91440" tIns="45720" rIns="91440" bIns="45720" rtlCol="0" anchor="t">
            <a:normAutofit/>
          </a:bodyPr>
          <a:lstStyle/>
          <a:p>
            <a:r>
              <a:rPr lang="en-IN" sz="2400" dirty="0">
                <a:latin typeface="Arial Black"/>
              </a:rPr>
              <a:t>Terraform configuration set up with </a:t>
            </a:r>
            <a:r>
              <a:rPr lang="en-IN" sz="2400" dirty="0" err="1">
                <a:latin typeface="Arial Black"/>
              </a:rPr>
              <a:t>Vpcs,Subnets,Route</a:t>
            </a:r>
            <a:r>
              <a:rPr lang="en-IN" sz="2400" dirty="0">
                <a:latin typeface="Arial Black"/>
              </a:rPr>
              <a:t> </a:t>
            </a:r>
            <a:r>
              <a:rPr lang="en-IN" sz="2400" dirty="0" err="1">
                <a:latin typeface="Arial Black"/>
              </a:rPr>
              <a:t>Tables,Internet</a:t>
            </a:r>
            <a:r>
              <a:rPr lang="en-IN" sz="2400" dirty="0">
                <a:latin typeface="Arial Black"/>
              </a:rPr>
              <a:t> gateway.</a:t>
            </a:r>
            <a:endParaRPr lang="en-IN" sz="2400" dirty="0">
              <a:latin typeface="Arial Black" panose="020B0A04020102020204" pitchFamily="34" charset="0"/>
            </a:endParaRPr>
          </a:p>
          <a:p>
            <a:endParaRPr lang="en-IN" sz="2400" dirty="0">
              <a:latin typeface="Arial Black" panose="020B0A04020102020204" pitchFamily="34" charset="0"/>
            </a:endParaRPr>
          </a:p>
          <a:p>
            <a:r>
              <a:rPr lang="en-IN" sz="2400" dirty="0">
                <a:latin typeface="Arial Black" panose="020B0A04020102020204" pitchFamily="34" charset="0"/>
              </a:rPr>
              <a:t>Step 1 :</a:t>
            </a:r>
          </a:p>
          <a:p>
            <a:pPr marL="0" indent="0">
              <a:buNone/>
            </a:pPr>
            <a:r>
              <a:rPr lang="en-IN" sz="2400" dirty="0">
                <a:latin typeface="Arial" panose="020B0604020202020204" pitchFamily="34" charset="0"/>
                <a:cs typeface="Arial" panose="020B0604020202020204" pitchFamily="34" charset="0"/>
              </a:rPr>
              <a:t>1.create a folder connect with visual studio code.</a:t>
            </a:r>
          </a:p>
          <a:p>
            <a:pPr marL="0" indent="0">
              <a:buNone/>
            </a:pPr>
            <a:r>
              <a:rPr lang="en-IN" sz="2400" dirty="0">
                <a:latin typeface="Arial" panose="020B0604020202020204" pitchFamily="34" charset="0"/>
                <a:cs typeface="Arial" panose="020B0604020202020204" pitchFamily="34" charset="0"/>
              </a:rPr>
              <a:t>2. In a folder we can create a provider.tf file.</a:t>
            </a:r>
          </a:p>
          <a:p>
            <a:pPr marL="0" indent="0">
              <a:buNone/>
            </a:pPr>
            <a:r>
              <a:rPr lang="en-IN" sz="2400" dirty="0">
                <a:latin typeface="Arial" panose="020B0604020202020204" pitchFamily="34" charset="0"/>
                <a:cs typeface="Arial" panose="020B0604020202020204" pitchFamily="34" charset="0"/>
              </a:rPr>
              <a:t>3.In the visual studio code </a:t>
            </a:r>
          </a:p>
          <a:p>
            <a:pPr marL="0" indent="0">
              <a:buNone/>
            </a:pPr>
            <a:endParaRPr lang="en-IN" sz="2400" dirty="0">
              <a:latin typeface="Arial" panose="020B0604020202020204" pitchFamily="34" charset="0"/>
              <a:cs typeface="Arial" panose="020B0604020202020204" pitchFamily="34" charset="0"/>
            </a:endParaRPr>
          </a:p>
          <a:p>
            <a:pPr marL="0" indent="0">
              <a:buNone/>
            </a:pPr>
            <a:r>
              <a:rPr lang="en-US" sz="2400" dirty="0">
                <a:latin typeface="Arial"/>
                <a:cs typeface="Arial"/>
              </a:rPr>
              <a:t>    The provided Terraform code creates a complete infrastructure on AWS that includes a </a:t>
            </a:r>
            <a:r>
              <a:rPr lang="en-US" sz="2400" dirty="0" err="1">
                <a:latin typeface="Arial"/>
                <a:cs typeface="Arial"/>
              </a:rPr>
              <a:t>VPC,subnets,route</a:t>
            </a:r>
            <a:r>
              <a:rPr lang="en-US" sz="2400" dirty="0">
                <a:latin typeface="Arial"/>
                <a:cs typeface="Arial"/>
              </a:rPr>
              <a:t> </a:t>
            </a:r>
            <a:r>
              <a:rPr lang="en-US" sz="2400" dirty="0" err="1">
                <a:latin typeface="Arial"/>
                <a:cs typeface="Arial"/>
              </a:rPr>
              <a:t>tables,internet</a:t>
            </a:r>
            <a:r>
              <a:rPr lang="en-US" sz="2400" dirty="0">
                <a:latin typeface="Arial"/>
                <a:cs typeface="Arial"/>
              </a:rPr>
              <a:t> gateway. Here's a detailed step-by-step explanation of what each section of the code does:</a:t>
            </a:r>
            <a:endParaRPr lang="en-IN" sz="2400" dirty="0">
              <a:latin typeface="Arial"/>
              <a:cs typeface="Arial"/>
            </a:endParaRP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11711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30" y="0"/>
            <a:ext cx="12172770" cy="6858000"/>
          </a:xfrm>
        </p:spPr>
        <p:txBody>
          <a:bodyPr>
            <a:normAutofit lnSpcReduction="10000"/>
          </a:bodyPr>
          <a:lstStyle/>
          <a:p>
            <a:r>
              <a:rPr lang="en-US" dirty="0">
                <a:latin typeface="Arial" panose="020B0604020202020204" pitchFamily="34" charset="0"/>
                <a:cs typeface="Arial" panose="020B0604020202020204" pitchFamily="34" charset="0"/>
              </a:rPr>
              <a:t>provider.tf</a:t>
            </a:r>
          </a:p>
          <a:p>
            <a:r>
              <a:rPr lang="en-US" dirty="0">
                <a:latin typeface="Arial" panose="020B0604020202020204" pitchFamily="34" charset="0"/>
                <a:cs typeface="Arial" panose="020B0604020202020204" pitchFamily="34" charset="0"/>
              </a:rPr>
              <a:t>This file defines the required provider for AWS and configures the AWS provider.</a:t>
            </a:r>
          </a:p>
          <a:p>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terraform {</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required_providers</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aws</a:t>
            </a:r>
            <a:r>
              <a:rPr lang="en-IN" dirty="0">
                <a:latin typeface="Arial" panose="020B0604020202020204" pitchFamily="34" charset="0"/>
                <a:cs typeface="Arial" panose="020B0604020202020204" pitchFamily="34" charset="0"/>
              </a:rPr>
              <a:t> = {</a:t>
            </a:r>
          </a:p>
          <a:p>
            <a:pPr marL="0" indent="0">
              <a:buNone/>
            </a:pPr>
            <a:r>
              <a:rPr lang="en-IN" dirty="0">
                <a:latin typeface="Arial" panose="020B0604020202020204" pitchFamily="34" charset="0"/>
                <a:cs typeface="Arial" panose="020B0604020202020204" pitchFamily="34" charset="0"/>
              </a:rPr>
              <a:t>         source  = "</a:t>
            </a:r>
            <a:r>
              <a:rPr lang="en-IN" dirty="0" err="1">
                <a:latin typeface="Arial" panose="020B0604020202020204" pitchFamily="34" charset="0"/>
                <a:cs typeface="Arial" panose="020B0604020202020204" pitchFamily="34" charset="0"/>
              </a:rPr>
              <a:t>hashicorp</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aws</a:t>
            </a:r>
            <a:r>
              <a:rPr lang="en-IN" dirty="0">
                <a:latin typeface="Arial" panose="020B0604020202020204" pitchFamily="34" charset="0"/>
                <a:cs typeface="Arial" panose="020B0604020202020204" pitchFamily="34" charset="0"/>
              </a:rPr>
              <a:t>"</a:t>
            </a:r>
          </a:p>
          <a:p>
            <a:pPr marL="0" indent="0">
              <a:buNone/>
            </a:pPr>
            <a:r>
              <a:rPr lang="en-IN" dirty="0">
                <a:latin typeface="Arial" panose="020B0604020202020204" pitchFamily="34" charset="0"/>
                <a:cs typeface="Arial" panose="020B0604020202020204" pitchFamily="34" charset="0"/>
              </a:rPr>
              <a:t>         version = "~&gt; 5.0"</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 Configure the AWS Provider</a:t>
            </a:r>
          </a:p>
          <a:p>
            <a:pPr marL="0" indent="0">
              <a:buNone/>
            </a:pPr>
            <a:r>
              <a:rPr lang="en-IN" dirty="0">
                <a:latin typeface="Arial" panose="020B0604020202020204" pitchFamily="34" charset="0"/>
                <a:cs typeface="Arial" panose="020B0604020202020204" pitchFamily="34" charset="0"/>
              </a:rPr>
              <a:t>       provider "</a:t>
            </a:r>
            <a:r>
              <a:rPr lang="en-IN" dirty="0" err="1">
                <a:latin typeface="Arial" panose="020B0604020202020204" pitchFamily="34" charset="0"/>
                <a:cs typeface="Arial" panose="020B0604020202020204" pitchFamily="34" charset="0"/>
              </a:rPr>
              <a:t>aws</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region = "eu-central-1"</a:t>
            </a:r>
          </a:p>
          <a:p>
            <a:pPr marL="0" indent="0">
              <a:buNone/>
            </a:pPr>
            <a:r>
              <a:rPr lang="en-IN" dirty="0">
                <a:latin typeface="Arial" panose="020B060402020202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28518195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custDataLst>
              <p:tags r:id="rId2"/>
            </p:custDataLst>
          </p:nvPr>
        </p:nvSpPr>
        <p:spPr>
          <a:xfrm>
            <a:off x="665584" y="382555"/>
            <a:ext cx="11364686" cy="684848"/>
          </a:xfrm>
          <a:prstGeom prst="rect">
            <a:avLst/>
          </a:prstGeom>
          <a:noFill/>
          <a:ln w="9525">
            <a:noFill/>
          </a:ln>
        </p:spPr>
        <p:txBody>
          <a:bodyPr wrap="square" anchor="ctr" anchorCtr="0">
            <a:normAutofit/>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sz="1800" dirty="0">
                <a:solidFill>
                  <a:schemeClr val="tx1"/>
                </a:solidFill>
                <a:latin typeface="+mn-lt"/>
              </a:rPr>
              <a:t>Download and Install AWS-CLI to Configure Access Key and Secret Key.</a:t>
            </a:r>
          </a:p>
        </p:txBody>
      </p:sp>
      <p:pic>
        <p:nvPicPr>
          <p:cNvPr id="3" name="Content Placeholder 3"/>
          <p:cNvPicPr>
            <a:picLocks noGrp="1" noChangeAspect="1"/>
          </p:cNvPicPr>
          <p:nvPr>
            <p:custDataLst>
              <p:tags r:id="rId3"/>
            </p:custDataLst>
          </p:nvPr>
        </p:nvPicPr>
        <p:blipFill>
          <a:blip r:embed="rId7"/>
          <a:stretch>
            <a:fillRect/>
          </a:stretch>
        </p:blipFill>
        <p:spPr>
          <a:xfrm>
            <a:off x="1026367" y="4775327"/>
            <a:ext cx="8405016" cy="1858739"/>
          </a:xfrm>
          <a:prstGeom prst="rect">
            <a:avLst/>
          </a:prstGeom>
          <a:noFill/>
          <a:ln w="9525">
            <a:noFill/>
          </a:ln>
        </p:spPr>
      </p:pic>
      <p:pic>
        <p:nvPicPr>
          <p:cNvPr id="5" name="Picture 4"/>
          <p:cNvPicPr>
            <a:picLocks noChangeAspect="1"/>
          </p:cNvPicPr>
          <p:nvPr>
            <p:custDataLst>
              <p:tags r:id="rId4"/>
            </p:custDataLst>
          </p:nvPr>
        </p:nvPicPr>
        <p:blipFill>
          <a:blip r:embed="rId8"/>
          <a:stretch>
            <a:fillRect/>
          </a:stretch>
        </p:blipFill>
        <p:spPr>
          <a:xfrm>
            <a:off x="1026367" y="1179163"/>
            <a:ext cx="4599992" cy="3426560"/>
          </a:xfrm>
          <a:prstGeom prst="rect">
            <a:avLst/>
          </a:prstGeom>
        </p:spPr>
      </p:pic>
      <p:sp>
        <p:nvSpPr>
          <p:cNvPr id="6" name="TextBox 5"/>
          <p:cNvSpPr txBox="1"/>
          <p:nvPr>
            <p:custDataLst>
              <p:tags r:id="rId5"/>
            </p:custDataLst>
          </p:nvPr>
        </p:nvSpPr>
        <p:spPr>
          <a:xfrm>
            <a:off x="5779537" y="1488021"/>
            <a:ext cx="6097554" cy="2861310"/>
          </a:xfrm>
          <a:prstGeom prst="rect">
            <a:avLst/>
          </a:prstGeom>
          <a:noFill/>
        </p:spPr>
        <p:txBody>
          <a:bodyPr wrap="square">
            <a:normAutofit/>
          </a:bodyPr>
          <a:lstStyle/>
          <a:p>
            <a:r>
              <a:rPr lang="en-US" dirty="0">
                <a:solidFill>
                  <a:schemeClr val="tx1"/>
                </a:solidFill>
              </a:rPr>
              <a:t>AWS CLI – Command Line Interface</a:t>
            </a:r>
          </a:p>
          <a:p>
            <a:endParaRPr lang="en-US" dirty="0">
              <a:solidFill>
                <a:schemeClr val="tx1"/>
              </a:solidFill>
            </a:endParaRPr>
          </a:p>
          <a:p>
            <a:r>
              <a:rPr lang="en-US" dirty="0">
                <a:solidFill>
                  <a:schemeClr val="tx1"/>
                </a:solidFill>
              </a:rPr>
              <a:t>AWS CLI concepts provides instructions on using the various features of the latest version of the AWS CLI. Version 2 contains all the latest and adds new features.</a:t>
            </a:r>
          </a:p>
          <a:p>
            <a:endParaRPr lang="en-US" dirty="0">
              <a:solidFill>
                <a:schemeClr val="tx1"/>
              </a:solidFill>
            </a:endParaRPr>
          </a:p>
          <a:p>
            <a:r>
              <a:rPr lang="en-US" dirty="0">
                <a:solidFill>
                  <a:schemeClr val="tx1"/>
                </a:solidFill>
              </a:rPr>
              <a:t>The </a:t>
            </a:r>
            <a:r>
              <a:rPr lang="en-US" b="1" dirty="0">
                <a:solidFill>
                  <a:schemeClr val="tx1"/>
                </a:solidFill>
              </a:rPr>
              <a:t>AWS Command Line</a:t>
            </a:r>
            <a:r>
              <a:rPr lang="en-US" dirty="0">
                <a:solidFill>
                  <a:schemeClr val="tx1"/>
                </a:solidFill>
              </a:rPr>
              <a:t> Interface is a unified tool that provides a consistent interface for interacting with all parts of AWS.</a:t>
            </a:r>
          </a:p>
          <a:p>
            <a:endParaRPr lang="en-US" dirty="0">
              <a:solidFill>
                <a:schemeClr val="tx1"/>
              </a:solidFill>
            </a:endParaRPr>
          </a:p>
        </p:txBody>
      </p:sp>
    </p:spTree>
    <p:custDataLst>
      <p:tags r:id="rId1"/>
    </p:custDataLst>
    <p:extLst>
      <p:ext uri="{BB962C8B-B14F-4D97-AF65-F5344CB8AC3E}">
        <p14:creationId xmlns:p14="http://schemas.microsoft.com/office/powerpoint/2010/main" val="937780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dirty="0">
                <a:latin typeface="Arial Black" panose="020B0A04020102020204" pitchFamily="34" charset="0"/>
                <a:cs typeface="Arial" panose="020B0604020202020204" pitchFamily="34" charset="0"/>
              </a:rPr>
              <a:t>Terraform Block: </a:t>
            </a:r>
            <a:r>
              <a:rPr lang="en-US" dirty="0">
                <a:latin typeface="Arial" panose="020B0604020202020204" pitchFamily="34" charset="0"/>
                <a:cs typeface="Arial" panose="020B0604020202020204" pitchFamily="34" charset="0"/>
              </a:rPr>
              <a:t>Specifies the version and source of the AWS provider, in this case, version 5.0 of the AWS provider (</a:t>
            </a:r>
            <a:r>
              <a:rPr lang="en-US" dirty="0" err="1">
                <a:latin typeface="Arial" panose="020B0604020202020204" pitchFamily="34" charset="0"/>
                <a:cs typeface="Arial" panose="020B0604020202020204" pitchFamily="34" charset="0"/>
              </a:rPr>
              <a:t>hashicorp</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aws</a:t>
            </a:r>
            <a:r>
              <a:rPr lang="en-US" dirty="0">
                <a:latin typeface="Arial" panose="020B0604020202020204" pitchFamily="34" charset="0"/>
                <a:cs typeface="Arial" panose="020B0604020202020204" pitchFamily="34" charset="0"/>
              </a:rPr>
              <a:t>).</a:t>
            </a:r>
          </a:p>
          <a:p>
            <a:r>
              <a:rPr lang="en-US" dirty="0">
                <a:latin typeface="Arial Black" panose="020B0A04020102020204" pitchFamily="34" charset="0"/>
                <a:cs typeface="Arial" panose="020B0604020202020204" pitchFamily="34" charset="0"/>
              </a:rPr>
              <a:t>Provider Block: </a:t>
            </a:r>
            <a:r>
              <a:rPr lang="en-US" dirty="0">
                <a:latin typeface="Arial" panose="020B0604020202020204" pitchFamily="34" charset="0"/>
                <a:cs typeface="Arial" panose="020B0604020202020204" pitchFamily="34" charset="0"/>
              </a:rPr>
              <a:t>Configures the AWS provider to use the region eu-central-1 (Frankfurt). This is where all resources will be provisioned.</a:t>
            </a:r>
          </a:p>
          <a:p>
            <a:r>
              <a:rPr lang="en-IN" dirty="0">
                <a:latin typeface="Arial" panose="020B0604020202020204" pitchFamily="34" charset="0"/>
                <a:cs typeface="Arial" panose="020B0604020202020204" pitchFamily="34" charset="0"/>
              </a:rPr>
              <a:t>After run below commands in visual studio code</a:t>
            </a:r>
          </a:p>
          <a:p>
            <a:r>
              <a:rPr lang="en-IN" dirty="0">
                <a:latin typeface="Arial" panose="020B0604020202020204" pitchFamily="34" charset="0"/>
                <a:cs typeface="Arial" panose="020B0604020202020204" pitchFamily="34" charset="0"/>
              </a:rPr>
              <a:t>Step 2: </a:t>
            </a:r>
            <a:r>
              <a:rPr lang="en-IN" dirty="0" err="1">
                <a:latin typeface="Arial" panose="020B0604020202020204" pitchFamily="34" charset="0"/>
                <a:cs typeface="Arial" panose="020B0604020202020204" pitchFamily="34" charset="0"/>
              </a:rPr>
              <a:t>aws</a:t>
            </a:r>
            <a:r>
              <a:rPr lang="en-IN" dirty="0">
                <a:latin typeface="Arial" panose="020B0604020202020204" pitchFamily="34" charset="0"/>
                <a:cs typeface="Arial" panose="020B0604020202020204" pitchFamily="34" charset="0"/>
              </a:rPr>
              <a:t> configure </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Step 3 : terraform </a:t>
            </a:r>
            <a:r>
              <a:rPr lang="en-IN" dirty="0" err="1">
                <a:latin typeface="Arial" panose="020B0604020202020204" pitchFamily="34" charset="0"/>
                <a:cs typeface="Arial" panose="020B0604020202020204" pitchFamily="34" charset="0"/>
              </a:rPr>
              <a:t>init</a:t>
            </a:r>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terraform </a:t>
            </a:r>
            <a:r>
              <a:rPr lang="en-US" dirty="0" err="1">
                <a:latin typeface="Arial" panose="020B0604020202020204" pitchFamily="34" charset="0"/>
                <a:cs typeface="Arial" panose="020B0604020202020204" pitchFamily="34" charset="0"/>
              </a:rPr>
              <a:t>init</a:t>
            </a:r>
            <a:r>
              <a:rPr lang="en-US" dirty="0">
                <a:latin typeface="Arial" panose="020B0604020202020204" pitchFamily="34" charset="0"/>
                <a:cs typeface="Arial" panose="020B0604020202020204" pitchFamily="34" charset="0"/>
              </a:rPr>
              <a:t> command initializes a working directory for use with Terraform</a:t>
            </a:r>
            <a:endParaRPr lang="en-IN"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0" y="2354478"/>
            <a:ext cx="11811786" cy="1246562"/>
          </a:xfrm>
          <a:prstGeom prst="rect">
            <a:avLst/>
          </a:prstGeom>
        </p:spPr>
      </p:pic>
      <p:pic>
        <p:nvPicPr>
          <p:cNvPr id="5" name="Picture 4"/>
          <p:cNvPicPr>
            <a:picLocks noChangeAspect="1"/>
          </p:cNvPicPr>
          <p:nvPr/>
        </p:nvPicPr>
        <p:blipFill>
          <a:blip r:embed="rId3"/>
          <a:stretch>
            <a:fillRect/>
          </a:stretch>
        </p:blipFill>
        <p:spPr>
          <a:xfrm>
            <a:off x="0" y="4548653"/>
            <a:ext cx="12192000" cy="2238646"/>
          </a:xfrm>
          <a:prstGeom prst="rect">
            <a:avLst/>
          </a:prstGeom>
        </p:spPr>
      </p:pic>
    </p:spTree>
    <p:extLst>
      <p:ext uri="{BB962C8B-B14F-4D97-AF65-F5344CB8AC3E}">
        <p14:creationId xmlns:p14="http://schemas.microsoft.com/office/powerpoint/2010/main" val="27502472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r>
              <a:rPr lang="en-US" dirty="0">
                <a:latin typeface="Arial Black" panose="020B0A04020102020204" pitchFamily="34" charset="0"/>
              </a:rPr>
              <a:t>main.tf</a:t>
            </a:r>
          </a:p>
          <a:p>
            <a:r>
              <a:rPr lang="en-US" dirty="0">
                <a:latin typeface="Arial" panose="020B0604020202020204" pitchFamily="34" charset="0"/>
                <a:cs typeface="Arial" panose="020B0604020202020204" pitchFamily="34" charset="0"/>
              </a:rPr>
              <a:t>This file contains the main configuration, which includes the creation of a VPC, subnets, internet gateway, route tables, security groups, EC2 instance, S3 bucket, RDS instance, and EBS volume.</a:t>
            </a:r>
          </a:p>
          <a:p>
            <a:r>
              <a:rPr lang="en-US" dirty="0" err="1">
                <a:latin typeface="Arial" panose="020B0604020202020204" pitchFamily="34" charset="0"/>
                <a:cs typeface="Arial" panose="020B0604020202020204" pitchFamily="34" charset="0"/>
              </a:rPr>
              <a:t>Vpc</a:t>
            </a:r>
            <a:r>
              <a:rPr lang="en-US" dirty="0">
                <a:latin typeface="Arial" panose="020B0604020202020204" pitchFamily="34" charset="0"/>
                <a:cs typeface="Arial" panose="020B0604020202020204" pitchFamily="34" charset="0"/>
              </a:rPr>
              <a:t> code:</a:t>
            </a:r>
          </a:p>
          <a:p>
            <a:r>
              <a:rPr lang="en-IN" dirty="0">
                <a:latin typeface="Arial" panose="020B0604020202020204" pitchFamily="34" charset="0"/>
                <a:cs typeface="Arial" panose="020B0604020202020204" pitchFamily="34" charset="0"/>
              </a:rPr>
              <a:t>resource "</a:t>
            </a:r>
            <a:r>
              <a:rPr lang="en-IN" dirty="0" err="1">
                <a:latin typeface="Arial" panose="020B0604020202020204" pitchFamily="34" charset="0"/>
                <a:cs typeface="Arial" panose="020B0604020202020204" pitchFamily="34" charset="0"/>
              </a:rPr>
              <a:t>aws_vpc</a:t>
            </a:r>
            <a:r>
              <a:rPr lang="en-IN" dirty="0">
                <a:latin typeface="Arial" panose="020B0604020202020204" pitchFamily="34" charset="0"/>
                <a:cs typeface="Arial" panose="020B0604020202020204" pitchFamily="34" charset="0"/>
              </a:rPr>
              <a:t>" "main" {</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cidr_block</a:t>
            </a:r>
            <a:r>
              <a:rPr lang="en-IN" dirty="0">
                <a:latin typeface="Arial" panose="020B0604020202020204" pitchFamily="34" charset="0"/>
                <a:cs typeface="Arial" panose="020B0604020202020204" pitchFamily="34" charset="0"/>
              </a:rPr>
              <a:t> = "10.0.0.0/16"</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enable_dns_support</a:t>
            </a:r>
            <a:r>
              <a:rPr lang="en-IN" dirty="0">
                <a:latin typeface="Arial" panose="020B0604020202020204" pitchFamily="34" charset="0"/>
                <a:cs typeface="Arial" panose="020B0604020202020204" pitchFamily="34" charset="0"/>
              </a:rPr>
              <a:t> = true</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enable_dns_hostnames</a:t>
            </a:r>
            <a:r>
              <a:rPr lang="en-IN" dirty="0">
                <a:latin typeface="Arial" panose="020B0604020202020204" pitchFamily="34" charset="0"/>
                <a:cs typeface="Arial" panose="020B0604020202020204" pitchFamily="34" charset="0"/>
              </a:rPr>
              <a:t> = true</a:t>
            </a:r>
          </a:p>
          <a:p>
            <a:pPr marL="0" indent="0">
              <a:buNone/>
            </a:pPr>
            <a:r>
              <a:rPr lang="en-IN" dirty="0">
                <a:latin typeface="Arial" panose="020B0604020202020204" pitchFamily="34" charset="0"/>
                <a:cs typeface="Arial" panose="020B0604020202020204" pitchFamily="34" charset="0"/>
              </a:rPr>
              <a:t>       tags = {</a:t>
            </a:r>
          </a:p>
          <a:p>
            <a:pPr marL="0" indent="0">
              <a:buNone/>
            </a:pPr>
            <a:r>
              <a:rPr lang="en-IN" dirty="0">
                <a:latin typeface="Arial" panose="020B0604020202020204" pitchFamily="34" charset="0"/>
                <a:cs typeface="Arial" panose="020B0604020202020204" pitchFamily="34" charset="0"/>
              </a:rPr>
              <a:t>        Name = "main-</a:t>
            </a:r>
            <a:r>
              <a:rPr lang="en-IN" dirty="0" err="1">
                <a:latin typeface="Arial" panose="020B0604020202020204" pitchFamily="34" charset="0"/>
                <a:cs typeface="Arial" panose="020B0604020202020204" pitchFamily="34" charset="0"/>
              </a:rPr>
              <a:t>vpc</a:t>
            </a:r>
            <a:r>
              <a:rPr lang="en-IN" dirty="0">
                <a:latin typeface="Arial" panose="020B0604020202020204" pitchFamily="34" charset="0"/>
                <a:cs typeface="Arial" panose="020B0604020202020204" pitchFamily="34" charset="0"/>
              </a:rPr>
              <a:t>"</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Code explanation:</a:t>
            </a:r>
          </a:p>
          <a:p>
            <a:r>
              <a:rPr lang="en-US" dirty="0">
                <a:latin typeface="Arial" panose="020B0604020202020204" pitchFamily="34" charset="0"/>
                <a:cs typeface="Arial" panose="020B0604020202020204" pitchFamily="34" charset="0"/>
              </a:rPr>
              <a:t>VPC: Creates a Virtual Private Cloud (VPC) with a CIDR block 10.0.0.0/16, which allows you to create up to 65,536 private IP addresses.</a:t>
            </a:r>
          </a:p>
          <a:p>
            <a:r>
              <a:rPr lang="en-US" dirty="0">
                <a:latin typeface="Arial" panose="020B0604020202020204" pitchFamily="34" charset="0"/>
                <a:cs typeface="Arial" panose="020B0604020202020204" pitchFamily="34" charset="0"/>
              </a:rPr>
              <a:t>DNS Support: Enables DNS resolution and DNS hostnames within the VPC to simplify the management of instances.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75752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03" y="0"/>
            <a:ext cx="12182197" cy="6858000"/>
          </a:xfrm>
        </p:spPr>
        <p:txBody>
          <a:bodyPr>
            <a:normAutofit fontScale="85000" lnSpcReduction="20000"/>
          </a:bodyPr>
          <a:lstStyle/>
          <a:p>
            <a:r>
              <a:rPr lang="en-IN" dirty="0">
                <a:latin typeface="Arial Black" panose="020B0A04020102020204" pitchFamily="34" charset="0"/>
              </a:rPr>
              <a:t>Subnet Setup code:</a:t>
            </a:r>
          </a:p>
          <a:p>
            <a:r>
              <a:rPr lang="en-IN" dirty="0"/>
              <a:t>resource "</a:t>
            </a:r>
            <a:r>
              <a:rPr lang="en-IN" dirty="0" err="1"/>
              <a:t>aws_subnet</a:t>
            </a:r>
            <a:r>
              <a:rPr lang="en-IN" dirty="0"/>
              <a:t>" "</a:t>
            </a:r>
            <a:r>
              <a:rPr lang="en-IN" dirty="0" err="1"/>
              <a:t>subnet_a</a:t>
            </a:r>
            <a:r>
              <a:rPr lang="en-IN" dirty="0"/>
              <a:t>" {</a:t>
            </a:r>
          </a:p>
          <a:p>
            <a:pPr marL="0" indent="0">
              <a:buNone/>
            </a:pPr>
            <a:r>
              <a:rPr lang="en-IN" dirty="0"/>
              <a:t>       </a:t>
            </a:r>
            <a:r>
              <a:rPr lang="en-IN" dirty="0" err="1"/>
              <a:t>vpc_id</a:t>
            </a:r>
            <a:r>
              <a:rPr lang="en-IN" dirty="0"/>
              <a:t>     = aws_vpc.main.id</a:t>
            </a:r>
          </a:p>
          <a:p>
            <a:pPr marL="0" indent="0">
              <a:buNone/>
            </a:pPr>
            <a:r>
              <a:rPr lang="en-IN" dirty="0"/>
              <a:t>        </a:t>
            </a:r>
            <a:r>
              <a:rPr lang="en-IN" dirty="0" err="1"/>
              <a:t>cidr_block</a:t>
            </a:r>
            <a:r>
              <a:rPr lang="en-IN" dirty="0"/>
              <a:t> = "10.0.1.0/24"</a:t>
            </a:r>
          </a:p>
          <a:p>
            <a:pPr marL="0" indent="0">
              <a:buNone/>
            </a:pPr>
            <a:r>
              <a:rPr lang="en-IN" dirty="0"/>
              <a:t>        </a:t>
            </a:r>
            <a:r>
              <a:rPr lang="en-IN" dirty="0" err="1"/>
              <a:t>availability_zone</a:t>
            </a:r>
            <a:r>
              <a:rPr lang="en-IN" dirty="0"/>
              <a:t> = "eu-central-1a"</a:t>
            </a:r>
          </a:p>
          <a:p>
            <a:pPr marL="0" indent="0">
              <a:buNone/>
            </a:pPr>
            <a:r>
              <a:rPr lang="en-IN" dirty="0"/>
              <a:t>        </a:t>
            </a:r>
            <a:r>
              <a:rPr lang="en-IN" dirty="0" err="1"/>
              <a:t>map_public_ip_on_launch</a:t>
            </a:r>
            <a:r>
              <a:rPr lang="en-IN" dirty="0"/>
              <a:t> = true</a:t>
            </a:r>
          </a:p>
          <a:p>
            <a:pPr marL="0" indent="0">
              <a:buNone/>
            </a:pPr>
            <a:r>
              <a:rPr lang="en-IN" dirty="0"/>
              <a:t>         tags = {</a:t>
            </a:r>
          </a:p>
          <a:p>
            <a:pPr marL="0" indent="0">
              <a:buNone/>
            </a:pPr>
            <a:r>
              <a:rPr lang="en-IN" dirty="0"/>
              <a:t>           Name = "subnet-a"</a:t>
            </a:r>
          </a:p>
          <a:p>
            <a:pPr marL="0" indent="0">
              <a:buNone/>
            </a:pPr>
            <a:r>
              <a:rPr lang="en-IN" dirty="0"/>
              <a:t>          }</a:t>
            </a:r>
          </a:p>
          <a:p>
            <a:pPr marL="0" indent="0">
              <a:buNone/>
            </a:pPr>
            <a:r>
              <a:rPr lang="en-IN" dirty="0"/>
              <a:t>        }</a:t>
            </a:r>
          </a:p>
          <a:p>
            <a:endParaRPr lang="en-IN" dirty="0"/>
          </a:p>
          <a:p>
            <a:pPr marL="0" indent="0">
              <a:buNone/>
            </a:pPr>
            <a:r>
              <a:rPr lang="en-IN" dirty="0"/>
              <a:t>     resource "</a:t>
            </a:r>
            <a:r>
              <a:rPr lang="en-IN" dirty="0" err="1"/>
              <a:t>aws_subnet</a:t>
            </a:r>
            <a:r>
              <a:rPr lang="en-IN" dirty="0"/>
              <a:t>" "</a:t>
            </a:r>
            <a:r>
              <a:rPr lang="en-IN" dirty="0" err="1"/>
              <a:t>subnet_b</a:t>
            </a:r>
            <a:r>
              <a:rPr lang="en-IN" dirty="0"/>
              <a:t>" {</a:t>
            </a:r>
          </a:p>
          <a:p>
            <a:pPr marL="0" indent="0">
              <a:buNone/>
            </a:pPr>
            <a:r>
              <a:rPr lang="en-IN" dirty="0"/>
              <a:t>       </a:t>
            </a:r>
            <a:r>
              <a:rPr lang="en-IN" dirty="0" err="1"/>
              <a:t>vpc_id</a:t>
            </a:r>
            <a:r>
              <a:rPr lang="en-IN" dirty="0"/>
              <a:t>     = aws_vpc.main.id</a:t>
            </a:r>
          </a:p>
          <a:p>
            <a:pPr marL="0" indent="0">
              <a:buNone/>
            </a:pPr>
            <a:r>
              <a:rPr lang="en-IN" dirty="0"/>
              <a:t>       </a:t>
            </a:r>
            <a:r>
              <a:rPr lang="en-IN" dirty="0" err="1"/>
              <a:t>cidr_block</a:t>
            </a:r>
            <a:r>
              <a:rPr lang="en-IN" dirty="0"/>
              <a:t> = "10.0.2.0/24"</a:t>
            </a:r>
          </a:p>
          <a:p>
            <a:pPr marL="0" indent="0">
              <a:buNone/>
            </a:pPr>
            <a:r>
              <a:rPr lang="en-IN" dirty="0"/>
              <a:t>        </a:t>
            </a:r>
            <a:r>
              <a:rPr lang="en-IN" dirty="0" err="1"/>
              <a:t>availability_zone</a:t>
            </a:r>
            <a:r>
              <a:rPr lang="en-IN" dirty="0"/>
              <a:t> = "eu-central-1b"</a:t>
            </a:r>
          </a:p>
          <a:p>
            <a:pPr marL="0" indent="0">
              <a:buNone/>
            </a:pPr>
            <a:r>
              <a:rPr lang="en-IN" dirty="0"/>
              <a:t>        </a:t>
            </a:r>
            <a:r>
              <a:rPr lang="en-IN" dirty="0" err="1"/>
              <a:t>map_public_ip_on_launch</a:t>
            </a:r>
            <a:r>
              <a:rPr lang="en-IN" dirty="0"/>
              <a:t> = true</a:t>
            </a:r>
          </a:p>
          <a:p>
            <a:pPr marL="0" indent="0">
              <a:buNone/>
            </a:pPr>
            <a:r>
              <a:rPr lang="en-IN" dirty="0"/>
              <a:t>        tags = {</a:t>
            </a:r>
          </a:p>
          <a:p>
            <a:pPr marL="0" indent="0">
              <a:buNone/>
            </a:pPr>
            <a:r>
              <a:rPr lang="en-IN" dirty="0"/>
              <a:t>         Name = "subnet-b"</a:t>
            </a:r>
          </a:p>
          <a:p>
            <a:pPr marL="0" indent="0">
              <a:buNone/>
            </a:pPr>
            <a:r>
              <a:rPr lang="en-IN" dirty="0"/>
              <a:t>       }</a:t>
            </a:r>
          </a:p>
          <a:p>
            <a:pPr marL="0" indent="0">
              <a:buNone/>
            </a:pPr>
            <a:r>
              <a:rPr lang="en-IN" dirty="0"/>
              <a:t>     }</a:t>
            </a:r>
          </a:p>
          <a:p>
            <a:endParaRPr lang="en-IN" dirty="0"/>
          </a:p>
        </p:txBody>
      </p:sp>
    </p:spTree>
    <p:extLst>
      <p:ext uri="{BB962C8B-B14F-4D97-AF65-F5344CB8AC3E}">
        <p14:creationId xmlns:p14="http://schemas.microsoft.com/office/powerpoint/2010/main" val="34654341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a:latin typeface="Arial Black" panose="020B0A04020102020204" pitchFamily="34" charset="0"/>
                <a:cs typeface="Arial" panose="020B0604020202020204" pitchFamily="34" charset="0"/>
              </a:rPr>
              <a:t>Subnets</a:t>
            </a:r>
            <a:r>
              <a:rPr lang="en-IN" dirty="0">
                <a:latin typeface="Arial" panose="020B0604020202020204" pitchFamily="34" charset="0"/>
                <a:cs typeface="Arial" panose="020B0604020202020204" pitchFamily="34" charset="0"/>
              </a:rPr>
              <a:t>: Two subnets are created:</a:t>
            </a:r>
          </a:p>
          <a:p>
            <a:r>
              <a:rPr lang="en-IN" dirty="0">
                <a:latin typeface="Arial Black" panose="020B0A04020102020204" pitchFamily="34" charset="0"/>
                <a:cs typeface="Arial" panose="020B0604020202020204" pitchFamily="34" charset="0"/>
              </a:rPr>
              <a:t>Subnet A</a:t>
            </a:r>
            <a:r>
              <a:rPr lang="en-IN" dirty="0">
                <a:latin typeface="Arial" panose="020B0604020202020204" pitchFamily="34" charset="0"/>
                <a:cs typeface="Arial" panose="020B0604020202020204" pitchFamily="34" charset="0"/>
              </a:rPr>
              <a:t>: In Availability Zone eu-central-1a with CIDR block 10.0.1.0/24.</a:t>
            </a:r>
          </a:p>
          <a:p>
            <a:r>
              <a:rPr lang="en-IN" dirty="0">
                <a:latin typeface="Arial Black" panose="020B0A04020102020204" pitchFamily="34" charset="0"/>
                <a:cs typeface="Arial" panose="020B0604020202020204" pitchFamily="34" charset="0"/>
              </a:rPr>
              <a:t>Subnet B</a:t>
            </a:r>
            <a:r>
              <a:rPr lang="en-IN" dirty="0">
                <a:latin typeface="Arial" panose="020B0604020202020204" pitchFamily="34" charset="0"/>
                <a:cs typeface="Arial" panose="020B0604020202020204" pitchFamily="34" charset="0"/>
              </a:rPr>
              <a:t>: In Availability Zone eu-central-1b with CIDR block 10.0.2.0/24.</a:t>
            </a:r>
          </a:p>
          <a:p>
            <a:r>
              <a:rPr lang="en-IN" dirty="0">
                <a:latin typeface="Arial Black" panose="020B0A04020102020204" pitchFamily="34" charset="0"/>
                <a:cs typeface="Arial" panose="020B0604020202020204" pitchFamily="34" charset="0"/>
              </a:rPr>
              <a:t>Public IP Assignment</a:t>
            </a:r>
            <a:r>
              <a:rPr lang="en-IN" dirty="0">
                <a:latin typeface="Arial" panose="020B0604020202020204" pitchFamily="34" charset="0"/>
                <a:cs typeface="Arial" panose="020B0604020202020204" pitchFamily="34" charset="0"/>
              </a:rPr>
              <a:t>: Both subnets are configured to automatically assign public IP addresses to instances launched within them.</a:t>
            </a:r>
          </a:p>
          <a:p>
            <a:r>
              <a:rPr lang="en-IN" sz="1600" dirty="0">
                <a:latin typeface="Arial Black" panose="020B0A04020102020204" pitchFamily="34" charset="0"/>
                <a:cs typeface="Arial" panose="020B0604020202020204" pitchFamily="34" charset="0"/>
              </a:rPr>
              <a:t>After add internet gateway code use this: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resource "</a:t>
            </a:r>
            <a:r>
              <a:rPr lang="en-IN" dirty="0" err="1">
                <a:latin typeface="Arial" panose="020B0604020202020204" pitchFamily="34" charset="0"/>
                <a:cs typeface="Arial" panose="020B0604020202020204" pitchFamily="34" charset="0"/>
              </a:rPr>
              <a:t>aws_internet_gateway</a:t>
            </a:r>
            <a:r>
              <a:rPr lang="en-IN" dirty="0">
                <a:latin typeface="Arial" panose="020B0604020202020204" pitchFamily="34" charset="0"/>
                <a:cs typeface="Arial" panose="020B0604020202020204" pitchFamily="34" charset="0"/>
              </a:rPr>
              <a:t>" "main" {</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vpc_id</a:t>
            </a:r>
            <a:r>
              <a:rPr lang="en-IN" dirty="0">
                <a:latin typeface="Arial" panose="020B0604020202020204" pitchFamily="34" charset="0"/>
                <a:cs typeface="Arial" panose="020B0604020202020204" pitchFamily="34" charset="0"/>
              </a:rPr>
              <a:t> = aws_vpc.main.id</a:t>
            </a:r>
          </a:p>
          <a:p>
            <a:pPr marL="0" indent="0">
              <a:buNone/>
            </a:pPr>
            <a:r>
              <a:rPr lang="en-IN" dirty="0">
                <a:latin typeface="Arial" panose="020B0604020202020204" pitchFamily="34" charset="0"/>
                <a:cs typeface="Arial" panose="020B0604020202020204" pitchFamily="34" charset="0"/>
              </a:rPr>
              <a:t>      tags = {</a:t>
            </a:r>
          </a:p>
          <a:p>
            <a:pPr marL="0" indent="0">
              <a:buNone/>
            </a:pPr>
            <a:r>
              <a:rPr lang="en-IN" dirty="0">
                <a:latin typeface="Arial" panose="020B0604020202020204" pitchFamily="34" charset="0"/>
                <a:cs typeface="Arial" panose="020B0604020202020204" pitchFamily="34" charset="0"/>
              </a:rPr>
              <a:t>        Name = "main-</a:t>
            </a:r>
            <a:r>
              <a:rPr lang="en-IN" dirty="0" err="1">
                <a:latin typeface="Arial" panose="020B0604020202020204" pitchFamily="34" charset="0"/>
                <a:cs typeface="Arial" panose="020B0604020202020204" pitchFamily="34" charset="0"/>
              </a:rPr>
              <a:t>igw</a:t>
            </a:r>
            <a:r>
              <a:rPr lang="en-IN" dirty="0">
                <a:latin typeface="Arial" panose="020B0604020202020204" pitchFamily="34" charset="0"/>
                <a:cs typeface="Arial" panose="020B0604020202020204" pitchFamily="34" charset="0"/>
              </a:rPr>
              <a:t>"</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Black" panose="020B0A04020102020204" pitchFamily="34" charset="0"/>
                <a:cs typeface="Arial" panose="020B0604020202020204" pitchFamily="34" charset="0"/>
              </a:rPr>
              <a:t>Code explanation:</a:t>
            </a:r>
          </a:p>
          <a:p>
            <a:pPr marL="0" indent="0">
              <a:buNone/>
            </a:pPr>
            <a:r>
              <a:rPr lang="en-US" dirty="0">
                <a:latin typeface="Arial" panose="020B0604020202020204" pitchFamily="34" charset="0"/>
                <a:cs typeface="Arial" panose="020B0604020202020204" pitchFamily="34" charset="0"/>
              </a:rPr>
              <a:t>Internet Gateway: Creates an internet gateway (main-</a:t>
            </a:r>
            <a:r>
              <a:rPr lang="en-US" dirty="0" err="1">
                <a:latin typeface="Arial" panose="020B0604020202020204" pitchFamily="34" charset="0"/>
                <a:cs typeface="Arial" panose="020B0604020202020204" pitchFamily="34" charset="0"/>
              </a:rPr>
              <a:t>igw</a:t>
            </a:r>
            <a:r>
              <a:rPr lang="en-US" dirty="0">
                <a:latin typeface="Arial" panose="020B0604020202020204" pitchFamily="34" charset="0"/>
                <a:cs typeface="Arial" panose="020B0604020202020204" pitchFamily="34" charset="0"/>
              </a:rPr>
              <a:t>) and attaches it to the VPC. This allows resources within the VPC to communicate with the internet.</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065900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dirty="0">
                <a:latin typeface="Arial" panose="020B0604020202020204" pitchFamily="34" charset="0"/>
                <a:cs typeface="Arial" panose="020B0604020202020204" pitchFamily="34" charset="0"/>
              </a:rPr>
              <a:t>resource "</a:t>
            </a:r>
            <a:r>
              <a:rPr lang="en-IN" dirty="0" err="1">
                <a:latin typeface="Arial" panose="020B0604020202020204" pitchFamily="34" charset="0"/>
                <a:cs typeface="Arial" panose="020B0604020202020204" pitchFamily="34" charset="0"/>
              </a:rPr>
              <a:t>aws_route_table</a:t>
            </a:r>
            <a:r>
              <a:rPr lang="en-IN" dirty="0">
                <a:latin typeface="Arial" panose="020B0604020202020204" pitchFamily="34" charset="0"/>
                <a:cs typeface="Arial" panose="020B0604020202020204" pitchFamily="34" charset="0"/>
              </a:rPr>
              <a:t>" "main" {</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vpc_id</a:t>
            </a:r>
            <a:r>
              <a:rPr lang="en-IN" dirty="0">
                <a:latin typeface="Arial" panose="020B0604020202020204" pitchFamily="34" charset="0"/>
                <a:cs typeface="Arial" panose="020B0604020202020204" pitchFamily="34" charset="0"/>
              </a:rPr>
              <a:t> = aws_vpc.main.id</a:t>
            </a:r>
          </a:p>
          <a:p>
            <a:pPr marL="0" indent="0">
              <a:buNone/>
            </a:pPr>
            <a:r>
              <a:rPr lang="en-IN" dirty="0">
                <a:latin typeface="Arial" panose="020B0604020202020204" pitchFamily="34" charset="0"/>
                <a:cs typeface="Arial" panose="020B0604020202020204" pitchFamily="34" charset="0"/>
              </a:rPr>
              <a:t>      tags = {</a:t>
            </a:r>
          </a:p>
          <a:p>
            <a:pPr marL="0" indent="0">
              <a:buNone/>
            </a:pPr>
            <a:r>
              <a:rPr lang="en-IN" dirty="0">
                <a:latin typeface="Arial" panose="020B0604020202020204" pitchFamily="34" charset="0"/>
                <a:cs typeface="Arial" panose="020B0604020202020204" pitchFamily="34" charset="0"/>
              </a:rPr>
              <a:t>       Name = "main-route-table"</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resource "</a:t>
            </a:r>
            <a:r>
              <a:rPr lang="en-IN" dirty="0" err="1">
                <a:latin typeface="Arial" panose="020B0604020202020204" pitchFamily="34" charset="0"/>
                <a:cs typeface="Arial" panose="020B0604020202020204" pitchFamily="34" charset="0"/>
              </a:rPr>
              <a:t>aws_route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internet_access</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route_table_id</a:t>
            </a:r>
            <a:r>
              <a:rPr lang="en-IN" dirty="0">
                <a:latin typeface="Arial" panose="020B0604020202020204" pitchFamily="34" charset="0"/>
                <a:cs typeface="Arial" panose="020B0604020202020204" pitchFamily="34" charset="0"/>
              </a:rPr>
              <a:t>         = aws_route_table.main.id</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destination_cidr_block</a:t>
            </a:r>
            <a:r>
              <a:rPr lang="en-IN" dirty="0">
                <a:latin typeface="Arial" panose="020B0604020202020204" pitchFamily="34" charset="0"/>
                <a:cs typeface="Arial" panose="020B0604020202020204" pitchFamily="34" charset="0"/>
              </a:rPr>
              <a:t> = "0.0.0.0/0"</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gateway_id</a:t>
            </a:r>
            <a:r>
              <a:rPr lang="en-IN" dirty="0">
                <a:latin typeface="Arial" panose="020B0604020202020204" pitchFamily="34" charset="0"/>
                <a:cs typeface="Arial" panose="020B0604020202020204" pitchFamily="34" charset="0"/>
              </a:rPr>
              <a:t>             = aws_internet_gateway.main.id</a:t>
            </a:r>
          </a:p>
          <a:p>
            <a:pPr marL="0" indent="0">
              <a:buNone/>
            </a:pPr>
            <a:r>
              <a:rPr lang="en-IN"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Route Table: Creates a route table for the VPC and defines a route (0.0.0.0/0) to the internet gateway (main-</a:t>
            </a:r>
            <a:r>
              <a:rPr lang="en-US" dirty="0" err="1">
                <a:latin typeface="Arial" panose="020B0604020202020204" pitchFamily="34" charset="0"/>
                <a:cs typeface="Arial" panose="020B0604020202020204" pitchFamily="34" charset="0"/>
              </a:rPr>
              <a:t>igw</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Route: This route ensures that any traffic destined for the internet is directed through the internet gateway.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141042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30" y="-2125"/>
            <a:ext cx="12172770" cy="6860125"/>
          </a:xfrm>
        </p:spPr>
        <p:txBody>
          <a:bodyPr/>
          <a:lstStyle/>
          <a:p>
            <a:r>
              <a:rPr lang="en-IN" dirty="0">
                <a:latin typeface="Arial" panose="020B0604020202020204" pitchFamily="34" charset="0"/>
                <a:cs typeface="Arial" panose="020B0604020202020204" pitchFamily="34" charset="0"/>
              </a:rPr>
              <a:t>resource "</a:t>
            </a:r>
            <a:r>
              <a:rPr lang="en-IN" dirty="0" err="1">
                <a:latin typeface="Arial" panose="020B0604020202020204" pitchFamily="34" charset="0"/>
                <a:cs typeface="Arial" panose="020B0604020202020204" pitchFamily="34" charset="0"/>
              </a:rPr>
              <a:t>aws_route_table_association</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subnet_a_association</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subnet_id</a:t>
            </a:r>
            <a:r>
              <a:rPr lang="en-IN" dirty="0">
                <a:latin typeface="Arial" panose="020B0604020202020204" pitchFamily="34" charset="0"/>
                <a:cs typeface="Arial" panose="020B0604020202020204" pitchFamily="34" charset="0"/>
              </a:rPr>
              <a:t>      = aws_subnet.subnet_a.id</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route_table_id</a:t>
            </a:r>
            <a:r>
              <a:rPr lang="en-IN" dirty="0">
                <a:latin typeface="Arial" panose="020B0604020202020204" pitchFamily="34" charset="0"/>
                <a:cs typeface="Arial" panose="020B0604020202020204" pitchFamily="34" charset="0"/>
              </a:rPr>
              <a:t> = aws_route_table.main.id</a:t>
            </a:r>
          </a:p>
          <a:p>
            <a:pPr marL="0" indent="0">
              <a:buNone/>
            </a:pP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resource "</a:t>
            </a:r>
            <a:r>
              <a:rPr lang="en-IN" dirty="0" err="1">
                <a:latin typeface="Arial" panose="020B0604020202020204" pitchFamily="34" charset="0"/>
                <a:cs typeface="Arial" panose="020B0604020202020204" pitchFamily="34" charset="0"/>
              </a:rPr>
              <a:t>aws_route_table_association</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subnet_b_association</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subnet_id</a:t>
            </a:r>
            <a:r>
              <a:rPr lang="en-IN" dirty="0">
                <a:latin typeface="Arial" panose="020B0604020202020204" pitchFamily="34" charset="0"/>
                <a:cs typeface="Arial" panose="020B0604020202020204" pitchFamily="34" charset="0"/>
              </a:rPr>
              <a:t>      = aws_subnet.subnet_b.id</a:t>
            </a:r>
          </a:p>
          <a:p>
            <a:pPr marL="0" indent="0">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route_table_id</a:t>
            </a:r>
            <a:r>
              <a:rPr lang="en-IN" dirty="0">
                <a:latin typeface="Arial" panose="020B0604020202020204" pitchFamily="34" charset="0"/>
                <a:cs typeface="Arial" panose="020B0604020202020204" pitchFamily="34" charset="0"/>
              </a:rPr>
              <a:t> = aws_route_table.main.id</a:t>
            </a:r>
          </a:p>
          <a:p>
            <a:pPr marL="0" indent="0">
              <a:buNone/>
            </a:pPr>
            <a:r>
              <a:rPr lang="en-IN" dirty="0">
                <a:latin typeface="Arial" panose="020B0604020202020204" pitchFamily="34" charset="0"/>
                <a:cs typeface="Arial" panose="020B0604020202020204" pitchFamily="34" charset="0"/>
              </a:rPr>
              <a:t>      }</a:t>
            </a:r>
          </a:p>
          <a:p>
            <a:pPr marL="0" indent="0">
              <a:buNone/>
            </a:pPr>
            <a:endParaRPr lang="en-IN"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Route Table Associations</a:t>
            </a:r>
            <a:r>
              <a:rPr lang="en-US" dirty="0">
                <a:latin typeface="Arial" panose="020B0604020202020204" pitchFamily="34" charset="0"/>
                <a:cs typeface="Arial" panose="020B0604020202020204" pitchFamily="34" charset="0"/>
              </a:rPr>
              <a:t>: </a:t>
            </a:r>
          </a:p>
          <a:p>
            <a:pPr marL="0" indent="0">
              <a:buNone/>
            </a:pPr>
            <a:r>
              <a:rPr lang="en-US" dirty="0">
                <a:latin typeface="Arial" panose="020B0604020202020204" pitchFamily="34" charset="0"/>
                <a:cs typeface="Arial" panose="020B0604020202020204" pitchFamily="34" charset="0"/>
              </a:rPr>
              <a:t>      Associates the route table to the subnets, ensuring that instances in these subnets can route traffic to the internet via the internet gateway.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331950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CEAFC4-9961-4BB4-8396-F73859C9BC69}"/>
              </a:ext>
            </a:extLst>
          </p:cNvPr>
          <p:cNvSpPr>
            <a:spLocks noGrp="1"/>
          </p:cNvSpPr>
          <p:nvPr>
            <p:ph idx="1"/>
          </p:nvPr>
        </p:nvSpPr>
        <p:spPr>
          <a:xfrm>
            <a:off x="376" y="0"/>
            <a:ext cx="12191624" cy="6858000"/>
          </a:xfrm>
        </p:spPr>
        <p:txBody>
          <a:bodyPr/>
          <a:lstStyle/>
          <a:p>
            <a:r>
              <a:rPr lang="en-US" dirty="0"/>
              <a:t>What is </a:t>
            </a:r>
            <a:r>
              <a:rPr lang="en-US" dirty="0" err="1"/>
              <a:t>vpc</a:t>
            </a:r>
            <a:r>
              <a:rPr lang="en-US" dirty="0"/>
              <a:t>?</a:t>
            </a:r>
          </a:p>
          <a:p>
            <a:r>
              <a:rPr lang="en-US" sz="2400" dirty="0"/>
              <a:t>A virtual private cloud (VPC) is a virtual network dedicated to your AWS account.</a:t>
            </a:r>
          </a:p>
          <a:p>
            <a:r>
              <a:rPr lang="en-US" sz="2400" dirty="0"/>
              <a:t>It is logically isolated from other virtual networks in the AWS Cloud. </a:t>
            </a:r>
          </a:p>
          <a:p>
            <a:r>
              <a:rPr lang="en-US" sz="2400" dirty="0"/>
              <a:t> You can specify an IP address range for the VPC, add subnets, add gateways, and associate security groups.</a:t>
            </a:r>
          </a:p>
          <a:p>
            <a:r>
              <a:rPr lang="en-US" sz="2400" dirty="0"/>
              <a:t>A subnet is a range of IP addresses in your VPC.</a:t>
            </a:r>
          </a:p>
          <a:p>
            <a:r>
              <a:rPr lang="en-US" sz="2400" dirty="0"/>
              <a:t>A virtual private cloud (VPC) is a secure, isolated private cloud hosted within a public cloud.</a:t>
            </a:r>
          </a:p>
          <a:p>
            <a:r>
              <a:rPr lang="en-US" sz="2400" dirty="0"/>
              <a:t> VPC provides networking for your cloud-based resources and services that is global, scalable, and flexible.</a:t>
            </a:r>
          </a:p>
        </p:txBody>
      </p:sp>
    </p:spTree>
    <p:extLst>
      <p:ext uri="{BB962C8B-B14F-4D97-AF65-F5344CB8AC3E}">
        <p14:creationId xmlns:p14="http://schemas.microsoft.com/office/powerpoint/2010/main" val="28608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6D9A0-4BB0-4D92-9489-19E2EB95A3D1}"/>
              </a:ext>
            </a:extLst>
          </p:cNvPr>
          <p:cNvSpPr>
            <a:spLocks noGrp="1"/>
          </p:cNvSpPr>
          <p:nvPr>
            <p:ph idx="1"/>
          </p:nvPr>
        </p:nvSpPr>
        <p:spPr>
          <a:xfrm>
            <a:off x="0" y="-68112"/>
            <a:ext cx="12192000" cy="7043947"/>
          </a:xfrm>
        </p:spPr>
        <p:txBody>
          <a:bodyPr/>
          <a:lstStyle/>
          <a:p>
            <a:pPr fontAlgn="base"/>
            <a:r>
              <a:rPr lang="en-US" b="1" dirty="0"/>
              <a:t>Plan Terraform Execution</a:t>
            </a:r>
            <a:r>
              <a:rPr lang="en-US" dirty="0"/>
              <a:t>​</a:t>
            </a:r>
          </a:p>
          <a:p>
            <a:pPr fontAlgn="base"/>
            <a:r>
              <a:rPr lang="en-US" dirty="0"/>
              <a:t>Run</a:t>
            </a:r>
            <a:r>
              <a:rPr lang="en-US" b="1" dirty="0"/>
              <a:t> terraform plan</a:t>
            </a:r>
            <a:r>
              <a:rPr lang="en-US" dirty="0"/>
              <a:t> to</a:t>
            </a:r>
            <a:r>
              <a:rPr lang="en-US" b="1" dirty="0"/>
              <a:t>:</a:t>
            </a:r>
            <a:r>
              <a:rPr lang="en-US" dirty="0"/>
              <a:t>​</a:t>
            </a:r>
          </a:p>
          <a:p>
            <a:pPr fontAlgn="base"/>
            <a:r>
              <a:rPr lang="en-US" sz="2400" dirty="0"/>
              <a:t>Preview the changes Terraform will make to your infrastructure.​</a:t>
            </a:r>
          </a:p>
          <a:p>
            <a:pPr fontAlgn="base"/>
            <a:r>
              <a:rPr lang="en-US" sz="2400" dirty="0"/>
              <a:t>Ensure the configurations are correct before applying changes.​</a:t>
            </a:r>
          </a:p>
          <a:p>
            <a:endParaRPr lang="en-IN" dirty="0"/>
          </a:p>
        </p:txBody>
      </p:sp>
      <p:pic>
        <p:nvPicPr>
          <p:cNvPr id="4" name="Picture 3">
            <a:extLst>
              <a:ext uri="{FF2B5EF4-FFF2-40B4-BE49-F238E27FC236}">
                <a16:creationId xmlns:a16="http://schemas.microsoft.com/office/drawing/2014/main" id="{51B5F67F-5850-43D0-9E1A-AF5072B0CE62}"/>
              </a:ext>
            </a:extLst>
          </p:cNvPr>
          <p:cNvPicPr>
            <a:picLocks noChangeAspect="1"/>
          </p:cNvPicPr>
          <p:nvPr/>
        </p:nvPicPr>
        <p:blipFill>
          <a:blip r:embed="rId2"/>
          <a:stretch>
            <a:fillRect/>
          </a:stretch>
        </p:blipFill>
        <p:spPr>
          <a:xfrm>
            <a:off x="0" y="2309567"/>
            <a:ext cx="12019175" cy="3959259"/>
          </a:xfrm>
          <a:prstGeom prst="rect">
            <a:avLst/>
          </a:prstGeom>
        </p:spPr>
      </p:pic>
    </p:spTree>
    <p:extLst>
      <p:ext uri="{BB962C8B-B14F-4D97-AF65-F5344CB8AC3E}">
        <p14:creationId xmlns:p14="http://schemas.microsoft.com/office/powerpoint/2010/main" val="1749216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4E95F-952E-47D3-B6AB-DED5F65E0DFB}"/>
              </a:ext>
            </a:extLst>
          </p:cNvPr>
          <p:cNvSpPr>
            <a:spLocks noGrp="1"/>
          </p:cNvSpPr>
          <p:nvPr>
            <p:ph idx="1"/>
          </p:nvPr>
        </p:nvSpPr>
        <p:spPr>
          <a:xfrm>
            <a:off x="0" y="0"/>
            <a:ext cx="12192000" cy="6858000"/>
          </a:xfrm>
        </p:spPr>
        <p:txBody>
          <a:bodyPr/>
          <a:lstStyle/>
          <a:p>
            <a:pPr fontAlgn="base"/>
            <a:r>
              <a:rPr lang="en-US" b="1" dirty="0"/>
              <a:t>Apply Terraform Configuration</a:t>
            </a:r>
            <a:r>
              <a:rPr lang="en-US" dirty="0"/>
              <a:t>​</a:t>
            </a:r>
          </a:p>
          <a:p>
            <a:pPr fontAlgn="base"/>
            <a:r>
              <a:rPr lang="en-US" dirty="0"/>
              <a:t>Execute </a:t>
            </a:r>
            <a:r>
              <a:rPr lang="en-US" b="1" dirty="0"/>
              <a:t>terraform apply </a:t>
            </a:r>
            <a:r>
              <a:rPr lang="en-US" dirty="0"/>
              <a:t>to:​</a:t>
            </a:r>
          </a:p>
          <a:p>
            <a:pPr fontAlgn="base"/>
            <a:r>
              <a:rPr lang="en-US" sz="2400" dirty="0"/>
              <a:t>Provision and configure resources as defined in your Terraform files.​</a:t>
            </a:r>
          </a:p>
          <a:p>
            <a:pPr fontAlgn="base"/>
            <a:r>
              <a:rPr lang="en-US" sz="2400" dirty="0"/>
              <a:t>Review and confirm the changes if prompted.</a:t>
            </a:r>
            <a:r>
              <a:rPr lang="en-IN" sz="2400" dirty="0"/>
              <a:t>​</a:t>
            </a:r>
          </a:p>
          <a:p>
            <a:pPr marL="0" indent="0" fontAlgn="base">
              <a:buNone/>
            </a:pPr>
            <a:endParaRPr lang="en-US" dirty="0"/>
          </a:p>
          <a:p>
            <a:endParaRPr lang="en-IN" dirty="0"/>
          </a:p>
        </p:txBody>
      </p:sp>
      <p:pic>
        <p:nvPicPr>
          <p:cNvPr id="4" name="Picture 3">
            <a:extLst>
              <a:ext uri="{FF2B5EF4-FFF2-40B4-BE49-F238E27FC236}">
                <a16:creationId xmlns:a16="http://schemas.microsoft.com/office/drawing/2014/main" id="{9FE1AE54-8BE7-4DB7-9FC6-C617676EC9AB}"/>
              </a:ext>
            </a:extLst>
          </p:cNvPr>
          <p:cNvPicPr>
            <a:picLocks noChangeAspect="1"/>
          </p:cNvPicPr>
          <p:nvPr/>
        </p:nvPicPr>
        <p:blipFill>
          <a:blip r:embed="rId2"/>
          <a:stretch>
            <a:fillRect/>
          </a:stretch>
        </p:blipFill>
        <p:spPr>
          <a:xfrm>
            <a:off x="414779" y="2472538"/>
            <a:ext cx="10661716" cy="3579470"/>
          </a:xfrm>
          <a:prstGeom prst="rect">
            <a:avLst/>
          </a:prstGeom>
        </p:spPr>
      </p:pic>
    </p:spTree>
    <p:extLst>
      <p:ext uri="{BB962C8B-B14F-4D97-AF65-F5344CB8AC3E}">
        <p14:creationId xmlns:p14="http://schemas.microsoft.com/office/powerpoint/2010/main" val="3683918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31"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3" name="Content Placeholder 2">
            <a:extLst>
              <a:ext uri="{FF2B5EF4-FFF2-40B4-BE49-F238E27FC236}">
                <a16:creationId xmlns:a16="http://schemas.microsoft.com/office/drawing/2014/main" id="{2C3074C5-44FE-9923-5580-7DF86D983D6F}"/>
              </a:ext>
            </a:extLst>
          </p:cNvPr>
          <p:cNvSpPr>
            <a:spLocks noGrp="1"/>
          </p:cNvSpPr>
          <p:nvPr>
            <p:ph idx="1"/>
          </p:nvPr>
        </p:nvSpPr>
        <p:spPr>
          <a:xfrm>
            <a:off x="648931" y="2548281"/>
            <a:ext cx="5122606" cy="3658689"/>
          </a:xfrm>
        </p:spPr>
        <p:txBody>
          <a:bodyPr vert="horz" lIns="91440" tIns="45720" rIns="91440" bIns="45720" rtlCol="0">
            <a:normAutofit/>
          </a:bodyPr>
          <a:lstStyle/>
          <a:p>
            <a:r>
              <a:rPr lang="en-IN">
                <a:solidFill>
                  <a:schemeClr val="bg1"/>
                </a:solidFill>
                <a:latin typeface="Arial"/>
                <a:cs typeface="Arial"/>
              </a:rPr>
              <a:t>After apply vpcs, subnets,Route tables, internet gateways its shown below:</a:t>
            </a:r>
            <a:endParaRPr lang="en-US">
              <a:solidFill>
                <a:schemeClr val="bg1"/>
              </a:solidFill>
              <a:latin typeface="Arial"/>
              <a:cs typeface="Arial"/>
            </a:endParaRPr>
          </a:p>
          <a:p>
            <a:endParaRPr lang="en-US">
              <a:solidFill>
                <a:schemeClr val="bg1"/>
              </a:solidFill>
            </a:endParaRPr>
          </a:p>
        </p:txBody>
      </p:sp>
      <p:pic>
        <p:nvPicPr>
          <p:cNvPr id="4" name="Picture 3" descr="A screenshot of a computer&#10;&#10;AI-generated content may be incorrect.">
            <a:extLst>
              <a:ext uri="{FF2B5EF4-FFF2-40B4-BE49-F238E27FC236}">
                <a16:creationId xmlns:a16="http://schemas.microsoft.com/office/drawing/2014/main" id="{11BB9AA6-05E8-D619-5FE9-210B43838695}"/>
              </a:ext>
            </a:extLst>
          </p:cNvPr>
          <p:cNvPicPr>
            <a:picLocks noChangeAspect="1"/>
          </p:cNvPicPr>
          <p:nvPr/>
        </p:nvPicPr>
        <p:blipFill>
          <a:blip r:embed="rId3"/>
          <a:stretch>
            <a:fillRect/>
          </a:stretch>
        </p:blipFill>
        <p:spPr>
          <a:xfrm>
            <a:off x="163815" y="3426036"/>
            <a:ext cx="11793015" cy="3417592"/>
          </a:xfrm>
          <a:prstGeom prst="rect">
            <a:avLst/>
          </a:prstGeom>
          <a:effectLst/>
        </p:spPr>
      </p:pic>
    </p:spTree>
    <p:extLst>
      <p:ext uri="{BB962C8B-B14F-4D97-AF65-F5344CB8AC3E}">
        <p14:creationId xmlns:p14="http://schemas.microsoft.com/office/powerpoint/2010/main" val="3090732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2D42B-F0D8-4937-8588-9B5737777C9F}"/>
              </a:ext>
            </a:extLst>
          </p:cNvPr>
          <p:cNvSpPr>
            <a:spLocks noGrp="1"/>
          </p:cNvSpPr>
          <p:nvPr>
            <p:ph idx="1"/>
          </p:nvPr>
        </p:nvSpPr>
        <p:spPr>
          <a:xfrm>
            <a:off x="0" y="0"/>
            <a:ext cx="12192000" cy="6858000"/>
          </a:xfrm>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sz="6600"/>
              <a:t>           THANK   YOU</a:t>
            </a:r>
            <a:endParaRPr lang="en-IN" sz="6600" dirty="0"/>
          </a:p>
        </p:txBody>
      </p:sp>
    </p:spTree>
    <p:extLst>
      <p:ext uri="{BB962C8B-B14F-4D97-AF65-F5344CB8AC3E}">
        <p14:creationId xmlns:p14="http://schemas.microsoft.com/office/powerpoint/2010/main" val="231054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E497B9-04B9-4F72-9E7E-DC9F3AE4052B}"/>
              </a:ext>
            </a:extLst>
          </p:cNvPr>
          <p:cNvSpPr>
            <a:spLocks noGrp="1"/>
          </p:cNvSpPr>
          <p:nvPr>
            <p:ph idx="1"/>
          </p:nvPr>
        </p:nvSpPr>
        <p:spPr>
          <a:xfrm>
            <a:off x="0" y="0"/>
            <a:ext cx="12192000" cy="6858000"/>
          </a:xfrm>
        </p:spPr>
        <p:txBody>
          <a:bodyPr/>
          <a:lstStyle/>
          <a:p>
            <a:r>
              <a:rPr lang="en-US" sz="2400" dirty="0"/>
              <a:t>What is subnets?</a:t>
            </a:r>
          </a:p>
          <a:p>
            <a:r>
              <a:rPr lang="en-US" sz="2400" dirty="0"/>
              <a:t>Virtual Private Cloud (VPC) networks are global resources.</a:t>
            </a:r>
          </a:p>
          <a:p>
            <a:r>
              <a:rPr lang="en-US" sz="2400" dirty="0"/>
              <a:t> Each VPC network consists of one or more IP address ranges called subnets.</a:t>
            </a:r>
          </a:p>
          <a:p>
            <a:r>
              <a:rPr lang="en-US" sz="2400" dirty="0"/>
              <a:t> Subnets are regional resources, and have IP address ranges associated with them.</a:t>
            </a:r>
          </a:p>
          <a:p>
            <a:r>
              <a:rPr lang="en-US" sz="2400" dirty="0"/>
              <a:t> In Google Cloud, the terms subnet and subnetwork are synonymous.</a:t>
            </a:r>
          </a:p>
          <a:p>
            <a:r>
              <a:rPr lang="en-US" sz="2400" dirty="0"/>
              <a:t>VPC (Virtual Private Cloud): A logically isolated section of the cloud where you can launch resources in a virtual network that you define.</a:t>
            </a:r>
          </a:p>
          <a:p>
            <a:r>
              <a:rPr lang="en-US" sz="2400" dirty="0"/>
              <a:t>Subnet: A range of IP addresses within the VPC. Subnets divide the VPC into smaller networks, each of which can be associated with different security groups and network ACLs.</a:t>
            </a:r>
          </a:p>
          <a:p>
            <a:r>
              <a:rPr lang="en-US" sz="2400" dirty="0"/>
              <a:t>Public Subnet: A subnet that has a route to an internet gateway, allowing resources in the subnet to be accessible from the internet.</a:t>
            </a:r>
          </a:p>
          <a:p>
            <a:r>
              <a:rPr lang="en-US" sz="2400" dirty="0"/>
              <a:t>Private Subnet: A subnet that does not have a route to an internet gateway, meaning resources in the subnet are not accessible from the internet.</a:t>
            </a:r>
          </a:p>
          <a:p>
            <a:endParaRPr lang="en-IN" dirty="0"/>
          </a:p>
        </p:txBody>
      </p:sp>
    </p:spTree>
    <p:extLst>
      <p:ext uri="{BB962C8B-B14F-4D97-AF65-F5344CB8AC3E}">
        <p14:creationId xmlns:p14="http://schemas.microsoft.com/office/powerpoint/2010/main" val="394373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C874C-9FAB-4AA5-8C9C-06C2E4030DF7}"/>
              </a:ext>
            </a:extLst>
          </p:cNvPr>
          <p:cNvSpPr>
            <a:spLocks noGrp="1"/>
          </p:cNvSpPr>
          <p:nvPr>
            <p:ph idx="1"/>
          </p:nvPr>
        </p:nvSpPr>
        <p:spPr>
          <a:xfrm>
            <a:off x="0" y="0"/>
            <a:ext cx="12314549" cy="7475456"/>
          </a:xfrm>
        </p:spPr>
        <p:txBody>
          <a:bodyPr>
            <a:normAutofit lnSpcReduction="10000"/>
          </a:bodyPr>
          <a:lstStyle/>
          <a:p>
            <a:r>
              <a:rPr lang="en-US" sz="2200" dirty="0"/>
              <a:t>What is </a:t>
            </a:r>
            <a:r>
              <a:rPr lang="en-US" sz="2200" dirty="0" err="1"/>
              <a:t>routetables</a:t>
            </a:r>
            <a:r>
              <a:rPr lang="en-US" sz="2200" dirty="0"/>
              <a:t>?</a:t>
            </a:r>
          </a:p>
          <a:p>
            <a:r>
              <a:rPr lang="en-US" sz="2200" dirty="0"/>
              <a:t>A </a:t>
            </a:r>
            <a:r>
              <a:rPr lang="en-US" sz="2200" b="1" dirty="0"/>
              <a:t>route table</a:t>
            </a:r>
            <a:r>
              <a:rPr lang="en-US" sz="2200" dirty="0"/>
              <a:t> in a Virtual Private Cloud (VPC) is a set of rules (routes) used to determine how traffic is directed within the VPC or between the VPC and external networks. It essentially controls the routing of network traffic for all resources in your VPC, including instances, subnets, and gateways.</a:t>
            </a:r>
          </a:p>
          <a:p>
            <a:r>
              <a:rPr lang="en-US" sz="2200" b="1" dirty="0"/>
              <a:t>Key Points About Route Tables in a VPC:</a:t>
            </a:r>
          </a:p>
          <a:p>
            <a:r>
              <a:rPr lang="en-US" sz="2200" b="1" dirty="0"/>
              <a:t>Routing Traffic:</a:t>
            </a:r>
            <a:endParaRPr lang="en-US" sz="2200" dirty="0"/>
          </a:p>
          <a:p>
            <a:pPr lvl="1"/>
            <a:r>
              <a:rPr lang="en-US" sz="2200" dirty="0"/>
              <a:t>A route table contains routes that specify how traffic is directed. Each route consists of a destination CIDR block and a target. The destination defines the network (such as a subnet or the internet), and the target is where the traffic should be sent (e.g., an Internet Gateway, NAT Gateway, or another subnet).</a:t>
            </a:r>
          </a:p>
          <a:p>
            <a:r>
              <a:rPr lang="en-US" sz="2200" b="1" dirty="0"/>
              <a:t>Default Route Table:</a:t>
            </a:r>
            <a:endParaRPr lang="en-US" sz="2200" dirty="0"/>
          </a:p>
          <a:p>
            <a:pPr lvl="1"/>
            <a:r>
              <a:rPr lang="en-US" sz="2200" dirty="0"/>
              <a:t>When you create a VPC, a default route table is automatically created for you. This default route table is associated with all subnets in the VPC, unless you specify a different route table for specific subnets. You can modify this default table or create new route tables.</a:t>
            </a:r>
          </a:p>
          <a:p>
            <a:r>
              <a:rPr lang="en-US" sz="2200" b="1" dirty="0"/>
              <a:t>Custom Route Tables:</a:t>
            </a:r>
            <a:endParaRPr lang="en-US" sz="2200" dirty="0"/>
          </a:p>
          <a:p>
            <a:pPr lvl="1"/>
            <a:r>
              <a:rPr lang="en-US" sz="2200" dirty="0"/>
              <a:t>You can create custom route tables for different subnets in your VPC. For instance, you might want one route table for public subnets and another for private subnets, each with different routing rules. This allows for better control over how traffic is routed</a:t>
            </a:r>
            <a:r>
              <a:rPr lang="en-US" dirty="0"/>
              <a:t>.</a:t>
            </a:r>
          </a:p>
          <a:p>
            <a:endParaRPr lang="en-IN" dirty="0"/>
          </a:p>
        </p:txBody>
      </p:sp>
    </p:spTree>
    <p:extLst>
      <p:ext uri="{BB962C8B-B14F-4D97-AF65-F5344CB8AC3E}">
        <p14:creationId xmlns:p14="http://schemas.microsoft.com/office/powerpoint/2010/main" val="28353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A4C52-1B1D-43A8-8A45-42D674863407}"/>
              </a:ext>
            </a:extLst>
          </p:cNvPr>
          <p:cNvSpPr>
            <a:spLocks noGrp="1"/>
          </p:cNvSpPr>
          <p:nvPr>
            <p:ph idx="1"/>
          </p:nvPr>
        </p:nvSpPr>
        <p:spPr>
          <a:xfrm>
            <a:off x="0" y="7302"/>
            <a:ext cx="12192000" cy="6850698"/>
          </a:xfrm>
        </p:spPr>
        <p:txBody>
          <a:bodyPr>
            <a:normAutofit/>
          </a:bodyPr>
          <a:lstStyle/>
          <a:p>
            <a:r>
              <a:rPr lang="en-US" dirty="0"/>
              <a:t>Routing Entries:</a:t>
            </a:r>
          </a:p>
          <a:p>
            <a:r>
              <a:rPr lang="en-US" dirty="0"/>
              <a:t>Each route in the table has two parts:</a:t>
            </a:r>
          </a:p>
          <a:p>
            <a:r>
              <a:rPr lang="en-US" dirty="0"/>
              <a:t>Destination: This specifies the IP address range (CIDR block) for the traffic.</a:t>
            </a:r>
          </a:p>
          <a:p>
            <a:r>
              <a:rPr lang="en-US" dirty="0"/>
              <a:t>Target: This specifies where the traffic should be directed. Common targets include:</a:t>
            </a:r>
          </a:p>
          <a:p>
            <a:r>
              <a:rPr lang="en-US" dirty="0"/>
              <a:t>Internet Gateway (IGW): Used for outbound traffic to the internet (usually for public subnets).</a:t>
            </a:r>
          </a:p>
          <a:p>
            <a:r>
              <a:rPr lang="en-US" dirty="0"/>
              <a:t>Virtual Private Gateway (VGW): Used for routing traffic to a VPN connection.</a:t>
            </a:r>
          </a:p>
          <a:p>
            <a:r>
              <a:rPr lang="en-US" dirty="0"/>
              <a:t>NAT Gateway/Instance: Used for outbound traffic from private subnets to the internet.</a:t>
            </a:r>
          </a:p>
          <a:p>
            <a:r>
              <a:rPr lang="en-US" dirty="0"/>
              <a:t>Peering Connection: Used for traffic between peered VPCs.</a:t>
            </a:r>
          </a:p>
          <a:p>
            <a:r>
              <a:rPr lang="en-US" dirty="0"/>
              <a:t>Local: This is the default route for communication between subnets within the same VPC.</a:t>
            </a:r>
          </a:p>
          <a:p>
            <a:r>
              <a:rPr lang="en-US" dirty="0"/>
              <a:t>Private and Public Subnet Routing:</a:t>
            </a:r>
          </a:p>
          <a:p>
            <a:endParaRPr lang="en-US" dirty="0"/>
          </a:p>
          <a:p>
            <a:r>
              <a:rPr lang="en-US" dirty="0"/>
              <a:t>Public Subnet Route Table: This will typically have a route that directs internet-bound traffic (0.0.0.0/0) to the Internet Gateway (IGW).</a:t>
            </a:r>
          </a:p>
          <a:p>
            <a:r>
              <a:rPr lang="en-US" dirty="0"/>
              <a:t>Private Subnet Route Table: This might route internet-bound traffic to a NAT Gateway/Instance in a public subnet (if you need to allow private instances to reach the internet but not be directly accessible from it).</a:t>
            </a:r>
          </a:p>
          <a:p>
            <a:endParaRPr lang="en-IN" dirty="0"/>
          </a:p>
        </p:txBody>
      </p:sp>
    </p:spTree>
    <p:extLst>
      <p:ext uri="{BB962C8B-B14F-4D97-AF65-F5344CB8AC3E}">
        <p14:creationId xmlns:p14="http://schemas.microsoft.com/office/powerpoint/2010/main" val="201344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8AB51-7F51-41BB-829D-1D6E50F24C59}"/>
              </a:ext>
            </a:extLst>
          </p:cNvPr>
          <p:cNvSpPr>
            <a:spLocks noGrp="1"/>
          </p:cNvSpPr>
          <p:nvPr>
            <p:ph idx="1"/>
          </p:nvPr>
        </p:nvSpPr>
        <p:spPr>
          <a:xfrm>
            <a:off x="0" y="-77540"/>
            <a:ext cx="12192000" cy="6935540"/>
          </a:xfrm>
        </p:spPr>
        <p:txBody>
          <a:bodyPr>
            <a:normAutofit/>
          </a:bodyPr>
          <a:lstStyle/>
          <a:p>
            <a:r>
              <a:rPr lang="en-US" dirty="0"/>
              <a:t>What is internet gateway?</a:t>
            </a:r>
          </a:p>
          <a:p>
            <a:r>
              <a:rPr lang="en-US" dirty="0"/>
              <a:t>An </a:t>
            </a:r>
            <a:r>
              <a:rPr lang="en-US" b="1" dirty="0"/>
              <a:t>Internet Gateway (IGW)</a:t>
            </a:r>
            <a:r>
              <a:rPr lang="en-US" dirty="0"/>
              <a:t> in a Virtual Private Cloud (VPC) is a component that enables communication between instances in your VPC and the internet.</a:t>
            </a:r>
          </a:p>
          <a:p>
            <a:r>
              <a:rPr lang="en-US" dirty="0"/>
              <a:t> It acts as a bridge, allowing traffic to flow from your VPC resources (such as EC2 instances) to the internet.</a:t>
            </a:r>
          </a:p>
          <a:p>
            <a:r>
              <a:rPr lang="en-US" b="1" dirty="0"/>
              <a:t>Key Points About an Internet Gateway:</a:t>
            </a:r>
          </a:p>
          <a:p>
            <a:r>
              <a:rPr lang="en-US" b="1" dirty="0"/>
              <a:t>Outbound Internet Access:</a:t>
            </a:r>
            <a:endParaRPr lang="en-US" dirty="0"/>
          </a:p>
          <a:p>
            <a:pPr lvl="1"/>
            <a:r>
              <a:rPr lang="en-US" sz="2000" dirty="0"/>
              <a:t>When you attach an Internet Gateway to your VPC, it allows instances in public subnets (those with public IP addresses) to send requests to the internet. For example, instances can reach websites, download software updates, or access external APIs.</a:t>
            </a:r>
          </a:p>
          <a:p>
            <a:r>
              <a:rPr lang="en-US" b="1" dirty="0"/>
              <a:t>Inbound Internet Access:</a:t>
            </a:r>
            <a:endParaRPr lang="en-US" dirty="0"/>
          </a:p>
          <a:p>
            <a:pPr lvl="1"/>
            <a:r>
              <a:rPr lang="en-US" sz="2000" dirty="0"/>
              <a:t>The Internet Gateway also enables external users or systems to access instances in the public subnet (if the instances have public IPs or Elastic IPs and appropriate security group and network ACL settings).</a:t>
            </a:r>
          </a:p>
          <a:p>
            <a:r>
              <a:rPr lang="en-US" b="1" dirty="0"/>
              <a:t>One-to-One Mapping of Public IPs:</a:t>
            </a:r>
            <a:endParaRPr lang="en-US" dirty="0"/>
          </a:p>
          <a:p>
            <a:pPr lvl="1"/>
            <a:r>
              <a:rPr lang="en-US" sz="2000" dirty="0"/>
              <a:t>Each instance in a public subnet that needs internet access must be assigned a public IP address (or Elastic IP). The Internet Gateway facilitates the communication between those public IPs and the internet.</a:t>
            </a:r>
          </a:p>
          <a:p>
            <a:endParaRPr lang="en-IN" sz="2400" dirty="0"/>
          </a:p>
        </p:txBody>
      </p:sp>
    </p:spTree>
    <p:extLst>
      <p:ext uri="{BB962C8B-B14F-4D97-AF65-F5344CB8AC3E}">
        <p14:creationId xmlns:p14="http://schemas.microsoft.com/office/powerpoint/2010/main" val="285975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C65554D-1226-49A1-87AB-0FC8420FB75D}"/>
              </a:ext>
            </a:extLst>
          </p:cNvPr>
          <p:cNvSpPr>
            <a:spLocks noGrp="1" noChangeArrowheads="1"/>
          </p:cNvSpPr>
          <p:nvPr>
            <p:ph idx="1"/>
          </p:nvPr>
        </p:nvSpPr>
        <p:spPr bwMode="auto">
          <a:xfrm>
            <a:off x="0" y="15556"/>
            <a:ext cx="1042580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effectLst/>
                <a:latin typeface="Arial"/>
                <a:cs typeface="Arial"/>
              </a:rPr>
              <a:t>Route 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 order for the traffic to flow properly, you need to configure the </a:t>
            </a:r>
            <a:r>
              <a:rPr kumimoji="0" lang="en-US" altLang="en-US" sz="2400" b="1" i="0" u="none" strike="noStrike" cap="none" normalizeH="0" baseline="0" dirty="0">
                <a:ln>
                  <a:noFill/>
                </a:ln>
                <a:solidFill>
                  <a:schemeClr val="tx1"/>
                </a:solidFill>
                <a:effectLst/>
                <a:latin typeface="Arial" panose="020B0604020202020204" pitchFamily="34" charset="0"/>
              </a:rPr>
              <a:t>route table</a:t>
            </a:r>
            <a:r>
              <a:rPr kumimoji="0" lang="en-US" altLang="en-US" sz="2400" b="0" i="0" u="none" strike="noStrike" cap="none" normalizeH="0" baseline="0" dirty="0">
                <a:ln>
                  <a:noFill/>
                </a:ln>
                <a:solidFill>
                  <a:schemeClr val="tx1"/>
                </a:solidFill>
                <a:effectLst/>
                <a:latin typeface="Arial" panose="020B0604020202020204" pitchFamily="34" charset="0"/>
              </a:rPr>
              <a:t> of your public subnets.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Typically, you'd add a route that directs traffic destined for the internet (</a:t>
            </a:r>
            <a:r>
              <a:rPr kumimoji="0" lang="en-US" altLang="en-US" sz="2400" b="0" i="0" u="none" strike="noStrike" cap="none" normalizeH="0" baseline="0" dirty="0">
                <a:ln>
                  <a:noFill/>
                </a:ln>
                <a:solidFill>
                  <a:schemeClr val="tx1"/>
                </a:solidFill>
                <a:effectLst/>
                <a:latin typeface="Arial Unicode MS"/>
              </a:rPr>
              <a:t>0.0.0.0/0</a:t>
            </a:r>
            <a:r>
              <a:rPr kumimoji="0" lang="en-US" altLang="en-US" sz="2400" b="0" i="0" u="none" strike="noStrike" cap="none" normalizeH="0" baseline="0" dirty="0">
                <a:ln>
                  <a:noFill/>
                </a:ln>
                <a:solidFill>
                  <a:schemeClr val="tx1"/>
                </a:solidFill>
                <a:effectLst/>
              </a:rPr>
              <a:t>) to the Internet Gateway.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685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997A47-DFFB-4E44-A7C5-E469B15385C8}"/>
              </a:ext>
            </a:extLst>
          </p:cNvPr>
          <p:cNvSpPr>
            <a:spLocks noGrp="1"/>
          </p:cNvSpPr>
          <p:nvPr>
            <p:ph idx="1"/>
          </p:nvPr>
        </p:nvSpPr>
        <p:spPr>
          <a:xfrm>
            <a:off x="0" y="0"/>
            <a:ext cx="12192000" cy="6858000"/>
          </a:xfrm>
        </p:spPr>
        <p:txBody>
          <a:bodyPr vert="horz" lIns="91440" tIns="45720" rIns="91440" bIns="45720" rtlCol="0" anchor="t">
            <a:normAutofit/>
          </a:bodyPr>
          <a:lstStyle/>
          <a:p>
            <a:pPr fontAlgn="base"/>
            <a:r>
              <a:rPr lang="en-US" sz="1100" b="1" dirty="0"/>
              <a:t>I</a:t>
            </a:r>
            <a:r>
              <a:rPr lang="en-US" sz="1100" dirty="0"/>
              <a:t>ntroduction to Terraform​</a:t>
            </a:r>
          </a:p>
          <a:p>
            <a:pPr fontAlgn="base"/>
            <a:r>
              <a:rPr lang="en-US" dirty="0"/>
              <a:t>​</a:t>
            </a:r>
          </a:p>
          <a:p>
            <a:pPr fontAlgn="base"/>
            <a:r>
              <a:rPr lang="en-US" dirty="0"/>
              <a:t>Terraform is an open-source infrastructure as code (</a:t>
            </a:r>
            <a:r>
              <a:rPr lang="en-US" dirty="0" err="1"/>
              <a:t>IaC</a:t>
            </a:r>
            <a:r>
              <a:rPr lang="en-US" dirty="0"/>
              <a:t>) tool developed by </a:t>
            </a:r>
            <a:r>
              <a:rPr lang="en-US" dirty="0" err="1"/>
              <a:t>HashiCorp</a:t>
            </a:r>
            <a:r>
              <a:rPr lang="en-US" dirty="0"/>
              <a:t>.​</a:t>
            </a:r>
          </a:p>
          <a:p>
            <a:pPr fontAlgn="base"/>
            <a:r>
              <a:rPr lang="en-US" dirty="0"/>
              <a:t>It enables you to define and provision infrastructure in a declarative configuration language called </a:t>
            </a:r>
            <a:r>
              <a:rPr lang="en-US" b="1" dirty="0"/>
              <a:t>HCL</a:t>
            </a:r>
            <a:r>
              <a:rPr lang="en-US" dirty="0"/>
              <a:t> (</a:t>
            </a:r>
            <a:r>
              <a:rPr lang="en-US" dirty="0" err="1"/>
              <a:t>HashiCorp</a:t>
            </a:r>
            <a:r>
              <a:rPr lang="en-US" dirty="0"/>
              <a:t> Configuration Language). ​</a:t>
            </a:r>
          </a:p>
          <a:p>
            <a:pPr fontAlgn="base"/>
            <a:r>
              <a:rPr lang="en-US" dirty="0"/>
              <a:t>With Terraform, you can manage resources across multiple cloud providers, such as AWS, Azure, Google Cloud, and even on-premises data centers. ​</a:t>
            </a:r>
          </a:p>
          <a:p>
            <a:pPr fontAlgn="base"/>
            <a:r>
              <a:rPr lang="en-US" dirty="0"/>
              <a:t>It allows you to define your infrastructure, automate its provisioning, and manage it in a consistent and repeatable way.​</a:t>
            </a:r>
          </a:p>
          <a:p>
            <a:pPr fontAlgn="base"/>
            <a:r>
              <a:rPr lang="en-IN" dirty="0"/>
              <a:t>​</a:t>
            </a:r>
          </a:p>
          <a:p>
            <a:pPr fontAlgn="base"/>
            <a:r>
              <a:rPr lang="en-IN" dirty="0"/>
              <a:t>​</a:t>
            </a:r>
          </a:p>
          <a:p>
            <a:pPr fontAlgn="base"/>
            <a:r>
              <a:rPr lang="en-US" b="1" dirty="0"/>
              <a:t>Key Concepts</a:t>
            </a:r>
            <a:r>
              <a:rPr lang="en-US" dirty="0"/>
              <a:t>​</a:t>
            </a:r>
          </a:p>
          <a:p>
            <a:pPr fontAlgn="base"/>
            <a:r>
              <a:rPr lang="en-US" b="1" dirty="0"/>
              <a:t>Infrastructure as Code (</a:t>
            </a:r>
            <a:r>
              <a:rPr lang="en-US" b="1" dirty="0" err="1"/>
              <a:t>IaC</a:t>
            </a:r>
            <a:r>
              <a:rPr lang="en-US" b="1" dirty="0"/>
              <a:t>)</a:t>
            </a:r>
            <a:r>
              <a:rPr lang="en-US" dirty="0"/>
              <a:t>: Terraform allows you to describe your infrastructure using code. This means that your infrastructure can be versioned, stored in source control, and treated like any other software project.​</a:t>
            </a:r>
          </a:p>
          <a:p>
            <a:pPr fontAlgn="base"/>
            <a:r>
              <a:rPr lang="en-US" b="1" dirty="0"/>
              <a:t>Declarative Syntax</a:t>
            </a:r>
            <a:r>
              <a:rPr lang="en-US" dirty="0"/>
              <a:t>: Terraform uses a declarative approach to define infrastructure. You describe </a:t>
            </a:r>
            <a:r>
              <a:rPr lang="en-US" i="1" dirty="0"/>
              <a:t>what</a:t>
            </a:r>
            <a:r>
              <a:rPr lang="en-US" dirty="0"/>
              <a:t> you want, and Terraform determines </a:t>
            </a:r>
            <a:r>
              <a:rPr lang="en-US" i="1" dirty="0"/>
              <a:t>how</a:t>
            </a:r>
            <a:r>
              <a:rPr lang="en-US" dirty="0"/>
              <a:t> to create and manage the infrastructure for you.</a:t>
            </a:r>
            <a:r>
              <a:rPr lang="en-IN" dirty="0"/>
              <a:t>​</a:t>
            </a:r>
          </a:p>
          <a:p>
            <a:pPr marL="0" indent="0">
              <a:buNone/>
            </a:pPr>
            <a:endParaRPr lang="en-US" dirty="0"/>
          </a:p>
        </p:txBody>
      </p:sp>
    </p:spTree>
    <p:extLst>
      <p:ext uri="{BB962C8B-B14F-4D97-AF65-F5344CB8AC3E}">
        <p14:creationId xmlns:p14="http://schemas.microsoft.com/office/powerpoint/2010/main" val="231064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659006-6169-441C-8FBB-CFC2C82F7CA9}"/>
              </a:ext>
            </a:extLst>
          </p:cNvPr>
          <p:cNvSpPr>
            <a:spLocks noGrp="1"/>
          </p:cNvSpPr>
          <p:nvPr>
            <p:ph idx="1"/>
          </p:nvPr>
        </p:nvSpPr>
        <p:spPr>
          <a:xfrm>
            <a:off x="0" y="26155"/>
            <a:ext cx="12192000" cy="6831845"/>
          </a:xfrm>
        </p:spPr>
        <p:txBody>
          <a:bodyPr vert="horz" lIns="91440" tIns="45720" rIns="91440" bIns="45720" rtlCol="0" anchor="t">
            <a:normAutofit/>
          </a:bodyPr>
          <a:lstStyle/>
          <a:p>
            <a:pPr fontAlgn="base"/>
            <a:r>
              <a:rPr lang="en-US" sz="2400" dirty="0"/>
              <a:t>State Management: Terraform keeps track of the infrastructure it manages using a state file, typically stored in a local or remote backend. This file represents the "current" state of your infrastructure, which Terraform uses to compare against the desired state defined in your configuration files.​</a:t>
            </a:r>
          </a:p>
          <a:p>
            <a:pPr fontAlgn="base"/>
            <a:r>
              <a:rPr lang="en-US" sz="2400" dirty="0"/>
              <a:t>Execution Plan: When you run Terraform, it creates an execution plan that shows you what actions it will take (e.g., creating, updating, or deleting resources). This plan is shown to you before any changes are made, ensuring transparency and safety in changes.​</a:t>
            </a:r>
          </a:p>
          <a:p>
            <a:pPr fontAlgn="base"/>
            <a:r>
              <a:rPr lang="en-US" sz="2400" dirty="0"/>
              <a:t>Providers: Terraform uses providers to interact with APIs of various services (e.g., AWS, Azure, Google Cloud, etc.). Each provider is responsible for managing resources within its own cloud ecosystem.​</a:t>
            </a:r>
          </a:p>
          <a:p>
            <a:pPr fontAlgn="base"/>
            <a:r>
              <a:rPr lang="en-US" sz="2400" dirty="0"/>
              <a:t>Resources: A resource is a component of your infrastructure, such as an EC2 instance, an </a:t>
            </a:r>
            <a:r>
              <a:rPr lang="en-US" sz="2400" dirty="0" err="1"/>
              <a:t>vpc</a:t>
            </a:r>
            <a:r>
              <a:rPr lang="en-US" sz="2400" dirty="0"/>
              <a:t> or a security group. Terraform uses the resource type and configuration to define these components in your infrastructure.​</a:t>
            </a:r>
          </a:p>
          <a:p>
            <a:pPr fontAlgn="base"/>
            <a:r>
              <a:rPr lang="en-US" sz="2400" dirty="0"/>
              <a:t>Modules: Modules are reusable collections of Terraform configuration files that can be used to simplify complex infrastructure setups. They allow you to create more maintainable and modular infrastructure code.</a:t>
            </a:r>
            <a:r>
              <a:rPr lang="en-IN" sz="2400" dirty="0"/>
              <a:t>​</a:t>
            </a:r>
          </a:p>
          <a:p>
            <a:endParaRPr lang="en-IN" dirty="0"/>
          </a:p>
        </p:txBody>
      </p:sp>
    </p:spTree>
    <p:extLst>
      <p:ext uri="{BB962C8B-B14F-4D97-AF65-F5344CB8AC3E}">
        <p14:creationId xmlns:p14="http://schemas.microsoft.com/office/powerpoint/2010/main" val="3151611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TYPE" val="text"/>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INDEX" val="1"/>
  <p:tag name="KSO_WM_UNIT_TEXT_SUBTYPE" val="a"/>
  <p:tag name="KSO_WM_UNIT_SUBTYPE" val="a"/>
  <p:tag name="KSO_WM_UNIT_TYPE" val="f"/>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INDEX" val="2"/>
  <p:tag name="KSO_WM_UNIT_TYPE" val="d"/>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INDEX" val="3"/>
  <p:tag name="KSO_WM_UNIT_TYPE" val="d"/>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INDEX" val="4"/>
  <p:tag name="KSO_WM_UNIT_TEXT_SUBTYPE" val="a"/>
  <p:tag name="KSO_WM_UNIT_SUBTYPE" val="a"/>
  <p:tag name="KSO_WM_UNIT_TYPE" val="f"/>
  <p:tag name="KSO_WM_BEAUTIFY_FLAG" val="#wm#"/>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
  <TotalTime>190</TotalTime>
  <Words>1536</Words>
  <Application>Microsoft Office PowerPoint</Application>
  <PresentationFormat>Widescreen</PresentationFormat>
  <Paragraphs>93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Ion</vt:lpstr>
      <vt:lpstr>TASK-11 INFRASTRUCTURE TESTING AND VALIDATION                                done by T.Subramanyam.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TESTING AND VALIDATION</dc:title>
  <dc:creator>lenovo t440s</dc:creator>
  <cp:lastModifiedBy>lenovo t440s</cp:lastModifiedBy>
  <cp:revision>87</cp:revision>
  <dcterms:created xsi:type="dcterms:W3CDTF">2025-02-14T08:53:00Z</dcterms:created>
  <dcterms:modified xsi:type="dcterms:W3CDTF">2025-02-17T06:08:40Z</dcterms:modified>
</cp:coreProperties>
</file>