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6" r:id="rId4"/>
    <p:sldId id="270" r:id="rId5"/>
    <p:sldId id="267" r:id="rId6"/>
    <p:sldId id="268" r:id="rId7"/>
    <p:sldId id="269" r:id="rId8"/>
    <p:sldId id="271" r:id="rId9"/>
    <p:sldId id="272" r:id="rId10"/>
    <p:sldId id="275" r:id="rId11"/>
    <p:sldId id="273" r:id="rId12"/>
    <p:sldId id="274" r:id="rId13"/>
    <p:sldId id="278" r:id="rId14"/>
    <p:sldId id="279" r:id="rId15"/>
    <p:sldId id="280" r:id="rId16"/>
    <p:sldId id="281" r:id="rId17"/>
    <p:sldId id="282" r:id="rId18"/>
    <p:sldId id="284" r:id="rId19"/>
    <p:sldId id="283" r:id="rId20"/>
    <p:sldId id="276" r:id="rId21"/>
    <p:sldId id="27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687C6-B138-4426-88A5-9A93E5164447}" type="datetimeFigureOut">
              <a:rPr lang="en-IN" smtClean="0"/>
              <a:t>21-12-2023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5BC42-0220-414D-B828-8F79397AFB13}" type="slidenum">
              <a:rPr lang="en-IN" smtClean="0"/>
              <a:t>‹#›</a:t>
            </a:fld>
            <a:endParaRPr lang="en-IN"/>
          </a:p>
        </p:txBody>
      </p:sp>
    </p:spTree>
    <p:extLst>
      <p:ext uri="{BB962C8B-B14F-4D97-AF65-F5344CB8AC3E}">
        <p14:creationId xmlns:p14="http://schemas.microsoft.com/office/powerpoint/2010/main" val="2313123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6375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D88F73-F9BC-4820-88FA-F639357128E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4A5B-62EC-40A5-AACC-1310843CD75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65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8F73-F9BC-4820-88FA-F639357128E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2422395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8F73-F9BC-4820-88FA-F639357128E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164426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D88F73-F9BC-4820-88FA-F639357128E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3424267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D88F73-F9BC-4820-88FA-F639357128E1}" type="datetimeFigureOut">
              <a:rPr lang="en-IN" smtClean="0"/>
              <a:t>21-12-2023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8A84A5B-62EC-40A5-AACC-1310843CD755}"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96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D88F73-F9BC-4820-88FA-F639357128E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2018673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D88F73-F9BC-4820-88FA-F639357128E1}" type="datetimeFigureOut">
              <a:rPr lang="en-IN" smtClean="0"/>
              <a:t>21-12-2023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318811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D88F73-F9BC-4820-88FA-F639357128E1}" type="datetimeFigureOut">
              <a:rPr lang="en-IN" smtClean="0"/>
              <a:t>21-12-2023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3111026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D88F73-F9BC-4820-88FA-F639357128E1}" type="datetimeFigureOut">
              <a:rPr lang="en-IN" smtClean="0"/>
              <a:t>21-12-2023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370884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D88F73-F9BC-4820-88FA-F639357128E1}" type="datetimeFigureOut">
              <a:rPr lang="en-IN" smtClean="0"/>
              <a:t>21-12-2023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8A84A5B-62EC-40A5-AACC-1310843CD755}" type="slidenum">
              <a:rPr lang="en-IN" smtClean="0"/>
              <a:t>‹#›</a:t>
            </a:fld>
            <a:endParaRPr lang="en-IN"/>
          </a:p>
        </p:txBody>
      </p:sp>
    </p:spTree>
    <p:extLst>
      <p:ext uri="{BB962C8B-B14F-4D97-AF65-F5344CB8AC3E}">
        <p14:creationId xmlns:p14="http://schemas.microsoft.com/office/powerpoint/2010/main" val="354862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D88F73-F9BC-4820-88FA-F639357128E1}" type="datetimeFigureOut">
              <a:rPr lang="en-IN" smtClean="0"/>
              <a:t>21-12-2023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8A84A5B-62EC-40A5-AACC-1310843CD755}" type="slidenum">
              <a:rPr lang="en-IN" smtClean="0"/>
              <a:t>‹#›</a:t>
            </a:fld>
            <a:endParaRPr lang="en-IN"/>
          </a:p>
        </p:txBody>
      </p:sp>
    </p:spTree>
    <p:extLst>
      <p:ext uri="{BB962C8B-B14F-4D97-AF65-F5344CB8AC3E}">
        <p14:creationId xmlns:p14="http://schemas.microsoft.com/office/powerpoint/2010/main" val="3398508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D88F73-F9BC-4820-88FA-F639357128E1}" type="datetimeFigureOut">
              <a:rPr lang="en-IN" smtClean="0"/>
              <a:t>21-12-2023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8A84A5B-62EC-40A5-AACC-1310843CD755}"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306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9725F-1663-249B-912D-CD6BD7CA7A20}"/>
              </a:ext>
            </a:extLst>
          </p:cNvPr>
          <p:cNvSpPr>
            <a:spLocks noGrp="1"/>
          </p:cNvSpPr>
          <p:nvPr>
            <p:ph type="ctrTitle"/>
          </p:nvPr>
        </p:nvSpPr>
        <p:spPr>
          <a:xfrm>
            <a:off x="838199" y="262993"/>
            <a:ext cx="10515600" cy="1133499"/>
          </a:xfrm>
        </p:spPr>
        <p:txBody>
          <a:bodyPr vert="horz" lIns="91440" tIns="45720" rIns="91440" bIns="45720" rtlCol="0" anchor="ctr">
            <a:normAutofit/>
          </a:bodyPr>
          <a:lstStyle/>
          <a:p>
            <a:r>
              <a:rPr lang="en-US" sz="2900" b="1" kern="1200" dirty="0">
                <a:solidFill>
                  <a:schemeClr val="tx1"/>
                </a:solidFill>
                <a:latin typeface="+mj-lt"/>
                <a:ea typeface="+mj-ea"/>
                <a:cs typeface="+mj-cs"/>
              </a:rPr>
              <a:t>LOCAL DYNAMIC NEIGHBORHOOD-BASED OUTLIER DETECTION APPROACH AND ITS FRAMEWORK FOR LARGE-SCALE DATASETS</a:t>
            </a:r>
          </a:p>
        </p:txBody>
      </p:sp>
      <p:sp>
        <p:nvSpPr>
          <p:cNvPr id="3" name="Subtitle 2">
            <a:extLst>
              <a:ext uri="{FF2B5EF4-FFF2-40B4-BE49-F238E27FC236}">
                <a16:creationId xmlns:a16="http://schemas.microsoft.com/office/drawing/2014/main" id="{3CBE1832-D24B-80B9-A688-C1671F394B3C}"/>
              </a:ext>
            </a:extLst>
          </p:cNvPr>
          <p:cNvSpPr>
            <a:spLocks/>
          </p:cNvSpPr>
          <p:nvPr/>
        </p:nvSpPr>
        <p:spPr>
          <a:xfrm>
            <a:off x="1110845" y="3802373"/>
            <a:ext cx="4096611" cy="1304512"/>
          </a:xfrm>
          <a:prstGeom prst="rect">
            <a:avLst/>
          </a:prstGeom>
        </p:spPr>
        <p:txBody>
          <a:bodyPr>
            <a:normAutofit/>
          </a:bodyPr>
          <a:lstStyle/>
          <a:p>
            <a:pPr defTabSz="713232">
              <a:spcAft>
                <a:spcPts val="600"/>
              </a:spcAft>
              <a:defRPr sz="1800" b="0" i="0" u="none" strike="noStrike" kern="0" cap="none" spc="0" baseline="0">
                <a:solidFill>
                  <a:srgbClr val="000000"/>
                </a:solidFill>
                <a:uFillTx/>
              </a:defRPr>
            </a:pPr>
            <a:r>
              <a:rPr lang="it-IT" sz="3432" kern="0" dirty="0">
                <a:solidFill>
                  <a:srgbClr val="000000"/>
                </a:solidFill>
                <a:latin typeface="Calibri" panose="020F0502020204030204"/>
                <a:ea typeface="+mn-ea"/>
                <a:cs typeface="Calibri" panose="020F0502020204030204"/>
              </a:rPr>
              <a:t>Guide Details </a:t>
            </a:r>
          </a:p>
          <a:p>
            <a:pPr defTabSz="713232">
              <a:spcAft>
                <a:spcPts val="600"/>
              </a:spcAft>
              <a:defRPr sz="1800" b="0" i="0" u="none" strike="noStrike" kern="0" cap="none" spc="0" baseline="0">
                <a:solidFill>
                  <a:srgbClr val="000000"/>
                </a:solidFill>
                <a:uFillTx/>
              </a:defRPr>
            </a:pPr>
            <a:r>
              <a:rPr lang="en-IN" sz="1404" kern="0" dirty="0">
                <a:solidFill>
                  <a:srgbClr val="000000"/>
                </a:solidFill>
                <a:latin typeface="Poppins" panose="00000500000000000000" pitchFamily="2" charset="0"/>
                <a:ea typeface="+mn-ea"/>
                <a:cs typeface="Poppins" panose="00000500000000000000" pitchFamily="2" charset="0"/>
              </a:rPr>
              <a:t>K RAJITHA (MTech)</a:t>
            </a:r>
          </a:p>
          <a:p>
            <a:pPr defTabSz="713232">
              <a:spcAft>
                <a:spcPts val="600"/>
              </a:spcAft>
              <a:defRPr sz="1800" b="0" i="0" u="none" strike="noStrike" kern="0" cap="none" spc="0" baseline="0">
                <a:solidFill>
                  <a:srgbClr val="000000"/>
                </a:solidFill>
                <a:uFillTx/>
              </a:defRPr>
            </a:pPr>
            <a:r>
              <a:rPr lang="en-IN" sz="1404" kern="0" dirty="0">
                <a:solidFill>
                  <a:srgbClr val="000000"/>
                </a:solidFill>
                <a:latin typeface="Poppins" panose="00000500000000000000" pitchFamily="2" charset="0"/>
                <a:ea typeface="+mn-ea"/>
                <a:cs typeface="Poppins" panose="00000500000000000000" pitchFamily="2" charset="0"/>
              </a:rPr>
              <a:t>Department of Computer Science </a:t>
            </a:r>
            <a:endParaRPr lang="en-IN" sz="1800" dirty="0">
              <a:latin typeface="Poppins" panose="00000500000000000000" pitchFamily="2" charset="0"/>
              <a:cs typeface="Poppins" panose="00000500000000000000" pitchFamily="2" charset="0"/>
            </a:endParaRPr>
          </a:p>
        </p:txBody>
      </p:sp>
      <p:sp>
        <p:nvSpPr>
          <p:cNvPr id="8" name="Google Shape;68;g13346364f96_0_69">
            <a:extLst>
              <a:ext uri="{FF2B5EF4-FFF2-40B4-BE49-F238E27FC236}">
                <a16:creationId xmlns:a16="http://schemas.microsoft.com/office/drawing/2014/main" id="{1F60933E-302C-BA0D-B546-62B55ACF73CE}"/>
              </a:ext>
            </a:extLst>
          </p:cNvPr>
          <p:cNvSpPr txBox="1"/>
          <p:nvPr/>
        </p:nvSpPr>
        <p:spPr>
          <a:xfrm>
            <a:off x="6675316" y="3802373"/>
            <a:ext cx="4405839" cy="2104520"/>
          </a:xfrm>
          <a:prstGeom prst="rect">
            <a:avLst/>
          </a:prstGeom>
          <a:noFill/>
          <a:ln>
            <a:noFill/>
          </a:ln>
        </p:spPr>
        <p:txBody>
          <a:bodyPr spcFirstLastPara="1" wrap="square" lIns="91425" tIns="91425" rIns="91425" bIns="91425" anchor="t" anchorCtr="0">
            <a:spAutoFit/>
          </a:bodyPr>
          <a:lstStyle/>
          <a:p>
            <a:pPr algn="r" defTabSz="713232">
              <a:spcAft>
                <a:spcPts val="600"/>
              </a:spcAft>
              <a:buClr>
                <a:srgbClr val="000000"/>
              </a:buClr>
              <a:buSzPts val="2800"/>
            </a:pPr>
            <a:r>
              <a:rPr lang="en-GB" sz="3432" kern="1200" dirty="0">
                <a:solidFill>
                  <a:srgbClr val="000000"/>
                </a:solidFill>
                <a:latin typeface="Calibri" panose="020F0502020204030204"/>
                <a:ea typeface="+mn-ea"/>
                <a:cs typeface="Calibri" panose="020F0502020204030204"/>
                <a:sym typeface="Calibri" panose="020F0502020204030204"/>
              </a:rPr>
              <a:t>Team Details</a:t>
            </a:r>
          </a:p>
          <a:p>
            <a:pPr algn="r" defTabSz="713232">
              <a:spcAft>
                <a:spcPts val="600"/>
              </a:spcAft>
              <a:buClr>
                <a:srgbClr val="000000"/>
              </a:buClr>
              <a:buSzPts val="2800"/>
            </a:pPr>
            <a:r>
              <a:rPr lang="en-GB" sz="1248" kern="1200" dirty="0">
                <a:solidFill>
                  <a:schemeClr val="tx1"/>
                </a:solidFill>
                <a:latin typeface="Arial" panose="020B0604020202020204" pitchFamily="34" charset="0"/>
                <a:ea typeface="+mn-ea"/>
                <a:cs typeface="Arial" panose="020B0604020202020204" pitchFamily="34" charset="0"/>
              </a:rPr>
              <a:t>SINDAM SAI KIRAN     (20T81A0547) </a:t>
            </a:r>
          </a:p>
          <a:p>
            <a:pPr algn="r" defTabSz="713232">
              <a:spcAft>
                <a:spcPts val="600"/>
              </a:spcAft>
              <a:buClr>
                <a:srgbClr val="000000"/>
              </a:buClr>
              <a:buSzPts val="2800"/>
            </a:pPr>
            <a:r>
              <a:rPr lang="en-GB" sz="1248" kern="1200" dirty="0">
                <a:solidFill>
                  <a:schemeClr val="tx1"/>
                </a:solidFill>
                <a:latin typeface="Arial" panose="020B0604020202020204" pitchFamily="34" charset="0"/>
                <a:ea typeface="+mn-ea"/>
                <a:cs typeface="Arial" panose="020B0604020202020204" pitchFamily="34" charset="0"/>
              </a:rPr>
              <a:t>ALLADA SUBRAMANYAM RAHUL (20T81A0562)</a:t>
            </a:r>
          </a:p>
          <a:p>
            <a:pPr algn="r" defTabSz="713232">
              <a:spcAft>
                <a:spcPts val="600"/>
              </a:spcAft>
              <a:buClr>
                <a:srgbClr val="000000"/>
              </a:buClr>
              <a:buSzPts val="2800"/>
            </a:pPr>
            <a:r>
              <a:rPr lang="en-GB" sz="1248" kern="1200" dirty="0">
                <a:solidFill>
                  <a:schemeClr val="tx1"/>
                </a:solidFill>
                <a:latin typeface="Arial" panose="020B0604020202020204" pitchFamily="34" charset="0"/>
                <a:ea typeface="+mn-ea"/>
                <a:cs typeface="Arial" panose="020B0604020202020204" pitchFamily="34" charset="0"/>
              </a:rPr>
              <a:t>B YASHWANTH REDDY (20T81A0572)</a:t>
            </a:r>
            <a:endParaRPr lang="en-GB" sz="1248" kern="1200" dirty="0">
              <a:solidFill>
                <a:srgbClr val="000000"/>
              </a:solidFill>
              <a:latin typeface="Arial" panose="020B0604020202020204" pitchFamily="34" charset="0"/>
              <a:ea typeface="+mn-ea"/>
              <a:cs typeface="Arial" panose="020B0604020202020204" pitchFamily="34" charset="0"/>
              <a:sym typeface="Calibri" panose="020F0502020204030204"/>
            </a:endParaRPr>
          </a:p>
          <a:p>
            <a:pPr marL="0" marR="0" lvl="0" indent="0" algn="l" rtl="0">
              <a:lnSpc>
                <a:spcPct val="100000"/>
              </a:lnSpc>
              <a:spcBef>
                <a:spcPts val="0"/>
              </a:spcBef>
              <a:spcAft>
                <a:spcPts val="600"/>
              </a:spcAft>
              <a:buClr>
                <a:srgbClr val="000000"/>
              </a:buClr>
              <a:buSzPts val="2800"/>
              <a:buFont typeface="Arial" panose="020B0604020202020204"/>
              <a:buNone/>
            </a:pPr>
            <a:endParaRPr lang="en-GB"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1026" name="Picture 2" descr="What Is Data Mining? A Beginner's Guide (2022) | Rutgers Bootcamps">
            <a:extLst>
              <a:ext uri="{FF2B5EF4-FFF2-40B4-BE49-F238E27FC236}">
                <a16:creationId xmlns:a16="http://schemas.microsoft.com/office/drawing/2014/main" id="{DBB18AFE-F2F3-A15C-DE86-F293BD1D7C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7" t="19444"/>
          <a:stretch/>
        </p:blipFill>
        <p:spPr bwMode="auto">
          <a:xfrm>
            <a:off x="4099772" y="1690687"/>
            <a:ext cx="3606246" cy="302184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logo with a drawing of a person holding a flute&#10;&#10;Description automatically generated">
            <a:extLst>
              <a:ext uri="{FF2B5EF4-FFF2-40B4-BE49-F238E27FC236}">
                <a16:creationId xmlns:a16="http://schemas.microsoft.com/office/drawing/2014/main" id="{B09A8D5C-2435-00BC-657B-54C889F61A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1904" y="5106885"/>
            <a:ext cx="1448189" cy="1448189"/>
          </a:xfrm>
          <a:prstGeom prst="rect">
            <a:avLst/>
          </a:prstGeom>
        </p:spPr>
      </p:pic>
    </p:spTree>
    <p:extLst>
      <p:ext uri="{BB962C8B-B14F-4D97-AF65-F5344CB8AC3E}">
        <p14:creationId xmlns:p14="http://schemas.microsoft.com/office/powerpoint/2010/main" val="20659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58C7-D612-026A-B5CF-4D310BC38620}"/>
              </a:ext>
            </a:extLst>
          </p:cNvPr>
          <p:cNvSpPr>
            <a:spLocks noGrp="1"/>
          </p:cNvSpPr>
          <p:nvPr>
            <p:ph type="title"/>
          </p:nvPr>
        </p:nvSpPr>
        <p:spPr/>
        <p:txBody>
          <a:bodyPr/>
          <a:lstStyle/>
          <a:p>
            <a:r>
              <a:rPr lang="en-IN" dirty="0"/>
              <a:t>SYSTEM ARCHITECTURE </a:t>
            </a:r>
          </a:p>
        </p:txBody>
      </p:sp>
      <p:pic>
        <p:nvPicPr>
          <p:cNvPr id="9" name="Picture 8">
            <a:extLst>
              <a:ext uri="{FF2B5EF4-FFF2-40B4-BE49-F238E27FC236}">
                <a16:creationId xmlns:a16="http://schemas.microsoft.com/office/drawing/2014/main" id="{8BB8772C-2FCD-702A-6A67-BDDCDA1435B5}"/>
              </a:ext>
            </a:extLst>
          </p:cNvPr>
          <p:cNvPicPr>
            <a:picLocks noChangeAspect="1"/>
          </p:cNvPicPr>
          <p:nvPr/>
        </p:nvPicPr>
        <p:blipFill>
          <a:blip r:embed="rId2"/>
          <a:stretch>
            <a:fillRect/>
          </a:stretch>
        </p:blipFill>
        <p:spPr>
          <a:xfrm>
            <a:off x="4032644" y="1827073"/>
            <a:ext cx="3469168" cy="4051987"/>
          </a:xfrm>
          <a:prstGeom prst="rect">
            <a:avLst/>
          </a:prstGeom>
        </p:spPr>
      </p:pic>
    </p:spTree>
    <p:extLst>
      <p:ext uri="{BB962C8B-B14F-4D97-AF65-F5344CB8AC3E}">
        <p14:creationId xmlns:p14="http://schemas.microsoft.com/office/powerpoint/2010/main" val="172468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C9A6-55AF-8AC1-28EC-5B41B3B6FD72}"/>
              </a:ext>
            </a:extLst>
          </p:cNvPr>
          <p:cNvSpPr>
            <a:spLocks noGrp="1"/>
          </p:cNvSpPr>
          <p:nvPr>
            <p:ph type="title"/>
          </p:nvPr>
        </p:nvSpPr>
        <p:spPr/>
        <p:txBody>
          <a:bodyPr/>
          <a:lstStyle/>
          <a:p>
            <a:r>
              <a:rPr lang="en-IN" dirty="0"/>
              <a:t>USED PYTHON LIBRARIES </a:t>
            </a:r>
          </a:p>
        </p:txBody>
      </p:sp>
      <p:sp>
        <p:nvSpPr>
          <p:cNvPr id="3" name="Content Placeholder 2">
            <a:extLst>
              <a:ext uri="{FF2B5EF4-FFF2-40B4-BE49-F238E27FC236}">
                <a16:creationId xmlns:a16="http://schemas.microsoft.com/office/drawing/2014/main" id="{F89141C6-33CC-94ED-D05B-8DEB71B9CB1A}"/>
              </a:ext>
            </a:extLst>
          </p:cNvPr>
          <p:cNvSpPr>
            <a:spLocks noGrp="1"/>
          </p:cNvSpPr>
          <p:nvPr>
            <p:ph sz="half" idx="1"/>
          </p:nvPr>
        </p:nvSpPr>
        <p:spPr/>
        <p:txBody>
          <a:bodyPr/>
          <a:lstStyle/>
          <a:p>
            <a:pPr marL="457200" indent="-457200">
              <a:buFont typeface="+mj-lt"/>
              <a:buAutoNum type="arabicPeriod"/>
            </a:pPr>
            <a:r>
              <a:rPr lang="en-IN" b="1" dirty="0"/>
              <a:t>TensorFlow </a:t>
            </a:r>
          </a:p>
          <a:p>
            <a:pPr marL="457200" indent="-457200">
              <a:buFont typeface="+mj-lt"/>
              <a:buAutoNum type="arabicPeriod"/>
            </a:pPr>
            <a:r>
              <a:rPr lang="en-IN" b="1" dirty="0" err="1"/>
              <a:t>Numpy</a:t>
            </a:r>
            <a:r>
              <a:rPr lang="en-IN" b="1" dirty="0"/>
              <a:t> </a:t>
            </a:r>
          </a:p>
          <a:p>
            <a:pPr marL="457200" indent="-457200">
              <a:buFont typeface="+mj-lt"/>
              <a:buAutoNum type="arabicPeriod"/>
            </a:pPr>
            <a:r>
              <a:rPr lang="en-IN" b="1" dirty="0"/>
              <a:t>Pandas </a:t>
            </a:r>
          </a:p>
          <a:p>
            <a:pPr marL="457200" indent="-457200">
              <a:buFont typeface="+mj-lt"/>
              <a:buAutoNum type="arabicPeriod"/>
            </a:pPr>
            <a:r>
              <a:rPr lang="en-IN" b="1" dirty="0" err="1"/>
              <a:t>MatplotLib</a:t>
            </a:r>
            <a:endParaRPr lang="en-IN" b="1" dirty="0"/>
          </a:p>
          <a:p>
            <a:pPr marL="457200" indent="-457200">
              <a:buFont typeface="+mj-lt"/>
              <a:buAutoNum type="arabicPeriod"/>
            </a:pPr>
            <a:r>
              <a:rPr lang="en-IN" b="1" dirty="0"/>
              <a:t>Scikit-Learn </a:t>
            </a:r>
          </a:p>
        </p:txBody>
      </p:sp>
    </p:spTree>
    <p:extLst>
      <p:ext uri="{BB962C8B-B14F-4D97-AF65-F5344CB8AC3E}">
        <p14:creationId xmlns:p14="http://schemas.microsoft.com/office/powerpoint/2010/main" val="3370967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8BE-8628-8E79-C4AD-3DC31ECB3075}"/>
              </a:ext>
            </a:extLst>
          </p:cNvPr>
          <p:cNvSpPr>
            <a:spLocks noGrp="1"/>
          </p:cNvSpPr>
          <p:nvPr>
            <p:ph type="title"/>
          </p:nvPr>
        </p:nvSpPr>
        <p:spPr/>
        <p:txBody>
          <a:bodyPr>
            <a:noAutofit/>
          </a:bodyPr>
          <a:lstStyle/>
          <a:p>
            <a:br>
              <a:rPr lang="en-US" dirty="0">
                <a:ea typeface="Calibri" panose="020F0502020204030204"/>
                <a:cs typeface="Calibri" panose="020F0502020204030204"/>
                <a:sym typeface="Calibri" panose="020F0502020204030204"/>
              </a:rPr>
            </a:br>
            <a:br>
              <a:rPr lang="en-US" dirty="0">
                <a:ea typeface="Calibri" panose="020F0502020204030204"/>
                <a:cs typeface="Calibri" panose="020F0502020204030204"/>
                <a:sym typeface="Calibri" panose="020F0502020204030204"/>
              </a:rPr>
            </a:br>
            <a:br>
              <a:rPr lang="en-US" dirty="0">
                <a:ea typeface="Calibri" panose="020F0502020204030204"/>
                <a:cs typeface="Calibri" panose="020F0502020204030204"/>
                <a:sym typeface="Calibri" panose="020F0502020204030204"/>
              </a:rPr>
            </a:br>
            <a:br>
              <a:rPr lang="en-US" dirty="0">
                <a:ea typeface="Calibri" panose="020F0502020204030204"/>
                <a:cs typeface="Calibri" panose="020F0502020204030204"/>
                <a:sym typeface="Calibri" panose="020F0502020204030204"/>
              </a:rPr>
            </a:br>
            <a:br>
              <a:rPr lang="en-US" dirty="0">
                <a:ea typeface="Calibri" panose="020F0502020204030204"/>
                <a:cs typeface="Calibri" panose="020F0502020204030204"/>
                <a:sym typeface="Calibri" panose="020F0502020204030204"/>
              </a:rPr>
            </a:br>
            <a:br>
              <a:rPr lang="en-US" dirty="0">
                <a:ea typeface="Calibri" panose="020F0502020204030204"/>
                <a:cs typeface="Calibri" panose="020F0502020204030204"/>
                <a:sym typeface="Calibri" panose="020F0502020204030204"/>
              </a:rPr>
            </a:br>
            <a:br>
              <a:rPr lang="en-US" dirty="0">
                <a:ea typeface="Calibri" panose="020F0502020204030204"/>
                <a:cs typeface="Calibri" panose="020F0502020204030204"/>
                <a:sym typeface="Calibri" panose="020F0502020204030204"/>
              </a:rPr>
            </a:br>
            <a:r>
              <a:rPr lang="en-US" dirty="0">
                <a:ea typeface="Calibri" panose="020F0502020204030204"/>
                <a:cs typeface="Calibri" panose="020F0502020204030204"/>
                <a:sym typeface="Calibri" panose="020F0502020204030204"/>
              </a:rPr>
              <a:t>SYSTEM IMPLEMENTATION &amp; METHODOLOGIES </a:t>
            </a:r>
            <a:endParaRPr lang="en-IN" dirty="0"/>
          </a:p>
        </p:txBody>
      </p:sp>
      <p:sp>
        <p:nvSpPr>
          <p:cNvPr id="3" name="Content Placeholder 2">
            <a:extLst>
              <a:ext uri="{FF2B5EF4-FFF2-40B4-BE49-F238E27FC236}">
                <a16:creationId xmlns:a16="http://schemas.microsoft.com/office/drawing/2014/main" id="{8B6A8746-34DD-94EE-3D7C-A845C4C3C5F4}"/>
              </a:ext>
            </a:extLst>
          </p:cNvPr>
          <p:cNvSpPr>
            <a:spLocks noGrp="1"/>
          </p:cNvSpPr>
          <p:nvPr>
            <p:ph sz="half" idx="1"/>
          </p:nvPr>
        </p:nvSpPr>
        <p:spPr>
          <a:xfrm>
            <a:off x="1097278" y="1845734"/>
            <a:ext cx="10332721" cy="4023360"/>
          </a:xfrm>
        </p:spPr>
        <p:txBody>
          <a:bodyPr>
            <a:normAutofit fontScale="92500" lnSpcReduction="10000"/>
          </a:bodyPr>
          <a:lstStyle/>
          <a:p>
            <a:pPr marL="0" indent="0" algn="just">
              <a:buNone/>
            </a:pPr>
            <a:r>
              <a:rPr lang="en-US" sz="1800" b="1" i="0" dirty="0">
                <a:solidFill>
                  <a:schemeClr val="tx1"/>
                </a:solidFill>
                <a:effectLst/>
                <a:latin typeface="Google Sans"/>
              </a:rPr>
              <a:t>1. Data Preprocessing: </a:t>
            </a:r>
          </a:p>
          <a:p>
            <a:pPr marL="0" indent="0" algn="just">
              <a:buNone/>
            </a:pPr>
            <a:r>
              <a:rPr lang="en-US" sz="1800" b="0" i="0" dirty="0">
                <a:solidFill>
                  <a:schemeClr val="tx1"/>
                </a:solidFill>
                <a:effectLst/>
                <a:latin typeface="Google Sans"/>
              </a:rPr>
              <a:t>        Clean and normalize the data to prepare it for analysis.</a:t>
            </a:r>
          </a:p>
          <a:p>
            <a:pPr marL="0" indent="0" algn="just">
              <a:buNone/>
            </a:pPr>
            <a:r>
              <a:rPr lang="en-US" sz="1800" b="1" i="0" dirty="0">
                <a:solidFill>
                  <a:schemeClr val="tx1"/>
                </a:solidFill>
                <a:effectLst/>
                <a:latin typeface="Google Sans"/>
              </a:rPr>
              <a:t>2. LDN Algorithm Implementation: </a:t>
            </a:r>
          </a:p>
          <a:p>
            <a:pPr algn="just">
              <a:buFont typeface="Arial" panose="020B0604020202020204" pitchFamily="34" charset="0"/>
              <a:buChar char="•"/>
            </a:pPr>
            <a:r>
              <a:rPr lang="en-US" sz="1800" b="0" i="0" dirty="0">
                <a:solidFill>
                  <a:schemeClr val="tx1"/>
                </a:solidFill>
                <a:effectLst/>
                <a:latin typeface="Google Sans"/>
              </a:rPr>
              <a:t> Define the local density ratio threshold. </a:t>
            </a:r>
          </a:p>
          <a:p>
            <a:pPr algn="just">
              <a:buFont typeface="Arial" panose="020B0604020202020204" pitchFamily="34" charset="0"/>
              <a:buChar char="•"/>
            </a:pPr>
            <a:r>
              <a:rPr lang="en-US" sz="1800" b="0" i="0" dirty="0">
                <a:solidFill>
                  <a:schemeClr val="tx1"/>
                </a:solidFill>
                <a:effectLst/>
                <a:latin typeface="Google Sans"/>
              </a:rPr>
              <a:t> For each data point , Calculate the dynamic </a:t>
            </a:r>
            <a:r>
              <a:rPr lang="en-US" sz="1800" b="0" i="0" dirty="0" err="1">
                <a:solidFill>
                  <a:schemeClr val="tx1"/>
                </a:solidFill>
                <a:effectLst/>
                <a:latin typeface="Google Sans"/>
              </a:rPr>
              <a:t>kNN</a:t>
            </a:r>
            <a:r>
              <a:rPr lang="en-US" sz="1800" b="0" i="0" dirty="0">
                <a:solidFill>
                  <a:schemeClr val="tx1"/>
                </a:solidFill>
                <a:effectLst/>
                <a:latin typeface="Google Sans"/>
              </a:rPr>
              <a:t> based on the density ratio. </a:t>
            </a:r>
          </a:p>
          <a:p>
            <a:pPr algn="just">
              <a:buFont typeface="Arial" panose="020B0604020202020204" pitchFamily="34" charset="0"/>
              <a:buChar char="•"/>
            </a:pPr>
            <a:r>
              <a:rPr lang="en-US" sz="1800" b="0" i="0" dirty="0">
                <a:solidFill>
                  <a:schemeClr val="tx1"/>
                </a:solidFill>
                <a:effectLst/>
                <a:latin typeface="Google Sans"/>
              </a:rPr>
              <a:t> Compute the LOF score using the dynamic </a:t>
            </a:r>
            <a:r>
              <a:rPr lang="en-US" sz="1800" b="0" i="0" dirty="0" err="1">
                <a:solidFill>
                  <a:schemeClr val="tx1"/>
                </a:solidFill>
                <a:effectLst/>
                <a:latin typeface="Google Sans"/>
              </a:rPr>
              <a:t>kNN</a:t>
            </a:r>
            <a:r>
              <a:rPr lang="en-US" sz="1800" b="0" i="0" dirty="0">
                <a:solidFill>
                  <a:schemeClr val="tx1"/>
                </a:solidFill>
                <a:effectLst/>
                <a:latin typeface="Google Sans"/>
              </a:rPr>
              <a:t>. * Consider outlier influence and outlier probability.</a:t>
            </a:r>
          </a:p>
          <a:p>
            <a:pPr algn="just"/>
            <a:r>
              <a:rPr lang="en-US" sz="1800" b="1" i="0" dirty="0">
                <a:solidFill>
                  <a:schemeClr val="tx1"/>
                </a:solidFill>
                <a:effectLst/>
                <a:latin typeface="Google Sans"/>
              </a:rPr>
              <a:t>3. Outlier Scoring and Thresholding: </a:t>
            </a:r>
          </a:p>
          <a:p>
            <a:pPr algn="just"/>
            <a:r>
              <a:rPr lang="en-US" sz="1800" b="0" i="0" dirty="0">
                <a:solidFill>
                  <a:schemeClr val="tx1"/>
                </a:solidFill>
                <a:effectLst/>
                <a:latin typeface="Google Sans"/>
              </a:rPr>
              <a:t>Assign outlier scores to each data point based on the combined LOF, influence, and probability calculations. Apply a suitable threshold to identify outliers.</a:t>
            </a:r>
          </a:p>
          <a:p>
            <a:pPr algn="just"/>
            <a:r>
              <a:rPr lang="en-US" sz="1800" b="1" dirty="0">
                <a:solidFill>
                  <a:schemeClr val="tx1"/>
                </a:solidFill>
                <a:latin typeface="Google Sans"/>
              </a:rPr>
              <a:t>4</a:t>
            </a:r>
            <a:r>
              <a:rPr lang="en-US" sz="1800" b="1" i="0" dirty="0">
                <a:solidFill>
                  <a:schemeClr val="tx1"/>
                </a:solidFill>
                <a:effectLst/>
                <a:latin typeface="Google Sans"/>
              </a:rPr>
              <a:t>. Evaluation and Refinement: </a:t>
            </a:r>
            <a:r>
              <a:rPr lang="en-US" sz="1800" b="0" i="0" dirty="0">
                <a:solidFill>
                  <a:schemeClr val="tx1"/>
                </a:solidFill>
                <a:effectLst/>
                <a:latin typeface="Google Sans"/>
              </a:rPr>
              <a:t>Evaluate the performance of the LDN model on benchmark datasets or real-world applications. Fine-tune parameters and refine the algorithm as needed.</a:t>
            </a:r>
          </a:p>
          <a:p>
            <a:pPr algn="l"/>
            <a:endParaRPr lang="en-US" sz="1800" dirty="0">
              <a:solidFill>
                <a:schemeClr val="tx1"/>
              </a:solidFill>
              <a:latin typeface="Google Sans"/>
            </a:endParaRPr>
          </a:p>
          <a:p>
            <a:pPr algn="l"/>
            <a:endParaRPr lang="en-US" sz="1800" b="0" i="0" dirty="0">
              <a:solidFill>
                <a:schemeClr val="tx1"/>
              </a:solidFill>
              <a:effectLst/>
              <a:latin typeface="Google Sans"/>
            </a:endParaRPr>
          </a:p>
          <a:p>
            <a:pPr algn="l"/>
            <a:endParaRPr lang="en-US" sz="1800" dirty="0">
              <a:solidFill>
                <a:schemeClr val="tx1"/>
              </a:solidFill>
              <a:latin typeface="Google Sans"/>
            </a:endParaRPr>
          </a:p>
          <a:p>
            <a:pPr algn="l"/>
            <a:endParaRPr lang="en-US" sz="1800" b="0" i="0" dirty="0">
              <a:solidFill>
                <a:schemeClr val="tx1"/>
              </a:solidFill>
              <a:effectLst/>
              <a:latin typeface="Google Sans"/>
            </a:endParaRPr>
          </a:p>
          <a:p>
            <a:pPr algn="l"/>
            <a:endParaRPr lang="en-US" sz="1800" b="0" i="0" dirty="0">
              <a:solidFill>
                <a:schemeClr val="tx1"/>
              </a:solidFill>
              <a:effectLst/>
              <a:latin typeface="Google Sans"/>
            </a:endParaRPr>
          </a:p>
          <a:p>
            <a:endParaRPr lang="en-IN" sz="1800" dirty="0">
              <a:solidFill>
                <a:schemeClr val="tx1"/>
              </a:solidFill>
            </a:endParaRPr>
          </a:p>
        </p:txBody>
      </p:sp>
    </p:spTree>
    <p:extLst>
      <p:ext uri="{BB962C8B-B14F-4D97-AF65-F5344CB8AC3E}">
        <p14:creationId xmlns:p14="http://schemas.microsoft.com/office/powerpoint/2010/main" val="1494008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3B34D0-5E4B-3E1A-D1D9-0419BCB38F84}"/>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SCREEN-1</a:t>
            </a:r>
          </a:p>
        </p:txBody>
      </p:sp>
      <p:pic>
        <p:nvPicPr>
          <p:cNvPr id="5" name="Content Placeholder 4" descr="A screenshot of a computer&#10;&#10;Description automatically generated">
            <a:extLst>
              <a:ext uri="{FF2B5EF4-FFF2-40B4-BE49-F238E27FC236}">
                <a16:creationId xmlns:a16="http://schemas.microsoft.com/office/drawing/2014/main" id="{D0D5E180-E3B1-4076-C73F-77A4EEAAEBAB}"/>
              </a:ext>
            </a:extLst>
          </p:cNvPr>
          <p:cNvPicPr>
            <a:picLocks noGrp="1" noChangeAspect="1"/>
          </p:cNvPicPr>
          <p:nvPr>
            <p:ph sz="half" idx="1"/>
          </p:nvPr>
        </p:nvPicPr>
        <p:blipFill>
          <a:blip r:embed="rId2"/>
          <a:stretch>
            <a:fillRect/>
          </a:stretch>
        </p:blipFill>
        <p:spPr>
          <a:xfrm>
            <a:off x="633999" y="1353903"/>
            <a:ext cx="6909801" cy="3886762"/>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4C44242-5933-A522-64F2-07D05BE88D75}"/>
              </a:ext>
            </a:extLst>
          </p:cNvPr>
          <p:cNvSpPr>
            <a:spLocks noGrp="1"/>
          </p:cNvSpPr>
          <p:nvPr>
            <p:ph sz="half" idx="2"/>
          </p:nvPr>
        </p:nvSpPr>
        <p:spPr>
          <a:xfrm>
            <a:off x="7859485" y="2198914"/>
            <a:ext cx="3690257" cy="3670180"/>
          </a:xfrm>
        </p:spPr>
        <p:txBody>
          <a:bodyPr vert="horz" lIns="0" tIns="45720" rIns="0" bIns="45720" rtlCol="0">
            <a:normAutofit/>
          </a:bodyPr>
          <a:lstStyle/>
          <a:p>
            <a:pPr algn="just"/>
            <a:r>
              <a:rPr lang="en-US" sz="1800" dirty="0">
                <a:effectLst/>
                <a:latin typeface="Google Sans"/>
                <a:ea typeface="Times New Roman" panose="02020603050405020304" pitchFamily="18" charset="0"/>
                <a:cs typeface="Times New Roman" panose="02020603050405020304" pitchFamily="18" charset="0"/>
              </a:rPr>
              <a:t>In above screen dataset loaded and displaying some values and dataset does not contains any cluster labels and after applying KMEANS will get cluster label. In above graph x-axis contains attack names and y-axis contains count of each attack found in dataset. In above screen dataset contains some non-numeric data so close above graph and then click on ‘Preprocess Dataset’ button to process data and get below output</a:t>
            </a:r>
            <a:endParaRPr lang="en-IN" sz="1800" dirty="0">
              <a:effectLst/>
              <a:latin typeface="Google Sans"/>
              <a:ea typeface="Times New Roman" panose="02020603050405020304" pitchFamily="18" charset="0"/>
              <a:cs typeface="Times New Roman" panose="02020603050405020304" pitchFamily="18" charset="0"/>
            </a:endParaRPr>
          </a:p>
          <a:p>
            <a:endParaRPr lang="en-US" dirty="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7788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48" name="Straight Connector 4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0" name="Rectangle 4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8B69FC-8C22-2065-6FE8-F995486E19E7}"/>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SCREEN-2</a:t>
            </a:r>
          </a:p>
        </p:txBody>
      </p:sp>
      <p:pic>
        <p:nvPicPr>
          <p:cNvPr id="8" name="Content Placeholder 7">
            <a:extLst>
              <a:ext uri="{FF2B5EF4-FFF2-40B4-BE49-F238E27FC236}">
                <a16:creationId xmlns:a16="http://schemas.microsoft.com/office/drawing/2014/main" id="{B9DEDAAB-DB3F-90D0-1FA0-48E93FD066DA}"/>
              </a:ext>
            </a:extLst>
          </p:cNvPr>
          <p:cNvPicPr>
            <a:picLocks noGrp="1" noChangeAspect="1"/>
          </p:cNvPicPr>
          <p:nvPr>
            <p:ph sz="half" idx="2"/>
          </p:nvPr>
        </p:nvPicPr>
        <p:blipFill>
          <a:blip r:embed="rId2"/>
          <a:stretch>
            <a:fillRect/>
          </a:stretch>
        </p:blipFill>
        <p:spPr>
          <a:xfrm>
            <a:off x="633999" y="1353903"/>
            <a:ext cx="6909801" cy="3886762"/>
          </a:xfrm>
          <a:prstGeom prst="rect">
            <a:avLst/>
          </a:prstGeom>
        </p:spPr>
      </p:pic>
      <p:cxnSp>
        <p:nvCxnSpPr>
          <p:cNvPr id="52" name="Straight Connector 5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E87B35E-6048-3552-6428-F28D6B699325}"/>
              </a:ext>
            </a:extLst>
          </p:cNvPr>
          <p:cNvSpPr>
            <a:spLocks noGrp="1"/>
          </p:cNvSpPr>
          <p:nvPr>
            <p:ph sz="half" idx="1"/>
          </p:nvPr>
        </p:nvSpPr>
        <p:spPr>
          <a:xfrm>
            <a:off x="7859485" y="2198914"/>
            <a:ext cx="3690257" cy="3670180"/>
          </a:xfrm>
        </p:spPr>
        <p:txBody>
          <a:bodyPr vert="horz" lIns="0" tIns="45720" rIns="0" bIns="45720" rtlCol="0">
            <a:normAutofit/>
          </a:bodyPr>
          <a:lstStyle/>
          <a:p>
            <a:pPr algn="just"/>
            <a:r>
              <a:rPr lang="en-US" dirty="0">
                <a:latin typeface="Google Sans"/>
              </a:rPr>
              <a:t>In above screen we can see all values are converted to numeric data and in blue line we can see dataset contains 38755 records without outlier detection and now click on ‘Run Random Forest on Full Dataset’ button to train Random Forest and get below output</a:t>
            </a:r>
          </a:p>
        </p:txBody>
      </p:sp>
      <p:sp>
        <p:nvSpPr>
          <p:cNvPr id="54" name="Rectangle 5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6" name="Rectangle 5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68039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41428-A4D5-B1D8-1AC2-B5236EC9C106}"/>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SCREEN-3</a:t>
            </a:r>
          </a:p>
        </p:txBody>
      </p:sp>
      <p:pic>
        <p:nvPicPr>
          <p:cNvPr id="5" name="Content Placeholder 4">
            <a:extLst>
              <a:ext uri="{FF2B5EF4-FFF2-40B4-BE49-F238E27FC236}">
                <a16:creationId xmlns:a16="http://schemas.microsoft.com/office/drawing/2014/main" id="{4546B35B-F42A-98FC-ABC3-A7041E32E4F3}"/>
              </a:ext>
            </a:extLst>
          </p:cNvPr>
          <p:cNvPicPr>
            <a:picLocks noGrp="1" noChangeAspect="1"/>
          </p:cNvPicPr>
          <p:nvPr>
            <p:ph sz="half" idx="2"/>
          </p:nvPr>
        </p:nvPicPr>
        <p:blipFill>
          <a:blip r:embed="rId2"/>
          <a:stretch>
            <a:fillRect/>
          </a:stretch>
        </p:blipFill>
        <p:spPr>
          <a:xfrm>
            <a:off x="633999" y="1353903"/>
            <a:ext cx="6909801" cy="3886762"/>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176E77-A525-2323-2DE8-599CA9983A18}"/>
              </a:ext>
            </a:extLst>
          </p:cNvPr>
          <p:cNvSpPr>
            <a:spLocks noGrp="1"/>
          </p:cNvSpPr>
          <p:nvPr>
            <p:ph sz="half" idx="1"/>
          </p:nvPr>
        </p:nvSpPr>
        <p:spPr>
          <a:xfrm>
            <a:off x="7859485" y="2198914"/>
            <a:ext cx="3690257" cy="3670180"/>
          </a:xfrm>
        </p:spPr>
        <p:txBody>
          <a:bodyPr vert="horz" lIns="0" tIns="45720" rIns="0" bIns="45720" rtlCol="0">
            <a:normAutofit/>
          </a:bodyPr>
          <a:lstStyle/>
          <a:p>
            <a:pPr algn="just"/>
            <a:r>
              <a:rPr lang="en-US" sz="1800" dirty="0">
                <a:latin typeface="Google Sans"/>
              </a:rPr>
              <a:t>In above screen on full dataset with Random Forest we got 98% accuracy and in confusion matrix graph x-axis represents predicted attacks and y-axis represents TRUE test data attacks and in </a:t>
            </a:r>
            <a:r>
              <a:rPr lang="en-US" sz="1800" dirty="0" err="1">
                <a:latin typeface="Google Sans"/>
              </a:rPr>
              <a:t>diagnol</a:t>
            </a:r>
            <a:r>
              <a:rPr lang="en-US" sz="1800" dirty="0">
                <a:latin typeface="Google Sans"/>
              </a:rPr>
              <a:t> we can see both predicted and true labels are matching and now close above graph and then click on ‘Run K-Means Algorithm’ button to cluster entire dataset and get below output</a:t>
            </a:r>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3981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F2D11-E0C8-C3B0-2416-B5E76FB5F028}"/>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 -4</a:t>
            </a:r>
          </a:p>
        </p:txBody>
      </p:sp>
      <p:pic>
        <p:nvPicPr>
          <p:cNvPr id="5" name="Content Placeholder 4">
            <a:extLst>
              <a:ext uri="{FF2B5EF4-FFF2-40B4-BE49-F238E27FC236}">
                <a16:creationId xmlns:a16="http://schemas.microsoft.com/office/drawing/2014/main" id="{AF93870B-AF9C-8367-E777-DD7195A3A0F7}"/>
              </a:ext>
            </a:extLst>
          </p:cNvPr>
          <p:cNvPicPr>
            <a:picLocks noGrp="1" noChangeAspect="1"/>
          </p:cNvPicPr>
          <p:nvPr>
            <p:ph sz="half" idx="2"/>
          </p:nvPr>
        </p:nvPicPr>
        <p:blipFill>
          <a:blip r:embed="rId2"/>
          <a:stretch>
            <a:fillRect/>
          </a:stretch>
        </p:blipFill>
        <p:spPr>
          <a:xfrm>
            <a:off x="633999" y="1353903"/>
            <a:ext cx="6909801" cy="3886762"/>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E82D7E6-BA12-A427-F84D-E71C3A38BDC7}"/>
              </a:ext>
            </a:extLst>
          </p:cNvPr>
          <p:cNvSpPr>
            <a:spLocks noGrp="1"/>
          </p:cNvSpPr>
          <p:nvPr>
            <p:ph sz="half" idx="1"/>
          </p:nvPr>
        </p:nvSpPr>
        <p:spPr>
          <a:xfrm>
            <a:off x="7859485" y="2198914"/>
            <a:ext cx="3690257" cy="3670180"/>
          </a:xfrm>
        </p:spPr>
        <p:txBody>
          <a:bodyPr vert="horz" lIns="0" tIns="45720" rIns="0" bIns="45720" rtlCol="0">
            <a:normAutofit/>
          </a:bodyPr>
          <a:lstStyle/>
          <a:p>
            <a:pPr>
              <a:lnSpc>
                <a:spcPct val="100000"/>
              </a:lnSpc>
              <a:spcAft>
                <a:spcPts val="1000"/>
              </a:spcAft>
            </a:pPr>
            <a:r>
              <a:rPr lang="en-US" sz="1800" dirty="0">
                <a:effectLst/>
                <a:latin typeface="Google Sans"/>
                <a:ea typeface="Times New Roman" panose="02020603050405020304" pitchFamily="18" charset="0"/>
                <a:cs typeface="Times New Roman" panose="02020603050405020304" pitchFamily="18" charset="0"/>
              </a:rPr>
              <a:t>In above screen we can see cluster label added in last column and 16, 0, 22 are the cluster ID and now click on ‘LDNOD Outlier Detection with Random Forest’ button to apply LDNOD algorithm to compute similarity score between current record and </a:t>
            </a:r>
            <a:r>
              <a:rPr lang="en-US" sz="1800" dirty="0" err="1">
                <a:effectLst/>
                <a:latin typeface="Google Sans"/>
                <a:ea typeface="Times New Roman" panose="02020603050405020304" pitchFamily="18" charset="0"/>
                <a:cs typeface="Times New Roman" panose="02020603050405020304" pitchFamily="18" charset="0"/>
              </a:rPr>
              <a:t>neighbour</a:t>
            </a:r>
            <a:r>
              <a:rPr lang="en-US" sz="1800" dirty="0">
                <a:effectLst/>
                <a:latin typeface="Google Sans"/>
                <a:ea typeface="Times New Roman" panose="02020603050405020304" pitchFamily="18" charset="0"/>
                <a:cs typeface="Times New Roman" panose="02020603050405020304" pitchFamily="18" charset="0"/>
              </a:rPr>
              <a:t> records and if score is high then we will take that record and get below accuracy</a:t>
            </a:r>
            <a:endParaRPr lang="en-IN" sz="1800" dirty="0">
              <a:effectLst/>
              <a:latin typeface="Google Sans"/>
              <a:ea typeface="Times New Roman" panose="02020603050405020304" pitchFamily="18" charset="0"/>
              <a:cs typeface="Times New Roman" panose="02020603050405020304" pitchFamily="18" charset="0"/>
            </a:endParaRPr>
          </a:p>
          <a:p>
            <a:endParaRPr lang="en-US" dirty="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03392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A9E29A-A6D0-D94C-3429-7087CBEC455D}"/>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SCREEN-5</a:t>
            </a:r>
          </a:p>
        </p:txBody>
      </p:sp>
      <p:pic>
        <p:nvPicPr>
          <p:cNvPr id="5" name="Content Placeholder 4" descr="A screenshot of a computer&#10;&#10;Description automatically generated">
            <a:extLst>
              <a:ext uri="{FF2B5EF4-FFF2-40B4-BE49-F238E27FC236}">
                <a16:creationId xmlns:a16="http://schemas.microsoft.com/office/drawing/2014/main" id="{012E7418-8130-BC2C-7C07-26B4EDDA0DC3}"/>
              </a:ext>
            </a:extLst>
          </p:cNvPr>
          <p:cNvPicPr>
            <a:picLocks noGrp="1" noChangeAspect="1"/>
          </p:cNvPicPr>
          <p:nvPr>
            <p:ph sz="half" idx="2"/>
          </p:nvPr>
        </p:nvPicPr>
        <p:blipFill>
          <a:blip r:embed="rId2"/>
          <a:stretch>
            <a:fillRect/>
          </a:stretch>
        </p:blipFill>
        <p:spPr>
          <a:xfrm>
            <a:off x="633999" y="1353903"/>
            <a:ext cx="6909801" cy="3886762"/>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CB366A6-06BF-F530-4F1D-01412965D3E0}"/>
              </a:ext>
            </a:extLst>
          </p:cNvPr>
          <p:cNvSpPr>
            <a:spLocks noGrp="1"/>
          </p:cNvSpPr>
          <p:nvPr>
            <p:ph sz="half" idx="1"/>
          </p:nvPr>
        </p:nvSpPr>
        <p:spPr>
          <a:xfrm>
            <a:off x="7859485" y="2198914"/>
            <a:ext cx="3690257" cy="3670180"/>
          </a:xfrm>
        </p:spPr>
        <p:txBody>
          <a:bodyPr vert="horz" lIns="0" tIns="45720" rIns="0" bIns="45720" rtlCol="0">
            <a:normAutofit/>
          </a:bodyPr>
          <a:lstStyle/>
          <a:p>
            <a:pPr algn="just"/>
            <a:r>
              <a:rPr lang="en-US" sz="1800" dirty="0">
                <a:effectLst/>
                <a:latin typeface="Google Sans"/>
                <a:ea typeface="Times New Roman" panose="02020603050405020304" pitchFamily="18" charset="0"/>
                <a:cs typeface="Times New Roman" panose="02020603050405020304" pitchFamily="18" charset="0"/>
              </a:rPr>
              <a:t>In above screen in blue </a:t>
            </a:r>
            <a:r>
              <a:rPr lang="en-US" sz="1800" dirty="0" err="1">
                <a:effectLst/>
                <a:latin typeface="Google Sans"/>
                <a:ea typeface="Times New Roman" panose="02020603050405020304" pitchFamily="18" charset="0"/>
                <a:cs typeface="Times New Roman" panose="02020603050405020304" pitchFamily="18" charset="0"/>
              </a:rPr>
              <a:t>colour</a:t>
            </a:r>
            <a:r>
              <a:rPr lang="en-US" sz="1800" dirty="0">
                <a:effectLst/>
                <a:latin typeface="Google Sans"/>
                <a:ea typeface="Times New Roman" panose="02020603050405020304" pitchFamily="18" charset="0"/>
                <a:cs typeface="Times New Roman" panose="02020603050405020304" pitchFamily="18" charset="0"/>
              </a:rPr>
              <a:t> text we can see after applying outlier dataset size reduced to 35000 from 38000 and after applying outlier we got accuracy with same random forest as 99.80 and below is the confusion matrix graph</a:t>
            </a:r>
            <a:endParaRPr lang="en-IN" sz="1800" dirty="0">
              <a:effectLst/>
              <a:latin typeface="Google Sans"/>
              <a:ea typeface="Times New Roman" panose="02020603050405020304" pitchFamily="18" charset="0"/>
              <a:cs typeface="Times New Roman" panose="02020603050405020304" pitchFamily="18" charset="0"/>
            </a:endParaRPr>
          </a:p>
          <a:p>
            <a:endParaRPr lang="en-US" dirty="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75442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Rectangle 2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6" name="Straight Connector 2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F594F5-92F4-318C-4A24-317674552F4B}"/>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SCREEN-6</a:t>
            </a:r>
          </a:p>
        </p:txBody>
      </p:sp>
      <p:pic>
        <p:nvPicPr>
          <p:cNvPr id="5" name="Content Placeholder 4">
            <a:extLst>
              <a:ext uri="{FF2B5EF4-FFF2-40B4-BE49-F238E27FC236}">
                <a16:creationId xmlns:a16="http://schemas.microsoft.com/office/drawing/2014/main" id="{E7430577-9F40-64E1-9A2E-54207D0286F7}"/>
              </a:ext>
            </a:extLst>
          </p:cNvPr>
          <p:cNvPicPr>
            <a:picLocks noGrp="1" noChangeAspect="1"/>
          </p:cNvPicPr>
          <p:nvPr>
            <p:ph sz="half" idx="2"/>
          </p:nvPr>
        </p:nvPicPr>
        <p:blipFill>
          <a:blip r:embed="rId2"/>
          <a:stretch>
            <a:fillRect/>
          </a:stretch>
        </p:blipFill>
        <p:spPr>
          <a:xfrm>
            <a:off x="633999" y="1363234"/>
            <a:ext cx="6909801" cy="3886762"/>
          </a:xfrm>
          <a:prstGeom prst="rect">
            <a:avLst/>
          </a:prstGeom>
        </p:spPr>
      </p:pic>
      <p:cxnSp>
        <p:nvCxnSpPr>
          <p:cNvPr id="28" name="Straight Connector 2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6DCB16-457B-B847-3B9B-C6F0C9CD29F2}"/>
              </a:ext>
            </a:extLst>
          </p:cNvPr>
          <p:cNvSpPr>
            <a:spLocks noGrp="1"/>
          </p:cNvSpPr>
          <p:nvPr>
            <p:ph sz="half" idx="1"/>
          </p:nvPr>
        </p:nvSpPr>
        <p:spPr>
          <a:xfrm>
            <a:off x="7859485" y="2198914"/>
            <a:ext cx="3690257" cy="3670180"/>
          </a:xfrm>
        </p:spPr>
        <p:txBody>
          <a:bodyPr vert="horz" lIns="0" tIns="45720" rIns="0" bIns="45720" rtlCol="0">
            <a:normAutofit/>
          </a:bodyPr>
          <a:lstStyle/>
          <a:p>
            <a:pPr algn="just"/>
            <a:r>
              <a:rPr lang="en-US" sz="1800" dirty="0">
                <a:latin typeface="Google Sans"/>
              </a:rPr>
              <a:t>In above screen on full dataset with Random Forest we got 98% accuracy and in confusion matrix graph x-axis represents predicted attacks and y-axis represents TRUE test data attacks and in </a:t>
            </a:r>
            <a:r>
              <a:rPr lang="en-US" sz="1800" dirty="0" err="1">
                <a:latin typeface="Google Sans"/>
              </a:rPr>
              <a:t>diagnol</a:t>
            </a:r>
            <a:r>
              <a:rPr lang="en-US" sz="1800" dirty="0">
                <a:latin typeface="Google Sans"/>
              </a:rPr>
              <a:t> we can see both predicted and true labels are matching and now close above graph and then click on ‘Run K-Means Algorithm’ button to cluster entire dataset and get below output</a:t>
            </a:r>
          </a:p>
        </p:txBody>
      </p:sp>
      <p:sp>
        <p:nvSpPr>
          <p:cNvPr id="29" name="Rectangle 28">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0" name="Rectangle 29">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27896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4" name="Straight Connector 1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FA3776-7177-489C-575C-1AC688E8E75A}"/>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000" b="1" dirty="0"/>
              <a:t>SCREEN-7</a:t>
            </a:r>
          </a:p>
        </p:txBody>
      </p:sp>
      <p:pic>
        <p:nvPicPr>
          <p:cNvPr id="5" name="Content Placeholder 4">
            <a:extLst>
              <a:ext uri="{FF2B5EF4-FFF2-40B4-BE49-F238E27FC236}">
                <a16:creationId xmlns:a16="http://schemas.microsoft.com/office/drawing/2014/main" id="{1FE27F6B-F0F6-E2B8-7C28-5954AFC19466}"/>
              </a:ext>
            </a:extLst>
          </p:cNvPr>
          <p:cNvPicPr>
            <a:picLocks noGrp="1" noChangeAspect="1"/>
          </p:cNvPicPr>
          <p:nvPr>
            <p:ph sz="half" idx="2"/>
          </p:nvPr>
        </p:nvPicPr>
        <p:blipFill>
          <a:blip r:embed="rId2"/>
          <a:stretch>
            <a:fillRect/>
          </a:stretch>
        </p:blipFill>
        <p:spPr>
          <a:xfrm>
            <a:off x="633999" y="1353903"/>
            <a:ext cx="6909801" cy="3886762"/>
          </a:xfrm>
          <a:prstGeom prst="rect">
            <a:avLst/>
          </a:prstGeom>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42B0FBE-5BEB-0474-0906-318E3AC65C44}"/>
              </a:ext>
            </a:extLst>
          </p:cNvPr>
          <p:cNvSpPr>
            <a:spLocks noGrp="1"/>
          </p:cNvSpPr>
          <p:nvPr>
            <p:ph sz="half" idx="1"/>
          </p:nvPr>
        </p:nvSpPr>
        <p:spPr>
          <a:xfrm>
            <a:off x="7859485" y="2198914"/>
            <a:ext cx="3690257" cy="3670180"/>
          </a:xfrm>
        </p:spPr>
        <p:txBody>
          <a:bodyPr vert="horz" lIns="0" tIns="45720" rIns="0" bIns="45720" rtlCol="0">
            <a:normAutofit/>
          </a:bodyPr>
          <a:lstStyle/>
          <a:p>
            <a:pPr>
              <a:lnSpc>
                <a:spcPct val="115000"/>
              </a:lnSpc>
              <a:spcAft>
                <a:spcPts val="1000"/>
              </a:spcAft>
            </a:pPr>
            <a:r>
              <a:rPr lang="en-US" sz="1800" dirty="0">
                <a:effectLst/>
                <a:latin typeface="Google Sans"/>
                <a:ea typeface="Times New Roman" panose="02020603050405020304" pitchFamily="18" charset="0"/>
                <a:cs typeface="Times New Roman" panose="02020603050405020304" pitchFamily="18" charset="0"/>
              </a:rPr>
              <a:t>In the above graph x-axis represents technique name and y-axis represents accuracy and other metrics such as precision, recall and FSCORE with different </a:t>
            </a:r>
            <a:r>
              <a:rPr lang="en-US" sz="1800" dirty="0" err="1">
                <a:effectLst/>
                <a:latin typeface="Google Sans"/>
                <a:ea typeface="Times New Roman" panose="02020603050405020304" pitchFamily="18" charset="0"/>
                <a:cs typeface="Times New Roman" panose="02020603050405020304" pitchFamily="18" charset="0"/>
              </a:rPr>
              <a:t>colour</a:t>
            </a:r>
            <a:r>
              <a:rPr lang="en-US" sz="1800" dirty="0">
                <a:effectLst/>
                <a:latin typeface="Google Sans"/>
                <a:ea typeface="Times New Roman" panose="02020603050405020304" pitchFamily="18" charset="0"/>
                <a:cs typeface="Times New Roman" panose="02020603050405020304" pitchFamily="18" charset="0"/>
              </a:rPr>
              <a:t> bars and in both algorithm we got high accuracy after outlier detection.</a:t>
            </a:r>
            <a:endParaRPr lang="en-IN" sz="1800" dirty="0">
              <a:effectLst/>
              <a:latin typeface="Google Sans"/>
              <a:ea typeface="Times New Roman" panose="02020603050405020304" pitchFamily="18" charset="0"/>
              <a:cs typeface="Times New Roman" panose="02020603050405020304" pitchFamily="18" charset="0"/>
            </a:endParaRPr>
          </a:p>
          <a:p>
            <a:endParaRPr lang="en-US" dirty="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048358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188D-DF70-F684-01CB-B15874DA78D8}"/>
              </a:ext>
            </a:extLst>
          </p:cNvPr>
          <p:cNvSpPr>
            <a:spLocks noGrp="1"/>
          </p:cNvSpPr>
          <p:nvPr>
            <p:ph type="title"/>
          </p:nvPr>
        </p:nvSpPr>
        <p:spPr/>
        <p:txBody>
          <a:bodyPr/>
          <a:lstStyle/>
          <a:p>
            <a:r>
              <a:rPr lang="en-IN" dirty="0"/>
              <a:t>INDEX </a:t>
            </a:r>
          </a:p>
        </p:txBody>
      </p:sp>
      <p:sp>
        <p:nvSpPr>
          <p:cNvPr id="3" name="Content Placeholder 2">
            <a:extLst>
              <a:ext uri="{FF2B5EF4-FFF2-40B4-BE49-F238E27FC236}">
                <a16:creationId xmlns:a16="http://schemas.microsoft.com/office/drawing/2014/main" id="{78DCBC95-6865-A3D9-B942-211E96B1D5DD}"/>
              </a:ext>
            </a:extLst>
          </p:cNvPr>
          <p:cNvSpPr>
            <a:spLocks noGrp="1"/>
          </p:cNvSpPr>
          <p:nvPr>
            <p:ph idx="1"/>
          </p:nvPr>
        </p:nvSpPr>
        <p:spPr/>
        <p:txBody>
          <a:bodyPr/>
          <a:lstStyle/>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Abstract</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Problem Definition</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Motivation</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Objectives</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Existing System</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Proposed System</a:t>
            </a:r>
          </a:p>
          <a:p>
            <a:pPr marL="457200" lvl="0" indent="-374650" algn="l" rtl="0">
              <a:spcBef>
                <a:spcPts val="0"/>
              </a:spcBef>
              <a:spcAft>
                <a:spcPts val="0"/>
              </a:spcAft>
              <a:buSzPts val="2300"/>
              <a:buFont typeface="Calibri" panose="020F0502020204030204"/>
              <a:buAutoNum type="arabicPeriod"/>
            </a:pPr>
            <a:r>
              <a:rPr lang="en-US" dirty="0">
                <a:latin typeface="Calibri" panose="020F0502020204030204"/>
                <a:ea typeface="Calibri" panose="020F0502020204030204"/>
                <a:cs typeface="Calibri" panose="020F0502020204030204"/>
                <a:sym typeface="Calibri" panose="020F0502020204030204"/>
              </a:rPr>
              <a:t>Hardware Software </a:t>
            </a:r>
            <a:r>
              <a:rPr lang="en-US" sz="2000" dirty="0">
                <a:latin typeface="Calibri" panose="020F0502020204030204"/>
                <a:ea typeface="Calibri" panose="020F0502020204030204"/>
                <a:cs typeface="Calibri" panose="020F0502020204030204"/>
                <a:sym typeface="Calibri" panose="020F0502020204030204"/>
              </a:rPr>
              <a:t>Requirements</a:t>
            </a:r>
          </a:p>
          <a:p>
            <a:pPr marL="457200" lvl="0" indent="-374650" algn="l" rtl="0">
              <a:spcBef>
                <a:spcPts val="0"/>
              </a:spcBef>
              <a:spcAft>
                <a:spcPts val="0"/>
              </a:spcAft>
              <a:buSzPts val="2300"/>
              <a:buFont typeface="Calibri" panose="020F0502020204030204"/>
              <a:buAutoNum type="arabicPeriod"/>
            </a:pPr>
            <a:r>
              <a:rPr lang="en-US" dirty="0">
                <a:latin typeface="Calibri" panose="020F0502020204030204"/>
                <a:ea typeface="Calibri" panose="020F0502020204030204"/>
                <a:cs typeface="Calibri" panose="020F0502020204030204"/>
                <a:sym typeface="Calibri" panose="020F0502020204030204"/>
              </a:rPr>
              <a:t>System Architecture </a:t>
            </a:r>
            <a:endParaRPr lang="en-US" sz="2000" dirty="0">
              <a:latin typeface="Calibri" panose="020F0502020204030204"/>
              <a:ea typeface="Calibri" panose="020F0502020204030204"/>
              <a:cs typeface="Calibri" panose="020F0502020204030204"/>
              <a:sym typeface="Calibri" panose="020F0502020204030204"/>
            </a:endParaRP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Technologies Used</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 System Implementation &amp; Methodologies</a:t>
            </a:r>
          </a:p>
          <a:p>
            <a:pPr marL="457200" lvl="0" indent="-374650" algn="l" rtl="0">
              <a:spcBef>
                <a:spcPts val="0"/>
              </a:spcBef>
              <a:spcAft>
                <a:spcPts val="0"/>
              </a:spcAft>
              <a:buSzPts val="2300"/>
              <a:buFont typeface="Calibri" panose="020F0502020204030204"/>
              <a:buAutoNum type="arabicPeriod"/>
            </a:pPr>
            <a:r>
              <a:rPr lang="en-US" sz="2000" dirty="0">
                <a:latin typeface="Calibri" panose="020F0502020204030204"/>
                <a:ea typeface="Calibri" panose="020F0502020204030204"/>
                <a:cs typeface="Calibri" panose="020F0502020204030204"/>
                <a:sym typeface="Calibri" panose="020F0502020204030204"/>
              </a:rPr>
              <a:t> Conclusion  </a:t>
            </a:r>
          </a:p>
          <a:p>
            <a:endParaRPr lang="en-IN" dirty="0"/>
          </a:p>
        </p:txBody>
      </p:sp>
    </p:spTree>
    <p:extLst>
      <p:ext uri="{BB962C8B-B14F-4D97-AF65-F5344CB8AC3E}">
        <p14:creationId xmlns:p14="http://schemas.microsoft.com/office/powerpoint/2010/main" val="165032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D506-C50F-F785-3A4E-B67EC96FD5C2}"/>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B066A32B-E99A-7EB8-CB5D-E26D66DA28FB}"/>
              </a:ext>
            </a:extLst>
          </p:cNvPr>
          <p:cNvSpPr>
            <a:spLocks noGrp="1"/>
          </p:cNvSpPr>
          <p:nvPr>
            <p:ph sz="half" idx="1"/>
          </p:nvPr>
        </p:nvSpPr>
        <p:spPr>
          <a:xfrm>
            <a:off x="1097280" y="2181636"/>
            <a:ext cx="9436982" cy="4023360"/>
          </a:xfrm>
        </p:spPr>
        <p:txBody>
          <a:bodyPr>
            <a:normAutofit/>
          </a:bodyPr>
          <a:lstStyle/>
          <a:p>
            <a:pPr algn="just"/>
            <a:r>
              <a:rPr lang="en-US" sz="1800" dirty="0">
                <a:solidFill>
                  <a:schemeClr val="tx1"/>
                </a:solidFill>
                <a:latin typeface="Google Sans"/>
              </a:rPr>
              <a:t>In this paper, a new local detection algorithm (LDNOD) and its framework (LDNOD-km) have been proposed. The LDNOD is insensitive to neighborhood parameter due to the stability of DRNN, which constructs neighborhood of an instance based on dynamic reference objects. Moreover, sharing neighborhoods of close objects and scoring each local region are designed, which can potentially reduce the running time of LDNOD. Because the LDNOD-km combines the benefits of both LDNOD and k-means, it is able to handle large-scale datasets efficiently without sacrificing accuracy. Finally, experimental results have demonstrated the effectiveness of LDNOD and its framework. In the future, we will further improve LDNOD-km and apply it to handle larger scale and high dimensional datasets.</a:t>
            </a:r>
            <a:endParaRPr lang="en-IN" sz="1800" dirty="0">
              <a:solidFill>
                <a:schemeClr val="tx1"/>
              </a:solidFill>
              <a:latin typeface="Google Sans"/>
            </a:endParaRPr>
          </a:p>
        </p:txBody>
      </p:sp>
    </p:spTree>
    <p:extLst>
      <p:ext uri="{BB962C8B-B14F-4D97-AF65-F5344CB8AC3E}">
        <p14:creationId xmlns:p14="http://schemas.microsoft.com/office/powerpoint/2010/main" val="339733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Rectangle 8">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1" name="Straight Connector 10">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E12AB9-D03C-D2E2-FDF6-38FDE4E3CECE}"/>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dirty="0">
                <a:solidFill>
                  <a:schemeClr val="tx1">
                    <a:lumMod val="85000"/>
                    <a:lumOff val="15000"/>
                  </a:schemeClr>
                </a:solidFill>
              </a:rPr>
              <a:t>THANK YOU </a:t>
            </a:r>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367202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F0B1BD-C480-D7FE-0B2F-D1DD6B4673EF}"/>
              </a:ext>
            </a:extLst>
          </p:cNvPr>
          <p:cNvSpPr txBox="1"/>
          <p:nvPr/>
        </p:nvSpPr>
        <p:spPr>
          <a:xfrm>
            <a:off x="1138335" y="2136339"/>
            <a:ext cx="10207689" cy="1477328"/>
          </a:xfrm>
          <a:prstGeom prst="rect">
            <a:avLst/>
          </a:prstGeom>
          <a:noFill/>
        </p:spPr>
        <p:txBody>
          <a:bodyPr wrap="square">
            <a:spAutoFit/>
          </a:bodyPr>
          <a:lstStyle/>
          <a:p>
            <a:pPr algn="just"/>
            <a:r>
              <a:rPr lang="en-US" b="0" i="0" dirty="0">
                <a:effectLst/>
                <a:latin typeface="Google Sans"/>
              </a:rPr>
              <a:t>Local outlier detection faces challenges in large datasets. Existing algorithms struggle with efficiency and adaptability to diverse data patterns. We propose a novel approach using Dynamic References Nearest Neighbors (DRNN) for robust neighborhood selection and combine it with k-means for efficient outlier detection. Our method outperforms classical methods in accuracy and robustness, while maintaining high efficiency on large-scale data. This marks a significant advance in local outlier detection.</a:t>
            </a:r>
            <a:endParaRPr lang="en-IN" dirty="0"/>
          </a:p>
        </p:txBody>
      </p:sp>
      <p:sp>
        <p:nvSpPr>
          <p:cNvPr id="11" name="TextBox 10">
            <a:extLst>
              <a:ext uri="{FF2B5EF4-FFF2-40B4-BE49-F238E27FC236}">
                <a16:creationId xmlns:a16="http://schemas.microsoft.com/office/drawing/2014/main" id="{84D90418-2209-DBB8-C381-2EB43F0A54FC}"/>
              </a:ext>
            </a:extLst>
          </p:cNvPr>
          <p:cNvSpPr txBox="1"/>
          <p:nvPr/>
        </p:nvSpPr>
        <p:spPr>
          <a:xfrm>
            <a:off x="1138334" y="1047768"/>
            <a:ext cx="10207689" cy="830997"/>
          </a:xfrm>
          <a:prstGeom prst="rect">
            <a:avLst/>
          </a:prstGeom>
          <a:noFill/>
        </p:spPr>
        <p:txBody>
          <a:bodyPr wrap="square">
            <a:spAutoFit/>
          </a:bodyPr>
          <a:lstStyle/>
          <a:p>
            <a:pPr algn="just"/>
            <a:r>
              <a:rPr lang="en-IN" sz="4800" dirty="0">
                <a:latin typeface="+mj-lt"/>
              </a:rPr>
              <a:t>ABSTRACT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41AC-F96B-4226-C54B-F3738DD1DC7E}"/>
              </a:ext>
            </a:extLst>
          </p:cNvPr>
          <p:cNvSpPr>
            <a:spLocks noGrp="1"/>
          </p:cNvSpPr>
          <p:nvPr>
            <p:ph type="title"/>
          </p:nvPr>
        </p:nvSpPr>
        <p:spPr/>
        <p:txBody>
          <a:bodyPr/>
          <a:lstStyle/>
          <a:p>
            <a:r>
              <a:rPr lang="en-IN" dirty="0"/>
              <a:t>PROBLEM DEFINITION </a:t>
            </a:r>
          </a:p>
        </p:txBody>
      </p:sp>
      <p:sp>
        <p:nvSpPr>
          <p:cNvPr id="3" name="Content Placeholder 2">
            <a:extLst>
              <a:ext uri="{FF2B5EF4-FFF2-40B4-BE49-F238E27FC236}">
                <a16:creationId xmlns:a16="http://schemas.microsoft.com/office/drawing/2014/main" id="{36AC7200-A360-A8C7-2F98-C24CE0376D88}"/>
              </a:ext>
            </a:extLst>
          </p:cNvPr>
          <p:cNvSpPr>
            <a:spLocks noGrp="1"/>
          </p:cNvSpPr>
          <p:nvPr>
            <p:ph sz="half" idx="1"/>
          </p:nvPr>
        </p:nvSpPr>
        <p:spPr>
          <a:xfrm>
            <a:off x="1097278" y="1845734"/>
            <a:ext cx="7589521" cy="4023360"/>
          </a:xfrm>
        </p:spPr>
        <p:txBody>
          <a:bodyPr/>
          <a:lstStyle/>
          <a:p>
            <a:pPr algn="l"/>
            <a:r>
              <a:rPr lang="en-US" b="0" i="0" dirty="0">
                <a:solidFill>
                  <a:schemeClr val="tx1"/>
                </a:solidFill>
                <a:effectLst/>
                <a:latin typeface="Google Sans"/>
              </a:rPr>
              <a:t>Develop a novel and robust outlier detection framework that addresses the limitations of existing methods and effectively identifies outliers in large-scale datasets while ensuring:</a:t>
            </a:r>
          </a:p>
          <a:p>
            <a:pPr algn="l">
              <a:buFont typeface="Arial" panose="020B0604020202020204" pitchFamily="34" charset="0"/>
              <a:buChar char="•"/>
            </a:pPr>
            <a:r>
              <a:rPr lang="en-US" b="0" i="0" dirty="0">
                <a:solidFill>
                  <a:schemeClr val="tx1"/>
                </a:solidFill>
                <a:effectLst/>
                <a:latin typeface="Google Sans"/>
              </a:rPr>
              <a:t> High accuracy in outlier detection, even with diverse data patterns.</a:t>
            </a:r>
          </a:p>
          <a:p>
            <a:pPr algn="l">
              <a:buFont typeface="Arial" panose="020B0604020202020204" pitchFamily="34" charset="0"/>
              <a:buChar char="•"/>
            </a:pPr>
            <a:r>
              <a:rPr lang="en-US" b="0" i="0" dirty="0">
                <a:solidFill>
                  <a:schemeClr val="tx1"/>
                </a:solidFill>
                <a:effectLst/>
                <a:latin typeface="Google Sans"/>
              </a:rPr>
              <a:t> Efficiency in terms of computational time and resource usage.</a:t>
            </a:r>
          </a:p>
          <a:p>
            <a:pPr algn="l">
              <a:buFont typeface="Arial" panose="020B0604020202020204" pitchFamily="34" charset="0"/>
              <a:buChar char="•"/>
            </a:pPr>
            <a:r>
              <a:rPr lang="en-US" b="0" i="0" dirty="0">
                <a:solidFill>
                  <a:schemeClr val="tx1"/>
                </a:solidFill>
                <a:effectLst/>
                <a:latin typeface="Google Sans"/>
              </a:rPr>
              <a:t> Robustness to variations in dataset characteristics and parameters.</a:t>
            </a:r>
          </a:p>
          <a:p>
            <a:pPr algn="l">
              <a:buFont typeface="Arial" panose="020B0604020202020204" pitchFamily="34" charset="0"/>
              <a:buChar char="•"/>
            </a:pPr>
            <a:r>
              <a:rPr lang="en-US" b="0" i="0" dirty="0">
                <a:solidFill>
                  <a:schemeClr val="tx1"/>
                </a:solidFill>
                <a:effectLst/>
                <a:latin typeface="Google Sans"/>
              </a:rPr>
              <a:t> Scalability to handle large datasets efficiently.</a:t>
            </a:r>
          </a:p>
          <a:p>
            <a:endParaRPr lang="en-IN" sz="1800" dirty="0">
              <a:solidFill>
                <a:schemeClr val="tx1"/>
              </a:solidFill>
            </a:endParaRPr>
          </a:p>
        </p:txBody>
      </p:sp>
    </p:spTree>
    <p:extLst>
      <p:ext uri="{BB962C8B-B14F-4D97-AF65-F5344CB8AC3E}">
        <p14:creationId xmlns:p14="http://schemas.microsoft.com/office/powerpoint/2010/main" val="210367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0EDF7-9EEE-9E96-C77A-851815BBA30F}"/>
              </a:ext>
            </a:extLst>
          </p:cNvPr>
          <p:cNvSpPr>
            <a:spLocks noGrp="1"/>
          </p:cNvSpPr>
          <p:nvPr>
            <p:ph type="title"/>
          </p:nvPr>
        </p:nvSpPr>
        <p:spPr/>
        <p:txBody>
          <a:bodyPr/>
          <a:lstStyle/>
          <a:p>
            <a:r>
              <a:rPr lang="en-IN" dirty="0"/>
              <a:t>MOTIVATION </a:t>
            </a:r>
          </a:p>
        </p:txBody>
      </p:sp>
      <p:sp>
        <p:nvSpPr>
          <p:cNvPr id="3" name="Content Placeholder 2">
            <a:extLst>
              <a:ext uri="{FF2B5EF4-FFF2-40B4-BE49-F238E27FC236}">
                <a16:creationId xmlns:a16="http://schemas.microsoft.com/office/drawing/2014/main" id="{1A39C875-493D-E9D6-77CE-4671F0E95F3D}"/>
              </a:ext>
            </a:extLst>
          </p:cNvPr>
          <p:cNvSpPr>
            <a:spLocks noGrp="1"/>
          </p:cNvSpPr>
          <p:nvPr>
            <p:ph sz="half" idx="1"/>
          </p:nvPr>
        </p:nvSpPr>
        <p:spPr>
          <a:xfrm>
            <a:off x="1097279" y="1845734"/>
            <a:ext cx="10058400" cy="4023360"/>
          </a:xfrm>
        </p:spPr>
        <p:txBody>
          <a:bodyPr>
            <a:normAutofit lnSpcReduction="10000"/>
          </a:bodyPr>
          <a:lstStyle/>
          <a:p>
            <a:pPr algn="just"/>
            <a:br>
              <a:rPr lang="en-US" b="0" i="0" dirty="0">
                <a:solidFill>
                  <a:srgbClr val="E3E3E3"/>
                </a:solidFill>
                <a:effectLst/>
                <a:latin typeface="Google Sans"/>
              </a:rPr>
            </a:br>
            <a:r>
              <a:rPr lang="en-US" b="0" i="0" dirty="0">
                <a:solidFill>
                  <a:schemeClr val="tx1"/>
                </a:solidFill>
                <a:effectLst/>
                <a:latin typeface="Google Sans"/>
              </a:rPr>
              <a:t>The hidden gems within massive datasets can be obscured by outliers, distorting analytics and hindering model performance. Traditional outlier detection methods often stumble in the face of such vast collections of data, yielding inaccurate results, being overly sensitive to parameter settings, and bogging down under computational weight. Driven by the desire to bridge these shortcomings, I embarked on a quest to craft a novel, robust solution for pinpointing outliers with both accuracy and </a:t>
            </a:r>
            <a:r>
              <a:rPr lang="en-US" sz="1800" b="0" i="0" dirty="0">
                <a:solidFill>
                  <a:schemeClr val="tx1"/>
                </a:solidFill>
                <a:effectLst/>
                <a:latin typeface="Google Sans"/>
              </a:rPr>
              <a:t>efficiency</a:t>
            </a:r>
            <a:r>
              <a:rPr lang="en-US" b="0" i="0" dirty="0">
                <a:solidFill>
                  <a:schemeClr val="tx1"/>
                </a:solidFill>
                <a:effectLst/>
                <a:latin typeface="Google Sans"/>
              </a:rPr>
              <a:t>.</a:t>
            </a:r>
          </a:p>
          <a:p>
            <a:pPr algn="just"/>
            <a:r>
              <a:rPr lang="en-US" b="0" i="0" dirty="0">
                <a:solidFill>
                  <a:schemeClr val="tx1"/>
                </a:solidFill>
                <a:effectLst/>
                <a:latin typeface="Google Sans"/>
              </a:rPr>
              <a:t>By harnessing the adaptive power of Local Dynamic Neighborhoods (LDN), which offer data-driven neighbor selection for each point, I sought to build an outlier detection framework that would dynamically adjust to the unique patterns within each dataset. To ensure scalability and maintain high accuracy, I envisioned fusing LDN with the well-established k-means clustering algorithm. This project, ultimately, is a valiant step towards expanding the frontiers of large-scale outlier detection, aiming to deliver a powerful and versatile tool that empowers insightful data analysis.</a:t>
            </a:r>
          </a:p>
          <a:p>
            <a:endParaRPr lang="en-IN" dirty="0"/>
          </a:p>
        </p:txBody>
      </p:sp>
    </p:spTree>
    <p:extLst>
      <p:ext uri="{BB962C8B-B14F-4D97-AF65-F5344CB8AC3E}">
        <p14:creationId xmlns:p14="http://schemas.microsoft.com/office/powerpoint/2010/main" val="269042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5067-711E-F4EF-7446-B52FC5F670F7}"/>
              </a:ext>
            </a:extLst>
          </p:cNvPr>
          <p:cNvSpPr>
            <a:spLocks noGrp="1"/>
          </p:cNvSpPr>
          <p:nvPr>
            <p:ph type="title"/>
          </p:nvPr>
        </p:nvSpPr>
        <p:spPr/>
        <p:txBody>
          <a:bodyPr/>
          <a:lstStyle/>
          <a:p>
            <a:r>
              <a:rPr lang="en-GB" sz="4800" dirty="0">
                <a:ea typeface="Calibri" panose="020F0502020204030204"/>
                <a:cs typeface="Calibri" panose="020F0502020204030204"/>
                <a:sym typeface="Calibri" panose="020F0502020204030204"/>
              </a:rPr>
              <a:t>OBJECTIVES</a:t>
            </a:r>
            <a:r>
              <a:rPr lang="en-GB" sz="4800" dirty="0">
                <a:latin typeface="Calibri" panose="020F0502020204030204"/>
                <a:ea typeface="Calibri" panose="020F0502020204030204"/>
                <a:cs typeface="Calibri" panose="020F0502020204030204"/>
                <a:sym typeface="Calibri" panose="020F0502020204030204"/>
              </a:rPr>
              <a:t> </a:t>
            </a:r>
            <a:endParaRPr lang="en-IN" dirty="0"/>
          </a:p>
        </p:txBody>
      </p:sp>
      <p:sp>
        <p:nvSpPr>
          <p:cNvPr id="3" name="Content Placeholder 2">
            <a:extLst>
              <a:ext uri="{FF2B5EF4-FFF2-40B4-BE49-F238E27FC236}">
                <a16:creationId xmlns:a16="http://schemas.microsoft.com/office/drawing/2014/main" id="{1038A945-A67A-FD38-C3C3-836767A42825}"/>
              </a:ext>
            </a:extLst>
          </p:cNvPr>
          <p:cNvSpPr>
            <a:spLocks noGrp="1"/>
          </p:cNvSpPr>
          <p:nvPr>
            <p:ph sz="half" idx="1"/>
          </p:nvPr>
        </p:nvSpPr>
        <p:spPr>
          <a:xfrm>
            <a:off x="1097279" y="1845734"/>
            <a:ext cx="9828868" cy="4023360"/>
          </a:xfrm>
        </p:spPr>
        <p:txBody>
          <a:bodyPr>
            <a:normAutofit/>
          </a:bodyPr>
          <a:lstStyle/>
          <a:p>
            <a:pPr algn="just">
              <a:buFont typeface="Arial" panose="020B0604020202020204" pitchFamily="34" charset="0"/>
              <a:buChar char="•"/>
            </a:pPr>
            <a:r>
              <a:rPr lang="en-US" sz="1800" b="0" i="0" dirty="0">
                <a:solidFill>
                  <a:schemeClr val="tx1"/>
                </a:solidFill>
                <a:effectLst/>
                <a:latin typeface="Google Sans"/>
              </a:rPr>
              <a:t>Forge a novel LDN (Local Dynamic Neighborhood) approach: This data-driven technique will dynamically adapt neighbor selection for each data point, unlike rigid traditional methods.</a:t>
            </a:r>
          </a:p>
          <a:p>
            <a:pPr algn="just">
              <a:buFont typeface="Arial" panose="020B0604020202020204" pitchFamily="34" charset="0"/>
              <a:buChar char="•"/>
            </a:pPr>
            <a:r>
              <a:rPr lang="en-US" sz="1800" b="0" i="0" dirty="0">
                <a:solidFill>
                  <a:schemeClr val="tx1"/>
                </a:solidFill>
                <a:effectLst/>
                <a:latin typeface="Google Sans"/>
              </a:rPr>
              <a:t>Conquer accuracy and efficiency: We aim to craft a framework that swiftly flags outliers with exceptional precision, even in the face of vast datasets.</a:t>
            </a:r>
          </a:p>
          <a:p>
            <a:pPr algn="just">
              <a:buFont typeface="Arial" panose="020B0604020202020204" pitchFamily="34" charset="0"/>
              <a:buChar char="•"/>
            </a:pPr>
            <a:r>
              <a:rPr lang="en-US" sz="1800" b="0" i="0" dirty="0">
                <a:solidFill>
                  <a:schemeClr val="tx1"/>
                </a:solidFill>
                <a:effectLst/>
                <a:latin typeface="Google Sans"/>
              </a:rPr>
              <a:t>Break free from parameter sensitivity: Traditional methods often buckle under sensitive settings. We'll strive for an LDN framework that gracefully navigates different parameters without sacrificing accuracy.</a:t>
            </a:r>
          </a:p>
          <a:p>
            <a:pPr algn="just">
              <a:buFont typeface="Arial" panose="020B0604020202020204" pitchFamily="34" charset="0"/>
              <a:buChar char="•"/>
            </a:pPr>
            <a:r>
              <a:rPr lang="en-US" sz="1800" b="0" i="0" dirty="0">
                <a:solidFill>
                  <a:schemeClr val="tx1"/>
                </a:solidFill>
                <a:effectLst/>
                <a:latin typeface="Google Sans"/>
              </a:rPr>
              <a:t>Unite LDN with the trusted k-means: By harnessing the strengths of both approaches, we seek to achieve both efficiency and high accuracy, even with large-scale datasets.</a:t>
            </a:r>
          </a:p>
          <a:p>
            <a:pPr algn="just">
              <a:buFont typeface="Arial" panose="020B0604020202020204" pitchFamily="34" charset="0"/>
              <a:buChar char="•"/>
            </a:pPr>
            <a:r>
              <a:rPr lang="en-US" sz="1800" b="0" i="0" dirty="0">
                <a:solidFill>
                  <a:schemeClr val="tx1"/>
                </a:solidFill>
                <a:effectLst/>
                <a:latin typeface="Google Sans"/>
              </a:rPr>
              <a:t>Push the boundaries of outlier detection: This project aspires to be a pivotal leap forward, empowering researchers and analysts with a robust tool for uncovering hidden gems within massive datasets.</a:t>
            </a:r>
          </a:p>
          <a:p>
            <a:endParaRPr lang="en-IN" sz="1800" dirty="0">
              <a:solidFill>
                <a:schemeClr val="tx1"/>
              </a:solidFill>
            </a:endParaRPr>
          </a:p>
        </p:txBody>
      </p:sp>
    </p:spTree>
    <p:extLst>
      <p:ext uri="{BB962C8B-B14F-4D97-AF65-F5344CB8AC3E}">
        <p14:creationId xmlns:p14="http://schemas.microsoft.com/office/powerpoint/2010/main" val="214042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1005-5B95-2DCF-A6EB-0FB59FD7B99D}"/>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DB5C33CC-FBBE-093F-8AE4-C909505EFF24}"/>
              </a:ext>
            </a:extLst>
          </p:cNvPr>
          <p:cNvSpPr>
            <a:spLocks noGrp="1"/>
          </p:cNvSpPr>
          <p:nvPr>
            <p:ph sz="half" idx="1"/>
          </p:nvPr>
        </p:nvSpPr>
        <p:spPr/>
        <p:txBody>
          <a:bodyPr/>
          <a:lstStyle/>
          <a:p>
            <a:pPr marL="0" indent="0" algn="l">
              <a:buNone/>
            </a:pPr>
            <a:endParaRPr lang="en-US" sz="1800" b="0" i="0" dirty="0">
              <a:solidFill>
                <a:schemeClr val="tx1"/>
              </a:solidFill>
              <a:effectLst/>
              <a:latin typeface="Google Sans"/>
            </a:endParaRPr>
          </a:p>
          <a:p>
            <a:pPr algn="just">
              <a:buFont typeface="Arial" panose="020B0604020202020204" pitchFamily="34" charset="0"/>
              <a:buChar char="•"/>
            </a:pPr>
            <a:r>
              <a:rPr lang="en-US" sz="1800" b="0" i="0" dirty="0">
                <a:solidFill>
                  <a:schemeClr val="tx1"/>
                </a:solidFill>
                <a:effectLst/>
                <a:latin typeface="Google Sans"/>
              </a:rPr>
              <a:t>Accuracy vs. Efficiency: Existing methods often make trade-offs between accurate outlier detection and efficient computation, especially on large datasets.</a:t>
            </a:r>
          </a:p>
          <a:p>
            <a:pPr algn="just">
              <a:buFont typeface="Arial" panose="020B0604020202020204" pitchFamily="34" charset="0"/>
              <a:buChar char="•"/>
            </a:pPr>
            <a:r>
              <a:rPr lang="en-US" sz="1800" b="0" i="0" dirty="0">
                <a:solidFill>
                  <a:schemeClr val="tx1"/>
                </a:solidFill>
                <a:effectLst/>
                <a:latin typeface="Google Sans"/>
              </a:rPr>
              <a:t>Parameter Sensitivity: Many methods rely on carefully chosen parameters, such as neighborhood size or distance thresholds, making them less adaptable to diverse data.</a:t>
            </a:r>
          </a:p>
          <a:p>
            <a:pPr algn="just">
              <a:buFont typeface="Arial" panose="020B0604020202020204" pitchFamily="34" charset="0"/>
              <a:buChar char="•"/>
            </a:pPr>
            <a:r>
              <a:rPr lang="en-US" sz="1800" b="0" i="0" dirty="0">
                <a:solidFill>
                  <a:schemeClr val="tx1"/>
                </a:solidFill>
                <a:effectLst/>
                <a:latin typeface="Google Sans"/>
              </a:rPr>
              <a:t>Scalability: Traditional methods often have high time and space complexity, making them impractical for large-scale data analysis.</a:t>
            </a:r>
          </a:p>
          <a:p>
            <a:endParaRPr lang="en-IN" sz="1800" dirty="0">
              <a:solidFill>
                <a:schemeClr val="tx1"/>
              </a:solidFill>
            </a:endParaRPr>
          </a:p>
        </p:txBody>
      </p:sp>
      <p:pic>
        <p:nvPicPr>
          <p:cNvPr id="2050" name="Picture 2" descr="An example data set with two distance-based outliers.">
            <a:extLst>
              <a:ext uri="{FF2B5EF4-FFF2-40B4-BE49-F238E27FC236}">
                <a16:creationId xmlns:a16="http://schemas.microsoft.com/office/drawing/2014/main" id="{59BF0E0F-4AD0-ED5F-B146-8671D61901E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52642" y="2013468"/>
            <a:ext cx="4038600" cy="23050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0817FC-3F1F-84F0-C113-BBF30F0439B1}"/>
              </a:ext>
            </a:extLst>
          </p:cNvPr>
          <p:cNvSpPr txBox="1"/>
          <p:nvPr/>
        </p:nvSpPr>
        <p:spPr>
          <a:xfrm>
            <a:off x="7900696" y="4409960"/>
            <a:ext cx="2474944" cy="369332"/>
          </a:xfrm>
          <a:prstGeom prst="rect">
            <a:avLst/>
          </a:prstGeom>
          <a:noFill/>
        </p:spPr>
        <p:txBody>
          <a:bodyPr wrap="square">
            <a:spAutoFit/>
          </a:bodyPr>
          <a:lstStyle/>
          <a:p>
            <a:r>
              <a:rPr lang="en-IN" b="1" dirty="0"/>
              <a:t>Distance-Based Outliers </a:t>
            </a:r>
          </a:p>
        </p:txBody>
      </p:sp>
    </p:spTree>
    <p:extLst>
      <p:ext uri="{BB962C8B-B14F-4D97-AF65-F5344CB8AC3E}">
        <p14:creationId xmlns:p14="http://schemas.microsoft.com/office/powerpoint/2010/main" val="422786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ACC26-5FA3-29CB-4CC9-E54688BC264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422D336-FE0D-7384-321A-00E9DD56316D}"/>
              </a:ext>
            </a:extLst>
          </p:cNvPr>
          <p:cNvSpPr>
            <a:spLocks noGrp="1"/>
          </p:cNvSpPr>
          <p:nvPr>
            <p:ph sz="half" idx="1"/>
          </p:nvPr>
        </p:nvSpPr>
        <p:spPr>
          <a:xfrm>
            <a:off x="1181254" y="2004354"/>
            <a:ext cx="6329889" cy="4023360"/>
          </a:xfrm>
        </p:spPr>
        <p:txBody>
          <a:bodyPr>
            <a:normAutofit/>
          </a:bodyPr>
          <a:lstStyle/>
          <a:p>
            <a:pPr algn="just">
              <a:buFont typeface="Arial" panose="020B0604020202020204" pitchFamily="34" charset="0"/>
              <a:buChar char="•"/>
            </a:pPr>
            <a:r>
              <a:rPr lang="en-US" b="0" i="0" dirty="0">
                <a:solidFill>
                  <a:schemeClr val="tx1"/>
                </a:solidFill>
                <a:effectLst/>
                <a:latin typeface="Google Sans"/>
              </a:rPr>
              <a:t>Dynamically adapting neighborhood size: Instead of using fixed k-nearest neighbors (</a:t>
            </a:r>
            <a:r>
              <a:rPr lang="en-US" b="0" i="0" dirty="0" err="1">
                <a:solidFill>
                  <a:schemeClr val="tx1"/>
                </a:solidFill>
                <a:effectLst/>
                <a:latin typeface="Google Sans"/>
              </a:rPr>
              <a:t>kNN</a:t>
            </a:r>
            <a:r>
              <a:rPr lang="en-US" b="0" i="0" dirty="0">
                <a:solidFill>
                  <a:schemeClr val="tx1"/>
                </a:solidFill>
                <a:effectLst/>
                <a:latin typeface="Google Sans"/>
              </a:rPr>
              <a:t>), LDN defines neighbors based on local data density, providing better adaptability to complex structures.</a:t>
            </a:r>
          </a:p>
          <a:p>
            <a:pPr algn="just">
              <a:buFont typeface="Arial" panose="020B0604020202020204" pitchFamily="34" charset="0"/>
              <a:buChar char="•"/>
            </a:pPr>
            <a:r>
              <a:rPr lang="en-US" b="0" i="0" dirty="0">
                <a:solidFill>
                  <a:schemeClr val="tx1"/>
                </a:solidFill>
                <a:effectLst/>
                <a:latin typeface="Google Sans"/>
              </a:rPr>
              <a:t>Robustness to noise and incomplete data: LDN incorporates outlier influence and outlier probability calculations, making it more resistant to noise and missing values.</a:t>
            </a:r>
          </a:p>
          <a:p>
            <a:pPr algn="just">
              <a:buFont typeface="Arial" panose="020B0604020202020204" pitchFamily="34" charset="0"/>
              <a:buChar char="•"/>
            </a:pPr>
            <a:r>
              <a:rPr lang="en-US" b="0" i="0" dirty="0">
                <a:solidFill>
                  <a:schemeClr val="tx1"/>
                </a:solidFill>
                <a:effectLst/>
                <a:latin typeface="Google Sans"/>
              </a:rPr>
              <a:t>Highly efficient framework: </a:t>
            </a:r>
            <a:r>
              <a:rPr lang="en-US" sz="1800" b="0" i="0" dirty="0">
                <a:solidFill>
                  <a:schemeClr val="tx1"/>
                </a:solidFill>
                <a:effectLst/>
                <a:latin typeface="Google Sans"/>
              </a:rPr>
              <a:t>Combining</a:t>
            </a:r>
            <a:r>
              <a:rPr lang="en-US" b="0" i="0" dirty="0">
                <a:solidFill>
                  <a:schemeClr val="tx1"/>
                </a:solidFill>
                <a:effectLst/>
                <a:latin typeface="Google Sans"/>
              </a:rPr>
              <a:t> LDN with k-means clustering leverages the strengths of both approaches, achieving efficient outlier detection even on large datasets.</a:t>
            </a:r>
          </a:p>
          <a:p>
            <a:endParaRPr lang="en-IN" dirty="0"/>
          </a:p>
        </p:txBody>
      </p:sp>
      <p:pic>
        <p:nvPicPr>
          <p:cNvPr id="5" name="Picture 2" descr="Image of densitybased outlier detection">
            <a:extLst>
              <a:ext uri="{FF2B5EF4-FFF2-40B4-BE49-F238E27FC236}">
                <a16:creationId xmlns:a16="http://schemas.microsoft.com/office/drawing/2014/main" id="{9B101370-5B09-1977-5D75-B6A659361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6129" y="2004354"/>
            <a:ext cx="3159551" cy="25276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77C17EF-9AF0-822D-0A2C-A06132F7978C}"/>
              </a:ext>
            </a:extLst>
          </p:cNvPr>
          <p:cNvSpPr txBox="1"/>
          <p:nvPr/>
        </p:nvSpPr>
        <p:spPr>
          <a:xfrm>
            <a:off x="8107680" y="4531995"/>
            <a:ext cx="6096000" cy="369332"/>
          </a:xfrm>
          <a:prstGeom prst="rect">
            <a:avLst/>
          </a:prstGeom>
          <a:noFill/>
        </p:spPr>
        <p:txBody>
          <a:bodyPr wrap="square">
            <a:spAutoFit/>
          </a:bodyPr>
          <a:lstStyle/>
          <a:p>
            <a:pPr algn="l"/>
            <a:r>
              <a:rPr lang="en-US" b="1" dirty="0">
                <a:latin typeface="Google Sans"/>
              </a:rPr>
              <a:t>Density Based Outlier Detection </a:t>
            </a:r>
            <a:endParaRPr lang="en-US" b="1" i="0" dirty="0">
              <a:solidFill>
                <a:schemeClr val="tx1"/>
              </a:solidFill>
              <a:effectLst/>
              <a:latin typeface="Google Sans"/>
            </a:endParaRPr>
          </a:p>
        </p:txBody>
      </p:sp>
    </p:spTree>
    <p:extLst>
      <p:ext uri="{BB962C8B-B14F-4D97-AF65-F5344CB8AC3E}">
        <p14:creationId xmlns:p14="http://schemas.microsoft.com/office/powerpoint/2010/main" val="181221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9CE-7770-7192-2A9F-2B747D7FBA6E}"/>
              </a:ext>
            </a:extLst>
          </p:cNvPr>
          <p:cNvSpPr>
            <a:spLocks noGrp="1"/>
          </p:cNvSpPr>
          <p:nvPr>
            <p:ph type="title"/>
          </p:nvPr>
        </p:nvSpPr>
        <p:spPr/>
        <p:txBody>
          <a:bodyPr>
            <a:normAutofit/>
          </a:bodyPr>
          <a:lstStyle/>
          <a:p>
            <a:r>
              <a:rPr lang="en-IN" sz="4700" dirty="0"/>
              <a:t>HARDWARE, SOFTWARE REQUIREMENTS</a:t>
            </a:r>
          </a:p>
        </p:txBody>
      </p:sp>
      <p:sp>
        <p:nvSpPr>
          <p:cNvPr id="3" name="Content Placeholder 2">
            <a:extLst>
              <a:ext uri="{FF2B5EF4-FFF2-40B4-BE49-F238E27FC236}">
                <a16:creationId xmlns:a16="http://schemas.microsoft.com/office/drawing/2014/main" id="{45CD1CC0-E776-CD69-4C3D-87E09C86DBB9}"/>
              </a:ext>
            </a:extLst>
          </p:cNvPr>
          <p:cNvSpPr>
            <a:spLocks noGrp="1"/>
          </p:cNvSpPr>
          <p:nvPr>
            <p:ph sz="half" idx="1"/>
          </p:nvPr>
        </p:nvSpPr>
        <p:spPr/>
        <p:txBody>
          <a:bodyPr>
            <a:normAutofit/>
          </a:bodyPr>
          <a:lstStyle/>
          <a:p>
            <a:pPr marL="0" indent="0">
              <a:buNone/>
            </a:pPr>
            <a:r>
              <a:rPr lang="en-IN" sz="1800" b="1" dirty="0">
                <a:latin typeface="Google Sans"/>
              </a:rPr>
              <a:t>Hard Requirements </a:t>
            </a:r>
            <a:r>
              <a:rPr lang="en-IN" sz="1800" dirty="0">
                <a:latin typeface="Google Sans"/>
              </a:rPr>
              <a:t>:</a:t>
            </a:r>
          </a:p>
          <a:p>
            <a:pPr marL="342900" indent="-342900">
              <a:buFont typeface="+mj-lt"/>
              <a:buAutoNum type="arabicPeriod"/>
            </a:pPr>
            <a:r>
              <a:rPr lang="en-IN" sz="1800" dirty="0">
                <a:latin typeface="Google Sans"/>
              </a:rPr>
              <a:t>System : Pentium IV 2.4 GHz.</a:t>
            </a:r>
          </a:p>
          <a:p>
            <a:pPr marL="342900" indent="-342900">
              <a:buFont typeface="+mj-lt"/>
              <a:buAutoNum type="arabicPeriod"/>
            </a:pPr>
            <a:r>
              <a:rPr lang="en-IN" sz="1800" dirty="0">
                <a:latin typeface="Google Sans"/>
              </a:rPr>
              <a:t>Hard Disk : 40 GB.</a:t>
            </a:r>
          </a:p>
          <a:p>
            <a:pPr marL="342900" indent="-342900">
              <a:buFont typeface="+mj-lt"/>
              <a:buAutoNum type="arabicPeriod"/>
            </a:pPr>
            <a:r>
              <a:rPr lang="en-IN" sz="1800" dirty="0">
                <a:latin typeface="Google Sans"/>
              </a:rPr>
              <a:t>Floppy Drive : 1.44 Mb.</a:t>
            </a:r>
          </a:p>
          <a:p>
            <a:pPr marL="342900" indent="-342900">
              <a:buFont typeface="+mj-lt"/>
              <a:buAutoNum type="arabicPeriod"/>
            </a:pPr>
            <a:r>
              <a:rPr lang="en-IN" sz="1800" dirty="0">
                <a:latin typeface="Google Sans"/>
              </a:rPr>
              <a:t>Monitor : 15 VGA </a:t>
            </a:r>
            <a:r>
              <a:rPr lang="en-IN" sz="1800" dirty="0" err="1">
                <a:latin typeface="Google Sans"/>
              </a:rPr>
              <a:t>Color</a:t>
            </a:r>
            <a:r>
              <a:rPr lang="en-IN" sz="1800" dirty="0">
                <a:latin typeface="Google Sans"/>
              </a:rPr>
              <a:t>.</a:t>
            </a:r>
          </a:p>
          <a:p>
            <a:pPr marL="342900" indent="-342900">
              <a:buFont typeface="+mj-lt"/>
              <a:buAutoNum type="arabicPeriod"/>
            </a:pPr>
            <a:r>
              <a:rPr lang="en-IN" sz="1800" dirty="0">
                <a:latin typeface="Google Sans"/>
              </a:rPr>
              <a:t>Mouse : Logitech.</a:t>
            </a:r>
          </a:p>
          <a:p>
            <a:pPr marL="342900" indent="-342900">
              <a:buFont typeface="+mj-lt"/>
              <a:buAutoNum type="arabicPeriod"/>
            </a:pPr>
            <a:r>
              <a:rPr lang="en-IN" sz="1800" dirty="0">
                <a:latin typeface="Google Sans"/>
              </a:rPr>
              <a:t>Ram : 512 MB. </a:t>
            </a:r>
          </a:p>
        </p:txBody>
      </p:sp>
      <p:sp>
        <p:nvSpPr>
          <p:cNvPr id="4" name="Content Placeholder 3">
            <a:extLst>
              <a:ext uri="{FF2B5EF4-FFF2-40B4-BE49-F238E27FC236}">
                <a16:creationId xmlns:a16="http://schemas.microsoft.com/office/drawing/2014/main" id="{54A99565-2A0B-D929-1578-047216A4B501}"/>
              </a:ext>
            </a:extLst>
          </p:cNvPr>
          <p:cNvSpPr>
            <a:spLocks noGrp="1"/>
          </p:cNvSpPr>
          <p:nvPr>
            <p:ph sz="half" idx="2"/>
          </p:nvPr>
        </p:nvSpPr>
        <p:spPr/>
        <p:txBody>
          <a:bodyPr>
            <a:normAutofit/>
          </a:bodyPr>
          <a:lstStyle/>
          <a:p>
            <a:r>
              <a:rPr lang="en-US" sz="1800" b="1" dirty="0">
                <a:latin typeface="Google Sans"/>
              </a:rPr>
              <a:t>Software Requirements : </a:t>
            </a:r>
          </a:p>
          <a:p>
            <a:pPr marL="342900" indent="-342900">
              <a:buFont typeface="+mj-lt"/>
              <a:buAutoNum type="arabicPeriod"/>
            </a:pPr>
            <a:r>
              <a:rPr lang="en-US" sz="1800" dirty="0">
                <a:latin typeface="Google Sans"/>
              </a:rPr>
              <a:t>Operating system : Windows 8Professional.</a:t>
            </a:r>
          </a:p>
          <a:p>
            <a:pPr marL="342900" indent="-342900">
              <a:buFont typeface="+mj-lt"/>
              <a:buAutoNum type="arabicPeriod"/>
            </a:pPr>
            <a:r>
              <a:rPr lang="en-US" sz="1800" dirty="0">
                <a:latin typeface="Google Sans"/>
              </a:rPr>
              <a:t> Program  plugins : python</a:t>
            </a:r>
            <a:endParaRPr lang="en-IN" sz="1800" dirty="0">
              <a:latin typeface="Google Sans"/>
            </a:endParaRPr>
          </a:p>
        </p:txBody>
      </p:sp>
    </p:spTree>
    <p:extLst>
      <p:ext uri="{BB962C8B-B14F-4D97-AF65-F5344CB8AC3E}">
        <p14:creationId xmlns:p14="http://schemas.microsoft.com/office/powerpoint/2010/main" val="1812769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104</TotalTime>
  <Words>1442</Words>
  <Application>Microsoft Office PowerPoint</Application>
  <PresentationFormat>Widescreen</PresentationFormat>
  <Paragraphs>97</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Google Sans</vt:lpstr>
      <vt:lpstr>Poppins</vt:lpstr>
      <vt:lpstr>Retrospect</vt:lpstr>
      <vt:lpstr>LOCAL DYNAMIC NEIGHBORHOOD-BASED OUTLIER DETECTION APPROACH AND ITS FRAMEWORK FOR LARGE-SCALE DATASETS</vt:lpstr>
      <vt:lpstr>INDEX </vt:lpstr>
      <vt:lpstr>PowerPoint Presentation</vt:lpstr>
      <vt:lpstr>PROBLEM DEFINITION </vt:lpstr>
      <vt:lpstr>MOTIVATION </vt:lpstr>
      <vt:lpstr>OBJECTIVES </vt:lpstr>
      <vt:lpstr>EXISTING SYSTEM </vt:lpstr>
      <vt:lpstr>PROPOSED SYSTEM</vt:lpstr>
      <vt:lpstr>HARDWARE, SOFTWARE REQUIREMENTS</vt:lpstr>
      <vt:lpstr>SYSTEM ARCHITECTURE </vt:lpstr>
      <vt:lpstr>USED PYTHON LIBRARIES </vt:lpstr>
      <vt:lpstr>       SYSTEM IMPLEMENTATION &amp; METHODOLOGIES </vt:lpstr>
      <vt:lpstr>SCREEN-1</vt:lpstr>
      <vt:lpstr>SCREEN-2</vt:lpstr>
      <vt:lpstr>SCREEN-3</vt:lpstr>
      <vt:lpstr>SCREEN -4</vt:lpstr>
      <vt:lpstr>SCREEN-5</vt:lpstr>
      <vt:lpstr>SCREEN-6</vt:lpstr>
      <vt:lpstr>SCREEN-7</vt:lpstr>
      <vt:lpstr>CONCLUSION </vt:lpstr>
      <vt:lpstr>THANK YOU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DYNAMIC NEIGHBORHOOD-BASED OUTLIER DETECTION APPROACH AND ITS FRAMEWORK FOR LARGE-SCALE DATASETS</dc:title>
  <dc:creator>Yashwanth Ponugoti</dc:creator>
  <cp:lastModifiedBy>Yashwanth Ponugoti</cp:lastModifiedBy>
  <cp:revision>3</cp:revision>
  <dcterms:created xsi:type="dcterms:W3CDTF">2023-12-20T16:51:08Z</dcterms:created>
  <dcterms:modified xsi:type="dcterms:W3CDTF">2023-12-20T19:28:10Z</dcterms:modified>
</cp:coreProperties>
</file>