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56" r:id="rId3"/>
    <p:sldId id="257" r:id="rId4"/>
    <p:sldId id="258" r:id="rId5"/>
    <p:sldId id="259" r:id="rId6"/>
    <p:sldId id="262" r:id="rId7"/>
    <p:sldId id="263" r:id="rId8"/>
    <p:sldId id="279" r:id="rId9"/>
    <p:sldId id="266" r:id="rId10"/>
    <p:sldId id="267" r:id="rId11"/>
    <p:sldId id="268" r:id="rId12"/>
    <p:sldId id="269" r:id="rId13"/>
    <p:sldId id="270" r:id="rId14"/>
    <p:sldId id="271" r:id="rId15"/>
    <p:sldId id="272" r:id="rId16"/>
    <p:sldId id="273" r:id="rId17"/>
    <p:sldId id="274" r:id="rId18"/>
    <p:sldId id="280"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91-CA9B-8C8C-1AA9-F88DC11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87A54-42E2-273C-206D-593881A9E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C2FA6D-99C6-E8DA-CA55-46088361E714}"/>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B417D34B-1351-6E08-F427-FC2F371AD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0E2F5-C6E1-8BA8-9769-8B8AC0EABD35}"/>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075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BD1-EECE-3891-5CAC-6B3A79DC5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D02C7-D74D-CF86-FAF1-EA2CCB212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CD2DF-93E0-6E05-AE55-325C472DEBBF}"/>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CC885144-F732-0FE0-F635-6165464D3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9887-BC87-6752-6DF5-1674B075C42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81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CF7-0DD3-7D55-6612-6E90E48F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79BBD-C6E5-54EE-5153-DAFCC774C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3B3FD-F0EE-BFD9-8362-79E3AE524D11}"/>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09130AFD-89DA-E9FA-940F-94AC7CD75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30DC6-AE91-278C-D577-E6B5440388A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18538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9474-12C9-AB33-56F7-45EE650D2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8F372-5597-84B7-5B78-DAFA4426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2563-33D5-0AA5-A528-9410AE103F45}"/>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E8CD6220-A914-9EF1-150B-48326CC8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8793F-140B-A104-E338-2F4342CDE21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466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C85-ECBF-B78F-D4BB-603D5D5DC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FF84D-4D2A-FED5-D9DF-4AA828998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0DE83-A41B-FC74-5367-147F9570AB7B}"/>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05C2A401-35DA-5FCC-2341-87D3A00F6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D7036-7350-2F28-DB06-BB65F03DDE2F}"/>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22016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A6C-DABC-E27B-AFB3-089BE46D2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F297-EE33-3850-2285-32906ED38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23422-8DE2-FBCC-A09E-A40133AAE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7B143-688A-B756-1C0A-1090633033F5}"/>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6" name="Footer Placeholder 5">
            <a:extLst>
              <a:ext uri="{FF2B5EF4-FFF2-40B4-BE49-F238E27FC236}">
                <a16:creationId xmlns:a16="http://schemas.microsoft.com/office/drawing/2014/main" id="{179A2AC7-7C4E-16F7-8F6F-608790F11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8813E-5B48-8A75-A07A-7CC3925D1A3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396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4657-3341-165E-CADB-BC6254AE6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D41D-7004-CEA2-C914-32E70BB07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DF6F1-238F-7785-8501-07119A56E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2BDEC-5F82-02A9-4048-2B4A959F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D7771-F4E1-56AD-DC89-548B9111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B7182-0AFF-1A56-C12A-22F24F7E670A}"/>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8" name="Footer Placeholder 7">
            <a:extLst>
              <a:ext uri="{FF2B5EF4-FFF2-40B4-BE49-F238E27FC236}">
                <a16:creationId xmlns:a16="http://schemas.microsoft.com/office/drawing/2014/main" id="{61668D7E-DE49-61B8-D1BF-CD6EB24DF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A98F5-E15F-B6A4-2B07-AD299AC135A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42739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41FD-C26F-5CFA-F197-6829FC636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CA430C-62B4-0210-5B09-CD46CB291BBC}"/>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4" name="Footer Placeholder 3">
            <a:extLst>
              <a:ext uri="{FF2B5EF4-FFF2-40B4-BE49-F238E27FC236}">
                <a16:creationId xmlns:a16="http://schemas.microsoft.com/office/drawing/2014/main" id="{E7324703-706F-B564-DF4C-27FF581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D29AE-0454-6612-23FE-705A35FD2ED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030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6547-9F4A-F66E-1E69-E8638B91FEE4}"/>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3" name="Footer Placeholder 2">
            <a:extLst>
              <a:ext uri="{FF2B5EF4-FFF2-40B4-BE49-F238E27FC236}">
                <a16:creationId xmlns:a16="http://schemas.microsoft.com/office/drawing/2014/main" id="{3BE77F0E-B00B-CA87-39F5-4E20F0906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0F09D-3DD9-7FA0-49BC-51B0E3A7C004}"/>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4789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788-1FC8-443A-F080-DAAC64B8A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40FA12-77C1-7C1F-235C-31E74345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5B69A-F255-B15F-E168-FCAC1EA2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40D2F-1F28-9598-F369-7015588D6174}"/>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6" name="Footer Placeholder 5">
            <a:extLst>
              <a:ext uri="{FF2B5EF4-FFF2-40B4-BE49-F238E27FC236}">
                <a16:creationId xmlns:a16="http://schemas.microsoft.com/office/drawing/2014/main" id="{69F9A4D0-08D2-7776-702B-0142A534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A4985-4E04-8C8A-B37D-D305C3D42F26}"/>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969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0541-D7CC-EF18-6F1B-E520635A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CFA6D-9C64-2D4D-B8ED-50019406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0E425-67E8-CB20-0CA9-8D83BF84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175E-AF62-E101-2F18-9DAFFFFBBD9E}"/>
              </a:ext>
            </a:extLst>
          </p:cNvPr>
          <p:cNvSpPr>
            <a:spLocks noGrp="1"/>
          </p:cNvSpPr>
          <p:nvPr>
            <p:ph type="dt" sz="half" idx="10"/>
          </p:nvPr>
        </p:nvSpPr>
        <p:spPr/>
        <p:txBody>
          <a:bodyPr/>
          <a:lstStyle/>
          <a:p>
            <a:fld id="{978CAB56-379E-445D-8171-9C474B9EC38C}" type="datetimeFigureOut">
              <a:rPr lang="en-IN" smtClean="0"/>
              <a:t>24-12-2024</a:t>
            </a:fld>
            <a:endParaRPr lang="en-IN"/>
          </a:p>
        </p:txBody>
      </p:sp>
      <p:sp>
        <p:nvSpPr>
          <p:cNvPr id="6" name="Footer Placeholder 5">
            <a:extLst>
              <a:ext uri="{FF2B5EF4-FFF2-40B4-BE49-F238E27FC236}">
                <a16:creationId xmlns:a16="http://schemas.microsoft.com/office/drawing/2014/main" id="{02583BF0-F979-7DBB-1FDF-D5B0D2AFD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20C06-3BC2-D29B-38CC-5818B31E67CA}"/>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697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4799-3058-BDC6-BF80-ED9222C8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310E7-42D5-B293-6900-0804DAD21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B74EB-A94A-7DBD-A382-7DCDFB2C8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AB56-379E-445D-8171-9C474B9EC38C}" type="datetimeFigureOut">
              <a:rPr lang="en-IN" smtClean="0"/>
              <a:t>24-12-2024</a:t>
            </a:fld>
            <a:endParaRPr lang="en-IN"/>
          </a:p>
        </p:txBody>
      </p:sp>
      <p:sp>
        <p:nvSpPr>
          <p:cNvPr id="5" name="Footer Placeholder 4">
            <a:extLst>
              <a:ext uri="{FF2B5EF4-FFF2-40B4-BE49-F238E27FC236}">
                <a16:creationId xmlns:a16="http://schemas.microsoft.com/office/drawing/2014/main" id="{94A19BF0-F1B2-2665-F146-62B453BC0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39565-9B3F-E664-33BB-542D290C5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CC46F-CB93-4B42-A947-A5C269F03F4E}" type="slidenum">
              <a:rPr lang="en-IN" smtClean="0"/>
              <a:t>‹#›</a:t>
            </a:fld>
            <a:endParaRPr lang="en-IN"/>
          </a:p>
        </p:txBody>
      </p:sp>
    </p:spTree>
    <p:extLst>
      <p:ext uri="{BB962C8B-B14F-4D97-AF65-F5344CB8AC3E}">
        <p14:creationId xmlns:p14="http://schemas.microsoft.com/office/powerpoint/2010/main" val="1590489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8A9B-0F35-514D-4B09-51AE1053E690}"/>
              </a:ext>
            </a:extLst>
          </p:cNvPr>
          <p:cNvSpPr>
            <a:spLocks noGrp="1"/>
          </p:cNvSpPr>
          <p:nvPr>
            <p:ph type="title"/>
          </p:nvPr>
        </p:nvSpPr>
        <p:spPr>
          <a:xfrm>
            <a:off x="1088571" y="365125"/>
            <a:ext cx="9753600" cy="2323646"/>
          </a:xfrm>
        </p:spPr>
        <p:txBody>
          <a:bodyPr>
            <a:normAutofit/>
          </a:bodyPr>
          <a:lstStyle/>
          <a:p>
            <a:pPr algn="ctr"/>
            <a:r>
              <a:rPr lang="en-US" sz="2800" dirty="0">
                <a:latin typeface="Times New Roman" panose="02020603050405020304" pitchFamily="18" charset="0"/>
                <a:cs typeface="Times New Roman" panose="02020603050405020304" pitchFamily="18" charset="0"/>
              </a:rPr>
              <a:t>A MACHINE LEARNING-BASED CLASSIFICATION AND PREDICTION TECHNIQUE FOR DDOS ATTACKS </a:t>
            </a:r>
            <a:endParaRPr lang="en-IN" sz="13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9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89ED-4019-4AB1-53EC-10054D28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88128-3CA9-A40B-35C2-518A5F5A58EA}"/>
              </a:ext>
            </a:extLst>
          </p:cNvPr>
          <p:cNvSpPr>
            <a:spLocks noGrp="1"/>
          </p:cNvSpPr>
          <p:nvPr>
            <p:ph type="ctrTitle"/>
          </p:nvPr>
        </p:nvSpPr>
        <p:spPr>
          <a:xfrm>
            <a:off x="729343" y="501877"/>
            <a:ext cx="9144000" cy="891494"/>
          </a:xfrm>
        </p:spPr>
        <p:txBody>
          <a:bodyPr>
            <a:normAutofit/>
          </a:bodyPr>
          <a:lstStyle/>
          <a:p>
            <a:pPr algn="l"/>
            <a:r>
              <a:rPr lang="en-IN" sz="4000" b="1" u="sng" dirty="0"/>
              <a:t>Block Diagram  </a:t>
            </a:r>
          </a:p>
        </p:txBody>
      </p:sp>
      <p:pic>
        <p:nvPicPr>
          <p:cNvPr id="4" name="Picture 3" descr="A diagram of a software development process&#10;&#10;Description automatically generated">
            <a:extLst>
              <a:ext uri="{FF2B5EF4-FFF2-40B4-BE49-F238E27FC236}">
                <a16:creationId xmlns:a16="http://schemas.microsoft.com/office/drawing/2014/main" id="{ABFA0CBD-FBFE-D841-0BB2-9D7E1CB0F9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5187" y="1681162"/>
            <a:ext cx="5381625" cy="3495675"/>
          </a:xfrm>
          <a:prstGeom prst="rect">
            <a:avLst/>
          </a:prstGeom>
          <a:noFill/>
          <a:ln>
            <a:noFill/>
          </a:ln>
        </p:spPr>
      </p:pic>
    </p:spTree>
    <p:extLst>
      <p:ext uri="{BB962C8B-B14F-4D97-AF65-F5344CB8AC3E}">
        <p14:creationId xmlns:p14="http://schemas.microsoft.com/office/powerpoint/2010/main" val="394498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FA81-D15B-F554-D9F3-47B6BB2DA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5C4F0-E14D-EAB5-1268-B06032F72C69}"/>
              </a:ext>
            </a:extLst>
          </p:cNvPr>
          <p:cNvSpPr>
            <a:spLocks noGrp="1"/>
          </p:cNvSpPr>
          <p:nvPr>
            <p:ph type="ctrTitle"/>
          </p:nvPr>
        </p:nvSpPr>
        <p:spPr>
          <a:xfrm>
            <a:off x="729343" y="501877"/>
            <a:ext cx="9144000" cy="891494"/>
          </a:xfrm>
        </p:spPr>
        <p:txBody>
          <a:bodyPr>
            <a:normAutofit/>
          </a:bodyPr>
          <a:lstStyle/>
          <a:p>
            <a:pPr algn="l"/>
            <a:r>
              <a:rPr lang="en-IN" sz="4000" b="1" u="sng" dirty="0"/>
              <a:t>UML Diagrams</a:t>
            </a:r>
          </a:p>
        </p:txBody>
      </p:sp>
      <p:sp>
        <p:nvSpPr>
          <p:cNvPr id="3" name="TextBox 2">
            <a:extLst>
              <a:ext uri="{FF2B5EF4-FFF2-40B4-BE49-F238E27FC236}">
                <a16:creationId xmlns:a16="http://schemas.microsoft.com/office/drawing/2014/main" id="{F219CD42-C721-0F19-3BD6-BCC0DF813FA5}"/>
              </a:ext>
            </a:extLst>
          </p:cNvPr>
          <p:cNvSpPr txBox="1"/>
          <p:nvPr/>
        </p:nvSpPr>
        <p:spPr>
          <a:xfrm>
            <a:off x="957943" y="1817914"/>
            <a:ext cx="8142514" cy="1538883"/>
          </a:xfrm>
          <a:prstGeom prst="rect">
            <a:avLst/>
          </a:prstGeom>
          <a:noFill/>
        </p:spPr>
        <p:txBody>
          <a:bodyPr wrap="square" rtlCol="0">
            <a:sp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18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1800" b="1" dirty="0">
                <a:effectLst/>
                <a:latin typeface="Times New Roman" panose="02020603050405020304" pitchFamily="18" charset="0"/>
                <a:ea typeface="Aptos" panose="020B0004020202020204" pitchFamily="34" charset="0"/>
              </a:rPr>
              <a:t>Sequence Diagram</a:t>
            </a:r>
            <a:endParaRPr lang="en-US" sz="2000" b="1" dirty="0">
              <a:effectLst/>
              <a:latin typeface="Times New Roman" panose="02020603050405020304" pitchFamily="18" charset="0"/>
              <a:ea typeface="Aptos" panose="020B0004020202020204" pitchFamily="34" charset="0"/>
            </a:endParaRPr>
          </a:p>
          <a:p>
            <a:pPr marL="457200" indent="-457200">
              <a:buAutoNum type="arabicPeriod"/>
            </a:pPr>
            <a:r>
              <a:rPr lang="en-IN" sz="18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229098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B0CE3-62B9-51D7-56AE-B3D0D253C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C7CD2-AEB4-6A79-C24F-DC0F5AFDC240}"/>
              </a:ext>
            </a:extLst>
          </p:cNvPr>
          <p:cNvSpPr>
            <a:spLocks noGrp="1"/>
          </p:cNvSpPr>
          <p:nvPr>
            <p:ph type="ctrTitle"/>
          </p:nvPr>
        </p:nvSpPr>
        <p:spPr>
          <a:xfrm>
            <a:off x="729343" y="501877"/>
            <a:ext cx="9144000" cy="891494"/>
          </a:xfrm>
        </p:spPr>
        <p:txBody>
          <a:bodyPr>
            <a:normAutofit/>
          </a:bodyPr>
          <a:lstStyle/>
          <a:p>
            <a:pPr algn="l"/>
            <a:r>
              <a:rPr lang="en-IN" sz="4000" b="1" u="sng" dirty="0" err="1"/>
              <a:t>Usecase</a:t>
            </a:r>
            <a:r>
              <a:rPr lang="en-IN" sz="4000" b="1" u="sng" dirty="0"/>
              <a:t> Diagrams</a:t>
            </a:r>
          </a:p>
        </p:txBody>
      </p:sp>
      <p:pic>
        <p:nvPicPr>
          <p:cNvPr id="4" name="Image 37" descr="Diagram  Description automatically generated">
            <a:extLst>
              <a:ext uri="{FF2B5EF4-FFF2-40B4-BE49-F238E27FC236}">
                <a16:creationId xmlns:a16="http://schemas.microsoft.com/office/drawing/2014/main" id="{A92C5DA7-E6D1-FAB0-4B64-982B4B8AD866}"/>
              </a:ext>
            </a:extLst>
          </p:cNvPr>
          <p:cNvPicPr>
            <a:picLocks/>
          </p:cNvPicPr>
          <p:nvPr/>
        </p:nvPicPr>
        <p:blipFill>
          <a:blip r:embed="rId2" cstate="print"/>
          <a:stretch>
            <a:fillRect/>
          </a:stretch>
        </p:blipFill>
        <p:spPr>
          <a:xfrm>
            <a:off x="5419725" y="761999"/>
            <a:ext cx="4453618" cy="5487761"/>
          </a:xfrm>
          <a:prstGeom prst="rect">
            <a:avLst/>
          </a:prstGeom>
        </p:spPr>
      </p:pic>
    </p:spTree>
    <p:extLst>
      <p:ext uri="{BB962C8B-B14F-4D97-AF65-F5344CB8AC3E}">
        <p14:creationId xmlns:p14="http://schemas.microsoft.com/office/powerpoint/2010/main" val="20017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FBA7-56C0-4150-6596-C7C3D3359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CBE3E-3E84-C598-AF23-E18E86417768}"/>
              </a:ext>
            </a:extLst>
          </p:cNvPr>
          <p:cNvSpPr>
            <a:spLocks noGrp="1"/>
          </p:cNvSpPr>
          <p:nvPr>
            <p:ph type="ctrTitle"/>
          </p:nvPr>
        </p:nvSpPr>
        <p:spPr>
          <a:xfrm>
            <a:off x="729343" y="501877"/>
            <a:ext cx="9144000" cy="891494"/>
          </a:xfrm>
        </p:spPr>
        <p:txBody>
          <a:bodyPr>
            <a:normAutofit/>
          </a:bodyPr>
          <a:lstStyle/>
          <a:p>
            <a:pPr algn="l"/>
            <a:r>
              <a:rPr lang="en-IN" sz="4000" b="1" u="sng" dirty="0"/>
              <a:t>Class Diagrams</a:t>
            </a:r>
          </a:p>
        </p:txBody>
      </p:sp>
      <p:pic>
        <p:nvPicPr>
          <p:cNvPr id="3" name="Image 38" descr="Diagram  Description automatically generated">
            <a:extLst>
              <a:ext uri="{FF2B5EF4-FFF2-40B4-BE49-F238E27FC236}">
                <a16:creationId xmlns:a16="http://schemas.microsoft.com/office/drawing/2014/main" id="{1332A2B7-8DFD-D7DD-371A-F913C0178287}"/>
              </a:ext>
            </a:extLst>
          </p:cNvPr>
          <p:cNvPicPr>
            <a:picLocks/>
          </p:cNvPicPr>
          <p:nvPr/>
        </p:nvPicPr>
        <p:blipFill>
          <a:blip r:embed="rId2" cstate="print"/>
          <a:stretch>
            <a:fillRect/>
          </a:stretch>
        </p:blipFill>
        <p:spPr>
          <a:xfrm>
            <a:off x="3230245" y="1844357"/>
            <a:ext cx="5731510" cy="3169285"/>
          </a:xfrm>
          <a:prstGeom prst="rect">
            <a:avLst/>
          </a:prstGeom>
        </p:spPr>
      </p:pic>
    </p:spTree>
    <p:extLst>
      <p:ext uri="{BB962C8B-B14F-4D97-AF65-F5344CB8AC3E}">
        <p14:creationId xmlns:p14="http://schemas.microsoft.com/office/powerpoint/2010/main" val="230898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7254-3AD1-7D9E-BC8D-535E1AA5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1557E-C1E3-3D3C-0C74-ECB6F6EB197B}"/>
              </a:ext>
            </a:extLst>
          </p:cNvPr>
          <p:cNvSpPr>
            <a:spLocks noGrp="1"/>
          </p:cNvSpPr>
          <p:nvPr>
            <p:ph type="ctrTitle"/>
          </p:nvPr>
        </p:nvSpPr>
        <p:spPr>
          <a:xfrm>
            <a:off x="729343" y="501877"/>
            <a:ext cx="9144000" cy="891494"/>
          </a:xfrm>
        </p:spPr>
        <p:txBody>
          <a:bodyPr>
            <a:normAutofit/>
          </a:bodyPr>
          <a:lstStyle/>
          <a:p>
            <a:pPr algn="l"/>
            <a:r>
              <a:rPr lang="en-IN" sz="4000" b="1" u="sng" dirty="0" err="1"/>
              <a:t>Sequance</a:t>
            </a:r>
            <a:r>
              <a:rPr lang="en-IN" sz="4000" b="1" u="sng" dirty="0"/>
              <a:t> Diagrams</a:t>
            </a:r>
          </a:p>
        </p:txBody>
      </p:sp>
      <p:pic>
        <p:nvPicPr>
          <p:cNvPr id="4" name="Image 39" descr="Diagram  Description automatically generated">
            <a:extLst>
              <a:ext uri="{FF2B5EF4-FFF2-40B4-BE49-F238E27FC236}">
                <a16:creationId xmlns:a16="http://schemas.microsoft.com/office/drawing/2014/main" id="{2115C16E-0FA1-BDB8-FDB3-CD64BCC24255}"/>
              </a:ext>
            </a:extLst>
          </p:cNvPr>
          <p:cNvPicPr>
            <a:picLocks/>
          </p:cNvPicPr>
          <p:nvPr/>
        </p:nvPicPr>
        <p:blipFill>
          <a:blip r:embed="rId2" cstate="print"/>
          <a:stretch>
            <a:fillRect/>
          </a:stretch>
        </p:blipFill>
        <p:spPr>
          <a:xfrm>
            <a:off x="3230245" y="1380807"/>
            <a:ext cx="5731510" cy="4096385"/>
          </a:xfrm>
          <a:prstGeom prst="rect">
            <a:avLst/>
          </a:prstGeom>
        </p:spPr>
      </p:pic>
    </p:spTree>
    <p:extLst>
      <p:ext uri="{BB962C8B-B14F-4D97-AF65-F5344CB8AC3E}">
        <p14:creationId xmlns:p14="http://schemas.microsoft.com/office/powerpoint/2010/main" val="396240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7A5B-992D-C24B-9439-C4F1B9792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9E6C-13EE-F82A-2FA0-37BB4A64C885}"/>
              </a:ext>
            </a:extLst>
          </p:cNvPr>
          <p:cNvSpPr>
            <a:spLocks noGrp="1"/>
          </p:cNvSpPr>
          <p:nvPr>
            <p:ph type="ctrTitle"/>
          </p:nvPr>
        </p:nvSpPr>
        <p:spPr>
          <a:xfrm>
            <a:off x="729343" y="501877"/>
            <a:ext cx="9144000" cy="891494"/>
          </a:xfrm>
        </p:spPr>
        <p:txBody>
          <a:bodyPr>
            <a:normAutofit/>
          </a:bodyPr>
          <a:lstStyle/>
          <a:p>
            <a:pPr algn="l"/>
            <a:r>
              <a:rPr lang="en-IN" sz="4000" b="1" u="sng" dirty="0"/>
              <a:t>Activity Diagrams</a:t>
            </a:r>
          </a:p>
        </p:txBody>
      </p:sp>
      <p:pic>
        <p:nvPicPr>
          <p:cNvPr id="3" name="Image 40" descr="Diagram  Description automatically generated">
            <a:extLst>
              <a:ext uri="{FF2B5EF4-FFF2-40B4-BE49-F238E27FC236}">
                <a16:creationId xmlns:a16="http://schemas.microsoft.com/office/drawing/2014/main" id="{3C80EDD7-C35F-5C2A-F8A8-DE9529BF3CD8}"/>
              </a:ext>
            </a:extLst>
          </p:cNvPr>
          <p:cNvPicPr>
            <a:picLocks/>
          </p:cNvPicPr>
          <p:nvPr/>
        </p:nvPicPr>
        <p:blipFill>
          <a:blip r:embed="rId2" cstate="print"/>
          <a:stretch>
            <a:fillRect/>
          </a:stretch>
        </p:blipFill>
        <p:spPr>
          <a:xfrm>
            <a:off x="4876800" y="609055"/>
            <a:ext cx="4227240" cy="5747068"/>
          </a:xfrm>
          <a:prstGeom prst="rect">
            <a:avLst/>
          </a:prstGeom>
        </p:spPr>
      </p:pic>
    </p:spTree>
    <p:extLst>
      <p:ext uri="{BB962C8B-B14F-4D97-AF65-F5344CB8AC3E}">
        <p14:creationId xmlns:p14="http://schemas.microsoft.com/office/powerpoint/2010/main" val="2834029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44517-06EE-8823-E5F3-4C50532A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B134-963B-7A30-1244-A31E3F8237DC}"/>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Rectangle 1">
            <a:extLst>
              <a:ext uri="{FF2B5EF4-FFF2-40B4-BE49-F238E27FC236}">
                <a16:creationId xmlns:a16="http://schemas.microsoft.com/office/drawing/2014/main" id="{60ADCCE4-9073-120A-FB0E-F20393934ED6}"/>
              </a:ext>
            </a:extLst>
          </p:cNvPr>
          <p:cNvSpPr>
            <a:spLocks noChangeArrowheads="1"/>
          </p:cNvSpPr>
          <p:nvPr/>
        </p:nvSpPr>
        <p:spPr bwMode="auto">
          <a:xfrm>
            <a:off x="553844" y="1366745"/>
            <a:ext cx="110843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output of this project includes the classification of network traffic into normal and DDoS attack categories. Models are evaluated using metrics like accuracy, F1 score, and AUC to determine their effectiveness. Visualizations such as ROC curves and confusion matrices highlight model performance and detection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1. Random Forest Result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343FB6B-4430-2A2E-0536-52D98C0B02DE}"/>
              </a:ext>
            </a:extLst>
          </p:cNvPr>
          <p:cNvPicPr>
            <a:picLocks noChangeAspect="1"/>
          </p:cNvPicPr>
          <p:nvPr/>
        </p:nvPicPr>
        <p:blipFill>
          <a:blip r:embed="rId2"/>
          <a:stretch>
            <a:fillRect/>
          </a:stretch>
        </p:blipFill>
        <p:spPr>
          <a:xfrm>
            <a:off x="729343" y="3136824"/>
            <a:ext cx="3683189" cy="1200212"/>
          </a:xfrm>
          <a:prstGeom prst="rect">
            <a:avLst/>
          </a:prstGeom>
        </p:spPr>
      </p:pic>
      <p:pic>
        <p:nvPicPr>
          <p:cNvPr id="9" name="Picture 8">
            <a:extLst>
              <a:ext uri="{FF2B5EF4-FFF2-40B4-BE49-F238E27FC236}">
                <a16:creationId xmlns:a16="http://schemas.microsoft.com/office/drawing/2014/main" id="{E3A22212-ECFE-BB8B-4A60-3CBE92602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81443"/>
            <a:ext cx="4275044" cy="3511185"/>
          </a:xfrm>
          <a:prstGeom prst="rect">
            <a:avLst/>
          </a:prstGeom>
        </p:spPr>
      </p:pic>
    </p:spTree>
    <p:extLst>
      <p:ext uri="{BB962C8B-B14F-4D97-AF65-F5344CB8AC3E}">
        <p14:creationId xmlns:p14="http://schemas.microsoft.com/office/powerpoint/2010/main" val="1667406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921A-16AB-C2A4-0E8D-A529AB5DB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30898-EC8E-B4A1-7DF3-1976CEE37092}"/>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5" name="TextBox 4">
            <a:extLst>
              <a:ext uri="{FF2B5EF4-FFF2-40B4-BE49-F238E27FC236}">
                <a16:creationId xmlns:a16="http://schemas.microsoft.com/office/drawing/2014/main" id="{2D3B3DBD-583B-9FD3-B64F-00959496FF92}"/>
              </a:ext>
            </a:extLst>
          </p:cNvPr>
          <p:cNvSpPr txBox="1"/>
          <p:nvPr/>
        </p:nvSpPr>
        <p:spPr>
          <a:xfrm>
            <a:off x="805543" y="1874095"/>
            <a:ext cx="3624943" cy="400110"/>
          </a:xfrm>
          <a:prstGeom prst="rect">
            <a:avLst/>
          </a:prstGeom>
          <a:noFill/>
        </p:spPr>
        <p:txBody>
          <a:bodyPr wrap="square" rtlCol="0">
            <a:spAutoFit/>
          </a:bodyPr>
          <a:lstStyle/>
          <a:p>
            <a:r>
              <a:rPr lang="en-IN" sz="2000" b="1" dirty="0"/>
              <a:t>2.Logistic Regression</a:t>
            </a:r>
          </a:p>
        </p:txBody>
      </p:sp>
      <p:pic>
        <p:nvPicPr>
          <p:cNvPr id="6" name="Picture 5">
            <a:extLst>
              <a:ext uri="{FF2B5EF4-FFF2-40B4-BE49-F238E27FC236}">
                <a16:creationId xmlns:a16="http://schemas.microsoft.com/office/drawing/2014/main" id="{E6CC45C3-2FF3-E493-BDA7-BD6DDA94368F}"/>
              </a:ext>
            </a:extLst>
          </p:cNvPr>
          <p:cNvPicPr>
            <a:picLocks noChangeAspect="1"/>
          </p:cNvPicPr>
          <p:nvPr/>
        </p:nvPicPr>
        <p:blipFill>
          <a:blip r:embed="rId2"/>
          <a:stretch>
            <a:fillRect/>
          </a:stretch>
        </p:blipFill>
        <p:spPr>
          <a:xfrm>
            <a:off x="1015895" y="2907815"/>
            <a:ext cx="4064209" cy="1238314"/>
          </a:xfrm>
          <a:prstGeom prst="rect">
            <a:avLst/>
          </a:prstGeom>
        </p:spPr>
      </p:pic>
      <p:pic>
        <p:nvPicPr>
          <p:cNvPr id="8" name="Picture 7">
            <a:extLst>
              <a:ext uri="{FF2B5EF4-FFF2-40B4-BE49-F238E27FC236}">
                <a16:creationId xmlns:a16="http://schemas.microsoft.com/office/drawing/2014/main" id="{ED3B109B-618F-7F46-1D68-044CCCEC18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871" y="1167597"/>
            <a:ext cx="6089916" cy="5001778"/>
          </a:xfrm>
          <a:prstGeom prst="rect">
            <a:avLst/>
          </a:prstGeom>
        </p:spPr>
      </p:pic>
    </p:spTree>
    <p:extLst>
      <p:ext uri="{BB962C8B-B14F-4D97-AF65-F5344CB8AC3E}">
        <p14:creationId xmlns:p14="http://schemas.microsoft.com/office/powerpoint/2010/main" val="267921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15ACD-0767-CDFD-1DB8-021B34B48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47341-D072-C10A-486E-24FD42F4F070}"/>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5" name="TextBox 4">
            <a:extLst>
              <a:ext uri="{FF2B5EF4-FFF2-40B4-BE49-F238E27FC236}">
                <a16:creationId xmlns:a16="http://schemas.microsoft.com/office/drawing/2014/main" id="{9249DA82-0BAB-1963-5DCF-47774965D486}"/>
              </a:ext>
            </a:extLst>
          </p:cNvPr>
          <p:cNvSpPr txBox="1"/>
          <p:nvPr/>
        </p:nvSpPr>
        <p:spPr>
          <a:xfrm>
            <a:off x="892628" y="1950538"/>
            <a:ext cx="3624943" cy="400110"/>
          </a:xfrm>
          <a:prstGeom prst="rect">
            <a:avLst/>
          </a:prstGeom>
          <a:noFill/>
        </p:spPr>
        <p:txBody>
          <a:bodyPr wrap="square" rtlCol="0">
            <a:spAutoFit/>
          </a:bodyPr>
          <a:lstStyle/>
          <a:p>
            <a:r>
              <a:rPr lang="en-IN" sz="2000" b="1" dirty="0"/>
              <a:t>3. Neural Network </a:t>
            </a:r>
          </a:p>
        </p:txBody>
      </p:sp>
      <p:pic>
        <p:nvPicPr>
          <p:cNvPr id="4" name="Picture 3">
            <a:extLst>
              <a:ext uri="{FF2B5EF4-FFF2-40B4-BE49-F238E27FC236}">
                <a16:creationId xmlns:a16="http://schemas.microsoft.com/office/drawing/2014/main" id="{B63ED27F-A78F-F619-7142-F9F18F0C46E3}"/>
              </a:ext>
            </a:extLst>
          </p:cNvPr>
          <p:cNvPicPr>
            <a:picLocks noChangeAspect="1"/>
          </p:cNvPicPr>
          <p:nvPr/>
        </p:nvPicPr>
        <p:blipFill>
          <a:blip r:embed="rId2"/>
          <a:stretch>
            <a:fillRect/>
          </a:stretch>
        </p:blipFill>
        <p:spPr>
          <a:xfrm>
            <a:off x="1111167" y="2907815"/>
            <a:ext cx="3187864" cy="1358970"/>
          </a:xfrm>
          <a:prstGeom prst="rect">
            <a:avLst/>
          </a:prstGeom>
        </p:spPr>
      </p:pic>
      <p:pic>
        <p:nvPicPr>
          <p:cNvPr id="9" name="Picture 8">
            <a:extLst>
              <a:ext uri="{FF2B5EF4-FFF2-40B4-BE49-F238E27FC236}">
                <a16:creationId xmlns:a16="http://schemas.microsoft.com/office/drawing/2014/main" id="{0E492C37-F29D-820A-C5BA-2DB224DD9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727" y="1086411"/>
            <a:ext cx="6089916" cy="5001778"/>
          </a:xfrm>
          <a:prstGeom prst="rect">
            <a:avLst/>
          </a:prstGeom>
        </p:spPr>
      </p:pic>
    </p:spTree>
    <p:extLst>
      <p:ext uri="{BB962C8B-B14F-4D97-AF65-F5344CB8AC3E}">
        <p14:creationId xmlns:p14="http://schemas.microsoft.com/office/powerpoint/2010/main" val="343459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131B2904-9D8C-AEFC-69CA-5BF77E3706EA}"/>
              </a:ext>
            </a:extLst>
          </p:cNvPr>
          <p:cNvSpPr txBox="1"/>
          <p:nvPr/>
        </p:nvSpPr>
        <p:spPr>
          <a:xfrm>
            <a:off x="729343" y="1341333"/>
            <a:ext cx="10254343" cy="461665"/>
          </a:xfrm>
          <a:prstGeom prst="rect">
            <a:avLst/>
          </a:prstGeom>
          <a:noFill/>
        </p:spPr>
        <p:txBody>
          <a:bodyPr wrap="square" rtlCol="0">
            <a:spAutoFit/>
          </a:bodyPr>
          <a:lstStyle/>
          <a:p>
            <a:pPr algn="ctr"/>
            <a:r>
              <a:rPr lang="en-US" sz="2400" b="1" dirty="0">
                <a:effectLst/>
                <a:latin typeface="Times New Roman" panose="02020603050405020304" pitchFamily="18" charset="0"/>
                <a:ea typeface="Aptos" panose="020B0004020202020204" pitchFamily="34" charset="0"/>
              </a:rPr>
              <a:t>'Receiver Operating Characteristic (ROC) Curve</a:t>
            </a:r>
            <a:endParaRPr lang="en-IN" sz="2400" b="1" dirty="0">
              <a:effectLst/>
              <a:latin typeface="Times New Roman" panose="02020603050405020304" pitchFamily="18" charset="0"/>
              <a:ea typeface="Aptos" panose="020B0004020202020204" pitchFamily="34" charset="0"/>
            </a:endParaRPr>
          </a:p>
        </p:txBody>
      </p:sp>
      <p:pic>
        <p:nvPicPr>
          <p:cNvPr id="7" name="Picture 6">
            <a:extLst>
              <a:ext uri="{FF2B5EF4-FFF2-40B4-BE49-F238E27FC236}">
                <a16:creationId xmlns:a16="http://schemas.microsoft.com/office/drawing/2014/main" id="{BF5CE854-381A-C4EC-ED7F-A9CB10FC8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5" y="2033387"/>
            <a:ext cx="5303742" cy="4198476"/>
          </a:xfrm>
          <a:prstGeom prst="rect">
            <a:avLst/>
          </a:prstGeom>
        </p:spPr>
      </p:pic>
    </p:spTree>
    <p:extLst>
      <p:ext uri="{BB962C8B-B14F-4D97-AF65-F5344CB8AC3E}">
        <p14:creationId xmlns:p14="http://schemas.microsoft.com/office/powerpoint/2010/main" val="34174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0AD8-F640-14B3-ED55-B4EE359C0C91}"/>
              </a:ext>
            </a:extLst>
          </p:cNvPr>
          <p:cNvSpPr>
            <a:spLocks noGrp="1"/>
          </p:cNvSpPr>
          <p:nvPr>
            <p:ph type="ctrTitle"/>
          </p:nvPr>
        </p:nvSpPr>
        <p:spPr>
          <a:xfrm>
            <a:off x="729343" y="501877"/>
            <a:ext cx="9144000" cy="891494"/>
          </a:xfrm>
        </p:spPr>
        <p:txBody>
          <a:bodyPr>
            <a:normAutofit/>
          </a:bodyPr>
          <a:lstStyle/>
          <a:p>
            <a:pPr algn="l"/>
            <a:r>
              <a:rPr lang="en-IN" sz="4000" b="1" u="sng" dirty="0"/>
              <a:t>Abstract</a:t>
            </a:r>
          </a:p>
        </p:txBody>
      </p:sp>
      <p:sp>
        <p:nvSpPr>
          <p:cNvPr id="3" name="Subtitle 2">
            <a:extLst>
              <a:ext uri="{FF2B5EF4-FFF2-40B4-BE49-F238E27FC236}">
                <a16:creationId xmlns:a16="http://schemas.microsoft.com/office/drawing/2014/main" id="{DEE13D07-F49B-740C-1F65-5C3D7C822A83}"/>
              </a:ext>
            </a:extLst>
          </p:cNvPr>
          <p:cNvSpPr>
            <a:spLocks noGrp="1"/>
          </p:cNvSpPr>
          <p:nvPr>
            <p:ph type="subTitle" idx="1"/>
          </p:nvPr>
        </p:nvSpPr>
        <p:spPr>
          <a:xfrm>
            <a:off x="642257" y="1795009"/>
            <a:ext cx="10657115" cy="2439533"/>
          </a:xfrm>
        </p:spPr>
        <p:txBody>
          <a:bodyPr>
            <a:normAutofit/>
          </a:bodyPr>
          <a:lstStyle/>
          <a:p>
            <a:pPr algn="just"/>
            <a:r>
              <a:rPr lang="en-US" dirty="0"/>
              <a:t>This project focuses on detecting and classifying Distributed Denial of Service (DDoS) attacks using machine learning models. Leveraging the IDS 2017 dataset, we preprocess, explore, and train models like Random Forest, Logistic Regression, and Neural Networks. The models are evaluated using metrics such as accuracy, F1 score, and AUC to ensure robust performance. Through this approach, we aim to enhance the reliability of network security systems.</a:t>
            </a:r>
            <a:endParaRPr lang="en-IN" dirty="0"/>
          </a:p>
        </p:txBody>
      </p:sp>
    </p:spTree>
    <p:extLst>
      <p:ext uri="{BB962C8B-B14F-4D97-AF65-F5344CB8AC3E}">
        <p14:creationId xmlns:p14="http://schemas.microsoft.com/office/powerpoint/2010/main" val="393529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BE1B-0D4C-84B7-A53D-C9F94A73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DB1D-E87D-DF5A-72A5-19ADA10025BD}"/>
              </a:ext>
            </a:extLst>
          </p:cNvPr>
          <p:cNvSpPr>
            <a:spLocks noGrp="1"/>
          </p:cNvSpPr>
          <p:nvPr>
            <p:ph type="ctrTitle"/>
          </p:nvPr>
        </p:nvSpPr>
        <p:spPr>
          <a:xfrm>
            <a:off x="729343" y="501877"/>
            <a:ext cx="9144000" cy="891494"/>
          </a:xfrm>
        </p:spPr>
        <p:txBody>
          <a:bodyPr>
            <a:normAutofit/>
          </a:bodyPr>
          <a:lstStyle/>
          <a:p>
            <a:pPr algn="l"/>
            <a:r>
              <a:rPr lang="en-IN" sz="4000" b="1" u="sng" dirty="0"/>
              <a:t>Conclusion</a:t>
            </a:r>
          </a:p>
        </p:txBody>
      </p:sp>
      <p:sp>
        <p:nvSpPr>
          <p:cNvPr id="3" name="TextBox 2">
            <a:extLst>
              <a:ext uri="{FF2B5EF4-FFF2-40B4-BE49-F238E27FC236}">
                <a16:creationId xmlns:a16="http://schemas.microsoft.com/office/drawing/2014/main" id="{77EDAC52-96B9-23ED-6F66-3F3542809FF5}"/>
              </a:ext>
            </a:extLst>
          </p:cNvPr>
          <p:cNvSpPr txBox="1"/>
          <p:nvPr/>
        </p:nvSpPr>
        <p:spPr>
          <a:xfrm>
            <a:off x="718457" y="1720840"/>
            <a:ext cx="10755086" cy="3416320"/>
          </a:xfrm>
          <a:prstGeom prst="rect">
            <a:avLst/>
          </a:prstGeom>
          <a:noFill/>
        </p:spPr>
        <p:txBody>
          <a:bodyPr wrap="square" rtlCol="0">
            <a:spAutoFit/>
          </a:bodyPr>
          <a:lstStyle/>
          <a:p>
            <a:endParaRPr lang="en-US" sz="2400" dirty="0"/>
          </a:p>
          <a:p>
            <a:r>
              <a:rPr lang="en-US" sz="2400" dirty="0"/>
              <a:t>This project successfully demonstrates the classification of DDoS attacks using machine learning models, leveraging the IDS 2017 dataset for robust analysis. By employing Random Forest, Logistic Regression, and Neural Networks, the system achieves reliable performance in distinguishing between benign and malicious traffic. Comprehensive evaluation metrics validate the effectiveness of the models and their suitability for real-world deployment. The results highlight the potential of machine learning in enhancing network security and reducing false-positive rates. Future work can focus on optimizing models and integrating real-time detection capabilities.</a:t>
            </a:r>
          </a:p>
        </p:txBody>
      </p:sp>
    </p:spTree>
    <p:extLst>
      <p:ext uri="{BB962C8B-B14F-4D97-AF65-F5344CB8AC3E}">
        <p14:creationId xmlns:p14="http://schemas.microsoft.com/office/powerpoint/2010/main" val="413492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0917-34E4-AD5B-ABD9-7880E36F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CE013-805A-A433-E559-6A144BFB8211}"/>
              </a:ext>
            </a:extLst>
          </p:cNvPr>
          <p:cNvSpPr>
            <a:spLocks noGrp="1"/>
          </p:cNvSpPr>
          <p:nvPr>
            <p:ph type="ctrTitle"/>
          </p:nvPr>
        </p:nvSpPr>
        <p:spPr>
          <a:xfrm>
            <a:off x="729343" y="501877"/>
            <a:ext cx="9144000" cy="891494"/>
          </a:xfrm>
        </p:spPr>
        <p:txBody>
          <a:bodyPr>
            <a:normAutofit/>
          </a:bodyPr>
          <a:lstStyle/>
          <a:p>
            <a:pPr algn="l"/>
            <a:r>
              <a:rPr lang="en-IN" sz="4000" b="1" u="sng" dirty="0"/>
              <a:t>Introduction</a:t>
            </a:r>
          </a:p>
        </p:txBody>
      </p:sp>
      <p:sp>
        <p:nvSpPr>
          <p:cNvPr id="3" name="Subtitle 2">
            <a:extLst>
              <a:ext uri="{FF2B5EF4-FFF2-40B4-BE49-F238E27FC236}">
                <a16:creationId xmlns:a16="http://schemas.microsoft.com/office/drawing/2014/main" id="{32B46443-CD01-F170-D401-917B33B3D249}"/>
              </a:ext>
            </a:extLst>
          </p:cNvPr>
          <p:cNvSpPr>
            <a:spLocks noGrp="1"/>
          </p:cNvSpPr>
          <p:nvPr>
            <p:ph type="subTitle" idx="1"/>
          </p:nvPr>
        </p:nvSpPr>
        <p:spPr>
          <a:xfrm>
            <a:off x="642257" y="1795008"/>
            <a:ext cx="10940143" cy="3930877"/>
          </a:xfrm>
        </p:spPr>
        <p:txBody>
          <a:bodyPr>
            <a:normAutofit lnSpcReduction="10000"/>
          </a:bodyPr>
          <a:lstStyle/>
          <a:p>
            <a:pPr algn="just"/>
            <a:r>
              <a:rPr lang="en-US" dirty="0"/>
              <a:t>Distributed Denial of Service (DDoS) attacks pose a critical threat to the stability of online services, making their detection essential for network security. This project utilizes the IDS 2017 dataset to classify DDoS attacks using machine learning models. By employing algorithms such as Random Forest, Logistic Regression, and Neural Networks, the project aims to identify malicious traffic effectively. Comprehensive evaluation metrics ensure the development of a robust detection system.</a:t>
            </a:r>
          </a:p>
          <a:p>
            <a:pPr algn="just"/>
            <a:endParaRPr lang="en-US" dirty="0"/>
          </a:p>
          <a:p>
            <a:pPr algn="just"/>
            <a:r>
              <a:rPr lang="en-US" dirty="0"/>
              <a:t>DDoS attacks are a major challenge to the reliability of online services, requiring effective detection mechanisms. This project uses the IDS 2017 dataset to classify DDoS attacks with machine learning models like Random Forest and Neural Networks. It emphasizes robust evaluation to build a reliable and efficient detection system.</a:t>
            </a:r>
            <a:endParaRPr lang="en-IN" dirty="0"/>
          </a:p>
        </p:txBody>
      </p:sp>
    </p:spTree>
    <p:extLst>
      <p:ext uri="{BB962C8B-B14F-4D97-AF65-F5344CB8AC3E}">
        <p14:creationId xmlns:p14="http://schemas.microsoft.com/office/powerpoint/2010/main" val="4007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EF94-91F2-A9F4-01FD-38DE2FE9F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F4A60-9D8A-1926-B35F-05B73085CA36}"/>
              </a:ext>
            </a:extLst>
          </p:cNvPr>
          <p:cNvSpPr>
            <a:spLocks noGrp="1"/>
          </p:cNvSpPr>
          <p:nvPr>
            <p:ph type="ctrTitle"/>
          </p:nvPr>
        </p:nvSpPr>
        <p:spPr>
          <a:xfrm>
            <a:off x="729343" y="501877"/>
            <a:ext cx="9144000" cy="891494"/>
          </a:xfrm>
        </p:spPr>
        <p:txBody>
          <a:bodyPr>
            <a:normAutofit/>
          </a:bodyPr>
          <a:lstStyle/>
          <a:p>
            <a:pPr algn="l"/>
            <a:r>
              <a:rPr lang="en-IN" sz="4000" b="1" u="sng" dirty="0"/>
              <a:t>Existing System</a:t>
            </a:r>
          </a:p>
        </p:txBody>
      </p:sp>
      <p:sp>
        <p:nvSpPr>
          <p:cNvPr id="3" name="Subtitle 2">
            <a:extLst>
              <a:ext uri="{FF2B5EF4-FFF2-40B4-BE49-F238E27FC236}">
                <a16:creationId xmlns:a16="http://schemas.microsoft.com/office/drawing/2014/main" id="{54493926-2004-BD1B-1937-BDEBD632A8F4}"/>
              </a:ext>
            </a:extLst>
          </p:cNvPr>
          <p:cNvSpPr>
            <a:spLocks noGrp="1"/>
          </p:cNvSpPr>
          <p:nvPr>
            <p:ph type="subTitle" idx="1"/>
          </p:nvPr>
        </p:nvSpPr>
        <p:spPr>
          <a:xfrm>
            <a:off x="642257" y="1795008"/>
            <a:ext cx="10940143" cy="3930877"/>
          </a:xfrm>
        </p:spPr>
        <p:txBody>
          <a:bodyPr>
            <a:normAutofit/>
          </a:bodyPr>
          <a:lstStyle/>
          <a:p>
            <a:pPr algn="just"/>
            <a:endParaRPr lang="en-US" dirty="0"/>
          </a:p>
          <a:p>
            <a:pPr algn="just"/>
            <a:r>
              <a:rPr lang="en-US" dirty="0"/>
              <a:t>Existing DDoS detection systems often rely on traditional rule-based methods and threshold-based monitoring techniques. While effective to some extent, these approaches struggle to adapt to evolving attack patterns and large-scale traffic. Signature-based systems require frequent updates, and anomaly detection systems may produce high false-positive rates.</a:t>
            </a:r>
          </a:p>
          <a:p>
            <a:pPr algn="just"/>
            <a:r>
              <a:rPr lang="en-US" dirty="0"/>
              <a:t> Additionally, these methods lack the scalability and real-time capabilities required for modern networks. As a result, there is a growing need for machine learning-based solutions to address these limitations.</a:t>
            </a:r>
          </a:p>
        </p:txBody>
      </p:sp>
    </p:spTree>
    <p:extLst>
      <p:ext uri="{BB962C8B-B14F-4D97-AF65-F5344CB8AC3E}">
        <p14:creationId xmlns:p14="http://schemas.microsoft.com/office/powerpoint/2010/main" val="226155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9256-4011-304A-4BBE-D8752A5E6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F54F-F1BA-64FF-5686-3078ECF1AADC}"/>
              </a:ext>
            </a:extLst>
          </p:cNvPr>
          <p:cNvSpPr>
            <a:spLocks noGrp="1"/>
          </p:cNvSpPr>
          <p:nvPr>
            <p:ph type="ctrTitle"/>
          </p:nvPr>
        </p:nvSpPr>
        <p:spPr>
          <a:xfrm>
            <a:off x="729343" y="501877"/>
            <a:ext cx="9144000" cy="891494"/>
          </a:xfrm>
        </p:spPr>
        <p:txBody>
          <a:bodyPr>
            <a:normAutofit/>
          </a:bodyPr>
          <a:lstStyle/>
          <a:p>
            <a:pPr algn="l"/>
            <a:r>
              <a:rPr lang="en-IN" sz="4000" b="1" u="sng" dirty="0"/>
              <a:t>Proposed System</a:t>
            </a:r>
          </a:p>
        </p:txBody>
      </p:sp>
      <p:sp>
        <p:nvSpPr>
          <p:cNvPr id="3" name="Subtitle 2">
            <a:extLst>
              <a:ext uri="{FF2B5EF4-FFF2-40B4-BE49-F238E27FC236}">
                <a16:creationId xmlns:a16="http://schemas.microsoft.com/office/drawing/2014/main" id="{93930589-3414-57BB-E75D-21DFE1FAC67C}"/>
              </a:ext>
            </a:extLst>
          </p:cNvPr>
          <p:cNvSpPr>
            <a:spLocks noGrp="1"/>
          </p:cNvSpPr>
          <p:nvPr>
            <p:ph type="subTitle" idx="1"/>
          </p:nvPr>
        </p:nvSpPr>
        <p:spPr>
          <a:xfrm>
            <a:off x="642257" y="1795008"/>
            <a:ext cx="10940143" cy="3930877"/>
          </a:xfrm>
        </p:spPr>
        <p:txBody>
          <a:bodyPr>
            <a:normAutofit/>
          </a:bodyPr>
          <a:lstStyle/>
          <a:p>
            <a:pPr algn="just"/>
            <a:endParaRPr lang="en-US" dirty="0"/>
          </a:p>
          <a:p>
            <a:pPr algn="just"/>
            <a:r>
              <a:rPr lang="en-US" dirty="0"/>
              <a:t>The proposed system leverages machine learning models to detect and classify DDoS attacks more accurately and efficiently. Using the IDS 2017 dataset, the system preprocesses network traffic data, trains models such as Random Forest, Logistic Regression, and Neural Networks, and evaluates their performance with metrics like accuracy, F1 score, and AUC. </a:t>
            </a:r>
          </a:p>
          <a:p>
            <a:pPr algn="just"/>
            <a:r>
              <a:rPr lang="en-US" dirty="0"/>
              <a:t>This approach enables adaptive detection, reducing false positives and improving scalability for real-time applications. By automating the learning of attack patterns, the system offers a robust and reliable solution for modern network security challenges.</a:t>
            </a:r>
          </a:p>
        </p:txBody>
      </p:sp>
    </p:spTree>
    <p:extLst>
      <p:ext uri="{BB962C8B-B14F-4D97-AF65-F5344CB8AC3E}">
        <p14:creationId xmlns:p14="http://schemas.microsoft.com/office/powerpoint/2010/main" val="28178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8C02F-958C-ABB4-9ABD-1AD419097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57574-4553-C172-6214-BB4E09F03E99}"/>
              </a:ext>
            </a:extLst>
          </p:cNvPr>
          <p:cNvSpPr>
            <a:spLocks noGrp="1"/>
          </p:cNvSpPr>
          <p:nvPr>
            <p:ph type="ctrTitle"/>
          </p:nvPr>
        </p:nvSpPr>
        <p:spPr>
          <a:xfrm>
            <a:off x="729343" y="501877"/>
            <a:ext cx="9144000" cy="891494"/>
          </a:xfrm>
        </p:spPr>
        <p:txBody>
          <a:bodyPr>
            <a:normAutofit/>
          </a:bodyPr>
          <a:lstStyle/>
          <a:p>
            <a:pPr algn="l"/>
            <a:r>
              <a:rPr lang="en-IN" sz="4000" b="1" u="sng" dirty="0"/>
              <a:t>LITERATURE REVIEW</a:t>
            </a:r>
          </a:p>
        </p:txBody>
      </p:sp>
      <p:sp>
        <p:nvSpPr>
          <p:cNvPr id="3" name="Subtitle 2">
            <a:extLst>
              <a:ext uri="{FF2B5EF4-FFF2-40B4-BE49-F238E27FC236}">
                <a16:creationId xmlns:a16="http://schemas.microsoft.com/office/drawing/2014/main" id="{CA38C80B-86CB-5AC1-A23B-FAA2EF6EE0DA}"/>
              </a:ext>
            </a:extLst>
          </p:cNvPr>
          <p:cNvSpPr>
            <a:spLocks noGrp="1"/>
          </p:cNvSpPr>
          <p:nvPr>
            <p:ph type="subTitle" idx="1"/>
          </p:nvPr>
        </p:nvSpPr>
        <p:spPr>
          <a:xfrm>
            <a:off x="642257" y="1795008"/>
            <a:ext cx="10940143" cy="3930877"/>
          </a:xfrm>
        </p:spPr>
        <p:txBody>
          <a:bodyPr>
            <a:normAutofit/>
          </a:bodyPr>
          <a:lstStyle/>
          <a:p>
            <a:pPr algn="just"/>
            <a:r>
              <a:rPr lang="en-US" dirty="0"/>
              <a:t>Several studies have explored DDoS detection using traditional and machine learning approaches. Signature-based methods like Snort rely on known attack patterns but fail against novel threats. Anomaly-based systems, while adaptable, often suffer from high false-positive rates. Recent research highlights the effectiveness of machine learning models, such as Random Forest and Neural Networks, in improving detection accuracy and scalability. However, challenges like feature selection and model optimization remain critical areas for further investigation.</a:t>
            </a:r>
            <a:endParaRPr lang="en-IN" sz="3200" dirty="0"/>
          </a:p>
        </p:txBody>
      </p:sp>
    </p:spTree>
    <p:extLst>
      <p:ext uri="{BB962C8B-B14F-4D97-AF65-F5344CB8AC3E}">
        <p14:creationId xmlns:p14="http://schemas.microsoft.com/office/powerpoint/2010/main" val="18494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729343" y="501877"/>
            <a:ext cx="9144000" cy="891494"/>
          </a:xfrm>
        </p:spPr>
        <p:txBody>
          <a:bodyPr>
            <a:normAutofit/>
          </a:bodyPr>
          <a:lstStyle/>
          <a:p>
            <a:pPr algn="l"/>
            <a:r>
              <a:rPr lang="en-IN" sz="4000" b="1" u="sng" dirty="0"/>
              <a:t>Module </a:t>
            </a:r>
          </a:p>
        </p:txBody>
      </p:sp>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642257" y="1795008"/>
            <a:ext cx="10940143" cy="3930877"/>
          </a:xfrm>
        </p:spPr>
        <p:txBody>
          <a:bodyPr>
            <a:normAutofit/>
          </a:bodyPr>
          <a:lstStyle/>
          <a:p>
            <a:pPr algn="just">
              <a:buFont typeface="+mj-lt"/>
              <a:buAutoNum type="arabicPeriod"/>
            </a:pPr>
            <a:r>
              <a:rPr lang="en-IN" sz="2400" b="1" dirty="0"/>
              <a:t>Pandas</a:t>
            </a:r>
            <a:r>
              <a:rPr lang="en-IN" sz="2400" dirty="0"/>
              <a:t>: For data manipulation and analysis.</a:t>
            </a:r>
          </a:p>
          <a:p>
            <a:pPr algn="just">
              <a:buFont typeface="+mj-lt"/>
              <a:buAutoNum type="arabicPeriod"/>
            </a:pPr>
            <a:r>
              <a:rPr lang="en-IN" sz="2400" b="1" dirty="0"/>
              <a:t>NumPy</a:t>
            </a:r>
            <a:r>
              <a:rPr lang="en-IN" sz="2400" dirty="0"/>
              <a:t>: For numerical computations.</a:t>
            </a:r>
          </a:p>
          <a:p>
            <a:pPr algn="just">
              <a:buFont typeface="+mj-lt"/>
              <a:buAutoNum type="arabicPeriod"/>
            </a:pPr>
            <a:r>
              <a:rPr lang="en-IN" sz="2400" b="1" dirty="0"/>
              <a:t>Matplotlib</a:t>
            </a:r>
            <a:r>
              <a:rPr lang="en-IN" sz="2400" dirty="0"/>
              <a:t> &amp; </a:t>
            </a:r>
            <a:r>
              <a:rPr lang="en-IN" sz="2400" b="1" dirty="0"/>
              <a:t>Seaborn</a:t>
            </a:r>
            <a:r>
              <a:rPr lang="en-IN" sz="2400" dirty="0"/>
              <a:t>: For visualizing data distributions and relationships.</a:t>
            </a:r>
          </a:p>
          <a:p>
            <a:pPr algn="just">
              <a:buFont typeface="+mj-lt"/>
              <a:buAutoNum type="arabicPeriod"/>
            </a:pPr>
            <a:r>
              <a:rPr lang="en-IN" sz="2400" b="1" dirty="0"/>
              <a:t>Scikit-learn</a:t>
            </a:r>
            <a:r>
              <a:rPr lang="en-IN" sz="2400" dirty="0"/>
              <a:t>: For implementing machine learning models and evaluation metrics.</a:t>
            </a:r>
          </a:p>
          <a:p>
            <a:pPr marL="514350" indent="-514350" algn="just">
              <a:buAutoNum type="arabicPeriod"/>
            </a:pPr>
            <a:endParaRPr lang="en-IN" sz="3200" b="1" dirty="0"/>
          </a:p>
        </p:txBody>
      </p:sp>
    </p:spTree>
    <p:extLst>
      <p:ext uri="{BB962C8B-B14F-4D97-AF65-F5344CB8AC3E}">
        <p14:creationId xmlns:p14="http://schemas.microsoft.com/office/powerpoint/2010/main" val="22495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B8576-091A-41D6-4F66-C1ADF536A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B313E2-1973-D395-0F91-C3509CC5A103}"/>
              </a:ext>
            </a:extLst>
          </p:cNvPr>
          <p:cNvSpPr>
            <a:spLocks noGrp="1"/>
          </p:cNvSpPr>
          <p:nvPr>
            <p:ph type="ctrTitle"/>
          </p:nvPr>
        </p:nvSpPr>
        <p:spPr>
          <a:xfrm>
            <a:off x="729343" y="501877"/>
            <a:ext cx="9144000" cy="891494"/>
          </a:xfrm>
        </p:spPr>
        <p:txBody>
          <a:bodyPr>
            <a:normAutofit/>
          </a:bodyPr>
          <a:lstStyle/>
          <a:p>
            <a:pPr algn="l"/>
            <a:r>
              <a:rPr lang="en-IN" sz="4000" b="1" u="sng" dirty="0"/>
              <a:t>Algorithms Used: </a:t>
            </a:r>
          </a:p>
        </p:txBody>
      </p:sp>
      <p:sp>
        <p:nvSpPr>
          <p:cNvPr id="6" name="Rectangle 3">
            <a:extLst>
              <a:ext uri="{FF2B5EF4-FFF2-40B4-BE49-F238E27FC236}">
                <a16:creationId xmlns:a16="http://schemas.microsoft.com/office/drawing/2014/main" id="{C1C75D7C-1148-9522-532F-3E94F7751A36}"/>
              </a:ext>
            </a:extLst>
          </p:cNvPr>
          <p:cNvSpPr>
            <a:spLocks noGrp="1" noChangeArrowheads="1"/>
          </p:cNvSpPr>
          <p:nvPr>
            <p:ph type="subTitle" idx="1"/>
          </p:nvPr>
        </p:nvSpPr>
        <p:spPr bwMode="auto">
          <a:xfrm>
            <a:off x="588509" y="2090172"/>
            <a:ext cx="1015569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ensemble learning method using multiple decision trees for improved classification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statistical model for binary classification of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Neural Network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MLPClassifier</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deep learning model designed to capture complex patterns in the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 (SVC)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supervised learning model that separates data using hyperplanes for effective classification. </a:t>
            </a:r>
          </a:p>
        </p:txBody>
      </p:sp>
    </p:spTree>
    <p:extLst>
      <p:ext uri="{BB962C8B-B14F-4D97-AF65-F5344CB8AC3E}">
        <p14:creationId xmlns:p14="http://schemas.microsoft.com/office/powerpoint/2010/main" val="144538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9946304-0A22-F36B-7F95-483928971065}"/>
              </a:ext>
            </a:extLst>
          </p:cNvPr>
          <p:cNvSpPr>
            <a:spLocks noGrp="1" noChangeArrowheads="1"/>
          </p:cNvSpPr>
          <p:nvPr>
            <p:ph type="subTitle" idx="1"/>
          </p:nvPr>
        </p:nvSpPr>
        <p:spPr bwMode="auto">
          <a:xfrm>
            <a:off x="1055233" y="1266869"/>
            <a:ext cx="9699851"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Software Components: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rPr>
              <a:t>1.</a:t>
            </a:r>
            <a:r>
              <a:rPr lang="en-US" altLang="en-US" sz="2000" dirty="0">
                <a:latin typeface="Arial" panose="020B0604020202020204" pitchFamily="34" charset="0"/>
              </a:rPr>
              <a:t>Python</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rPr>
              <a:t>2.Jupyter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3. Anaconda Navigator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Hardware Components: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Camera/Camera Module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GPU (Graphics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CPU (Central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RAM (Random Access Memory)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Storage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Edge Device (Optional)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Power Supply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077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841</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A MACHINE LEARNING-BASED CLASSIFICATION AND PREDICTION TECHNIQUE FOR DDOS ATTACKS </vt:lpstr>
      <vt:lpstr>Abstract</vt:lpstr>
      <vt:lpstr>Introduction</vt:lpstr>
      <vt:lpstr>Existing System</vt:lpstr>
      <vt:lpstr>Proposed System</vt:lpstr>
      <vt:lpstr>LITERATURE REVIEW</vt:lpstr>
      <vt:lpstr>Module </vt:lpstr>
      <vt:lpstr>Algorithms Used: </vt:lpstr>
      <vt:lpstr>PowerPoint Presentation</vt:lpstr>
      <vt:lpstr>Block Diagram  </vt:lpstr>
      <vt:lpstr>UML Diagrams</vt:lpstr>
      <vt:lpstr>Usecase Diagrams</vt:lpstr>
      <vt:lpstr>Class Diagrams</vt:lpstr>
      <vt:lpstr>Sequance Diagrams</vt:lpstr>
      <vt:lpstr>Activity Diagrams</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Subramanyam Rekhandar</dc:creator>
  <cp:lastModifiedBy>Subramanyam Rekhandar</cp:lastModifiedBy>
  <cp:revision>3</cp:revision>
  <dcterms:created xsi:type="dcterms:W3CDTF">2024-12-03T07:11:17Z</dcterms:created>
  <dcterms:modified xsi:type="dcterms:W3CDTF">2024-12-23T18:45:27Z</dcterms:modified>
</cp:coreProperties>
</file>