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64" r:id="rId9"/>
    <p:sldId id="265" r:id="rId10"/>
    <p:sldId id="279"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10-12-2024</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10-12-2024</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US" sz="2800" b="1" kern="100" dirty="0">
                <a:effectLst/>
                <a:latin typeface="Times New Roman" panose="02020603050405020304" pitchFamily="18" charset="0"/>
                <a:ea typeface="Aptos" panose="020B0004020202020204" pitchFamily="34" charset="0"/>
                <a:cs typeface="Gautami" panose="020B0502040204020203" pitchFamily="34" charset="0"/>
              </a:rPr>
              <a:t>AI-Driven Smart CCTV Surveillance System with Real-Time Detection and Facial Recognition Using Python and OpenCV</a:t>
            </a:r>
            <a:endParaRPr lang="en-IN" sz="6000" dirty="0"/>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E46AA-5559-7E9E-AB12-C555B9A60FDC}"/>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2E17F2C-B4AB-CB92-61FB-1483923194C1}"/>
              </a:ext>
            </a:extLst>
          </p:cNvPr>
          <p:cNvSpPr>
            <a:spLocks noGrp="1" noChangeArrowheads="1"/>
          </p:cNvSpPr>
          <p:nvPr>
            <p:ph idx="1"/>
          </p:nvPr>
        </p:nvSpPr>
        <p:spPr bwMode="auto">
          <a:xfrm>
            <a:off x="433570" y="252171"/>
            <a:ext cx="11128917"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Algorithms Used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p>
          <a:p>
            <a:pPr marL="0" indent="0">
              <a:buNone/>
            </a:pPr>
            <a:r>
              <a:rPr lang="en-US" b="1" dirty="0"/>
              <a:t>4.Structural Similarity Index (SSIM)</a:t>
            </a:r>
            <a:r>
              <a:rPr lang="en-US" dirty="0"/>
              <a:t>:</a:t>
            </a:r>
          </a:p>
          <a:p>
            <a:pPr>
              <a:buFont typeface="Arial" panose="020B0604020202020204" pitchFamily="34" charset="0"/>
              <a:buChar char="•"/>
            </a:pPr>
            <a:r>
              <a:rPr lang="en-US" sz="2400" dirty="0"/>
              <a:t>Measures the similarity between two video frames for motion detection.</a:t>
            </a:r>
          </a:p>
          <a:p>
            <a:pPr>
              <a:buFont typeface="Arial" panose="020B0604020202020204" pitchFamily="34" charset="0"/>
              <a:buChar char="•"/>
            </a:pPr>
            <a:r>
              <a:rPr lang="en-US" sz="2400" dirty="0"/>
              <a:t>Useful for identifying subtle differences in frames caused by motion.</a:t>
            </a:r>
          </a:p>
          <a:p>
            <a:pPr marL="0" indent="0">
              <a:buNone/>
            </a:pPr>
            <a:r>
              <a:rPr lang="en-US" b="1" dirty="0"/>
              <a:t>5.Deep Learning Frameworks:</a:t>
            </a:r>
          </a:p>
          <a:p>
            <a:pPr>
              <a:buFont typeface="Arial" panose="020B0604020202020204" pitchFamily="34" charset="0"/>
              <a:buChar char="•"/>
            </a:pPr>
            <a:r>
              <a:rPr lang="en-US" sz="2400" b="1" dirty="0"/>
              <a:t>TensorFlow/</a:t>
            </a:r>
            <a:r>
              <a:rPr lang="en-US" sz="2400" b="1" dirty="0" err="1"/>
              <a:t>PyTorch</a:t>
            </a:r>
            <a:r>
              <a:rPr lang="en-US" sz="2400" dirty="0"/>
              <a:t>: Used to train and deploy neural networks for tasks like anomaly detection and feature extraction.</a:t>
            </a:r>
          </a:p>
          <a:p>
            <a:pPr>
              <a:buFont typeface="Arial" panose="020B0604020202020204" pitchFamily="34" charset="0"/>
              <a:buChar char="•"/>
            </a:pPr>
            <a:r>
              <a:rPr lang="en-US" sz="2400" dirty="0"/>
              <a:t>Supports custom model training for domain-specific requirements.</a:t>
            </a:r>
          </a:p>
          <a:p>
            <a:pPr marL="0" indent="0">
              <a:buNone/>
            </a:pPr>
            <a:r>
              <a:rPr lang="en-US" b="1" dirty="0"/>
              <a:t>6.Background Subtraction:</a:t>
            </a:r>
          </a:p>
          <a:p>
            <a:pPr>
              <a:buFont typeface="Arial" panose="020B0604020202020204" pitchFamily="34" charset="0"/>
              <a:buChar char="•"/>
            </a:pPr>
            <a:r>
              <a:rPr lang="en-US" sz="2400" dirty="0"/>
              <a:t>A method for detecting motion by comparing the current frame to a reference (background) frame.</a:t>
            </a:r>
          </a:p>
          <a:p>
            <a:pPr marL="0" indent="0">
              <a:buNone/>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22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651316"/>
            <a:ext cx="9699851"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Software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YOLO (You Only Look Once)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OpenCV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a:ln>
                  <a:noFill/>
                </a:ln>
                <a:solidFill>
                  <a:schemeClr val="tx1"/>
                </a:solidFill>
                <a:effectLst/>
                <a:latin typeface="Arial" panose="020B0604020202020204" pitchFamily="34" charset="0"/>
              </a:rPr>
              <a:t>Roboflow</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err="1">
                <a:ln>
                  <a:noFill/>
                </a:ln>
                <a:solidFill>
                  <a:schemeClr val="tx1"/>
                </a:solidFill>
                <a:effectLst/>
                <a:latin typeface="Arial" panose="020B0604020202020204" pitchFamily="34" charset="0"/>
              </a:rPr>
              <a:t>PyTorch</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Matplotlib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NumPy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Hydra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Hardware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Camera/Camera Module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GPU (Graphics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CPU (Central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RAM (Random Access Memory)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Storage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Edge Device (Optional)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Power Supply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07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a:extLst>
              <a:ext uri="{FF2B5EF4-FFF2-40B4-BE49-F238E27FC236}">
                <a16:creationId xmlns:a16="http://schemas.microsoft.com/office/drawing/2014/main" id="{7B2E85DB-FD90-472F-FE58-EB2F2E0CCC34}"/>
              </a:ext>
            </a:extLst>
          </p:cNvPr>
          <p:cNvPicPr>
            <a:picLocks noChangeAspect="1"/>
          </p:cNvPicPr>
          <p:nvPr/>
        </p:nvPicPr>
        <p:blipFill>
          <a:blip r:embed="rId2"/>
          <a:stretch>
            <a:fillRect/>
          </a:stretch>
        </p:blipFill>
        <p:spPr>
          <a:xfrm>
            <a:off x="2954020" y="1714500"/>
            <a:ext cx="6283960" cy="3429000"/>
          </a:xfrm>
          <a:prstGeom prst="rect">
            <a:avLst/>
          </a:prstGeom>
        </p:spPr>
      </p:pic>
    </p:spTree>
    <p:extLst>
      <p:ext uri="{BB962C8B-B14F-4D97-AF65-F5344CB8AC3E}">
        <p14:creationId xmlns:p14="http://schemas.microsoft.com/office/powerpoint/2010/main" val="394498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Picture 3">
            <a:extLst>
              <a:ext uri="{FF2B5EF4-FFF2-40B4-BE49-F238E27FC236}">
                <a16:creationId xmlns:a16="http://schemas.microsoft.com/office/drawing/2014/main" id="{D5D6685E-E3DA-C171-8350-552B071A6F94}"/>
              </a:ext>
            </a:extLst>
          </p:cNvPr>
          <p:cNvPicPr>
            <a:picLocks noChangeAspect="1"/>
          </p:cNvPicPr>
          <p:nvPr/>
        </p:nvPicPr>
        <p:blipFill>
          <a:blip r:embed="rId2"/>
          <a:stretch>
            <a:fillRect/>
          </a:stretch>
        </p:blipFill>
        <p:spPr>
          <a:xfrm>
            <a:off x="3971925" y="1511300"/>
            <a:ext cx="4248150" cy="3835400"/>
          </a:xfrm>
          <a:prstGeom prst="rect">
            <a:avLst/>
          </a:prstGeom>
        </p:spPr>
      </p:pic>
    </p:spTree>
    <p:extLst>
      <p:ext uri="{BB962C8B-B14F-4D97-AF65-F5344CB8AC3E}">
        <p14:creationId xmlns:p14="http://schemas.microsoft.com/office/powerpoint/2010/main" val="20017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3" name="Picture 2">
            <a:extLst>
              <a:ext uri="{FF2B5EF4-FFF2-40B4-BE49-F238E27FC236}">
                <a16:creationId xmlns:a16="http://schemas.microsoft.com/office/drawing/2014/main" id="{50BB8201-EF0A-CC87-9E27-3BC0EE8DCABC}"/>
              </a:ext>
            </a:extLst>
          </p:cNvPr>
          <p:cNvPicPr>
            <a:picLocks noChangeAspect="1"/>
          </p:cNvPicPr>
          <p:nvPr/>
        </p:nvPicPr>
        <p:blipFill>
          <a:blip r:embed="rId2"/>
          <a:stretch>
            <a:fillRect/>
          </a:stretch>
        </p:blipFill>
        <p:spPr>
          <a:xfrm>
            <a:off x="4396740" y="1484947"/>
            <a:ext cx="3398520" cy="3888105"/>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4" name="Picture 3">
            <a:extLst>
              <a:ext uri="{FF2B5EF4-FFF2-40B4-BE49-F238E27FC236}">
                <a16:creationId xmlns:a16="http://schemas.microsoft.com/office/drawing/2014/main" id="{266E77E6-A234-6D84-0A35-ABAF27D473A8}"/>
              </a:ext>
            </a:extLst>
          </p:cNvPr>
          <p:cNvPicPr>
            <a:picLocks noChangeAspect="1"/>
          </p:cNvPicPr>
          <p:nvPr/>
        </p:nvPicPr>
        <p:blipFill>
          <a:blip r:embed="rId2"/>
          <a:stretch>
            <a:fillRect/>
          </a:stretch>
        </p:blipFill>
        <p:spPr>
          <a:xfrm>
            <a:off x="3893502" y="2049780"/>
            <a:ext cx="5457327" cy="3417418"/>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Active Diagrams</a:t>
            </a:r>
          </a:p>
        </p:txBody>
      </p:sp>
      <p:pic>
        <p:nvPicPr>
          <p:cNvPr id="3" name="Picture 2">
            <a:extLst>
              <a:ext uri="{FF2B5EF4-FFF2-40B4-BE49-F238E27FC236}">
                <a16:creationId xmlns:a16="http://schemas.microsoft.com/office/drawing/2014/main" id="{F8AE87BA-1A26-E785-4C26-739B5333C6F5}"/>
              </a:ext>
            </a:extLst>
          </p:cNvPr>
          <p:cNvPicPr>
            <a:picLocks noChangeAspect="1"/>
          </p:cNvPicPr>
          <p:nvPr/>
        </p:nvPicPr>
        <p:blipFill>
          <a:blip r:embed="rId2"/>
          <a:stretch>
            <a:fillRect/>
          </a:stretch>
        </p:blipFill>
        <p:spPr>
          <a:xfrm>
            <a:off x="5133748" y="1251823"/>
            <a:ext cx="2442709" cy="4354353"/>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595557"/>
            <a:ext cx="11084312" cy="129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IN" sz="1800" kern="100" dirty="0">
                <a:effectLst/>
                <a:latin typeface="Times New Roman" panose="02020603050405020304" pitchFamily="18" charset="0"/>
                <a:ea typeface="Aptos" panose="020B0004020202020204" pitchFamily="34" charset="0"/>
                <a:cs typeface="Gautami" panose="020B0502040204020203" pitchFamily="34" charset="0"/>
              </a:rPr>
              <a:t>The results and analysis section evaluates the performance, functionality, and impact of the </a:t>
            </a:r>
            <a:r>
              <a:rPr lang="en-IN" sz="1800" b="1" kern="100" dirty="0">
                <a:effectLst/>
                <a:latin typeface="Times New Roman" panose="02020603050405020304" pitchFamily="18" charset="0"/>
                <a:ea typeface="Aptos" panose="020B0004020202020204" pitchFamily="34" charset="0"/>
                <a:cs typeface="Gautami" panose="020B0502040204020203" pitchFamily="34" charset="0"/>
              </a:rPr>
              <a:t>Smart CCTV Surveillance System Using Python</a:t>
            </a:r>
            <a:r>
              <a:rPr lang="en-IN" sz="1800" kern="100" dirty="0">
                <a:effectLst/>
                <a:latin typeface="Times New Roman" panose="02020603050405020304" pitchFamily="18" charset="0"/>
                <a:ea typeface="Aptos" panose="020B0004020202020204" pitchFamily="34" charset="0"/>
                <a:cs typeface="Gautami" panose="020B0502040204020203" pitchFamily="34" charset="0"/>
              </a:rPr>
              <a:t>. It highlights the key outcomes derived from the implementation, testing, and evaluation phases while </a:t>
            </a:r>
            <a:r>
              <a:rPr lang="en-IN" sz="1800" kern="100" dirty="0" err="1">
                <a:effectLst/>
                <a:latin typeface="Times New Roman" panose="02020603050405020304" pitchFamily="18" charset="0"/>
                <a:ea typeface="Aptos" panose="020B0004020202020204" pitchFamily="34" charset="0"/>
                <a:cs typeface="Gautami" panose="020B0502040204020203" pitchFamily="34" charset="0"/>
              </a:rPr>
              <a:t>analyzing</a:t>
            </a:r>
            <a:r>
              <a:rPr lang="en-IN" sz="1800" kern="100" dirty="0">
                <a:effectLst/>
                <a:latin typeface="Times New Roman" panose="02020603050405020304" pitchFamily="18" charset="0"/>
                <a:ea typeface="Aptos" panose="020B0004020202020204" pitchFamily="34" charset="0"/>
                <a:cs typeface="Gautami" panose="020B0502040204020203" pitchFamily="34" charset="0"/>
              </a:rPr>
              <a:t> the system's efficiency and effectiveness.</a:t>
            </a:r>
            <a:endParaRPr lang="en-IN" sz="1800" kern="100" dirty="0">
              <a:effectLst/>
              <a:latin typeface="Aptos" panose="020B0004020202020204" pitchFamily="34" charset="0"/>
              <a:ea typeface="Aptos" panose="020B0004020202020204" pitchFamily="34" charset="0"/>
              <a:cs typeface="Gautami" panose="020B0502040204020203" pitchFamily="34" charset="0"/>
            </a:endParaRPr>
          </a:p>
        </p:txBody>
      </p:sp>
      <p:pic>
        <p:nvPicPr>
          <p:cNvPr id="4" name="Picture 3">
            <a:extLst>
              <a:ext uri="{FF2B5EF4-FFF2-40B4-BE49-F238E27FC236}">
                <a16:creationId xmlns:a16="http://schemas.microsoft.com/office/drawing/2014/main" id="{EAE4DE7D-C742-5C5B-95CD-6961E07B2F5F}"/>
              </a:ext>
            </a:extLst>
          </p:cNvPr>
          <p:cNvPicPr>
            <a:picLocks noChangeAspect="1"/>
          </p:cNvPicPr>
          <p:nvPr/>
        </p:nvPicPr>
        <p:blipFill>
          <a:blip r:embed="rId2"/>
          <a:stretch>
            <a:fillRect/>
          </a:stretch>
        </p:blipFill>
        <p:spPr>
          <a:xfrm>
            <a:off x="3520168" y="3168423"/>
            <a:ext cx="4476750" cy="3187700"/>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2D3B3DBD-583B-9FD3-B64F-00959496FF92}"/>
              </a:ext>
            </a:extLst>
          </p:cNvPr>
          <p:cNvSpPr txBox="1"/>
          <p:nvPr/>
        </p:nvSpPr>
        <p:spPr>
          <a:xfrm>
            <a:off x="4419600" y="1193316"/>
            <a:ext cx="2264229" cy="369332"/>
          </a:xfrm>
          <a:prstGeom prst="rect">
            <a:avLst/>
          </a:prstGeom>
          <a:noFill/>
        </p:spPr>
        <p:txBody>
          <a:bodyPr wrap="square" rtlCol="0">
            <a:spAutoFit/>
          </a:bodyPr>
          <a:lstStyle/>
          <a:p>
            <a:r>
              <a:rPr lang="en-IN" sz="1800" b="1" dirty="0">
                <a:effectLst/>
                <a:latin typeface="Times New Roman" panose="02020603050405020304" pitchFamily="18" charset="0"/>
                <a:ea typeface="Aptos" panose="020B0004020202020204" pitchFamily="34" charset="0"/>
              </a:rPr>
              <a:t>In out Detection</a:t>
            </a:r>
            <a:endParaRPr lang="en-IN" sz="2000" b="1" dirty="0"/>
          </a:p>
        </p:txBody>
      </p:sp>
      <p:pic>
        <p:nvPicPr>
          <p:cNvPr id="3" name="Picture 2">
            <a:extLst>
              <a:ext uri="{FF2B5EF4-FFF2-40B4-BE49-F238E27FC236}">
                <a16:creationId xmlns:a16="http://schemas.microsoft.com/office/drawing/2014/main" id="{21BE7D75-13BB-CA34-1EE0-6363CCAC3D79}"/>
              </a:ext>
            </a:extLst>
          </p:cNvPr>
          <p:cNvPicPr>
            <a:picLocks noChangeAspect="1"/>
          </p:cNvPicPr>
          <p:nvPr/>
        </p:nvPicPr>
        <p:blipFill>
          <a:blip r:embed="rId2"/>
          <a:stretch>
            <a:fillRect/>
          </a:stretch>
        </p:blipFill>
        <p:spPr>
          <a:xfrm>
            <a:off x="2656114" y="2110919"/>
            <a:ext cx="6106886" cy="4454722"/>
          </a:xfrm>
          <a:prstGeom prst="rect">
            <a:avLst/>
          </a:prstGeom>
        </p:spPr>
      </p:pic>
    </p:spTree>
    <p:extLst>
      <p:ext uri="{BB962C8B-B14F-4D97-AF65-F5344CB8AC3E}">
        <p14:creationId xmlns:p14="http://schemas.microsoft.com/office/powerpoint/2010/main" val="267921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fontScale="92500" lnSpcReduction="10000"/>
          </a:bodyPr>
          <a:lstStyle/>
          <a:p>
            <a:pPr algn="just"/>
            <a:r>
              <a:rPr lang="en-US" dirty="0"/>
              <a:t>The rapid growth of AI and computer vision has revolutionized surveillance with intelligent systems capable of real-time threat detection and facial recognition. This project leverages Python, OpenCV, and machine learning to develop a smart CCTV system that enhances security through anomaly detection and advanced analytics. </a:t>
            </a:r>
          </a:p>
          <a:p>
            <a:pPr algn="just"/>
            <a:r>
              <a:rPr lang="en-US" dirty="0"/>
              <a:t>Using state-of-the-art models like YOLO and TensorFlow, it achieves high-accuracy object and behavior recognition. The system is designed for diverse applications, from public safety to retail monitoring, ensuring robust, scalable, and efficient security solutions. This innovation represents a vital tool for modern safety in a complex world.</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643743"/>
            <a:ext cx="10254343" cy="369332"/>
          </a:xfrm>
          <a:prstGeom prst="rect">
            <a:avLst/>
          </a:prstGeom>
          <a:noFill/>
        </p:spPr>
        <p:txBody>
          <a:bodyPr wrap="square" rtlCol="0">
            <a:spAutoFit/>
          </a:bodyPr>
          <a:lstStyle/>
          <a:p>
            <a:pPr algn="ctr"/>
            <a:r>
              <a:rPr lang="en-IN" sz="1800" b="1" dirty="0">
                <a:effectLst/>
                <a:latin typeface="Times New Roman" panose="02020603050405020304" pitchFamily="18" charset="0"/>
                <a:ea typeface="Aptos" panose="020B0004020202020204" pitchFamily="34" charset="0"/>
              </a:rPr>
              <a:t>Face Recognition</a:t>
            </a:r>
            <a:endParaRPr lang="en-IN" sz="2400" b="1" dirty="0">
              <a:effectLst/>
              <a:latin typeface="Times New Roman" panose="02020603050405020304" pitchFamily="18" charset="0"/>
              <a:ea typeface="Aptos" panose="020B0004020202020204" pitchFamily="34" charset="0"/>
            </a:endParaRPr>
          </a:p>
        </p:txBody>
      </p:sp>
      <p:pic>
        <p:nvPicPr>
          <p:cNvPr id="3" name="Picture 2">
            <a:extLst>
              <a:ext uri="{FF2B5EF4-FFF2-40B4-BE49-F238E27FC236}">
                <a16:creationId xmlns:a16="http://schemas.microsoft.com/office/drawing/2014/main" id="{691D136D-BB45-30C0-4159-DACF28076462}"/>
              </a:ext>
            </a:extLst>
          </p:cNvPr>
          <p:cNvPicPr>
            <a:picLocks noChangeAspect="1"/>
          </p:cNvPicPr>
          <p:nvPr/>
        </p:nvPicPr>
        <p:blipFill>
          <a:blip r:embed="rId2"/>
          <a:stretch>
            <a:fillRect/>
          </a:stretch>
        </p:blipFill>
        <p:spPr>
          <a:xfrm>
            <a:off x="1999290" y="2263447"/>
            <a:ext cx="7714448" cy="3518328"/>
          </a:xfrm>
          <a:prstGeom prst="rect">
            <a:avLst/>
          </a:prstGeom>
        </p:spPr>
      </p:pic>
    </p:spTree>
    <p:extLst>
      <p:ext uri="{BB962C8B-B14F-4D97-AF65-F5344CB8AC3E}">
        <p14:creationId xmlns:p14="http://schemas.microsoft.com/office/powerpoint/2010/main" val="34174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54A77-4278-6A92-7551-1B344B685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54828-B188-B07D-8959-B87069B63344}"/>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TextBox 2">
            <a:extLst>
              <a:ext uri="{FF2B5EF4-FFF2-40B4-BE49-F238E27FC236}">
                <a16:creationId xmlns:a16="http://schemas.microsoft.com/office/drawing/2014/main" id="{043CED3A-61FE-E087-1793-E4928FD044CC}"/>
              </a:ext>
            </a:extLst>
          </p:cNvPr>
          <p:cNvSpPr txBox="1"/>
          <p:nvPr/>
        </p:nvSpPr>
        <p:spPr>
          <a:xfrm>
            <a:off x="4784271" y="1557048"/>
            <a:ext cx="2623458" cy="369332"/>
          </a:xfrm>
          <a:prstGeom prst="rect">
            <a:avLst/>
          </a:prstGeom>
          <a:noFill/>
        </p:spPr>
        <p:txBody>
          <a:bodyPr wrap="square" rtlCol="0">
            <a:spAutoFit/>
          </a:bodyPr>
          <a:lstStyle/>
          <a:p>
            <a:pPr algn="ctr"/>
            <a:r>
              <a:rPr lang="en-IN" sz="1800" b="1" dirty="0">
                <a:effectLst/>
                <a:latin typeface="Times New Roman" panose="02020603050405020304" pitchFamily="18" charset="0"/>
                <a:ea typeface="Aptos" panose="020B0004020202020204" pitchFamily="34" charset="0"/>
              </a:rPr>
              <a:t>Noise Detection</a:t>
            </a:r>
            <a:endParaRPr lang="en-IN" b="1" dirty="0"/>
          </a:p>
        </p:txBody>
      </p:sp>
      <p:pic>
        <p:nvPicPr>
          <p:cNvPr id="4" name="Picture 3">
            <a:extLst>
              <a:ext uri="{FF2B5EF4-FFF2-40B4-BE49-F238E27FC236}">
                <a16:creationId xmlns:a16="http://schemas.microsoft.com/office/drawing/2014/main" id="{855D7A95-89B6-7E9E-4EDB-D800D27A9D08}"/>
              </a:ext>
            </a:extLst>
          </p:cNvPr>
          <p:cNvPicPr>
            <a:picLocks noChangeAspect="1"/>
          </p:cNvPicPr>
          <p:nvPr/>
        </p:nvPicPr>
        <p:blipFill>
          <a:blip r:embed="rId2"/>
          <a:stretch>
            <a:fillRect/>
          </a:stretch>
        </p:blipFill>
        <p:spPr>
          <a:xfrm>
            <a:off x="1785999" y="2203281"/>
            <a:ext cx="8424801" cy="3925376"/>
          </a:xfrm>
          <a:prstGeom prst="rect">
            <a:avLst/>
          </a:prstGeom>
        </p:spPr>
      </p:pic>
    </p:spTree>
    <p:extLst>
      <p:ext uri="{BB962C8B-B14F-4D97-AF65-F5344CB8AC3E}">
        <p14:creationId xmlns:p14="http://schemas.microsoft.com/office/powerpoint/2010/main" val="123724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4C15E-6954-4D7E-E8D2-C5CA47B2F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A092C-ABAE-1A2C-F4EB-85A3D9FCFFE4}"/>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TextBox 2">
            <a:extLst>
              <a:ext uri="{FF2B5EF4-FFF2-40B4-BE49-F238E27FC236}">
                <a16:creationId xmlns:a16="http://schemas.microsoft.com/office/drawing/2014/main" id="{AFA86741-8FBC-A443-630A-23ABF4C8CF14}"/>
              </a:ext>
            </a:extLst>
          </p:cNvPr>
          <p:cNvSpPr txBox="1"/>
          <p:nvPr/>
        </p:nvSpPr>
        <p:spPr>
          <a:xfrm>
            <a:off x="4784271" y="1557048"/>
            <a:ext cx="2623458" cy="465705"/>
          </a:xfrm>
          <a:prstGeom prst="rect">
            <a:avLst/>
          </a:prstGeom>
          <a:noFill/>
        </p:spPr>
        <p:txBody>
          <a:bodyPr wrap="square" rtlCol="0">
            <a:spAutoFit/>
          </a:bodyPr>
          <a:lstStyle/>
          <a:p>
            <a:pPr algn="just">
              <a:lnSpc>
                <a:spcPct val="150000"/>
              </a:lnSpc>
              <a:spcAft>
                <a:spcPts val="800"/>
              </a:spcAft>
            </a:pPr>
            <a:r>
              <a:rPr lang="en-IN" sz="1800" b="1" kern="100" dirty="0">
                <a:effectLst/>
                <a:latin typeface="Times New Roman" panose="02020603050405020304" pitchFamily="18" charset="0"/>
                <a:ea typeface="Aptos" panose="020B0004020202020204" pitchFamily="34" charset="0"/>
                <a:cs typeface="Gautami" panose="020B0502040204020203" pitchFamily="34" charset="0"/>
              </a:rPr>
              <a:t>Monitor</a:t>
            </a:r>
            <a:endParaRPr lang="en-IN" sz="1800" kern="100" dirty="0">
              <a:effectLst/>
              <a:latin typeface="Aptos" panose="020B0004020202020204" pitchFamily="34" charset="0"/>
              <a:ea typeface="Aptos" panose="020B0004020202020204" pitchFamily="34" charset="0"/>
              <a:cs typeface="Gautami" panose="020B0502040204020203" pitchFamily="34" charset="0"/>
            </a:endParaRPr>
          </a:p>
        </p:txBody>
      </p:sp>
      <p:pic>
        <p:nvPicPr>
          <p:cNvPr id="5" name="Image13">
            <a:extLst>
              <a:ext uri="{FF2B5EF4-FFF2-40B4-BE49-F238E27FC236}">
                <a16:creationId xmlns:a16="http://schemas.microsoft.com/office/drawing/2014/main" id="{BFE4E2E3-3FDF-ECEA-12F5-88F667922635}"/>
              </a:ext>
            </a:extLst>
          </p:cNvPr>
          <p:cNvPicPr>
            <a:picLocks noChangeAspect="1"/>
          </p:cNvPicPr>
          <p:nvPr/>
        </p:nvPicPr>
        <p:blipFill>
          <a:blip r:embed="rId2"/>
          <a:stretch>
            <a:fillRect/>
          </a:stretch>
        </p:blipFill>
        <p:spPr bwMode="auto">
          <a:xfrm>
            <a:off x="1944451" y="2424311"/>
            <a:ext cx="7754719" cy="3222994"/>
          </a:xfrm>
          <a:prstGeom prst="rect">
            <a:avLst/>
          </a:prstGeom>
        </p:spPr>
      </p:pic>
    </p:spTree>
    <p:extLst>
      <p:ext uri="{BB962C8B-B14F-4D97-AF65-F5344CB8AC3E}">
        <p14:creationId xmlns:p14="http://schemas.microsoft.com/office/powerpoint/2010/main" val="405511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805543" y="2274838"/>
            <a:ext cx="10755086" cy="3046988"/>
          </a:xfrm>
          <a:prstGeom prst="rect">
            <a:avLst/>
          </a:prstGeom>
          <a:noFill/>
        </p:spPr>
        <p:txBody>
          <a:bodyPr wrap="square" rtlCol="0">
            <a:spAutoFit/>
          </a:bodyPr>
          <a:lstStyle/>
          <a:p>
            <a:r>
              <a:rPr lang="en-US" sz="2400" dirty="0"/>
              <a:t>In conclusion, the smart CCTV surveillance system developed using Python and OpenCV demonstrates significant advancements in enhancing security and public safety. With features like real-time object detection, face recognition, and intruder alerts, it provides proactive threat identification and swift response capabilities. The system’s ability to learn from past events and its modular design ensure adaptability and scalability across various environments. By automating surveillance tasks, it offers improved efficiency over traditional systems. This innovation represents a robust, intelligent solution for modern security challenges.</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a:bodyPr>
          <a:lstStyle/>
          <a:p>
            <a:pPr algn="just"/>
            <a:r>
              <a:rPr lang="en-US" dirty="0"/>
              <a:t>The integration of artificial intelligence (AI) and computer vision has transformed traditional surveillance systems into intelligent, proactive security solutions. This project focuses on developing a smart CCTV system using Python, OpenCV, and machine learning to enable real-time anomaly detection and facial recognition. </a:t>
            </a:r>
          </a:p>
          <a:p>
            <a:pPr algn="just"/>
            <a:r>
              <a:rPr lang="en-US" dirty="0"/>
              <a:t>By leveraging advanced algorithms, the system ensures accurate threat identification and efficient monitoring. Designed for scalability and versatility, it addresses diverse applications like public safety, traffic control, and retail analytics. This innovation redefines security, offering a robust and adaptive approach to modern surveillance needs.</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r>
              <a:rPr lang="en-US" dirty="0"/>
              <a:t>Existing surveillance systems primarily rely on traditional CCTV setups that passively record video footage for later review, lacking real-time threat detection capabilities. These systems often depend on manual monitoring, which is prone to human error and inefficiency. While some advanced setups incorporate basic motion detection, they lack the integration of AI-driven features like anomaly detection and facial recognition. Limited scalability and high storage requirements further hinder their effectiveness in dynamic environments. Overall, current systems fail to provide proactive, automated responses to potential threats.</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proposed system is an AI-powered smart CCTV solution that integrates real-time anomaly detection, facial recognition, and object tracking using Python, OpenCV, and machine learning. It leverages advanced algorithms like YOLO and TensorFlow to identify security threats with high accuracy and efficiency. </a:t>
            </a:r>
          </a:p>
          <a:p>
            <a:pPr algn="just"/>
            <a:r>
              <a:rPr lang="en-US" dirty="0"/>
              <a:t>The system is designed to provide automated alerts, scalability, and adaptability across various environments. By replacing manual monitoring with intelligent analytics, it ensures proactive and reliable surveillance. This solution aims to enhance public safety and operational efficiency while addressing the limitations of traditional systems.</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The literature highlights the evolution of surveillance systems, emphasizing the integration of artificial intelligence and machine learning for enhanced functionality. Studies demonstrate the effectiveness of using Python and OpenCV for tasks like object detection, facial recognition, and anomaly detection. Techniques such as YOLO, </a:t>
            </a:r>
            <a:r>
              <a:rPr lang="en-US" dirty="0" err="1"/>
              <a:t>Haar</a:t>
            </a:r>
            <a:r>
              <a:rPr lang="en-US" dirty="0"/>
              <a:t> cascades, and deep learning frameworks like TensorFlow have proven critical for real-time analysis. Challenges like privacy concerns, scalability, and false positives are common themes in existing research. These insights underscore the need for intelligent, adaptive systems to address the growing demands of modern security applications.</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729343" y="501877"/>
            <a:ext cx="9144000" cy="891494"/>
          </a:xfrm>
        </p:spPr>
        <p:txBody>
          <a:bodyPr>
            <a:normAutofit/>
          </a:bodyPr>
          <a:lstStyle/>
          <a:p>
            <a:pPr algn="l"/>
            <a:r>
              <a:rPr lang="en-IN" sz="4000" b="1" u="sng" dirty="0"/>
              <a:t>Module </a:t>
            </a:r>
          </a:p>
        </p:txBody>
      </p:sp>
      <p:sp>
        <p:nvSpPr>
          <p:cNvPr id="5" name="Rectangle 2">
            <a:extLst>
              <a:ext uri="{FF2B5EF4-FFF2-40B4-BE49-F238E27FC236}">
                <a16:creationId xmlns:a16="http://schemas.microsoft.com/office/drawing/2014/main" id="{AB2314D3-25C8-087B-4214-664382CB2B63}"/>
              </a:ext>
            </a:extLst>
          </p:cNvPr>
          <p:cNvSpPr>
            <a:spLocks noGrp="1" noChangeArrowheads="1"/>
          </p:cNvSpPr>
          <p:nvPr>
            <p:ph type="subTitle" idx="1"/>
          </p:nvPr>
        </p:nvSpPr>
        <p:spPr bwMode="auto">
          <a:xfrm>
            <a:off x="599395" y="1443843"/>
            <a:ext cx="1137489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1.Motion Detection Module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Detects and tracks motion within the video feed.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Filters out noise and identifies moving objects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2.Facial Recognition Module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Identifies and verifies faces using a pre-trained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Implements algorithms like LBPH (Local Binary Pattern Histograms) for accurate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23F0FC-2A0B-A89D-44BF-AA83E4AD5305}"/>
              </a:ext>
            </a:extLst>
          </p:cNvPr>
          <p:cNvSpPr txBox="1"/>
          <p:nvPr/>
        </p:nvSpPr>
        <p:spPr>
          <a:xfrm>
            <a:off x="718457" y="1280532"/>
            <a:ext cx="10755086" cy="4401205"/>
          </a:xfrm>
          <a:prstGeom prst="rect">
            <a:avLst/>
          </a:prstGeom>
          <a:noFill/>
        </p:spPr>
        <p:txBody>
          <a:bodyPr wrap="square" rtlCol="0">
            <a:spAutoFit/>
          </a:bodyPr>
          <a:lstStyle/>
          <a:p>
            <a:r>
              <a:rPr lang="en-US" sz="2800" b="1" dirty="0"/>
              <a:t>3. Object Detection Module</a:t>
            </a:r>
            <a:r>
              <a:rPr lang="en-US" sz="2800" dirty="0"/>
              <a:t>:</a:t>
            </a:r>
          </a:p>
          <a:p>
            <a:pPr>
              <a:buFont typeface="Arial" panose="020B0604020202020204" pitchFamily="34" charset="0"/>
              <a:buChar char="•"/>
            </a:pPr>
            <a:r>
              <a:rPr lang="en-US" sz="2800" dirty="0"/>
              <a:t>Identifies and classifies objects such as people, vehicles, or suspicious items.</a:t>
            </a:r>
          </a:p>
          <a:p>
            <a:pPr>
              <a:buFont typeface="Arial" panose="020B0604020202020204" pitchFamily="34" charset="0"/>
              <a:buChar char="•"/>
            </a:pPr>
            <a:r>
              <a:rPr lang="en-US" sz="2800" dirty="0"/>
              <a:t>Supports integration with YOLO (You Only Look Once) and SSD (Single Shot Detector) models.</a:t>
            </a:r>
          </a:p>
          <a:p>
            <a:r>
              <a:rPr lang="en-US" sz="2800" dirty="0"/>
              <a:t>4.</a:t>
            </a:r>
            <a:r>
              <a:rPr lang="en-US" sz="2800" b="1" dirty="0"/>
              <a:t> Visitor Counting Module (in out Monitor)</a:t>
            </a:r>
            <a:r>
              <a:rPr lang="en-US" sz="2800" dirty="0"/>
              <a:t>:</a:t>
            </a:r>
          </a:p>
          <a:p>
            <a:pPr>
              <a:buFont typeface="Arial" panose="020B0604020202020204" pitchFamily="34" charset="0"/>
              <a:buChar char="•"/>
            </a:pPr>
            <a:r>
              <a:rPr lang="en-US" sz="2800" dirty="0"/>
              <a:t>Tracks the number of people entering and exiting a monitored area for crowd management.</a:t>
            </a:r>
          </a:p>
          <a:p>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410111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7BE60-D87A-579B-36CB-ED5A4B56B93F}"/>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6F26335-A045-992D-5D71-84BF82BC0A0A}"/>
              </a:ext>
            </a:extLst>
          </p:cNvPr>
          <p:cNvSpPr>
            <a:spLocks noGrp="1" noChangeArrowheads="1"/>
          </p:cNvSpPr>
          <p:nvPr>
            <p:ph idx="1"/>
          </p:nvPr>
        </p:nvSpPr>
        <p:spPr bwMode="auto">
          <a:xfrm>
            <a:off x="433570" y="294747"/>
            <a:ext cx="11128917" cy="674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Algorithms Used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1</a:t>
            </a:r>
            <a:r>
              <a:rPr lang="en-US" sz="2000" b="1" dirty="0"/>
              <a:t>.</a:t>
            </a:r>
            <a:r>
              <a:rPr lang="en-US" b="1" dirty="0"/>
              <a:t>YOLO (You Only Look Once)</a:t>
            </a:r>
            <a:r>
              <a:rPr lang="en-US" dirty="0"/>
              <a:t>:</a:t>
            </a:r>
          </a:p>
          <a:p>
            <a:pPr>
              <a:buFont typeface="Arial" panose="020B0604020202020204" pitchFamily="34" charset="0"/>
              <a:buChar char="•"/>
            </a:pPr>
            <a:r>
              <a:rPr lang="en-US" sz="2400" dirty="0"/>
              <a:t>A real-time object detection algorithm that divides an image into a grid and predicts bounding boxes and class probabilities simultaneously.</a:t>
            </a:r>
          </a:p>
          <a:p>
            <a:pPr>
              <a:buFont typeface="Arial" panose="020B0604020202020204" pitchFamily="34" charset="0"/>
              <a:buChar char="•"/>
            </a:pPr>
            <a:r>
              <a:rPr lang="en-US" sz="2400" dirty="0"/>
              <a:t>Known for its speed and high accuracy in detecting objects.</a:t>
            </a:r>
          </a:p>
          <a:p>
            <a:pPr marL="0" indent="0">
              <a:buNone/>
            </a:pPr>
            <a:r>
              <a:rPr lang="en-US" b="1" dirty="0"/>
              <a:t>2. </a:t>
            </a:r>
            <a:r>
              <a:rPr lang="en-US" b="1" dirty="0" err="1"/>
              <a:t>Haar</a:t>
            </a:r>
            <a:r>
              <a:rPr lang="en-US" b="1" dirty="0"/>
              <a:t> Cascade Classifiers:</a:t>
            </a:r>
          </a:p>
          <a:p>
            <a:r>
              <a:rPr lang="en-US" sz="2400" dirty="0"/>
              <a:t>Used for face detection by identifying patterns in the image.</a:t>
            </a:r>
          </a:p>
          <a:p>
            <a:r>
              <a:rPr lang="en-US" sz="2400" dirty="0"/>
              <a:t>Based on pre-trained cascades for facial features.</a:t>
            </a:r>
          </a:p>
          <a:p>
            <a:pPr marL="0" indent="0">
              <a:buNone/>
            </a:pPr>
            <a:r>
              <a:rPr lang="en-US" b="1" dirty="0"/>
              <a:t>3. LBPH (Local Binary Pattern Histogram):</a:t>
            </a:r>
          </a:p>
          <a:p>
            <a:pPr marL="0" indent="0">
              <a:buNone/>
            </a:pPr>
            <a:r>
              <a:rPr lang="en-US" sz="2400" dirty="0"/>
              <a:t>Employed for facial recognition by extracting unique facial features and comparing them with stored data.</a:t>
            </a:r>
          </a:p>
          <a:p>
            <a:pPr marL="0" indent="0">
              <a:buNone/>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25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1059</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Calibri</vt:lpstr>
      <vt:lpstr>Calibri Light</vt:lpstr>
      <vt:lpstr>Times New Roman</vt:lpstr>
      <vt:lpstr>Office Theme</vt:lpstr>
      <vt:lpstr>AI-Driven Smart CCTV Surveillance System with Real-Time Detection and Facial Recognition Using Python and OpenCV</vt:lpstr>
      <vt:lpstr>Abstract</vt:lpstr>
      <vt:lpstr>Introduction</vt:lpstr>
      <vt:lpstr>Existing System</vt:lpstr>
      <vt:lpstr>Proposed System</vt:lpstr>
      <vt:lpstr>LITERATURE REVIEW</vt:lpstr>
      <vt:lpstr>Module </vt:lpstr>
      <vt:lpstr>PowerPoint Presentation</vt:lpstr>
      <vt:lpstr>PowerPoint Presentation</vt:lpstr>
      <vt:lpstr>PowerPoint Presentation</vt:lpstr>
      <vt:lpstr>PowerPoint Presentation</vt:lpstr>
      <vt:lpstr>Block Diagram  </vt:lpstr>
      <vt:lpstr>UML Diagrams</vt:lpstr>
      <vt:lpstr>Usecase Diagrams</vt:lpstr>
      <vt:lpstr>Data Flow Diagrams</vt:lpstr>
      <vt:lpstr>Sequance Diagrams</vt:lpstr>
      <vt:lpstr>Active Diagrams</vt:lpstr>
      <vt:lpstr>Final Output</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Subramanyam Rekhandar</cp:lastModifiedBy>
  <cp:revision>4</cp:revision>
  <dcterms:created xsi:type="dcterms:W3CDTF">2024-12-03T07:11:17Z</dcterms:created>
  <dcterms:modified xsi:type="dcterms:W3CDTF">2024-12-10T06:43:09Z</dcterms:modified>
</cp:coreProperties>
</file>