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8" r:id="rId2"/>
    <p:sldId id="256" r:id="rId3"/>
    <p:sldId id="257" r:id="rId4"/>
    <p:sldId id="258" r:id="rId5"/>
    <p:sldId id="259" r:id="rId6"/>
    <p:sldId id="262" r:id="rId7"/>
    <p:sldId id="263" r:id="rId8"/>
    <p:sldId id="266" r:id="rId9"/>
    <p:sldId id="267" r:id="rId10"/>
    <p:sldId id="268" r:id="rId11"/>
    <p:sldId id="269" r:id="rId12"/>
    <p:sldId id="270" r:id="rId13"/>
    <p:sldId id="272" r:id="rId14"/>
    <p:sldId id="273" r:id="rId15"/>
    <p:sldId id="274"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91-CA9B-8C8C-1AA9-F88DC1134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487A54-42E2-273C-206D-593881A9E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C2FA6D-99C6-E8DA-CA55-46088361E714}"/>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5" name="Footer Placeholder 4">
            <a:extLst>
              <a:ext uri="{FF2B5EF4-FFF2-40B4-BE49-F238E27FC236}">
                <a16:creationId xmlns:a16="http://schemas.microsoft.com/office/drawing/2014/main" id="{B417D34B-1351-6E08-F427-FC2F371AD0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40E2F5-C6E1-8BA8-9769-8B8AC0EABD35}"/>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60750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0BD1-EECE-3891-5CAC-6B3A79DC5B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AD02C7-D74D-CF86-FAF1-EA2CCB212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CCD2DF-93E0-6E05-AE55-325C472DEBBF}"/>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5" name="Footer Placeholder 4">
            <a:extLst>
              <a:ext uri="{FF2B5EF4-FFF2-40B4-BE49-F238E27FC236}">
                <a16:creationId xmlns:a16="http://schemas.microsoft.com/office/drawing/2014/main" id="{CC885144-F732-0FE0-F635-6165464D3B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199887-BC87-6752-6DF5-1674B075C42E}"/>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813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975CF7-0DD3-7D55-6612-6E90E48FA1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979BBD-C6E5-54EE-5153-DAFCC774CA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73B3FD-F0EE-BFD9-8362-79E3AE524D11}"/>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5" name="Footer Placeholder 4">
            <a:extLst>
              <a:ext uri="{FF2B5EF4-FFF2-40B4-BE49-F238E27FC236}">
                <a16:creationId xmlns:a16="http://schemas.microsoft.com/office/drawing/2014/main" id="{09130AFD-89DA-E9FA-940F-94AC7CD756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830DC6-AE91-278C-D577-E6B5440388A0}"/>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185382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99474-12C9-AB33-56F7-45EE650D26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D8F372-5597-84B7-5B78-DAFA442628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992563-33D5-0AA5-A528-9410AE103F45}"/>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5" name="Footer Placeholder 4">
            <a:extLst>
              <a:ext uri="{FF2B5EF4-FFF2-40B4-BE49-F238E27FC236}">
                <a16:creationId xmlns:a16="http://schemas.microsoft.com/office/drawing/2014/main" id="{E8CD6220-A914-9EF1-150B-48326CC83B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8793F-140B-A104-E338-2F4342CDE210}"/>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4663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AC85-ECBF-B78F-D4BB-603D5D5DC3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AFF84D-4D2A-FED5-D9DF-4AA828998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30DE83-A41B-FC74-5367-147F9570AB7B}"/>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5" name="Footer Placeholder 4">
            <a:extLst>
              <a:ext uri="{FF2B5EF4-FFF2-40B4-BE49-F238E27FC236}">
                <a16:creationId xmlns:a16="http://schemas.microsoft.com/office/drawing/2014/main" id="{05C2A401-35DA-5FCC-2341-87D3A00F6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BD7036-7350-2F28-DB06-BB65F03DDE2F}"/>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22016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BBA6C-DABC-E27B-AFB3-089BE46D2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19F297-EE33-3850-2285-32906ED385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F23422-8DE2-FBCC-A09E-A40133AAE1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F7B143-688A-B756-1C0A-1090633033F5}"/>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6" name="Footer Placeholder 5">
            <a:extLst>
              <a:ext uri="{FF2B5EF4-FFF2-40B4-BE49-F238E27FC236}">
                <a16:creationId xmlns:a16="http://schemas.microsoft.com/office/drawing/2014/main" id="{179A2AC7-7C4E-16F7-8F6F-608790F11C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F8813E-5B48-8A75-A07A-7CC3925D1A31}"/>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23963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4657-3341-165E-CADB-BC6254AE68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D7D41D-7004-CEA2-C914-32E70BB07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6DF6F1-238F-7785-8501-07119A56EF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02BDEC-5F82-02A9-4048-2B4A959F3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FD7771-F4E1-56AD-DC89-548B9111A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7B7182-0AFF-1A56-C12A-22F24F7E670A}"/>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8" name="Footer Placeholder 7">
            <a:extLst>
              <a:ext uri="{FF2B5EF4-FFF2-40B4-BE49-F238E27FC236}">
                <a16:creationId xmlns:a16="http://schemas.microsoft.com/office/drawing/2014/main" id="{61668D7E-DE49-61B8-D1BF-CD6EB24DF7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3A98F5-E15F-B6A4-2B07-AD299AC135A1}"/>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242739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41FD-C26F-5CFA-F197-6829FC6367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CA430C-62B4-0210-5B09-CD46CB291BBC}"/>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4" name="Footer Placeholder 3">
            <a:extLst>
              <a:ext uri="{FF2B5EF4-FFF2-40B4-BE49-F238E27FC236}">
                <a16:creationId xmlns:a16="http://schemas.microsoft.com/office/drawing/2014/main" id="{E7324703-706F-B564-DF4C-27FF581D79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BD29AE-0454-6612-23FE-705A35FD2EDE}"/>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0304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636547-9F4A-F66E-1E69-E8638B91FEE4}"/>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3" name="Footer Placeholder 2">
            <a:extLst>
              <a:ext uri="{FF2B5EF4-FFF2-40B4-BE49-F238E27FC236}">
                <a16:creationId xmlns:a16="http://schemas.microsoft.com/office/drawing/2014/main" id="{3BE77F0E-B00B-CA87-39F5-4E20F0906B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10F09D-3DD9-7FA0-49BC-51B0E3A7C004}"/>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4789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5788-1FC8-443A-F080-DAAC64B8A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40FA12-77C1-7C1F-235C-31E74345B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85B69A-F255-B15F-E168-FCAC1EA20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40D2F-1F28-9598-F369-7015588D6174}"/>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6" name="Footer Placeholder 5">
            <a:extLst>
              <a:ext uri="{FF2B5EF4-FFF2-40B4-BE49-F238E27FC236}">
                <a16:creationId xmlns:a16="http://schemas.microsoft.com/office/drawing/2014/main" id="{69F9A4D0-08D2-7776-702B-0142A534C1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0A4985-4E04-8C8A-B37D-D305C3D42F26}"/>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69692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0541-D7CC-EF18-6F1B-E520635A9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ACFA6D-9C64-2D4D-B8ED-50019406D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A0E425-67E8-CB20-0CA9-8D83BF845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5175E-AF62-E101-2F18-9DAFFFFBBD9E}"/>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6" name="Footer Placeholder 5">
            <a:extLst>
              <a:ext uri="{FF2B5EF4-FFF2-40B4-BE49-F238E27FC236}">
                <a16:creationId xmlns:a16="http://schemas.microsoft.com/office/drawing/2014/main" id="{02583BF0-F979-7DBB-1FDF-D5B0D2AFD5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020C06-3BC2-D29B-38CC-5818B31E67CA}"/>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6974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44799-3058-BDC6-BF80-ED9222C80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D310E7-42D5-B293-6900-0804DAD21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4B74EB-A94A-7DBD-A382-7DCDFB2C8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CAB56-379E-445D-8171-9C474B9EC38C}" type="datetimeFigureOut">
              <a:rPr lang="en-IN" smtClean="0"/>
              <a:t>24-12-2024</a:t>
            </a:fld>
            <a:endParaRPr lang="en-IN"/>
          </a:p>
        </p:txBody>
      </p:sp>
      <p:sp>
        <p:nvSpPr>
          <p:cNvPr id="5" name="Footer Placeholder 4">
            <a:extLst>
              <a:ext uri="{FF2B5EF4-FFF2-40B4-BE49-F238E27FC236}">
                <a16:creationId xmlns:a16="http://schemas.microsoft.com/office/drawing/2014/main" id="{94A19BF0-F1B2-2665-F146-62B453BC07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F39565-9B3F-E664-33BB-542D290C5F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3CC46F-CB93-4B42-A947-A5C269F03F4E}" type="slidenum">
              <a:rPr lang="en-IN" smtClean="0"/>
              <a:t>‹#›</a:t>
            </a:fld>
            <a:endParaRPr lang="en-IN"/>
          </a:p>
        </p:txBody>
      </p:sp>
    </p:spTree>
    <p:extLst>
      <p:ext uri="{BB962C8B-B14F-4D97-AF65-F5344CB8AC3E}">
        <p14:creationId xmlns:p14="http://schemas.microsoft.com/office/powerpoint/2010/main" val="15904892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8A9B-0F35-514D-4B09-51AE1053E690}"/>
              </a:ext>
            </a:extLst>
          </p:cNvPr>
          <p:cNvSpPr>
            <a:spLocks noGrp="1"/>
          </p:cNvSpPr>
          <p:nvPr>
            <p:ph type="title"/>
          </p:nvPr>
        </p:nvSpPr>
        <p:spPr>
          <a:xfrm>
            <a:off x="1088571" y="365125"/>
            <a:ext cx="9753600" cy="2323646"/>
          </a:xfrm>
        </p:spPr>
        <p:txBody>
          <a:bodyPr>
            <a:normAutofit/>
          </a:bodyPr>
          <a:lstStyle/>
          <a:p>
            <a:pPr algn="ctr"/>
            <a:r>
              <a:rPr lang="en-US" sz="2800" b="1" kern="100" dirty="0">
                <a:effectLst/>
                <a:latin typeface="Times New Roman" panose="02020603050405020304" pitchFamily="18" charset="0"/>
                <a:ea typeface="Aptos" panose="020B0004020202020204" pitchFamily="34" charset="0"/>
                <a:cs typeface="Gautami" panose="020B0502040204020203" pitchFamily="34" charset="0"/>
              </a:rPr>
              <a:t>AUDIO DEEPFAKE DETECTION USING MACHINE LEARNING</a:t>
            </a:r>
            <a:endParaRPr lang="en-IN" sz="6000" dirty="0"/>
          </a:p>
        </p:txBody>
      </p:sp>
    </p:spTree>
    <p:extLst>
      <p:ext uri="{BB962C8B-B14F-4D97-AF65-F5344CB8AC3E}">
        <p14:creationId xmlns:p14="http://schemas.microsoft.com/office/powerpoint/2010/main" val="274293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DFA81-D15B-F554-D9F3-47B6BB2DA4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5C4F0-E14D-EAB5-1268-B06032F72C69}"/>
              </a:ext>
            </a:extLst>
          </p:cNvPr>
          <p:cNvSpPr>
            <a:spLocks noGrp="1"/>
          </p:cNvSpPr>
          <p:nvPr>
            <p:ph type="ctrTitle"/>
          </p:nvPr>
        </p:nvSpPr>
        <p:spPr>
          <a:xfrm>
            <a:off x="729343" y="501877"/>
            <a:ext cx="9144000" cy="891494"/>
          </a:xfrm>
        </p:spPr>
        <p:txBody>
          <a:bodyPr>
            <a:normAutofit/>
          </a:bodyPr>
          <a:lstStyle/>
          <a:p>
            <a:pPr algn="l"/>
            <a:r>
              <a:rPr lang="en-IN" sz="4000" b="1" u="sng" dirty="0"/>
              <a:t>UML Diagrams</a:t>
            </a:r>
          </a:p>
        </p:txBody>
      </p:sp>
      <p:sp>
        <p:nvSpPr>
          <p:cNvPr id="3" name="TextBox 2">
            <a:extLst>
              <a:ext uri="{FF2B5EF4-FFF2-40B4-BE49-F238E27FC236}">
                <a16:creationId xmlns:a16="http://schemas.microsoft.com/office/drawing/2014/main" id="{F219CD42-C721-0F19-3BD6-BCC0DF813FA5}"/>
              </a:ext>
            </a:extLst>
          </p:cNvPr>
          <p:cNvSpPr txBox="1"/>
          <p:nvPr/>
        </p:nvSpPr>
        <p:spPr>
          <a:xfrm>
            <a:off x="957943" y="1817914"/>
            <a:ext cx="8142514" cy="1538883"/>
          </a:xfrm>
          <a:prstGeom prst="rect">
            <a:avLst/>
          </a:prstGeom>
          <a:noFill/>
        </p:spPr>
        <p:txBody>
          <a:bodyPr wrap="square" rtlCol="0">
            <a:spAutoFit/>
          </a:bodyPr>
          <a:lstStyle/>
          <a:p>
            <a:pPr marL="457200" indent="-457200">
              <a:buAutoNum type="arabicPeriod"/>
            </a:pPr>
            <a:r>
              <a:rPr lang="en-US" sz="2000" b="1" dirty="0">
                <a:effectLst/>
                <a:latin typeface="Times New Roman" panose="02020603050405020304" pitchFamily="18" charset="0"/>
                <a:ea typeface="Aptos" panose="020B0004020202020204" pitchFamily="34" charset="0"/>
              </a:rPr>
              <a:t>Use Case Diagram</a:t>
            </a:r>
          </a:p>
          <a:p>
            <a:pPr marL="457200" indent="-457200">
              <a:buAutoNum type="arabicPeriod"/>
            </a:pPr>
            <a:r>
              <a:rPr lang="en-US" sz="1800" b="1" dirty="0">
                <a:effectLst/>
                <a:latin typeface="Times New Roman" panose="02020603050405020304" pitchFamily="18" charset="0"/>
                <a:ea typeface="Aptos" panose="020B0004020202020204" pitchFamily="34" charset="0"/>
              </a:rPr>
              <a:t>Data Flow Diagram</a:t>
            </a:r>
            <a:endParaRPr lang="en-US" sz="2000" b="1" dirty="0">
              <a:latin typeface="Times New Roman" panose="02020603050405020304" pitchFamily="18" charset="0"/>
              <a:ea typeface="Aptos" panose="020B0004020202020204" pitchFamily="34" charset="0"/>
            </a:endParaRPr>
          </a:p>
          <a:p>
            <a:pPr marL="457200" indent="-457200">
              <a:buAutoNum type="arabicPeriod"/>
            </a:pPr>
            <a:r>
              <a:rPr lang="en-US" sz="1800" b="1" dirty="0">
                <a:effectLst/>
                <a:latin typeface="Times New Roman" panose="02020603050405020304" pitchFamily="18" charset="0"/>
                <a:ea typeface="Aptos" panose="020B0004020202020204" pitchFamily="34" charset="0"/>
              </a:rPr>
              <a:t>Sequence Diagram</a:t>
            </a:r>
            <a:endParaRPr lang="en-US" sz="2000" b="1" dirty="0">
              <a:effectLst/>
              <a:latin typeface="Times New Roman" panose="02020603050405020304" pitchFamily="18" charset="0"/>
              <a:ea typeface="Aptos" panose="020B0004020202020204" pitchFamily="34" charset="0"/>
            </a:endParaRPr>
          </a:p>
          <a:p>
            <a:pPr marL="457200" indent="-457200">
              <a:buAutoNum type="arabicPeriod"/>
            </a:pPr>
            <a:r>
              <a:rPr lang="en-IN" sz="1800" b="1" dirty="0">
                <a:effectLst/>
                <a:latin typeface="Times New Roman" panose="02020603050405020304" pitchFamily="18" charset="0"/>
                <a:ea typeface="Aptos" panose="020B0004020202020204" pitchFamily="34" charset="0"/>
              </a:rPr>
              <a:t>State Diagram</a:t>
            </a:r>
            <a:endParaRPr lang="en-US" sz="2000" b="1" dirty="0">
              <a:latin typeface="Times New Roman" panose="02020603050405020304" pitchFamily="18" charset="0"/>
              <a:ea typeface="Aptos" panose="020B0004020202020204" pitchFamily="34" charset="0"/>
            </a:endParaRPr>
          </a:p>
          <a:p>
            <a:pPr marL="457200" indent="-457200">
              <a:buAutoNum type="arabicPeriod"/>
            </a:pPr>
            <a:endParaRPr lang="en-IN" sz="2000" dirty="0"/>
          </a:p>
        </p:txBody>
      </p:sp>
    </p:spTree>
    <p:extLst>
      <p:ext uri="{BB962C8B-B14F-4D97-AF65-F5344CB8AC3E}">
        <p14:creationId xmlns:p14="http://schemas.microsoft.com/office/powerpoint/2010/main" val="2290981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B0CE3-62B9-51D7-56AE-B3D0D253C9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C7CD2-AEB4-6A79-C24F-DC0F5AFDC240}"/>
              </a:ext>
            </a:extLst>
          </p:cNvPr>
          <p:cNvSpPr>
            <a:spLocks noGrp="1"/>
          </p:cNvSpPr>
          <p:nvPr>
            <p:ph type="ctrTitle"/>
          </p:nvPr>
        </p:nvSpPr>
        <p:spPr>
          <a:xfrm>
            <a:off x="729343" y="501877"/>
            <a:ext cx="9144000" cy="891494"/>
          </a:xfrm>
        </p:spPr>
        <p:txBody>
          <a:bodyPr>
            <a:normAutofit/>
          </a:bodyPr>
          <a:lstStyle/>
          <a:p>
            <a:pPr algn="l"/>
            <a:r>
              <a:rPr lang="en-IN" sz="4000" b="1" u="sng" dirty="0" err="1"/>
              <a:t>Usecase</a:t>
            </a:r>
            <a:r>
              <a:rPr lang="en-IN" sz="4000" b="1" u="sng" dirty="0"/>
              <a:t> Diagrams</a:t>
            </a:r>
          </a:p>
        </p:txBody>
      </p:sp>
      <p:pic>
        <p:nvPicPr>
          <p:cNvPr id="4" name="Picture 3">
            <a:extLst>
              <a:ext uri="{FF2B5EF4-FFF2-40B4-BE49-F238E27FC236}">
                <a16:creationId xmlns:a16="http://schemas.microsoft.com/office/drawing/2014/main" id="{DD1ECC32-FD31-9CAD-DAD1-BAA37DED6A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15642" y="716915"/>
            <a:ext cx="4343400" cy="5424170"/>
          </a:xfrm>
          <a:prstGeom prst="rect">
            <a:avLst/>
          </a:prstGeom>
          <a:noFill/>
          <a:ln>
            <a:noFill/>
          </a:ln>
        </p:spPr>
      </p:pic>
    </p:spTree>
    <p:extLst>
      <p:ext uri="{BB962C8B-B14F-4D97-AF65-F5344CB8AC3E}">
        <p14:creationId xmlns:p14="http://schemas.microsoft.com/office/powerpoint/2010/main" val="200176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9FBA7-56C0-4150-6596-C7C3D3359F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CBE3E-3E84-C598-AF23-E18E86417768}"/>
              </a:ext>
            </a:extLst>
          </p:cNvPr>
          <p:cNvSpPr>
            <a:spLocks noGrp="1"/>
          </p:cNvSpPr>
          <p:nvPr>
            <p:ph type="ctrTitle"/>
          </p:nvPr>
        </p:nvSpPr>
        <p:spPr>
          <a:xfrm>
            <a:off x="729343" y="501877"/>
            <a:ext cx="9144000" cy="891494"/>
          </a:xfrm>
        </p:spPr>
        <p:txBody>
          <a:bodyPr>
            <a:normAutofit/>
          </a:bodyPr>
          <a:lstStyle/>
          <a:p>
            <a:pPr algn="l"/>
            <a:r>
              <a:rPr lang="en-IN" sz="4000" b="1" u="sng" dirty="0"/>
              <a:t>Data Flow Diagrams</a:t>
            </a:r>
          </a:p>
        </p:txBody>
      </p:sp>
      <p:pic>
        <p:nvPicPr>
          <p:cNvPr id="3" name="Picture 2">
            <a:extLst>
              <a:ext uri="{FF2B5EF4-FFF2-40B4-BE49-F238E27FC236}">
                <a16:creationId xmlns:a16="http://schemas.microsoft.com/office/drawing/2014/main" id="{E18CC541-1B84-C27E-B2D3-DB565ABB11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99117" y="1269047"/>
            <a:ext cx="3459480" cy="4319905"/>
          </a:xfrm>
          <a:prstGeom prst="rect">
            <a:avLst/>
          </a:prstGeom>
          <a:noFill/>
          <a:ln>
            <a:noFill/>
          </a:ln>
        </p:spPr>
      </p:pic>
    </p:spTree>
    <p:extLst>
      <p:ext uri="{BB962C8B-B14F-4D97-AF65-F5344CB8AC3E}">
        <p14:creationId xmlns:p14="http://schemas.microsoft.com/office/powerpoint/2010/main" val="2308984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97A5B-992D-C24B-9439-C4F1B9792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2D9E6C-13EE-F82A-2FA0-37BB4A64C885}"/>
              </a:ext>
            </a:extLst>
          </p:cNvPr>
          <p:cNvSpPr>
            <a:spLocks noGrp="1"/>
          </p:cNvSpPr>
          <p:nvPr>
            <p:ph type="ctrTitle"/>
          </p:nvPr>
        </p:nvSpPr>
        <p:spPr>
          <a:xfrm>
            <a:off x="729343" y="501877"/>
            <a:ext cx="9144000" cy="891494"/>
          </a:xfrm>
        </p:spPr>
        <p:txBody>
          <a:bodyPr>
            <a:normAutofit/>
          </a:bodyPr>
          <a:lstStyle/>
          <a:p>
            <a:pPr algn="l"/>
            <a:r>
              <a:rPr lang="en-IN" sz="4000" b="1" u="sng" dirty="0"/>
              <a:t>Active Diagrams</a:t>
            </a:r>
          </a:p>
        </p:txBody>
      </p:sp>
      <p:pic>
        <p:nvPicPr>
          <p:cNvPr id="3" name="Picture 2">
            <a:extLst>
              <a:ext uri="{FF2B5EF4-FFF2-40B4-BE49-F238E27FC236}">
                <a16:creationId xmlns:a16="http://schemas.microsoft.com/office/drawing/2014/main" id="{46D3D8DE-ADCA-6462-D13A-79419E36A1A2}"/>
              </a:ext>
            </a:extLst>
          </p:cNvPr>
          <p:cNvPicPr>
            <a:picLocks noChangeAspect="1"/>
          </p:cNvPicPr>
          <p:nvPr/>
        </p:nvPicPr>
        <p:blipFill>
          <a:blip r:embed="rId2"/>
          <a:stretch>
            <a:fillRect/>
          </a:stretch>
        </p:blipFill>
        <p:spPr>
          <a:xfrm>
            <a:off x="2128162" y="2144486"/>
            <a:ext cx="6833593" cy="2212249"/>
          </a:xfrm>
          <a:prstGeom prst="rect">
            <a:avLst/>
          </a:prstGeom>
        </p:spPr>
      </p:pic>
    </p:spTree>
    <p:extLst>
      <p:ext uri="{BB962C8B-B14F-4D97-AF65-F5344CB8AC3E}">
        <p14:creationId xmlns:p14="http://schemas.microsoft.com/office/powerpoint/2010/main" val="2834029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44517-06EE-8823-E5F3-4C50532A38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C8B134-963B-7A30-1244-A31E3F8237DC}"/>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3" name="Rectangle 1">
            <a:extLst>
              <a:ext uri="{FF2B5EF4-FFF2-40B4-BE49-F238E27FC236}">
                <a16:creationId xmlns:a16="http://schemas.microsoft.com/office/drawing/2014/main" id="{60ADCCE4-9073-120A-FB0E-F20393934ED6}"/>
              </a:ext>
            </a:extLst>
          </p:cNvPr>
          <p:cNvSpPr>
            <a:spLocks noChangeArrowheads="1"/>
          </p:cNvSpPr>
          <p:nvPr/>
        </p:nvSpPr>
        <p:spPr bwMode="auto">
          <a:xfrm>
            <a:off x="553844" y="1505244"/>
            <a:ext cx="1108431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a:p>
            <a:r>
              <a:rPr lang="en-US" dirty="0"/>
              <a:t>The system outputs the classification result, indicating whether the audio is real or deepfake, along with a confidence score. Additionally, it provides visual explanations (e.g., Grad-CAM heatmaps) to highlight features influencing the model’s decision. The user-friendly interface presents results in an accessible format, ensuring clarity and interpretability.</a:t>
            </a:r>
          </a:p>
        </p:txBody>
      </p:sp>
      <p:pic>
        <p:nvPicPr>
          <p:cNvPr id="4" name="Picture 3">
            <a:extLst>
              <a:ext uri="{FF2B5EF4-FFF2-40B4-BE49-F238E27FC236}">
                <a16:creationId xmlns:a16="http://schemas.microsoft.com/office/drawing/2014/main" id="{56B99066-CFCA-D0BC-0CDC-6A99060DF61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6445" y="3159874"/>
            <a:ext cx="5731510" cy="2991485"/>
          </a:xfrm>
          <a:prstGeom prst="rect">
            <a:avLst/>
          </a:prstGeom>
          <a:noFill/>
          <a:ln>
            <a:noFill/>
          </a:ln>
        </p:spPr>
      </p:pic>
    </p:spTree>
    <p:extLst>
      <p:ext uri="{BB962C8B-B14F-4D97-AF65-F5344CB8AC3E}">
        <p14:creationId xmlns:p14="http://schemas.microsoft.com/office/powerpoint/2010/main" val="1667406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6921A-16AB-C2A4-0E8D-A529AB5DBF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B30898-EC8E-B4A1-7DF3-1976CEE37092}"/>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pic>
        <p:nvPicPr>
          <p:cNvPr id="3" name="Picture 2">
            <a:extLst>
              <a:ext uri="{FF2B5EF4-FFF2-40B4-BE49-F238E27FC236}">
                <a16:creationId xmlns:a16="http://schemas.microsoft.com/office/drawing/2014/main" id="{D21A1F4E-9584-F989-7238-03FA2E22094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114" y="1917246"/>
            <a:ext cx="4881723" cy="2214245"/>
          </a:xfrm>
          <a:prstGeom prst="rect">
            <a:avLst/>
          </a:prstGeom>
          <a:noFill/>
          <a:ln>
            <a:noFill/>
          </a:ln>
        </p:spPr>
      </p:pic>
      <p:pic>
        <p:nvPicPr>
          <p:cNvPr id="6" name="Picture 5">
            <a:extLst>
              <a:ext uri="{FF2B5EF4-FFF2-40B4-BE49-F238E27FC236}">
                <a16:creationId xmlns:a16="http://schemas.microsoft.com/office/drawing/2014/main" id="{15EA9A43-C63A-0AEF-DB9E-54B3606D6E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7474" y="1917246"/>
            <a:ext cx="5146862" cy="2339068"/>
          </a:xfrm>
          <a:prstGeom prst="rect">
            <a:avLst/>
          </a:prstGeom>
          <a:noFill/>
          <a:ln>
            <a:noFill/>
          </a:ln>
        </p:spPr>
      </p:pic>
    </p:spTree>
    <p:extLst>
      <p:ext uri="{BB962C8B-B14F-4D97-AF65-F5344CB8AC3E}">
        <p14:creationId xmlns:p14="http://schemas.microsoft.com/office/powerpoint/2010/main" val="2679210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941B5-0C8D-24A5-FA83-8552C8339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344CA-8907-D345-C4EA-AB429D5E8E2E}"/>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pic>
        <p:nvPicPr>
          <p:cNvPr id="3" name="Picture 2">
            <a:extLst>
              <a:ext uri="{FF2B5EF4-FFF2-40B4-BE49-F238E27FC236}">
                <a16:creationId xmlns:a16="http://schemas.microsoft.com/office/drawing/2014/main" id="{64841025-C662-D8D4-57C4-F44E8FD5F70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490" y="2540997"/>
            <a:ext cx="4957289" cy="2270489"/>
          </a:xfrm>
          <a:prstGeom prst="rect">
            <a:avLst/>
          </a:prstGeom>
          <a:noFill/>
          <a:ln>
            <a:noFill/>
          </a:ln>
        </p:spPr>
      </p:pic>
      <p:pic>
        <p:nvPicPr>
          <p:cNvPr id="7" name="Picture 6">
            <a:extLst>
              <a:ext uri="{FF2B5EF4-FFF2-40B4-BE49-F238E27FC236}">
                <a16:creationId xmlns:a16="http://schemas.microsoft.com/office/drawing/2014/main" id="{F3572A45-A885-89C5-2960-9FFD4A761C4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7282" y="2540997"/>
            <a:ext cx="5097326" cy="2358911"/>
          </a:xfrm>
          <a:prstGeom prst="rect">
            <a:avLst/>
          </a:prstGeom>
          <a:noFill/>
          <a:ln>
            <a:noFill/>
          </a:ln>
        </p:spPr>
      </p:pic>
    </p:spTree>
    <p:extLst>
      <p:ext uri="{BB962C8B-B14F-4D97-AF65-F5344CB8AC3E}">
        <p14:creationId xmlns:p14="http://schemas.microsoft.com/office/powerpoint/2010/main" val="341748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54A77-4278-6A92-7551-1B344B6857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654828-B188-B07D-8959-B87069B63344}"/>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pic>
        <p:nvPicPr>
          <p:cNvPr id="4" name="Picture 3">
            <a:extLst>
              <a:ext uri="{FF2B5EF4-FFF2-40B4-BE49-F238E27FC236}">
                <a16:creationId xmlns:a16="http://schemas.microsoft.com/office/drawing/2014/main" id="{F4DFD95E-5F41-8BC7-9030-BC9B0C0684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84172" y="709431"/>
            <a:ext cx="5486400" cy="5614035"/>
          </a:xfrm>
          <a:prstGeom prst="rect">
            <a:avLst/>
          </a:prstGeom>
          <a:noFill/>
        </p:spPr>
      </p:pic>
    </p:spTree>
    <p:extLst>
      <p:ext uri="{BB962C8B-B14F-4D97-AF65-F5344CB8AC3E}">
        <p14:creationId xmlns:p14="http://schemas.microsoft.com/office/powerpoint/2010/main" val="1237246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EBE1B-0D4C-84B7-A53D-C9F94A733A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5DB1D-E87D-DF5A-72A5-19ADA10025BD}"/>
              </a:ext>
            </a:extLst>
          </p:cNvPr>
          <p:cNvSpPr>
            <a:spLocks noGrp="1"/>
          </p:cNvSpPr>
          <p:nvPr>
            <p:ph type="ctrTitle"/>
          </p:nvPr>
        </p:nvSpPr>
        <p:spPr>
          <a:xfrm>
            <a:off x="729343" y="501877"/>
            <a:ext cx="9144000" cy="891494"/>
          </a:xfrm>
        </p:spPr>
        <p:txBody>
          <a:bodyPr>
            <a:normAutofit/>
          </a:bodyPr>
          <a:lstStyle/>
          <a:p>
            <a:pPr algn="l"/>
            <a:r>
              <a:rPr lang="en-IN" sz="4000" b="1" u="sng" dirty="0"/>
              <a:t>Conclusion</a:t>
            </a:r>
          </a:p>
        </p:txBody>
      </p:sp>
      <p:sp>
        <p:nvSpPr>
          <p:cNvPr id="3" name="TextBox 2">
            <a:extLst>
              <a:ext uri="{FF2B5EF4-FFF2-40B4-BE49-F238E27FC236}">
                <a16:creationId xmlns:a16="http://schemas.microsoft.com/office/drawing/2014/main" id="{77EDAC52-96B9-23ED-6F66-3F3542809FF5}"/>
              </a:ext>
            </a:extLst>
          </p:cNvPr>
          <p:cNvSpPr txBox="1"/>
          <p:nvPr/>
        </p:nvSpPr>
        <p:spPr>
          <a:xfrm>
            <a:off x="805543" y="2274838"/>
            <a:ext cx="10755086" cy="3046988"/>
          </a:xfrm>
          <a:prstGeom prst="rect">
            <a:avLst/>
          </a:prstGeom>
          <a:noFill/>
        </p:spPr>
        <p:txBody>
          <a:bodyPr wrap="square" rtlCol="0">
            <a:spAutoFit/>
          </a:bodyPr>
          <a:lstStyle/>
          <a:p>
            <a:endParaRPr lang="en-US" sz="2400" dirty="0"/>
          </a:p>
          <a:p>
            <a:r>
              <a:rPr lang="en-US" sz="2400" dirty="0"/>
              <a:t>In conclusion, the </a:t>
            </a:r>
            <a:r>
              <a:rPr lang="en-US" sz="2400" b="1" dirty="0"/>
              <a:t>Deepfake Audio Detector with XAI</a:t>
            </a:r>
            <a:r>
              <a:rPr lang="en-US" sz="2400" dirty="0"/>
              <a:t> provides an advanced solution to detecting synthetic audio using powerful neural network models and spectrogram-based features. The integration of Explainable AI techniques enhances transparency, making model predictions more interpretable. By offering a comparative analysis of different models, the system ensures optimal performance and accuracy. The user-friendly web interface ensures accessibility, making this tool a practical solution for combating audio-based misinformation and fraud.</a:t>
            </a:r>
          </a:p>
        </p:txBody>
      </p:sp>
    </p:spTree>
    <p:extLst>
      <p:ext uri="{BB962C8B-B14F-4D97-AF65-F5344CB8AC3E}">
        <p14:creationId xmlns:p14="http://schemas.microsoft.com/office/powerpoint/2010/main" val="4134926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0AD8-F640-14B3-ED55-B4EE359C0C91}"/>
              </a:ext>
            </a:extLst>
          </p:cNvPr>
          <p:cNvSpPr>
            <a:spLocks noGrp="1"/>
          </p:cNvSpPr>
          <p:nvPr>
            <p:ph type="ctrTitle"/>
          </p:nvPr>
        </p:nvSpPr>
        <p:spPr>
          <a:xfrm>
            <a:off x="729343" y="501877"/>
            <a:ext cx="9144000" cy="891494"/>
          </a:xfrm>
        </p:spPr>
        <p:txBody>
          <a:bodyPr>
            <a:normAutofit/>
          </a:bodyPr>
          <a:lstStyle/>
          <a:p>
            <a:pPr algn="l"/>
            <a:r>
              <a:rPr lang="en-IN" sz="4000" b="1" u="sng" dirty="0"/>
              <a:t>Abstract</a:t>
            </a:r>
          </a:p>
        </p:txBody>
      </p:sp>
      <p:sp>
        <p:nvSpPr>
          <p:cNvPr id="3" name="Subtitle 2">
            <a:extLst>
              <a:ext uri="{FF2B5EF4-FFF2-40B4-BE49-F238E27FC236}">
                <a16:creationId xmlns:a16="http://schemas.microsoft.com/office/drawing/2014/main" id="{DEE13D07-F49B-740C-1F65-5C3D7C822A83}"/>
              </a:ext>
            </a:extLst>
          </p:cNvPr>
          <p:cNvSpPr>
            <a:spLocks noGrp="1"/>
          </p:cNvSpPr>
          <p:nvPr>
            <p:ph type="subTitle" idx="1"/>
          </p:nvPr>
        </p:nvSpPr>
        <p:spPr>
          <a:xfrm>
            <a:off x="642257" y="1795009"/>
            <a:ext cx="10657115" cy="2439533"/>
          </a:xfrm>
        </p:spPr>
        <p:txBody>
          <a:bodyPr>
            <a:normAutofit fontScale="92500" lnSpcReduction="10000"/>
          </a:bodyPr>
          <a:lstStyle/>
          <a:p>
            <a:pPr algn="just"/>
            <a:r>
              <a:rPr lang="en-US" dirty="0"/>
              <a:t>The </a:t>
            </a:r>
            <a:r>
              <a:rPr lang="en-US" b="1" dirty="0"/>
              <a:t>Deepfake Audio Detector with XAI</a:t>
            </a:r>
            <a:r>
              <a:rPr lang="en-US" dirty="0"/>
              <a:t> is a cutting-edge project focused on detecting deepfake audio using advanced neural network architectures like VGG16, </a:t>
            </a:r>
            <a:r>
              <a:rPr lang="en-US" dirty="0" err="1"/>
              <a:t>MobileNet</a:t>
            </a:r>
            <a:r>
              <a:rPr lang="en-US" dirty="0"/>
              <a:t>, </a:t>
            </a:r>
            <a:r>
              <a:rPr lang="en-US" dirty="0" err="1"/>
              <a:t>ResNet</a:t>
            </a:r>
            <a:r>
              <a:rPr lang="en-US" dirty="0"/>
              <a:t>, and custom CNNs. By converting audio into spectrograms, it enhances feature extraction for improved model performance. The integration of Explainable AI (XAI) techniques such as LIME, Grad-CAM, and SHAP ensures transparency and trust in model predictions. A comparative analysis of model accuracy and explainability guides optimal detection strategies. The project offers a user-friendly interface via </a:t>
            </a:r>
            <a:r>
              <a:rPr lang="en-US" dirty="0" err="1"/>
              <a:t>Streamlit</a:t>
            </a:r>
            <a:r>
              <a:rPr lang="en-US" dirty="0"/>
              <a:t>, addressing real-world challenges in combating audio-based misinformation and fraud.</a:t>
            </a:r>
            <a:endParaRPr lang="en-IN" dirty="0"/>
          </a:p>
        </p:txBody>
      </p:sp>
    </p:spTree>
    <p:extLst>
      <p:ext uri="{BB962C8B-B14F-4D97-AF65-F5344CB8AC3E}">
        <p14:creationId xmlns:p14="http://schemas.microsoft.com/office/powerpoint/2010/main" val="3935296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F0917-34E4-AD5B-ABD9-7880E36FA2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CE013-805A-A433-E559-6A144BFB8211}"/>
              </a:ext>
            </a:extLst>
          </p:cNvPr>
          <p:cNvSpPr>
            <a:spLocks noGrp="1"/>
          </p:cNvSpPr>
          <p:nvPr>
            <p:ph type="ctrTitle"/>
          </p:nvPr>
        </p:nvSpPr>
        <p:spPr>
          <a:xfrm>
            <a:off x="729343" y="501877"/>
            <a:ext cx="9144000" cy="891494"/>
          </a:xfrm>
        </p:spPr>
        <p:txBody>
          <a:bodyPr>
            <a:normAutofit/>
          </a:bodyPr>
          <a:lstStyle/>
          <a:p>
            <a:pPr algn="l"/>
            <a:r>
              <a:rPr lang="en-IN" sz="4000" b="1" u="sng" dirty="0"/>
              <a:t>Introduction</a:t>
            </a:r>
          </a:p>
        </p:txBody>
      </p:sp>
      <p:sp>
        <p:nvSpPr>
          <p:cNvPr id="3" name="Subtitle 2">
            <a:extLst>
              <a:ext uri="{FF2B5EF4-FFF2-40B4-BE49-F238E27FC236}">
                <a16:creationId xmlns:a16="http://schemas.microsoft.com/office/drawing/2014/main" id="{32B46443-CD01-F170-D401-917B33B3D249}"/>
              </a:ext>
            </a:extLst>
          </p:cNvPr>
          <p:cNvSpPr>
            <a:spLocks noGrp="1"/>
          </p:cNvSpPr>
          <p:nvPr>
            <p:ph type="subTitle" idx="1"/>
          </p:nvPr>
        </p:nvSpPr>
        <p:spPr>
          <a:xfrm>
            <a:off x="642257" y="1795008"/>
            <a:ext cx="10940143" cy="3930877"/>
          </a:xfrm>
        </p:spPr>
        <p:txBody>
          <a:bodyPr>
            <a:normAutofit/>
          </a:bodyPr>
          <a:lstStyle/>
          <a:p>
            <a:pPr algn="just"/>
            <a:r>
              <a:rPr lang="en-US" dirty="0"/>
              <a:t>The rise of deepfake technology has introduced significant challenges, particularly in distinguishing authentic audio from manipulated content. This project, </a:t>
            </a:r>
            <a:r>
              <a:rPr lang="en-US" b="1" dirty="0"/>
              <a:t>Deepfake Audio Detector with XAI</a:t>
            </a:r>
            <a:r>
              <a:rPr lang="en-US" dirty="0"/>
              <a:t>, leverages state-of-the-art deep learning models like VGG16, </a:t>
            </a:r>
            <a:r>
              <a:rPr lang="en-US" dirty="0" err="1"/>
              <a:t>MobileNet</a:t>
            </a:r>
            <a:r>
              <a:rPr lang="en-US" dirty="0"/>
              <a:t>, and </a:t>
            </a:r>
            <a:r>
              <a:rPr lang="en-US" dirty="0" err="1"/>
              <a:t>ResNet</a:t>
            </a:r>
            <a:r>
              <a:rPr lang="en-US" dirty="0"/>
              <a:t> to detect deepfake audio effectively.</a:t>
            </a:r>
          </a:p>
          <a:p>
            <a:pPr algn="just"/>
            <a:r>
              <a:rPr lang="en-US" dirty="0"/>
              <a:t> By converting audio files into spectrograms, it extracts detailed features to enhance detection accuracy. Explainable AI (XAI) techniques such as LIME, Grad-CAM, and SHAP provide insights into model decisions, fostering transparency and trust. The project’s accessible deployment through </a:t>
            </a:r>
            <a:r>
              <a:rPr lang="en-US" dirty="0" err="1"/>
              <a:t>Streamlit</a:t>
            </a:r>
            <a:r>
              <a:rPr lang="en-US" dirty="0"/>
              <a:t> ensures practical applications in combating audio-based fraud and misinformation.</a:t>
            </a:r>
            <a:endParaRPr lang="en-IN" dirty="0"/>
          </a:p>
        </p:txBody>
      </p:sp>
    </p:spTree>
    <p:extLst>
      <p:ext uri="{BB962C8B-B14F-4D97-AF65-F5344CB8AC3E}">
        <p14:creationId xmlns:p14="http://schemas.microsoft.com/office/powerpoint/2010/main" val="400794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0EF94-91F2-A9F4-01FD-38DE2FE9F4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CF4A60-9D8A-1926-B35F-05B73085CA36}"/>
              </a:ext>
            </a:extLst>
          </p:cNvPr>
          <p:cNvSpPr>
            <a:spLocks noGrp="1"/>
          </p:cNvSpPr>
          <p:nvPr>
            <p:ph type="ctrTitle"/>
          </p:nvPr>
        </p:nvSpPr>
        <p:spPr>
          <a:xfrm>
            <a:off x="729343" y="501877"/>
            <a:ext cx="9144000" cy="891494"/>
          </a:xfrm>
        </p:spPr>
        <p:txBody>
          <a:bodyPr>
            <a:normAutofit/>
          </a:bodyPr>
          <a:lstStyle/>
          <a:p>
            <a:pPr algn="l"/>
            <a:r>
              <a:rPr lang="en-IN" sz="4000" b="1" u="sng" dirty="0"/>
              <a:t>Existing System</a:t>
            </a:r>
          </a:p>
        </p:txBody>
      </p:sp>
      <p:sp>
        <p:nvSpPr>
          <p:cNvPr id="3" name="Subtitle 2">
            <a:extLst>
              <a:ext uri="{FF2B5EF4-FFF2-40B4-BE49-F238E27FC236}">
                <a16:creationId xmlns:a16="http://schemas.microsoft.com/office/drawing/2014/main" id="{54493926-2004-BD1B-1937-BDEBD632A8F4}"/>
              </a:ext>
            </a:extLst>
          </p:cNvPr>
          <p:cNvSpPr>
            <a:spLocks noGrp="1"/>
          </p:cNvSpPr>
          <p:nvPr>
            <p:ph type="subTitle" idx="1"/>
          </p:nvPr>
        </p:nvSpPr>
        <p:spPr>
          <a:xfrm>
            <a:off x="642257" y="1795008"/>
            <a:ext cx="10940143" cy="3930877"/>
          </a:xfrm>
        </p:spPr>
        <p:txBody>
          <a:bodyPr>
            <a:normAutofit/>
          </a:bodyPr>
          <a:lstStyle/>
          <a:p>
            <a:pPr algn="just"/>
            <a:r>
              <a:rPr lang="en-US" dirty="0"/>
              <a:t>Existing deepfake audio detection systems often rely on traditional machine learning models or basic neural networks that lack robustness in handling diverse audio manipulations. They generally focus on raw audio features, which may not capture intricate patterns present in deepfake samples.</a:t>
            </a:r>
          </a:p>
          <a:p>
            <a:pPr algn="just"/>
            <a:r>
              <a:rPr lang="en-US" dirty="0"/>
              <a:t> Most systems provide limited interpretability, leaving users uncertain about how predictions are made. Additionally, these solutions typically lack user-friendly interfaces, making them inaccessible for broader audiences. Such limitations highlight the need for advanced, explainable, and interactive detection frameworks like the one proposed in this project.</a:t>
            </a:r>
          </a:p>
        </p:txBody>
      </p:sp>
    </p:spTree>
    <p:extLst>
      <p:ext uri="{BB962C8B-B14F-4D97-AF65-F5344CB8AC3E}">
        <p14:creationId xmlns:p14="http://schemas.microsoft.com/office/powerpoint/2010/main" val="2261552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D9256-4011-304A-4BBE-D8752A5E61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1F54F-F1BA-64FF-5686-3078ECF1AADC}"/>
              </a:ext>
            </a:extLst>
          </p:cNvPr>
          <p:cNvSpPr>
            <a:spLocks noGrp="1"/>
          </p:cNvSpPr>
          <p:nvPr>
            <p:ph type="ctrTitle"/>
          </p:nvPr>
        </p:nvSpPr>
        <p:spPr>
          <a:xfrm>
            <a:off x="729343" y="501877"/>
            <a:ext cx="9144000" cy="891494"/>
          </a:xfrm>
        </p:spPr>
        <p:txBody>
          <a:bodyPr>
            <a:normAutofit/>
          </a:bodyPr>
          <a:lstStyle/>
          <a:p>
            <a:pPr algn="l"/>
            <a:r>
              <a:rPr lang="en-IN" sz="4000" b="1" u="sng" dirty="0"/>
              <a:t>Proposed System</a:t>
            </a:r>
          </a:p>
        </p:txBody>
      </p:sp>
      <p:sp>
        <p:nvSpPr>
          <p:cNvPr id="3" name="Subtitle 2">
            <a:extLst>
              <a:ext uri="{FF2B5EF4-FFF2-40B4-BE49-F238E27FC236}">
                <a16:creationId xmlns:a16="http://schemas.microsoft.com/office/drawing/2014/main" id="{93930589-3414-57BB-E75D-21DFE1FAC67C}"/>
              </a:ext>
            </a:extLst>
          </p:cNvPr>
          <p:cNvSpPr>
            <a:spLocks noGrp="1"/>
          </p:cNvSpPr>
          <p:nvPr>
            <p:ph type="subTitle" idx="1"/>
          </p:nvPr>
        </p:nvSpPr>
        <p:spPr>
          <a:xfrm>
            <a:off x="642257" y="1795008"/>
            <a:ext cx="10940143" cy="3930877"/>
          </a:xfrm>
        </p:spPr>
        <p:txBody>
          <a:bodyPr>
            <a:normAutofit/>
          </a:bodyPr>
          <a:lstStyle/>
          <a:p>
            <a:pPr algn="just"/>
            <a:r>
              <a:rPr lang="en-US" dirty="0"/>
              <a:t>The </a:t>
            </a:r>
            <a:r>
              <a:rPr lang="en-US" b="1" dirty="0"/>
              <a:t>proposed system</a:t>
            </a:r>
            <a:r>
              <a:rPr lang="en-US" dirty="0"/>
              <a:t> introduces an advanced deepfake audio detection framework leveraging state-of-the-art neural network architectures like VGG16, </a:t>
            </a:r>
            <a:r>
              <a:rPr lang="en-US" dirty="0" err="1"/>
              <a:t>MobileNet</a:t>
            </a:r>
            <a:r>
              <a:rPr lang="en-US" dirty="0"/>
              <a:t>, </a:t>
            </a:r>
            <a:r>
              <a:rPr lang="en-US" dirty="0" err="1"/>
              <a:t>ResNet</a:t>
            </a:r>
            <a:r>
              <a:rPr lang="en-US" dirty="0"/>
              <a:t>, and custom CNNs for superior classification accuracy. Audio data is processed into spectrograms to capture detailed time-frequency features, enhancing model performance. </a:t>
            </a:r>
          </a:p>
          <a:p>
            <a:pPr algn="just"/>
            <a:r>
              <a:rPr lang="en-US" dirty="0"/>
              <a:t>Explainable AI (XAI) techniques, including LIME, Grad-CAM, and SHAP, are integrated to provide transparency and insights into the model's predictions. A user-friendly interface, built using </a:t>
            </a:r>
            <a:r>
              <a:rPr lang="en-US" dirty="0" err="1"/>
              <a:t>Streamlit</a:t>
            </a:r>
            <a:r>
              <a:rPr lang="en-US" dirty="0"/>
              <a:t>, ensures accessibility for diverse users, from researchers to professionals combating audio-based fraud. This system addresses the limitations of existing solutions by offering a robust, interpretable, and deployable deepfake audio detection tool.</a:t>
            </a:r>
          </a:p>
        </p:txBody>
      </p:sp>
    </p:spTree>
    <p:extLst>
      <p:ext uri="{BB962C8B-B14F-4D97-AF65-F5344CB8AC3E}">
        <p14:creationId xmlns:p14="http://schemas.microsoft.com/office/powerpoint/2010/main" val="2817864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8C02F-958C-ABB4-9ABD-1AD419097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C57574-4553-C172-6214-BB4E09F03E99}"/>
              </a:ext>
            </a:extLst>
          </p:cNvPr>
          <p:cNvSpPr>
            <a:spLocks noGrp="1"/>
          </p:cNvSpPr>
          <p:nvPr>
            <p:ph type="ctrTitle"/>
          </p:nvPr>
        </p:nvSpPr>
        <p:spPr>
          <a:xfrm>
            <a:off x="729343" y="501877"/>
            <a:ext cx="9144000" cy="891494"/>
          </a:xfrm>
        </p:spPr>
        <p:txBody>
          <a:bodyPr>
            <a:normAutofit/>
          </a:bodyPr>
          <a:lstStyle/>
          <a:p>
            <a:pPr algn="l"/>
            <a:r>
              <a:rPr lang="en-IN" sz="4000" b="1" u="sng" dirty="0"/>
              <a:t>LITERATURE REVIEW</a:t>
            </a:r>
          </a:p>
        </p:txBody>
      </p:sp>
      <p:sp>
        <p:nvSpPr>
          <p:cNvPr id="3" name="Subtitle 2">
            <a:extLst>
              <a:ext uri="{FF2B5EF4-FFF2-40B4-BE49-F238E27FC236}">
                <a16:creationId xmlns:a16="http://schemas.microsoft.com/office/drawing/2014/main" id="{CA38C80B-86CB-5AC1-A23B-FAA2EF6EE0DA}"/>
              </a:ext>
            </a:extLst>
          </p:cNvPr>
          <p:cNvSpPr>
            <a:spLocks noGrp="1"/>
          </p:cNvSpPr>
          <p:nvPr>
            <p:ph type="subTitle" idx="1"/>
          </p:nvPr>
        </p:nvSpPr>
        <p:spPr>
          <a:xfrm>
            <a:off x="642257" y="1795008"/>
            <a:ext cx="10940143" cy="3930877"/>
          </a:xfrm>
        </p:spPr>
        <p:txBody>
          <a:bodyPr>
            <a:normAutofit/>
          </a:bodyPr>
          <a:lstStyle/>
          <a:p>
            <a:pPr algn="just"/>
            <a:r>
              <a:rPr lang="en-US" dirty="0"/>
              <a:t>The detection of deepfake audio has evolved from traditional methods relying on statistical features to advanced neural networks like CNNs for analyzing spectrograms. While these models improve accuracy, they often lack interpretability, making Explainable AI (XAI) techniques like LIME, SHAP, and Grad-CAM increasingly relevant. Current systems struggle with robustness and generalization to diverse manipulations. </a:t>
            </a:r>
          </a:p>
          <a:p>
            <a:pPr algn="just"/>
            <a:r>
              <a:rPr lang="en-US" dirty="0"/>
              <a:t>Additionally, most lack accessible user interfaces, limiting their practical application. This project addresses these gaps by integrating cutting-edge detection models with XAI and deploying them through a user-friendly interface.</a:t>
            </a:r>
            <a:endParaRPr lang="en-IN" sz="3200" dirty="0"/>
          </a:p>
        </p:txBody>
      </p:sp>
    </p:spTree>
    <p:extLst>
      <p:ext uri="{BB962C8B-B14F-4D97-AF65-F5344CB8AC3E}">
        <p14:creationId xmlns:p14="http://schemas.microsoft.com/office/powerpoint/2010/main" val="1849450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D8B70-97C7-BB68-AFEF-1DDFF08A589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06CFE57-4962-FBD5-0F61-B43CE62650FD}"/>
              </a:ext>
            </a:extLst>
          </p:cNvPr>
          <p:cNvSpPr>
            <a:spLocks noGrp="1"/>
          </p:cNvSpPr>
          <p:nvPr>
            <p:ph type="subTitle" idx="1"/>
          </p:nvPr>
        </p:nvSpPr>
        <p:spPr>
          <a:xfrm>
            <a:off x="522514" y="1141865"/>
            <a:ext cx="10940143" cy="3930877"/>
          </a:xfrm>
        </p:spPr>
        <p:txBody>
          <a:bodyPr>
            <a:normAutofit fontScale="92500" lnSpcReduction="10000"/>
          </a:bodyPr>
          <a:lstStyle/>
          <a:p>
            <a:pPr algn="l"/>
            <a:r>
              <a:rPr lang="en-IN" sz="2400" b="1" dirty="0"/>
              <a:t>Modules and Algorithms Used</a:t>
            </a:r>
          </a:p>
          <a:p>
            <a:pPr algn="l">
              <a:buFont typeface="+mj-lt"/>
              <a:buAutoNum type="arabicPeriod"/>
            </a:pPr>
            <a:r>
              <a:rPr lang="en-IN" sz="2400" b="1" dirty="0"/>
              <a:t>Data Preprocessing Module</a:t>
            </a:r>
            <a:r>
              <a:rPr lang="en-IN" sz="2400" dirty="0"/>
              <a:t>: Converts raw audio into spectrograms for feature-rich input to deep learning models.</a:t>
            </a:r>
          </a:p>
          <a:p>
            <a:pPr algn="l">
              <a:buFont typeface="+mj-lt"/>
              <a:buAutoNum type="arabicPeriod"/>
            </a:pPr>
            <a:r>
              <a:rPr lang="en-IN" sz="2400" b="1" dirty="0"/>
              <a:t>Deep Learning Models Module</a:t>
            </a:r>
            <a:r>
              <a:rPr lang="en-IN" sz="2400" dirty="0"/>
              <a:t>: Utilizes architectures like VGG16, </a:t>
            </a:r>
            <a:r>
              <a:rPr lang="en-IN" sz="2400" dirty="0" err="1"/>
              <a:t>MobileNet</a:t>
            </a:r>
            <a:r>
              <a:rPr lang="en-IN" sz="2400" dirty="0"/>
              <a:t>, </a:t>
            </a:r>
            <a:r>
              <a:rPr lang="en-IN" sz="2400" dirty="0" err="1"/>
              <a:t>ResNet</a:t>
            </a:r>
            <a:r>
              <a:rPr lang="en-IN" sz="2400" dirty="0"/>
              <a:t>, and custom CNNs for audio classification.</a:t>
            </a:r>
          </a:p>
          <a:p>
            <a:pPr algn="l">
              <a:buFont typeface="+mj-lt"/>
              <a:buAutoNum type="arabicPeriod"/>
            </a:pPr>
            <a:r>
              <a:rPr lang="en-IN" sz="2400" b="1" dirty="0"/>
              <a:t>XAI Module</a:t>
            </a:r>
            <a:r>
              <a:rPr lang="en-IN" sz="2400" dirty="0"/>
              <a:t>: Employs LIME, Grad-CAM, and SHAP to provide explanations and insights into model predictions.</a:t>
            </a:r>
          </a:p>
          <a:p>
            <a:pPr algn="l">
              <a:buFont typeface="+mj-lt"/>
              <a:buAutoNum type="arabicPeriod"/>
            </a:pPr>
            <a:r>
              <a:rPr lang="en-IN" sz="2400" b="1" dirty="0"/>
              <a:t>Evaluation and Analysis Module</a:t>
            </a:r>
            <a:r>
              <a:rPr lang="en-IN" sz="2400" dirty="0"/>
              <a:t>: Performs comparative analysis of model accuracy and explainability metrics.</a:t>
            </a:r>
          </a:p>
          <a:p>
            <a:pPr algn="l">
              <a:buFont typeface="+mj-lt"/>
              <a:buAutoNum type="arabicPeriod"/>
            </a:pPr>
            <a:r>
              <a:rPr lang="en-IN" sz="2400" b="1" dirty="0"/>
              <a:t>Web Deployment Module</a:t>
            </a:r>
            <a:r>
              <a:rPr lang="en-IN" sz="2400" dirty="0"/>
              <a:t>: Implements </a:t>
            </a:r>
            <a:r>
              <a:rPr lang="en-IN" sz="2400" dirty="0" err="1"/>
              <a:t>Streamlit</a:t>
            </a:r>
            <a:r>
              <a:rPr lang="en-IN" sz="2400" dirty="0"/>
              <a:t> for building an interactive, user-friendly web application interface.</a:t>
            </a:r>
          </a:p>
          <a:p>
            <a:pPr marL="514350" indent="-514350" algn="l">
              <a:buAutoNum type="arabicPeriod"/>
            </a:pPr>
            <a:endParaRPr lang="en-IN" sz="3200" b="1" dirty="0"/>
          </a:p>
        </p:txBody>
      </p:sp>
    </p:spTree>
    <p:extLst>
      <p:ext uri="{BB962C8B-B14F-4D97-AF65-F5344CB8AC3E}">
        <p14:creationId xmlns:p14="http://schemas.microsoft.com/office/powerpoint/2010/main" val="22495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E249F-B978-9CBB-F3B3-5BC92F7B2DCB}"/>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D9946304-0A22-F36B-7F95-483928971065}"/>
              </a:ext>
            </a:extLst>
          </p:cNvPr>
          <p:cNvSpPr>
            <a:spLocks noGrp="1" noChangeArrowheads="1"/>
          </p:cNvSpPr>
          <p:nvPr>
            <p:ph type="subTitle" idx="1"/>
          </p:nvPr>
        </p:nvSpPr>
        <p:spPr bwMode="auto">
          <a:xfrm>
            <a:off x="1055233" y="805204"/>
            <a:ext cx="9699851" cy="524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Software Components: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python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sz="2000" dirty="0">
                <a:latin typeface="Arial" panose="020B0604020202020204" pitchFamily="34" charset="0"/>
              </a:rPr>
              <a:t>anaconda</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en-US" altLang="en-US" sz="2000" dirty="0" err="1">
                <a:latin typeface="Arial" panose="020B0604020202020204" pitchFamily="34" charset="0"/>
              </a:rPr>
              <a:t>Ml</a:t>
            </a:r>
            <a:r>
              <a:rPr lang="en-US" altLang="en-US" sz="2000" dirty="0">
                <a:latin typeface="Arial" panose="020B0604020202020204" pitchFamily="34" charset="0"/>
              </a:rPr>
              <a:t> </a:t>
            </a:r>
            <a:r>
              <a:rPr lang="en-US" altLang="en-US" sz="2000" dirty="0" err="1">
                <a:latin typeface="Arial" panose="020B0604020202020204" pitchFamily="34" charset="0"/>
              </a:rPr>
              <a:t>algoritms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lang="en-US" altLang="en-US" sz="2000" dirty="0">
                <a:latin typeface="Arial" panose="020B0604020202020204" pitchFamily="34" charset="0"/>
              </a:rPr>
              <a:t>Deep learning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chemeClr val="tx1"/>
                </a:solidFill>
                <a:effectLst/>
                <a:latin typeface="Arial" panose="020B0604020202020204" pitchFamily="34" charset="0"/>
              </a:rPr>
              <a:t>Matplotlib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chemeClr val="tx1"/>
                </a:solidFill>
                <a:effectLst/>
                <a:latin typeface="Arial" panose="020B0604020202020204" pitchFamily="34" charset="0"/>
              </a:rPr>
              <a:t>NumPy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Hardware Components: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Camera/Camera Module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GPU (Graphics Processing Unit)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CPU (Central Processing Unit)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RAM (Random Access Memory)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chemeClr val="tx1"/>
                </a:solidFill>
                <a:effectLst/>
                <a:latin typeface="Arial" panose="020B0604020202020204" pitchFamily="34" charset="0"/>
              </a:rPr>
              <a:t>Storage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chemeClr val="tx1"/>
                </a:solidFill>
                <a:effectLst/>
                <a:latin typeface="Arial" panose="020B0604020202020204" pitchFamily="34" charset="0"/>
              </a:rPr>
              <a:t>Edge Device (Optional) </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0" i="0" u="none" strike="noStrike" cap="none" normalizeH="0" baseline="0" dirty="0">
                <a:ln>
                  <a:noFill/>
                </a:ln>
                <a:solidFill>
                  <a:schemeClr val="tx1"/>
                </a:solidFill>
                <a:effectLst/>
                <a:latin typeface="Arial" panose="020B0604020202020204" pitchFamily="34" charset="0"/>
              </a:rPr>
              <a:t>Power Supply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407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289ED-4019-4AB1-53EC-10054D2821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188128-3CA9-A40B-35C2-518A5F5A58EA}"/>
              </a:ext>
            </a:extLst>
          </p:cNvPr>
          <p:cNvSpPr>
            <a:spLocks noGrp="1"/>
          </p:cNvSpPr>
          <p:nvPr>
            <p:ph type="ctrTitle"/>
          </p:nvPr>
        </p:nvSpPr>
        <p:spPr>
          <a:xfrm>
            <a:off x="729343" y="501877"/>
            <a:ext cx="9144000" cy="891494"/>
          </a:xfrm>
        </p:spPr>
        <p:txBody>
          <a:bodyPr>
            <a:normAutofit/>
          </a:bodyPr>
          <a:lstStyle/>
          <a:p>
            <a:pPr algn="l"/>
            <a:r>
              <a:rPr lang="en-IN" sz="4000" b="1" u="sng" dirty="0"/>
              <a:t>Block Diagram  </a:t>
            </a:r>
          </a:p>
        </p:txBody>
      </p:sp>
      <p:pic>
        <p:nvPicPr>
          <p:cNvPr id="4" name="Picture 3">
            <a:extLst>
              <a:ext uri="{FF2B5EF4-FFF2-40B4-BE49-F238E27FC236}">
                <a16:creationId xmlns:a16="http://schemas.microsoft.com/office/drawing/2014/main" id="{1D14A3AF-E5A9-740D-6996-4841C7F9A833}"/>
              </a:ext>
            </a:extLst>
          </p:cNvPr>
          <p:cNvPicPr>
            <a:picLocks noChangeAspect="1"/>
          </p:cNvPicPr>
          <p:nvPr/>
        </p:nvPicPr>
        <p:blipFill>
          <a:blip r:embed="rId2"/>
          <a:stretch>
            <a:fillRect/>
          </a:stretch>
        </p:blipFill>
        <p:spPr>
          <a:xfrm>
            <a:off x="1841809" y="2090057"/>
            <a:ext cx="9054792" cy="2525486"/>
          </a:xfrm>
          <a:prstGeom prst="rect">
            <a:avLst/>
          </a:prstGeom>
        </p:spPr>
      </p:pic>
    </p:spTree>
    <p:extLst>
      <p:ext uri="{BB962C8B-B14F-4D97-AF65-F5344CB8AC3E}">
        <p14:creationId xmlns:p14="http://schemas.microsoft.com/office/powerpoint/2010/main" val="3944984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TotalTime>
  <Words>835</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AUDIO DEEPFAKE DETECTION USING MACHINE LEARNING</vt:lpstr>
      <vt:lpstr>Abstract</vt:lpstr>
      <vt:lpstr>Introduction</vt:lpstr>
      <vt:lpstr>Existing System</vt:lpstr>
      <vt:lpstr>Proposed System</vt:lpstr>
      <vt:lpstr>LITERATURE REVIEW</vt:lpstr>
      <vt:lpstr>PowerPoint Presentation</vt:lpstr>
      <vt:lpstr>PowerPoint Presentation</vt:lpstr>
      <vt:lpstr>Block Diagram  </vt:lpstr>
      <vt:lpstr>UML Diagrams</vt:lpstr>
      <vt:lpstr>Usecase Diagrams</vt:lpstr>
      <vt:lpstr>Data Flow Diagrams</vt:lpstr>
      <vt:lpstr>Active Diagrams</vt:lpstr>
      <vt:lpstr>Final Output</vt:lpstr>
      <vt:lpstr>Final Output</vt:lpstr>
      <vt:lpstr>Final Output</vt:lpstr>
      <vt:lpstr>Final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Subramanyam Rekhandar</dc:creator>
  <cp:lastModifiedBy>Subramanyam Rekhandar</cp:lastModifiedBy>
  <cp:revision>3</cp:revision>
  <dcterms:created xsi:type="dcterms:W3CDTF">2024-12-03T07:11:17Z</dcterms:created>
  <dcterms:modified xsi:type="dcterms:W3CDTF">2024-12-24T07:18:43Z</dcterms:modified>
</cp:coreProperties>
</file>