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8" r:id="rId2"/>
    <p:sldId id="256" r:id="rId3"/>
    <p:sldId id="257" r:id="rId4"/>
    <p:sldId id="258" r:id="rId5"/>
    <p:sldId id="259" r:id="rId6"/>
    <p:sldId id="262" r:id="rId7"/>
    <p:sldId id="263" r:id="rId8"/>
    <p:sldId id="281" r:id="rId9"/>
    <p:sldId id="282" r:id="rId10"/>
    <p:sldId id="283" r:id="rId11"/>
    <p:sldId id="266" r:id="rId12"/>
    <p:sldId id="284" r:id="rId13"/>
    <p:sldId id="285" r:id="rId14"/>
    <p:sldId id="267" r:id="rId15"/>
    <p:sldId id="268" r:id="rId16"/>
    <p:sldId id="269" r:id="rId17"/>
    <p:sldId id="270" r:id="rId18"/>
    <p:sldId id="271" r:id="rId19"/>
    <p:sldId id="272" r:id="rId20"/>
    <p:sldId id="273" r:id="rId21"/>
    <p:sldId id="274" r:id="rId22"/>
    <p:sldId id="275" r:id="rId23"/>
    <p:sldId id="279"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91-CA9B-8C8C-1AA9-F88DC1134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487A54-42E2-273C-206D-593881A9E9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C2FA6D-99C6-E8DA-CA55-46088361E714}"/>
              </a:ext>
            </a:extLst>
          </p:cNvPr>
          <p:cNvSpPr>
            <a:spLocks noGrp="1"/>
          </p:cNvSpPr>
          <p:nvPr>
            <p:ph type="dt" sz="half" idx="10"/>
          </p:nvPr>
        </p:nvSpPr>
        <p:spPr/>
        <p:txBody>
          <a:bodyPr/>
          <a:lstStyle/>
          <a:p>
            <a:fld id="{978CAB56-379E-445D-8171-9C474B9EC38C}" type="datetimeFigureOut">
              <a:rPr lang="en-IN" smtClean="0"/>
              <a:t>24-01-2025</a:t>
            </a:fld>
            <a:endParaRPr lang="en-IN"/>
          </a:p>
        </p:txBody>
      </p:sp>
      <p:sp>
        <p:nvSpPr>
          <p:cNvPr id="5" name="Footer Placeholder 4">
            <a:extLst>
              <a:ext uri="{FF2B5EF4-FFF2-40B4-BE49-F238E27FC236}">
                <a16:creationId xmlns:a16="http://schemas.microsoft.com/office/drawing/2014/main" id="{B417D34B-1351-6E08-F427-FC2F371AD0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40E2F5-C6E1-8BA8-9769-8B8AC0EABD35}"/>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60750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0BD1-EECE-3891-5CAC-6B3A79DC5B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AD02C7-D74D-CF86-FAF1-EA2CCB212A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CCD2DF-93E0-6E05-AE55-325C472DEBBF}"/>
              </a:ext>
            </a:extLst>
          </p:cNvPr>
          <p:cNvSpPr>
            <a:spLocks noGrp="1"/>
          </p:cNvSpPr>
          <p:nvPr>
            <p:ph type="dt" sz="half" idx="10"/>
          </p:nvPr>
        </p:nvSpPr>
        <p:spPr/>
        <p:txBody>
          <a:bodyPr/>
          <a:lstStyle/>
          <a:p>
            <a:fld id="{978CAB56-379E-445D-8171-9C474B9EC38C}" type="datetimeFigureOut">
              <a:rPr lang="en-IN" smtClean="0"/>
              <a:t>24-01-2025</a:t>
            </a:fld>
            <a:endParaRPr lang="en-IN"/>
          </a:p>
        </p:txBody>
      </p:sp>
      <p:sp>
        <p:nvSpPr>
          <p:cNvPr id="5" name="Footer Placeholder 4">
            <a:extLst>
              <a:ext uri="{FF2B5EF4-FFF2-40B4-BE49-F238E27FC236}">
                <a16:creationId xmlns:a16="http://schemas.microsoft.com/office/drawing/2014/main" id="{CC885144-F732-0FE0-F635-6165464D3B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199887-BC87-6752-6DF5-1674B075C42E}"/>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813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975CF7-0DD3-7D55-6612-6E90E48FA1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979BBD-C6E5-54EE-5153-DAFCC774CA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73B3FD-F0EE-BFD9-8362-79E3AE524D11}"/>
              </a:ext>
            </a:extLst>
          </p:cNvPr>
          <p:cNvSpPr>
            <a:spLocks noGrp="1"/>
          </p:cNvSpPr>
          <p:nvPr>
            <p:ph type="dt" sz="half" idx="10"/>
          </p:nvPr>
        </p:nvSpPr>
        <p:spPr/>
        <p:txBody>
          <a:bodyPr/>
          <a:lstStyle/>
          <a:p>
            <a:fld id="{978CAB56-379E-445D-8171-9C474B9EC38C}" type="datetimeFigureOut">
              <a:rPr lang="en-IN" smtClean="0"/>
              <a:t>24-01-2025</a:t>
            </a:fld>
            <a:endParaRPr lang="en-IN"/>
          </a:p>
        </p:txBody>
      </p:sp>
      <p:sp>
        <p:nvSpPr>
          <p:cNvPr id="5" name="Footer Placeholder 4">
            <a:extLst>
              <a:ext uri="{FF2B5EF4-FFF2-40B4-BE49-F238E27FC236}">
                <a16:creationId xmlns:a16="http://schemas.microsoft.com/office/drawing/2014/main" id="{09130AFD-89DA-E9FA-940F-94AC7CD756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830DC6-AE91-278C-D577-E6B5440388A0}"/>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185382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99474-12C9-AB33-56F7-45EE650D26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D8F372-5597-84B7-5B78-DAFA442628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992563-33D5-0AA5-A528-9410AE103F45}"/>
              </a:ext>
            </a:extLst>
          </p:cNvPr>
          <p:cNvSpPr>
            <a:spLocks noGrp="1"/>
          </p:cNvSpPr>
          <p:nvPr>
            <p:ph type="dt" sz="half" idx="10"/>
          </p:nvPr>
        </p:nvSpPr>
        <p:spPr/>
        <p:txBody>
          <a:bodyPr/>
          <a:lstStyle/>
          <a:p>
            <a:fld id="{978CAB56-379E-445D-8171-9C474B9EC38C}" type="datetimeFigureOut">
              <a:rPr lang="en-IN" smtClean="0"/>
              <a:t>24-01-2025</a:t>
            </a:fld>
            <a:endParaRPr lang="en-IN"/>
          </a:p>
        </p:txBody>
      </p:sp>
      <p:sp>
        <p:nvSpPr>
          <p:cNvPr id="5" name="Footer Placeholder 4">
            <a:extLst>
              <a:ext uri="{FF2B5EF4-FFF2-40B4-BE49-F238E27FC236}">
                <a16:creationId xmlns:a16="http://schemas.microsoft.com/office/drawing/2014/main" id="{E8CD6220-A914-9EF1-150B-48326CC83B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8793F-140B-A104-E338-2F4342CDE210}"/>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4663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AC85-ECBF-B78F-D4BB-603D5D5DC3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AFF84D-4D2A-FED5-D9DF-4AA828998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30DE83-A41B-FC74-5367-147F9570AB7B}"/>
              </a:ext>
            </a:extLst>
          </p:cNvPr>
          <p:cNvSpPr>
            <a:spLocks noGrp="1"/>
          </p:cNvSpPr>
          <p:nvPr>
            <p:ph type="dt" sz="half" idx="10"/>
          </p:nvPr>
        </p:nvSpPr>
        <p:spPr/>
        <p:txBody>
          <a:bodyPr/>
          <a:lstStyle/>
          <a:p>
            <a:fld id="{978CAB56-379E-445D-8171-9C474B9EC38C}" type="datetimeFigureOut">
              <a:rPr lang="en-IN" smtClean="0"/>
              <a:t>24-01-2025</a:t>
            </a:fld>
            <a:endParaRPr lang="en-IN"/>
          </a:p>
        </p:txBody>
      </p:sp>
      <p:sp>
        <p:nvSpPr>
          <p:cNvPr id="5" name="Footer Placeholder 4">
            <a:extLst>
              <a:ext uri="{FF2B5EF4-FFF2-40B4-BE49-F238E27FC236}">
                <a16:creationId xmlns:a16="http://schemas.microsoft.com/office/drawing/2014/main" id="{05C2A401-35DA-5FCC-2341-87D3A00F6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BD7036-7350-2F28-DB06-BB65F03DDE2F}"/>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220160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BBA6C-DABC-E27B-AFB3-089BE46D2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19F297-EE33-3850-2285-32906ED385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F23422-8DE2-FBCC-A09E-A40133AAE1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F7B143-688A-B756-1C0A-1090633033F5}"/>
              </a:ext>
            </a:extLst>
          </p:cNvPr>
          <p:cNvSpPr>
            <a:spLocks noGrp="1"/>
          </p:cNvSpPr>
          <p:nvPr>
            <p:ph type="dt" sz="half" idx="10"/>
          </p:nvPr>
        </p:nvSpPr>
        <p:spPr/>
        <p:txBody>
          <a:bodyPr/>
          <a:lstStyle/>
          <a:p>
            <a:fld id="{978CAB56-379E-445D-8171-9C474B9EC38C}" type="datetimeFigureOut">
              <a:rPr lang="en-IN" smtClean="0"/>
              <a:t>24-01-2025</a:t>
            </a:fld>
            <a:endParaRPr lang="en-IN"/>
          </a:p>
        </p:txBody>
      </p:sp>
      <p:sp>
        <p:nvSpPr>
          <p:cNvPr id="6" name="Footer Placeholder 5">
            <a:extLst>
              <a:ext uri="{FF2B5EF4-FFF2-40B4-BE49-F238E27FC236}">
                <a16:creationId xmlns:a16="http://schemas.microsoft.com/office/drawing/2014/main" id="{179A2AC7-7C4E-16F7-8F6F-608790F11C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F8813E-5B48-8A75-A07A-7CC3925D1A31}"/>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23963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4657-3341-165E-CADB-BC6254AE68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D7D41D-7004-CEA2-C914-32E70BB07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6DF6F1-238F-7785-8501-07119A56EF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02BDEC-5F82-02A9-4048-2B4A959F3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FD7771-F4E1-56AD-DC89-548B9111A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7B7182-0AFF-1A56-C12A-22F24F7E670A}"/>
              </a:ext>
            </a:extLst>
          </p:cNvPr>
          <p:cNvSpPr>
            <a:spLocks noGrp="1"/>
          </p:cNvSpPr>
          <p:nvPr>
            <p:ph type="dt" sz="half" idx="10"/>
          </p:nvPr>
        </p:nvSpPr>
        <p:spPr/>
        <p:txBody>
          <a:bodyPr/>
          <a:lstStyle/>
          <a:p>
            <a:fld id="{978CAB56-379E-445D-8171-9C474B9EC38C}" type="datetimeFigureOut">
              <a:rPr lang="en-IN" smtClean="0"/>
              <a:t>24-01-2025</a:t>
            </a:fld>
            <a:endParaRPr lang="en-IN"/>
          </a:p>
        </p:txBody>
      </p:sp>
      <p:sp>
        <p:nvSpPr>
          <p:cNvPr id="8" name="Footer Placeholder 7">
            <a:extLst>
              <a:ext uri="{FF2B5EF4-FFF2-40B4-BE49-F238E27FC236}">
                <a16:creationId xmlns:a16="http://schemas.microsoft.com/office/drawing/2014/main" id="{61668D7E-DE49-61B8-D1BF-CD6EB24DF7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3A98F5-E15F-B6A4-2B07-AD299AC135A1}"/>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242739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41FD-C26F-5CFA-F197-6829FC6367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CA430C-62B4-0210-5B09-CD46CB291BBC}"/>
              </a:ext>
            </a:extLst>
          </p:cNvPr>
          <p:cNvSpPr>
            <a:spLocks noGrp="1"/>
          </p:cNvSpPr>
          <p:nvPr>
            <p:ph type="dt" sz="half" idx="10"/>
          </p:nvPr>
        </p:nvSpPr>
        <p:spPr/>
        <p:txBody>
          <a:bodyPr/>
          <a:lstStyle/>
          <a:p>
            <a:fld id="{978CAB56-379E-445D-8171-9C474B9EC38C}" type="datetimeFigureOut">
              <a:rPr lang="en-IN" smtClean="0"/>
              <a:t>24-01-2025</a:t>
            </a:fld>
            <a:endParaRPr lang="en-IN"/>
          </a:p>
        </p:txBody>
      </p:sp>
      <p:sp>
        <p:nvSpPr>
          <p:cNvPr id="4" name="Footer Placeholder 3">
            <a:extLst>
              <a:ext uri="{FF2B5EF4-FFF2-40B4-BE49-F238E27FC236}">
                <a16:creationId xmlns:a16="http://schemas.microsoft.com/office/drawing/2014/main" id="{E7324703-706F-B564-DF4C-27FF581D79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BD29AE-0454-6612-23FE-705A35FD2EDE}"/>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0304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636547-9F4A-F66E-1E69-E8638B91FEE4}"/>
              </a:ext>
            </a:extLst>
          </p:cNvPr>
          <p:cNvSpPr>
            <a:spLocks noGrp="1"/>
          </p:cNvSpPr>
          <p:nvPr>
            <p:ph type="dt" sz="half" idx="10"/>
          </p:nvPr>
        </p:nvSpPr>
        <p:spPr/>
        <p:txBody>
          <a:bodyPr/>
          <a:lstStyle/>
          <a:p>
            <a:fld id="{978CAB56-379E-445D-8171-9C474B9EC38C}" type="datetimeFigureOut">
              <a:rPr lang="en-IN" smtClean="0"/>
              <a:t>24-01-2025</a:t>
            </a:fld>
            <a:endParaRPr lang="en-IN"/>
          </a:p>
        </p:txBody>
      </p:sp>
      <p:sp>
        <p:nvSpPr>
          <p:cNvPr id="3" name="Footer Placeholder 2">
            <a:extLst>
              <a:ext uri="{FF2B5EF4-FFF2-40B4-BE49-F238E27FC236}">
                <a16:creationId xmlns:a16="http://schemas.microsoft.com/office/drawing/2014/main" id="{3BE77F0E-B00B-CA87-39F5-4E20F0906B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10F09D-3DD9-7FA0-49BC-51B0E3A7C004}"/>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4789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5788-1FC8-443A-F080-DAAC64B8A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40FA12-77C1-7C1F-235C-31E74345B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85B69A-F255-B15F-E168-FCAC1EA20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40D2F-1F28-9598-F369-7015588D6174}"/>
              </a:ext>
            </a:extLst>
          </p:cNvPr>
          <p:cNvSpPr>
            <a:spLocks noGrp="1"/>
          </p:cNvSpPr>
          <p:nvPr>
            <p:ph type="dt" sz="half" idx="10"/>
          </p:nvPr>
        </p:nvSpPr>
        <p:spPr/>
        <p:txBody>
          <a:bodyPr/>
          <a:lstStyle/>
          <a:p>
            <a:fld id="{978CAB56-379E-445D-8171-9C474B9EC38C}" type="datetimeFigureOut">
              <a:rPr lang="en-IN" smtClean="0"/>
              <a:t>24-01-2025</a:t>
            </a:fld>
            <a:endParaRPr lang="en-IN"/>
          </a:p>
        </p:txBody>
      </p:sp>
      <p:sp>
        <p:nvSpPr>
          <p:cNvPr id="6" name="Footer Placeholder 5">
            <a:extLst>
              <a:ext uri="{FF2B5EF4-FFF2-40B4-BE49-F238E27FC236}">
                <a16:creationId xmlns:a16="http://schemas.microsoft.com/office/drawing/2014/main" id="{69F9A4D0-08D2-7776-702B-0142A534C1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0A4985-4E04-8C8A-B37D-D305C3D42F26}"/>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69692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0541-D7CC-EF18-6F1B-E520635A9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ACFA6D-9C64-2D4D-B8ED-50019406D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A0E425-67E8-CB20-0CA9-8D83BF845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65175E-AF62-E101-2F18-9DAFFFFBBD9E}"/>
              </a:ext>
            </a:extLst>
          </p:cNvPr>
          <p:cNvSpPr>
            <a:spLocks noGrp="1"/>
          </p:cNvSpPr>
          <p:nvPr>
            <p:ph type="dt" sz="half" idx="10"/>
          </p:nvPr>
        </p:nvSpPr>
        <p:spPr/>
        <p:txBody>
          <a:bodyPr/>
          <a:lstStyle/>
          <a:p>
            <a:fld id="{978CAB56-379E-445D-8171-9C474B9EC38C}" type="datetimeFigureOut">
              <a:rPr lang="en-IN" smtClean="0"/>
              <a:t>24-01-2025</a:t>
            </a:fld>
            <a:endParaRPr lang="en-IN"/>
          </a:p>
        </p:txBody>
      </p:sp>
      <p:sp>
        <p:nvSpPr>
          <p:cNvPr id="6" name="Footer Placeholder 5">
            <a:extLst>
              <a:ext uri="{FF2B5EF4-FFF2-40B4-BE49-F238E27FC236}">
                <a16:creationId xmlns:a16="http://schemas.microsoft.com/office/drawing/2014/main" id="{02583BF0-F979-7DBB-1FDF-D5B0D2AFD5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020C06-3BC2-D29B-38CC-5818B31E67CA}"/>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6974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44799-3058-BDC6-BF80-ED9222C80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D310E7-42D5-B293-6900-0804DAD21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4B74EB-A94A-7DBD-A382-7DCDFB2C8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CAB56-379E-445D-8171-9C474B9EC38C}" type="datetimeFigureOut">
              <a:rPr lang="en-IN" smtClean="0"/>
              <a:t>24-01-2025</a:t>
            </a:fld>
            <a:endParaRPr lang="en-IN"/>
          </a:p>
        </p:txBody>
      </p:sp>
      <p:sp>
        <p:nvSpPr>
          <p:cNvPr id="5" name="Footer Placeholder 4">
            <a:extLst>
              <a:ext uri="{FF2B5EF4-FFF2-40B4-BE49-F238E27FC236}">
                <a16:creationId xmlns:a16="http://schemas.microsoft.com/office/drawing/2014/main" id="{94A19BF0-F1B2-2665-F146-62B453BC07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F39565-9B3F-E664-33BB-542D290C5F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3CC46F-CB93-4B42-A947-A5C269F03F4E}" type="slidenum">
              <a:rPr lang="en-IN" smtClean="0"/>
              <a:t>‹#›</a:t>
            </a:fld>
            <a:endParaRPr lang="en-IN"/>
          </a:p>
        </p:txBody>
      </p:sp>
    </p:spTree>
    <p:extLst>
      <p:ext uri="{BB962C8B-B14F-4D97-AF65-F5344CB8AC3E}">
        <p14:creationId xmlns:p14="http://schemas.microsoft.com/office/powerpoint/2010/main" val="15904892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8A9B-0F35-514D-4B09-51AE1053E690}"/>
              </a:ext>
            </a:extLst>
          </p:cNvPr>
          <p:cNvSpPr>
            <a:spLocks noGrp="1"/>
          </p:cNvSpPr>
          <p:nvPr>
            <p:ph type="title"/>
          </p:nvPr>
        </p:nvSpPr>
        <p:spPr>
          <a:xfrm>
            <a:off x="1088571" y="365125"/>
            <a:ext cx="9753600" cy="2323646"/>
          </a:xfrm>
        </p:spPr>
        <p:txBody>
          <a:bodyPr>
            <a:normAutofit/>
          </a:bodyPr>
          <a:lstStyle/>
          <a:p>
            <a:pPr algn="ctr"/>
            <a:r>
              <a:rPr lang="en-US" sz="2800" b="1" kern="100" dirty="0">
                <a:effectLst/>
                <a:latin typeface="Times New Roman" panose="02020603050405020304" pitchFamily="18" charset="0"/>
                <a:ea typeface="Aptos" panose="020B0004020202020204" pitchFamily="34" charset="0"/>
                <a:cs typeface="Gautami" panose="020B0502040204020203" pitchFamily="34" charset="0"/>
              </a:rPr>
              <a:t>Car Price with Maintenance Prediction by using Machine Learning</a:t>
            </a:r>
            <a:endParaRPr lang="en-IN" sz="6000" dirty="0"/>
          </a:p>
        </p:txBody>
      </p:sp>
    </p:spTree>
    <p:extLst>
      <p:ext uri="{BB962C8B-B14F-4D97-AF65-F5344CB8AC3E}">
        <p14:creationId xmlns:p14="http://schemas.microsoft.com/office/powerpoint/2010/main" val="274293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D8B70-97C7-BB68-AFEF-1DDFF08A58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0F7A2-79F5-0804-6EDF-3073DAEFAEE2}"/>
              </a:ext>
            </a:extLst>
          </p:cNvPr>
          <p:cNvSpPr>
            <a:spLocks noGrp="1"/>
          </p:cNvSpPr>
          <p:nvPr>
            <p:ph type="ctrTitle"/>
          </p:nvPr>
        </p:nvSpPr>
        <p:spPr>
          <a:xfrm>
            <a:off x="421539" y="73572"/>
            <a:ext cx="9144000" cy="891494"/>
          </a:xfrm>
        </p:spPr>
        <p:txBody>
          <a:bodyPr>
            <a:normAutofit/>
          </a:bodyPr>
          <a:lstStyle/>
          <a:p>
            <a:pPr algn="l"/>
            <a:r>
              <a:rPr lang="en-IN" sz="4000" b="1" u="sng" dirty="0"/>
              <a:t>Algorithms</a:t>
            </a:r>
          </a:p>
        </p:txBody>
      </p:sp>
      <p:sp>
        <p:nvSpPr>
          <p:cNvPr id="3" name="Subtitle 2">
            <a:extLst>
              <a:ext uri="{FF2B5EF4-FFF2-40B4-BE49-F238E27FC236}">
                <a16:creationId xmlns:a16="http://schemas.microsoft.com/office/drawing/2014/main" id="{906CFE57-4962-FBD5-0F61-B43CE62650FD}"/>
              </a:ext>
            </a:extLst>
          </p:cNvPr>
          <p:cNvSpPr>
            <a:spLocks noGrp="1"/>
          </p:cNvSpPr>
          <p:nvPr>
            <p:ph type="subTitle" idx="1"/>
          </p:nvPr>
        </p:nvSpPr>
        <p:spPr>
          <a:xfrm>
            <a:off x="495112" y="1163077"/>
            <a:ext cx="11387960" cy="5195681"/>
          </a:xfrm>
        </p:spPr>
        <p:txBody>
          <a:bodyPr>
            <a:noAutofit/>
          </a:bodyPr>
          <a:lstStyle/>
          <a:p>
            <a:pPr algn="l">
              <a:buFont typeface="+mj-lt"/>
              <a:buAutoNum type="arabicPeriod"/>
            </a:pPr>
            <a:r>
              <a:rPr lang="en-US" b="1" dirty="0"/>
              <a:t>Gradient Boosting Algorithms</a:t>
            </a:r>
            <a:r>
              <a:rPr lang="en-US" dirty="0"/>
              <a:t> (e.g., </a:t>
            </a:r>
            <a:r>
              <a:rPr lang="en-US" dirty="0" err="1"/>
              <a:t>XGBoost</a:t>
            </a:r>
            <a:r>
              <a:rPr lang="en-US" dirty="0"/>
              <a:t>, </a:t>
            </a:r>
            <a:r>
              <a:rPr lang="en-US" dirty="0" err="1"/>
              <a:t>LightGBM</a:t>
            </a:r>
            <a:r>
              <a:rPr lang="en-US" dirty="0"/>
              <a:t>)</a:t>
            </a:r>
          </a:p>
          <a:p>
            <a:pPr marL="742950" lvl="1" indent="-285750" algn="l">
              <a:buFont typeface="+mj-lt"/>
              <a:buAutoNum type="arabicPeriod"/>
            </a:pPr>
            <a:r>
              <a:rPr lang="en-US" dirty="0"/>
              <a:t>Provides improved accuracy by minimizing errors iteratively during model training.</a:t>
            </a:r>
          </a:p>
          <a:p>
            <a:pPr marL="742950" lvl="1" indent="-285750" algn="l">
              <a:buFont typeface="+mj-lt"/>
              <a:buAutoNum type="arabicPeriod"/>
            </a:pPr>
            <a:r>
              <a:rPr lang="en-US" dirty="0"/>
              <a:t>Suitable for both regression (price prediction) and classification (maintenance prediction) tasks.</a:t>
            </a:r>
          </a:p>
          <a:p>
            <a:pPr algn="l">
              <a:buFont typeface="+mj-lt"/>
              <a:buAutoNum type="arabicPeriod"/>
            </a:pPr>
            <a:r>
              <a:rPr lang="en-US" b="1" dirty="0"/>
              <a:t>Feature Scaling and Encoding</a:t>
            </a:r>
            <a:endParaRPr lang="en-US" dirty="0"/>
          </a:p>
          <a:p>
            <a:pPr marL="742950" lvl="1" indent="-285750" algn="l">
              <a:buFont typeface="+mj-lt"/>
              <a:buAutoNum type="arabicPeriod"/>
            </a:pPr>
            <a:r>
              <a:rPr lang="en-US" dirty="0" err="1"/>
              <a:t>StandardScaler</a:t>
            </a:r>
            <a:r>
              <a:rPr lang="en-US" dirty="0"/>
              <a:t> or </a:t>
            </a:r>
            <a:r>
              <a:rPr lang="en-US" dirty="0" err="1"/>
              <a:t>MinMaxScaler</a:t>
            </a:r>
            <a:r>
              <a:rPr lang="en-US" dirty="0"/>
              <a:t> for normalizing numeric features.</a:t>
            </a:r>
          </a:p>
          <a:p>
            <a:pPr marL="742950" lvl="1" indent="-285750" algn="l">
              <a:buFont typeface="+mj-lt"/>
              <a:buAutoNum type="arabicPeriod"/>
            </a:pPr>
            <a:r>
              <a:rPr lang="en-US" dirty="0"/>
              <a:t>One-Hot Encoding or Label Encoding for categorical features like fuel type, seller type, and transmission type.</a:t>
            </a:r>
          </a:p>
          <a:p>
            <a:pPr algn="l">
              <a:buFont typeface="+mj-lt"/>
              <a:buAutoNum type="arabicPeriod"/>
            </a:pPr>
            <a:r>
              <a:rPr lang="en-US" b="1" dirty="0"/>
              <a:t>Real-Time Data Simulation</a:t>
            </a:r>
            <a:endParaRPr lang="en-US" dirty="0"/>
          </a:p>
          <a:p>
            <a:pPr marL="742950" lvl="1" indent="-285750" algn="l">
              <a:buFont typeface="+mj-lt"/>
              <a:buAutoNum type="arabicPeriod"/>
            </a:pPr>
            <a:r>
              <a:rPr lang="en-US" dirty="0"/>
              <a:t>Simulates real-time sensor data using Python libraries (e.g., NumPy, Random) to feed into the Predictive Maintenance module.</a:t>
            </a:r>
          </a:p>
          <a:p>
            <a:pPr algn="l">
              <a:buFont typeface="+mj-lt"/>
              <a:buAutoNum type="arabicPeriod"/>
            </a:pPr>
            <a:r>
              <a:rPr lang="en-US" b="1" dirty="0"/>
              <a:t>Visualization Tools</a:t>
            </a:r>
            <a:endParaRPr lang="en-US" dirty="0"/>
          </a:p>
          <a:p>
            <a:pPr marL="742950" lvl="1" indent="-285750" algn="l">
              <a:buFont typeface="+mj-lt"/>
              <a:buAutoNum type="arabicPeriod"/>
            </a:pPr>
            <a:r>
              <a:rPr lang="en-US" dirty="0" err="1"/>
              <a:t>Plotly</a:t>
            </a:r>
            <a:r>
              <a:rPr lang="en-US" dirty="0"/>
              <a:t> for real-time graphing of sensor metrics (e.g., vibration, temperature, pressure) for easy monitoring.</a:t>
            </a:r>
          </a:p>
          <a:p>
            <a:pPr algn="l">
              <a:buFont typeface="+mj-lt"/>
              <a:buAutoNum type="arabicPeriod"/>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3981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E249F-B978-9CBB-F3B3-5BC92F7B2DCB}"/>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D9946304-0A22-F36B-7F95-483928971065}"/>
              </a:ext>
            </a:extLst>
          </p:cNvPr>
          <p:cNvSpPr>
            <a:spLocks noGrp="1" noChangeArrowheads="1"/>
          </p:cNvSpPr>
          <p:nvPr>
            <p:ph type="subTitle" idx="1"/>
          </p:nvPr>
        </p:nvSpPr>
        <p:spPr bwMode="auto">
          <a:xfrm>
            <a:off x="1055233" y="285062"/>
            <a:ext cx="9699851" cy="628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IN" b="1" dirty="0"/>
              <a:t>Hardware Components</a:t>
            </a:r>
          </a:p>
          <a:p>
            <a:pPr algn="l">
              <a:buFont typeface="+mj-lt"/>
              <a:buAutoNum type="arabicPeriod"/>
            </a:pPr>
            <a:r>
              <a:rPr lang="en-IN" b="1" dirty="0"/>
              <a:t>Processor</a:t>
            </a:r>
            <a:r>
              <a:rPr lang="en-IN" dirty="0"/>
              <a:t>:</a:t>
            </a:r>
          </a:p>
          <a:p>
            <a:pPr marL="742950" lvl="1" indent="-285750" algn="l">
              <a:buFont typeface="+mj-lt"/>
              <a:buAutoNum type="arabicPeriod"/>
            </a:pPr>
            <a:r>
              <a:rPr lang="en-IN" dirty="0"/>
              <a:t>Minimum: Intel i5 or equivalent</a:t>
            </a:r>
          </a:p>
          <a:p>
            <a:pPr marL="742950" lvl="1" indent="-285750" algn="l">
              <a:buFont typeface="+mj-lt"/>
              <a:buAutoNum type="arabicPeriod"/>
            </a:pPr>
            <a:r>
              <a:rPr lang="en-IN" dirty="0"/>
              <a:t>Recommended: Intel i7/AMD </a:t>
            </a:r>
            <a:r>
              <a:rPr lang="en-IN" dirty="0" err="1"/>
              <a:t>Ryzen</a:t>
            </a:r>
            <a:r>
              <a:rPr lang="en-IN" dirty="0"/>
              <a:t> 5 or higher for faster computations and smooth model execution.</a:t>
            </a:r>
          </a:p>
          <a:p>
            <a:pPr algn="l">
              <a:buFont typeface="+mj-lt"/>
              <a:buAutoNum type="arabicPeriod"/>
            </a:pPr>
            <a:r>
              <a:rPr lang="en-IN" b="1" dirty="0"/>
              <a:t>RAM</a:t>
            </a:r>
            <a:r>
              <a:rPr lang="en-IN" dirty="0"/>
              <a:t>:</a:t>
            </a:r>
          </a:p>
          <a:p>
            <a:pPr marL="742950" lvl="1" indent="-285750" algn="l">
              <a:buFont typeface="+mj-lt"/>
              <a:buAutoNum type="arabicPeriod"/>
            </a:pPr>
            <a:r>
              <a:rPr lang="en-IN" dirty="0"/>
              <a:t>Minimum: 8 GB</a:t>
            </a:r>
          </a:p>
          <a:p>
            <a:pPr marL="742950" lvl="1" indent="-285750" algn="l">
              <a:buFont typeface="+mj-lt"/>
              <a:buAutoNum type="arabicPeriod"/>
            </a:pPr>
            <a:r>
              <a:rPr lang="en-IN" dirty="0"/>
              <a:t>Recommended: 16 GB or higher for handling large datasets and real-time processing.</a:t>
            </a:r>
          </a:p>
          <a:p>
            <a:pPr algn="l">
              <a:buFont typeface="+mj-lt"/>
              <a:buAutoNum type="arabicPeriod"/>
            </a:pPr>
            <a:r>
              <a:rPr lang="en-IN" b="1" dirty="0"/>
              <a:t>Storage</a:t>
            </a:r>
            <a:r>
              <a:rPr lang="en-IN" dirty="0"/>
              <a:t>:</a:t>
            </a:r>
          </a:p>
          <a:p>
            <a:pPr marL="742950" lvl="1" indent="-285750" algn="l">
              <a:buFont typeface="+mj-lt"/>
              <a:buAutoNum type="arabicPeriod"/>
            </a:pPr>
            <a:r>
              <a:rPr lang="en-IN" dirty="0"/>
              <a:t>Minimum: 256 GB SSD or equivalent HDD.</a:t>
            </a:r>
          </a:p>
          <a:p>
            <a:pPr marL="742950" lvl="1" indent="-285750" algn="l">
              <a:buFont typeface="+mj-lt"/>
              <a:buAutoNum type="arabicPeriod"/>
            </a:pPr>
            <a:r>
              <a:rPr lang="en-IN" dirty="0"/>
              <a:t>Recommended: 512 GB SSD for faster data loading and model training.</a:t>
            </a:r>
          </a:p>
          <a:p>
            <a:pPr algn="l">
              <a:buFont typeface="+mj-lt"/>
              <a:buAutoNum type="arabicPeriod"/>
            </a:pPr>
            <a:r>
              <a:rPr lang="en-IN" b="1" dirty="0"/>
              <a:t>GPU (Optional)</a:t>
            </a:r>
            <a:r>
              <a:rPr lang="en-IN" dirty="0"/>
              <a:t>:</a:t>
            </a:r>
          </a:p>
          <a:p>
            <a:pPr marL="742950" lvl="1" indent="-285750" algn="l">
              <a:buFont typeface="+mj-lt"/>
              <a:buAutoNum type="arabicPeriod"/>
            </a:pPr>
            <a:r>
              <a:rPr lang="en-IN" dirty="0"/>
              <a:t>NVIDIA GTX 1050 or higher for accelerating machine learning model training (if large-scale models are involved).</a:t>
            </a:r>
          </a:p>
          <a:p>
            <a:pPr algn="l">
              <a:buFont typeface="+mj-lt"/>
              <a:buAutoNum type="arabicPeriod"/>
            </a:pPr>
            <a:r>
              <a:rPr lang="en-IN" b="1" dirty="0"/>
              <a:t>Other Peripherals</a:t>
            </a:r>
            <a:r>
              <a:rPr lang="en-IN" dirty="0"/>
              <a:t>:</a:t>
            </a:r>
          </a:p>
          <a:p>
            <a:pPr marL="742950" lvl="1" indent="-285750" algn="l">
              <a:buFont typeface="+mj-lt"/>
              <a:buAutoNum type="arabicPeriod"/>
            </a:pPr>
            <a:r>
              <a:rPr lang="en-IN" dirty="0"/>
              <a:t>Keyboard, Mouse, Monitor, and Internet connection for development and data access.</a:t>
            </a:r>
          </a:p>
        </p:txBody>
      </p:sp>
    </p:spTree>
    <p:extLst>
      <p:ext uri="{BB962C8B-B14F-4D97-AF65-F5344CB8AC3E}">
        <p14:creationId xmlns:p14="http://schemas.microsoft.com/office/powerpoint/2010/main" val="245407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E249F-B978-9CBB-F3B3-5BC92F7B2DCB}"/>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D9946304-0A22-F36B-7F95-483928971065}"/>
              </a:ext>
            </a:extLst>
          </p:cNvPr>
          <p:cNvSpPr>
            <a:spLocks noGrp="1" noChangeArrowheads="1"/>
          </p:cNvSpPr>
          <p:nvPr>
            <p:ph type="subTitle" idx="1"/>
          </p:nvPr>
        </p:nvSpPr>
        <p:spPr bwMode="auto">
          <a:xfrm>
            <a:off x="603288" y="562024"/>
            <a:ext cx="9699851" cy="5881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IN" b="1" dirty="0"/>
              <a:t>Software Components</a:t>
            </a:r>
          </a:p>
          <a:p>
            <a:pPr algn="l">
              <a:buFont typeface="+mj-lt"/>
              <a:buAutoNum type="arabicPeriod"/>
            </a:pPr>
            <a:r>
              <a:rPr lang="en-IN" b="1" dirty="0"/>
              <a:t>Operating System</a:t>
            </a:r>
            <a:r>
              <a:rPr lang="en-IN" dirty="0"/>
              <a:t>:</a:t>
            </a:r>
          </a:p>
          <a:p>
            <a:pPr marL="742950" lvl="1" indent="-285750" algn="l">
              <a:buFont typeface="+mj-lt"/>
              <a:buAutoNum type="arabicPeriod"/>
            </a:pPr>
            <a:r>
              <a:rPr lang="en-IN" dirty="0"/>
              <a:t>Windows 10/11, macOS, or Linux (Ubuntu 20.04 or higher preferred).</a:t>
            </a:r>
          </a:p>
          <a:p>
            <a:pPr algn="l">
              <a:buFont typeface="+mj-lt"/>
              <a:buAutoNum type="arabicPeriod"/>
            </a:pPr>
            <a:r>
              <a:rPr lang="en-IN" b="1" dirty="0"/>
              <a:t>Programming Language</a:t>
            </a:r>
            <a:r>
              <a:rPr lang="en-IN" dirty="0"/>
              <a:t>:</a:t>
            </a:r>
          </a:p>
          <a:p>
            <a:pPr marL="742950" lvl="1" indent="-285750" algn="l">
              <a:buFont typeface="+mj-lt"/>
              <a:buAutoNum type="arabicPeriod"/>
            </a:pPr>
            <a:r>
              <a:rPr lang="en-IN" dirty="0"/>
              <a:t>Python 3.8 or higher.</a:t>
            </a:r>
          </a:p>
          <a:p>
            <a:pPr algn="l">
              <a:buFont typeface="+mj-lt"/>
              <a:buAutoNum type="arabicPeriod"/>
            </a:pPr>
            <a:r>
              <a:rPr lang="en-IN" b="1" dirty="0"/>
              <a:t>Libraries and Frameworks</a:t>
            </a:r>
            <a:r>
              <a:rPr lang="en-IN" dirty="0"/>
              <a:t>:</a:t>
            </a:r>
          </a:p>
          <a:p>
            <a:pPr marL="742950" lvl="1" indent="-285750" algn="l">
              <a:buFont typeface="+mj-lt"/>
              <a:buAutoNum type="arabicPeriod"/>
            </a:pPr>
            <a:r>
              <a:rPr lang="en-IN" b="1" dirty="0"/>
              <a:t>Machine Learning</a:t>
            </a:r>
            <a:r>
              <a:rPr lang="en-IN" dirty="0"/>
              <a:t>:</a:t>
            </a:r>
          </a:p>
          <a:p>
            <a:pPr marL="1143000" lvl="2" indent="-228600" algn="l">
              <a:buFont typeface="+mj-lt"/>
              <a:buAutoNum type="arabicPeriod"/>
            </a:pPr>
            <a:r>
              <a:rPr lang="en-IN" dirty="0"/>
              <a:t>Scikit-learn (for model training and prediction).</a:t>
            </a:r>
          </a:p>
          <a:p>
            <a:pPr marL="1143000" lvl="2" indent="-228600" algn="l">
              <a:buFont typeface="+mj-lt"/>
              <a:buAutoNum type="arabicPeriod"/>
            </a:pPr>
            <a:r>
              <a:rPr lang="en-IN" dirty="0" err="1"/>
              <a:t>XGBoost</a:t>
            </a:r>
            <a:r>
              <a:rPr lang="en-IN" dirty="0"/>
              <a:t> and Random Forest algorithms.</a:t>
            </a:r>
          </a:p>
          <a:p>
            <a:pPr marL="742950" lvl="1" indent="-285750" algn="l">
              <a:buFont typeface="+mj-lt"/>
              <a:buAutoNum type="arabicPeriod"/>
            </a:pPr>
            <a:r>
              <a:rPr lang="en-IN" b="1" dirty="0"/>
              <a:t>Data Manipulation and Analysis</a:t>
            </a:r>
            <a:r>
              <a:rPr lang="en-IN" dirty="0"/>
              <a:t>:</a:t>
            </a:r>
          </a:p>
          <a:p>
            <a:pPr marL="1143000" lvl="2" indent="-228600" algn="l">
              <a:buFont typeface="+mj-lt"/>
              <a:buAutoNum type="arabicPeriod"/>
            </a:pPr>
            <a:r>
              <a:rPr lang="en-IN" dirty="0"/>
              <a:t>Pandas and NumPy.</a:t>
            </a:r>
          </a:p>
          <a:p>
            <a:pPr marL="742950" lvl="1" indent="-285750" algn="l">
              <a:buFont typeface="+mj-lt"/>
              <a:buAutoNum type="arabicPeriod"/>
            </a:pPr>
            <a:r>
              <a:rPr lang="en-IN" b="1" dirty="0"/>
              <a:t>Visualization</a:t>
            </a:r>
            <a:r>
              <a:rPr lang="en-IN" dirty="0"/>
              <a:t>:</a:t>
            </a:r>
          </a:p>
          <a:p>
            <a:pPr marL="1143000" lvl="2" indent="-228600" algn="l">
              <a:buFont typeface="+mj-lt"/>
              <a:buAutoNum type="arabicPeriod"/>
            </a:pPr>
            <a:r>
              <a:rPr lang="en-IN" dirty="0"/>
              <a:t>Matplotlib, </a:t>
            </a:r>
            <a:r>
              <a:rPr lang="en-IN" dirty="0" err="1"/>
              <a:t>Plotly</a:t>
            </a:r>
            <a:r>
              <a:rPr lang="en-IN" dirty="0"/>
              <a:t>, and Seaborn for charts and real-time graphs.</a:t>
            </a:r>
          </a:p>
          <a:p>
            <a:pPr marL="742950" lvl="1" indent="-285750" algn="l">
              <a:buFont typeface="+mj-lt"/>
              <a:buAutoNum type="arabicPeriod"/>
            </a:pPr>
            <a:r>
              <a:rPr lang="en-IN" b="1" dirty="0"/>
              <a:t>Web Framework</a:t>
            </a:r>
            <a:r>
              <a:rPr lang="en-IN" dirty="0"/>
              <a:t>:</a:t>
            </a:r>
          </a:p>
          <a:p>
            <a:pPr marL="1143000" lvl="2" indent="-228600" algn="l">
              <a:buFont typeface="+mj-lt"/>
              <a:buAutoNum type="arabicPeriod"/>
            </a:pPr>
            <a:r>
              <a:rPr lang="en-IN" dirty="0" err="1"/>
              <a:t>Streamlit</a:t>
            </a:r>
            <a:r>
              <a:rPr lang="en-IN" dirty="0"/>
              <a:t> for building the user interface.</a:t>
            </a:r>
          </a:p>
          <a:p>
            <a:pPr algn="l"/>
            <a:endParaRPr lang="en-IN" dirty="0"/>
          </a:p>
        </p:txBody>
      </p:sp>
    </p:spTree>
    <p:extLst>
      <p:ext uri="{BB962C8B-B14F-4D97-AF65-F5344CB8AC3E}">
        <p14:creationId xmlns:p14="http://schemas.microsoft.com/office/powerpoint/2010/main" val="1851206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E249F-B978-9CBB-F3B3-5BC92F7B2DCB}"/>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D9946304-0A22-F36B-7F95-483928971065}"/>
              </a:ext>
            </a:extLst>
          </p:cNvPr>
          <p:cNvSpPr>
            <a:spLocks noGrp="1" noChangeArrowheads="1"/>
          </p:cNvSpPr>
          <p:nvPr>
            <p:ph type="subTitle" idx="1"/>
          </p:nvPr>
        </p:nvSpPr>
        <p:spPr bwMode="auto">
          <a:xfrm>
            <a:off x="697881" y="1261109"/>
            <a:ext cx="9699851" cy="3789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Font typeface="+mj-lt"/>
              <a:buAutoNum type="arabicPeriod"/>
            </a:pPr>
            <a:r>
              <a:rPr lang="en-IN" b="1" dirty="0"/>
              <a:t>Development Tools</a:t>
            </a:r>
            <a:r>
              <a:rPr lang="en-IN" dirty="0"/>
              <a:t>:</a:t>
            </a:r>
          </a:p>
          <a:p>
            <a:pPr marL="742950" lvl="1" indent="-285750" algn="l">
              <a:buFont typeface="+mj-lt"/>
              <a:buAutoNum type="arabicPeriod"/>
            </a:pPr>
            <a:r>
              <a:rPr lang="en-IN" dirty="0"/>
              <a:t>IDE/Code Editor: Visual Studio Code, PyCharm, or </a:t>
            </a:r>
            <a:r>
              <a:rPr lang="en-IN" dirty="0" err="1"/>
              <a:t>Jupyter</a:t>
            </a:r>
            <a:r>
              <a:rPr lang="en-IN" dirty="0"/>
              <a:t> Notebook.</a:t>
            </a:r>
          </a:p>
          <a:p>
            <a:pPr marL="742950" lvl="1" indent="-285750" algn="l">
              <a:buFont typeface="+mj-lt"/>
              <a:buAutoNum type="arabicPeriod"/>
            </a:pPr>
            <a:r>
              <a:rPr lang="en-IN" dirty="0"/>
              <a:t>Version Control: Git for code versioning.</a:t>
            </a:r>
          </a:p>
          <a:p>
            <a:pPr marL="742950" lvl="1" indent="-285750" algn="l">
              <a:buFont typeface="+mj-lt"/>
              <a:buAutoNum type="arabicPeriod"/>
            </a:pPr>
            <a:r>
              <a:rPr lang="en-IN" dirty="0"/>
              <a:t>Package Manager: pip or </a:t>
            </a:r>
            <a:r>
              <a:rPr lang="en-IN" dirty="0" err="1"/>
              <a:t>conda</a:t>
            </a:r>
            <a:r>
              <a:rPr lang="en-IN" dirty="0"/>
              <a:t> for installing Python libraries.</a:t>
            </a:r>
          </a:p>
          <a:p>
            <a:pPr algn="l">
              <a:buFont typeface="+mj-lt"/>
              <a:buAutoNum type="arabicPeriod"/>
            </a:pPr>
            <a:r>
              <a:rPr lang="en-IN" b="1" dirty="0"/>
              <a:t>Cloud Environment</a:t>
            </a:r>
            <a:r>
              <a:rPr lang="en-IN" dirty="0"/>
              <a:t> (Optional):</a:t>
            </a:r>
          </a:p>
          <a:p>
            <a:pPr marL="742950" lvl="1" indent="-285750" algn="l">
              <a:buFont typeface="+mj-lt"/>
              <a:buAutoNum type="arabicPeriod"/>
            </a:pPr>
            <a:r>
              <a:rPr lang="en-IN" dirty="0"/>
              <a:t>Google Cloud Platform (GCP), AWS, or Azure for model deployment and scalability.</a:t>
            </a:r>
          </a:p>
          <a:p>
            <a:pPr algn="l">
              <a:buFont typeface="+mj-lt"/>
              <a:buAutoNum type="arabicPeriod"/>
            </a:pPr>
            <a:r>
              <a:rPr lang="en-IN" b="1" dirty="0"/>
              <a:t>Browser</a:t>
            </a:r>
            <a:r>
              <a:rPr lang="en-IN" dirty="0"/>
              <a:t>:</a:t>
            </a:r>
          </a:p>
          <a:p>
            <a:pPr marL="742950" lvl="1" indent="-285750" algn="l">
              <a:buFont typeface="+mj-lt"/>
              <a:buAutoNum type="arabicPeriod"/>
            </a:pPr>
            <a:r>
              <a:rPr lang="en-IN" dirty="0"/>
              <a:t>Google Chrome, Mozilla Firefox, or any modern web browser to interact with the </a:t>
            </a:r>
            <a:r>
              <a:rPr lang="en-IN" dirty="0" err="1"/>
              <a:t>Streamlit</a:t>
            </a:r>
            <a:r>
              <a:rPr lang="en-IN" dirty="0"/>
              <a:t> web application.</a:t>
            </a:r>
          </a:p>
          <a:p>
            <a:pPr algn="l"/>
            <a:endParaRPr lang="en-IN" dirty="0"/>
          </a:p>
        </p:txBody>
      </p:sp>
    </p:spTree>
    <p:extLst>
      <p:ext uri="{BB962C8B-B14F-4D97-AF65-F5344CB8AC3E}">
        <p14:creationId xmlns:p14="http://schemas.microsoft.com/office/powerpoint/2010/main" val="1848060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289ED-4019-4AB1-53EC-10054D2821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188128-3CA9-A40B-35C2-518A5F5A58EA}"/>
              </a:ext>
            </a:extLst>
          </p:cNvPr>
          <p:cNvSpPr>
            <a:spLocks noGrp="1"/>
          </p:cNvSpPr>
          <p:nvPr>
            <p:ph type="ctrTitle"/>
          </p:nvPr>
        </p:nvSpPr>
        <p:spPr>
          <a:xfrm>
            <a:off x="729343" y="501877"/>
            <a:ext cx="9144000" cy="891494"/>
          </a:xfrm>
        </p:spPr>
        <p:txBody>
          <a:bodyPr>
            <a:normAutofit/>
          </a:bodyPr>
          <a:lstStyle/>
          <a:p>
            <a:pPr algn="l"/>
            <a:r>
              <a:rPr lang="en-IN" sz="4000" b="1" u="sng" dirty="0"/>
              <a:t>Block Diagram  </a:t>
            </a:r>
          </a:p>
        </p:txBody>
      </p:sp>
      <p:pic>
        <p:nvPicPr>
          <p:cNvPr id="3" name="Picture 2">
            <a:extLst>
              <a:ext uri="{FF2B5EF4-FFF2-40B4-BE49-F238E27FC236}">
                <a16:creationId xmlns:a16="http://schemas.microsoft.com/office/drawing/2014/main" id="{078E66D2-7988-4E8E-946C-9AF2C78A55ED}"/>
              </a:ext>
            </a:extLst>
          </p:cNvPr>
          <p:cNvPicPr>
            <a:picLocks noChangeAspect="1"/>
          </p:cNvPicPr>
          <p:nvPr/>
        </p:nvPicPr>
        <p:blipFill>
          <a:blip r:embed="rId2"/>
          <a:stretch>
            <a:fillRect/>
          </a:stretch>
        </p:blipFill>
        <p:spPr>
          <a:xfrm>
            <a:off x="2060027" y="1578962"/>
            <a:ext cx="7231117" cy="4186928"/>
          </a:xfrm>
          <a:prstGeom prst="rect">
            <a:avLst/>
          </a:prstGeom>
        </p:spPr>
      </p:pic>
    </p:spTree>
    <p:extLst>
      <p:ext uri="{BB962C8B-B14F-4D97-AF65-F5344CB8AC3E}">
        <p14:creationId xmlns:p14="http://schemas.microsoft.com/office/powerpoint/2010/main" val="394498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DFA81-D15B-F554-D9F3-47B6BB2DA4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D5C4F0-E14D-EAB5-1268-B06032F72C69}"/>
              </a:ext>
            </a:extLst>
          </p:cNvPr>
          <p:cNvSpPr>
            <a:spLocks noGrp="1"/>
          </p:cNvSpPr>
          <p:nvPr>
            <p:ph type="ctrTitle"/>
          </p:nvPr>
        </p:nvSpPr>
        <p:spPr>
          <a:xfrm>
            <a:off x="729343" y="501877"/>
            <a:ext cx="9144000" cy="891494"/>
          </a:xfrm>
        </p:spPr>
        <p:txBody>
          <a:bodyPr>
            <a:normAutofit/>
          </a:bodyPr>
          <a:lstStyle/>
          <a:p>
            <a:pPr algn="l"/>
            <a:r>
              <a:rPr lang="en-IN" sz="4000" b="1" u="sng" dirty="0"/>
              <a:t>UML Diagrams</a:t>
            </a:r>
          </a:p>
        </p:txBody>
      </p:sp>
      <p:sp>
        <p:nvSpPr>
          <p:cNvPr id="3" name="TextBox 2">
            <a:extLst>
              <a:ext uri="{FF2B5EF4-FFF2-40B4-BE49-F238E27FC236}">
                <a16:creationId xmlns:a16="http://schemas.microsoft.com/office/drawing/2014/main" id="{F219CD42-C721-0F19-3BD6-BCC0DF813FA5}"/>
              </a:ext>
            </a:extLst>
          </p:cNvPr>
          <p:cNvSpPr txBox="1"/>
          <p:nvPr/>
        </p:nvSpPr>
        <p:spPr>
          <a:xfrm>
            <a:off x="957943" y="1817914"/>
            <a:ext cx="8142514" cy="1538883"/>
          </a:xfrm>
          <a:prstGeom prst="rect">
            <a:avLst/>
          </a:prstGeom>
          <a:noFill/>
        </p:spPr>
        <p:txBody>
          <a:bodyPr wrap="square" rtlCol="0">
            <a:spAutoFit/>
          </a:bodyPr>
          <a:lstStyle/>
          <a:p>
            <a:pPr marL="457200" indent="-457200">
              <a:buAutoNum type="arabicPeriod"/>
            </a:pPr>
            <a:r>
              <a:rPr lang="en-US" sz="2000" b="1" dirty="0">
                <a:effectLst/>
                <a:latin typeface="Times New Roman" panose="02020603050405020304" pitchFamily="18" charset="0"/>
                <a:ea typeface="Aptos" panose="020B0004020202020204" pitchFamily="34" charset="0"/>
              </a:rPr>
              <a:t>Use Case Diagram</a:t>
            </a:r>
          </a:p>
          <a:p>
            <a:pPr marL="457200" indent="-457200">
              <a:buAutoNum type="arabicPeriod"/>
            </a:pPr>
            <a:r>
              <a:rPr lang="en-US" sz="1800" b="1" dirty="0">
                <a:effectLst/>
                <a:latin typeface="Times New Roman" panose="02020603050405020304" pitchFamily="18" charset="0"/>
                <a:ea typeface="Aptos" panose="020B0004020202020204" pitchFamily="34" charset="0"/>
              </a:rPr>
              <a:t>Data Flow Diagram</a:t>
            </a:r>
            <a:endParaRPr lang="en-US" sz="2000" b="1" dirty="0">
              <a:latin typeface="Times New Roman" panose="02020603050405020304" pitchFamily="18" charset="0"/>
              <a:ea typeface="Aptos" panose="020B0004020202020204" pitchFamily="34" charset="0"/>
            </a:endParaRPr>
          </a:p>
          <a:p>
            <a:pPr marL="457200" indent="-457200">
              <a:buAutoNum type="arabicPeriod"/>
            </a:pPr>
            <a:r>
              <a:rPr lang="en-US" sz="1800" b="1" dirty="0">
                <a:effectLst/>
                <a:latin typeface="Times New Roman" panose="02020603050405020304" pitchFamily="18" charset="0"/>
                <a:ea typeface="Aptos" panose="020B0004020202020204" pitchFamily="34" charset="0"/>
              </a:rPr>
              <a:t>Sequence Diagram</a:t>
            </a:r>
            <a:endParaRPr lang="en-US" sz="2000" b="1" dirty="0">
              <a:effectLst/>
              <a:latin typeface="Times New Roman" panose="02020603050405020304" pitchFamily="18" charset="0"/>
              <a:ea typeface="Aptos" panose="020B0004020202020204" pitchFamily="34" charset="0"/>
            </a:endParaRPr>
          </a:p>
          <a:p>
            <a:pPr marL="457200" indent="-457200">
              <a:buAutoNum type="arabicPeriod"/>
            </a:pPr>
            <a:r>
              <a:rPr lang="en-IN" sz="1800" b="1" dirty="0">
                <a:effectLst/>
                <a:latin typeface="Times New Roman" panose="02020603050405020304" pitchFamily="18" charset="0"/>
                <a:ea typeface="Aptos" panose="020B0004020202020204" pitchFamily="34" charset="0"/>
              </a:rPr>
              <a:t>State Diagram</a:t>
            </a:r>
            <a:endParaRPr lang="en-US" sz="2000" b="1" dirty="0">
              <a:latin typeface="Times New Roman" panose="02020603050405020304" pitchFamily="18" charset="0"/>
              <a:ea typeface="Aptos" panose="020B0004020202020204" pitchFamily="34" charset="0"/>
            </a:endParaRPr>
          </a:p>
          <a:p>
            <a:pPr marL="457200" indent="-457200">
              <a:buAutoNum type="arabicPeriod"/>
            </a:pPr>
            <a:endParaRPr lang="en-IN" sz="2000" dirty="0"/>
          </a:p>
        </p:txBody>
      </p:sp>
    </p:spTree>
    <p:extLst>
      <p:ext uri="{BB962C8B-B14F-4D97-AF65-F5344CB8AC3E}">
        <p14:creationId xmlns:p14="http://schemas.microsoft.com/office/powerpoint/2010/main" val="2290981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B0CE3-62B9-51D7-56AE-B3D0D253C9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C7CD2-AEB4-6A79-C24F-DC0F5AFDC240}"/>
              </a:ext>
            </a:extLst>
          </p:cNvPr>
          <p:cNvSpPr>
            <a:spLocks noGrp="1"/>
          </p:cNvSpPr>
          <p:nvPr>
            <p:ph type="ctrTitle"/>
          </p:nvPr>
        </p:nvSpPr>
        <p:spPr>
          <a:xfrm>
            <a:off x="729343" y="501877"/>
            <a:ext cx="9144000" cy="891494"/>
          </a:xfrm>
        </p:spPr>
        <p:txBody>
          <a:bodyPr>
            <a:normAutofit/>
          </a:bodyPr>
          <a:lstStyle/>
          <a:p>
            <a:pPr algn="l"/>
            <a:r>
              <a:rPr lang="en-IN" sz="4000" b="1" u="sng" dirty="0" err="1"/>
              <a:t>Usecase</a:t>
            </a:r>
            <a:r>
              <a:rPr lang="en-IN" sz="4000" b="1" u="sng" dirty="0"/>
              <a:t> Diagrams</a:t>
            </a:r>
          </a:p>
        </p:txBody>
      </p:sp>
      <p:pic>
        <p:nvPicPr>
          <p:cNvPr id="5" name="Picture 4">
            <a:extLst>
              <a:ext uri="{FF2B5EF4-FFF2-40B4-BE49-F238E27FC236}">
                <a16:creationId xmlns:a16="http://schemas.microsoft.com/office/drawing/2014/main" id="{4D96C1C3-596C-409F-9C18-323BB6493F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62805" y="1792791"/>
            <a:ext cx="5981700" cy="3797935"/>
          </a:xfrm>
          <a:prstGeom prst="rect">
            <a:avLst/>
          </a:prstGeom>
          <a:noFill/>
        </p:spPr>
      </p:pic>
    </p:spTree>
    <p:extLst>
      <p:ext uri="{BB962C8B-B14F-4D97-AF65-F5344CB8AC3E}">
        <p14:creationId xmlns:p14="http://schemas.microsoft.com/office/powerpoint/2010/main" val="200176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9FBA7-56C0-4150-6596-C7C3D3359F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CCBE3E-3E84-C598-AF23-E18E86417768}"/>
              </a:ext>
            </a:extLst>
          </p:cNvPr>
          <p:cNvSpPr>
            <a:spLocks noGrp="1"/>
          </p:cNvSpPr>
          <p:nvPr>
            <p:ph type="ctrTitle"/>
          </p:nvPr>
        </p:nvSpPr>
        <p:spPr>
          <a:xfrm>
            <a:off x="729343" y="501877"/>
            <a:ext cx="9144000" cy="891494"/>
          </a:xfrm>
        </p:spPr>
        <p:txBody>
          <a:bodyPr>
            <a:normAutofit/>
          </a:bodyPr>
          <a:lstStyle/>
          <a:p>
            <a:pPr algn="l"/>
            <a:r>
              <a:rPr lang="en-IN" sz="4000" b="1" u="sng" dirty="0"/>
              <a:t>Data Flow Diagrams</a:t>
            </a:r>
          </a:p>
        </p:txBody>
      </p:sp>
      <p:pic>
        <p:nvPicPr>
          <p:cNvPr id="4" name="Picture 3">
            <a:extLst>
              <a:ext uri="{FF2B5EF4-FFF2-40B4-BE49-F238E27FC236}">
                <a16:creationId xmlns:a16="http://schemas.microsoft.com/office/drawing/2014/main" id="{B0FC13FC-74A0-4E56-B924-0273A9B3076F}"/>
              </a:ext>
            </a:extLst>
          </p:cNvPr>
          <p:cNvPicPr/>
          <p:nvPr/>
        </p:nvPicPr>
        <p:blipFill>
          <a:blip r:embed="rId2"/>
          <a:stretch>
            <a:fillRect/>
          </a:stretch>
        </p:blipFill>
        <p:spPr>
          <a:xfrm>
            <a:off x="4166366" y="1393371"/>
            <a:ext cx="4552950" cy="4483100"/>
          </a:xfrm>
          <a:prstGeom prst="rect">
            <a:avLst/>
          </a:prstGeom>
        </p:spPr>
      </p:pic>
    </p:spTree>
    <p:extLst>
      <p:ext uri="{BB962C8B-B14F-4D97-AF65-F5344CB8AC3E}">
        <p14:creationId xmlns:p14="http://schemas.microsoft.com/office/powerpoint/2010/main" val="2308984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F7254-3AD1-7D9E-BC8D-535E1AA5D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01557E-C1E3-3D3C-0C74-ECB6F6EB197B}"/>
              </a:ext>
            </a:extLst>
          </p:cNvPr>
          <p:cNvSpPr>
            <a:spLocks noGrp="1"/>
          </p:cNvSpPr>
          <p:nvPr>
            <p:ph type="ctrTitle"/>
          </p:nvPr>
        </p:nvSpPr>
        <p:spPr>
          <a:xfrm>
            <a:off x="729343" y="501877"/>
            <a:ext cx="9144000" cy="891494"/>
          </a:xfrm>
        </p:spPr>
        <p:txBody>
          <a:bodyPr>
            <a:normAutofit/>
          </a:bodyPr>
          <a:lstStyle/>
          <a:p>
            <a:pPr algn="l"/>
            <a:r>
              <a:rPr lang="en-IN" sz="4000" b="1" u="sng" dirty="0" err="1"/>
              <a:t>Sequance</a:t>
            </a:r>
            <a:r>
              <a:rPr lang="en-IN" sz="4000" b="1" u="sng" dirty="0"/>
              <a:t> Diagrams</a:t>
            </a:r>
          </a:p>
        </p:txBody>
      </p:sp>
      <p:pic>
        <p:nvPicPr>
          <p:cNvPr id="5" name="Picture 4">
            <a:extLst>
              <a:ext uri="{FF2B5EF4-FFF2-40B4-BE49-F238E27FC236}">
                <a16:creationId xmlns:a16="http://schemas.microsoft.com/office/drawing/2014/main" id="{28AF401B-2D0A-4290-B864-BE462FF746E2}"/>
              </a:ext>
            </a:extLst>
          </p:cNvPr>
          <p:cNvPicPr/>
          <p:nvPr/>
        </p:nvPicPr>
        <p:blipFill>
          <a:blip r:embed="rId2"/>
          <a:stretch>
            <a:fillRect/>
          </a:stretch>
        </p:blipFill>
        <p:spPr>
          <a:xfrm>
            <a:off x="4450134" y="1342163"/>
            <a:ext cx="5561965" cy="5013960"/>
          </a:xfrm>
          <a:prstGeom prst="rect">
            <a:avLst/>
          </a:prstGeom>
        </p:spPr>
      </p:pic>
    </p:spTree>
    <p:extLst>
      <p:ext uri="{BB962C8B-B14F-4D97-AF65-F5344CB8AC3E}">
        <p14:creationId xmlns:p14="http://schemas.microsoft.com/office/powerpoint/2010/main" val="396240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97A5B-992D-C24B-9439-C4F1B9792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2D9E6C-13EE-F82A-2FA0-37BB4A64C885}"/>
              </a:ext>
            </a:extLst>
          </p:cNvPr>
          <p:cNvSpPr>
            <a:spLocks noGrp="1"/>
          </p:cNvSpPr>
          <p:nvPr>
            <p:ph type="ctrTitle"/>
          </p:nvPr>
        </p:nvSpPr>
        <p:spPr>
          <a:xfrm>
            <a:off x="729343" y="501877"/>
            <a:ext cx="9144000" cy="891494"/>
          </a:xfrm>
        </p:spPr>
        <p:txBody>
          <a:bodyPr>
            <a:normAutofit/>
          </a:bodyPr>
          <a:lstStyle/>
          <a:p>
            <a:pPr algn="l"/>
            <a:r>
              <a:rPr lang="en-IN" sz="4000" b="1" u="sng" dirty="0"/>
              <a:t>Active Diagrams</a:t>
            </a:r>
          </a:p>
        </p:txBody>
      </p:sp>
      <p:pic>
        <p:nvPicPr>
          <p:cNvPr id="4" name="Picture 3">
            <a:extLst>
              <a:ext uri="{FF2B5EF4-FFF2-40B4-BE49-F238E27FC236}">
                <a16:creationId xmlns:a16="http://schemas.microsoft.com/office/drawing/2014/main" id="{BE069754-1E38-4A25-899A-6341678889BD}"/>
              </a:ext>
            </a:extLst>
          </p:cNvPr>
          <p:cNvPicPr/>
          <p:nvPr/>
        </p:nvPicPr>
        <p:blipFill>
          <a:blip r:embed="rId2"/>
          <a:stretch>
            <a:fillRect/>
          </a:stretch>
        </p:blipFill>
        <p:spPr>
          <a:xfrm>
            <a:off x="5276193" y="501877"/>
            <a:ext cx="2448910" cy="5570483"/>
          </a:xfrm>
          <a:prstGeom prst="rect">
            <a:avLst/>
          </a:prstGeom>
        </p:spPr>
      </p:pic>
    </p:spTree>
    <p:extLst>
      <p:ext uri="{BB962C8B-B14F-4D97-AF65-F5344CB8AC3E}">
        <p14:creationId xmlns:p14="http://schemas.microsoft.com/office/powerpoint/2010/main" val="283402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0AD8-F640-14B3-ED55-B4EE359C0C91}"/>
              </a:ext>
            </a:extLst>
          </p:cNvPr>
          <p:cNvSpPr>
            <a:spLocks noGrp="1"/>
          </p:cNvSpPr>
          <p:nvPr>
            <p:ph type="ctrTitle"/>
          </p:nvPr>
        </p:nvSpPr>
        <p:spPr>
          <a:xfrm>
            <a:off x="729343" y="501877"/>
            <a:ext cx="9144000" cy="891494"/>
          </a:xfrm>
        </p:spPr>
        <p:txBody>
          <a:bodyPr>
            <a:normAutofit/>
          </a:bodyPr>
          <a:lstStyle/>
          <a:p>
            <a:pPr algn="l"/>
            <a:r>
              <a:rPr lang="en-IN" sz="4000" b="1" u="sng" dirty="0"/>
              <a:t>Abstract</a:t>
            </a:r>
          </a:p>
        </p:txBody>
      </p:sp>
      <p:sp>
        <p:nvSpPr>
          <p:cNvPr id="3" name="Subtitle 2">
            <a:extLst>
              <a:ext uri="{FF2B5EF4-FFF2-40B4-BE49-F238E27FC236}">
                <a16:creationId xmlns:a16="http://schemas.microsoft.com/office/drawing/2014/main" id="{DEE13D07-F49B-740C-1F65-5C3D7C822A83}"/>
              </a:ext>
            </a:extLst>
          </p:cNvPr>
          <p:cNvSpPr>
            <a:spLocks noGrp="1"/>
          </p:cNvSpPr>
          <p:nvPr>
            <p:ph type="subTitle" idx="1"/>
          </p:nvPr>
        </p:nvSpPr>
        <p:spPr>
          <a:xfrm>
            <a:off x="642257" y="1795009"/>
            <a:ext cx="10657115" cy="3102812"/>
          </a:xfrm>
        </p:spPr>
        <p:txBody>
          <a:bodyPr>
            <a:normAutofit lnSpcReduction="10000"/>
          </a:bodyPr>
          <a:lstStyle/>
          <a:p>
            <a:pPr algn="just"/>
            <a:r>
              <a:rPr lang="en-US" dirty="0"/>
              <a:t>This project integrates machine learning into predictive analytics to address two key challenges: car resale price prediction and maintenance forecasting. By leveraging advanced algorithms, the model evaluates crucial factors such as car attributes, mileage, and operational data for accurate predictions. </a:t>
            </a:r>
          </a:p>
          <a:p>
            <a:pPr algn="just"/>
            <a:r>
              <a:rPr lang="en-US" dirty="0"/>
              <a:t>The dual-module system ensures practical usability, offering insights for both individual users and industrial applications. The car price prediction helps buyers and sellers determine fair valuations, while the maintenance prediction enhances equipment reliability. This approach bridges innovation and functionality, providing a robust solution for informed decision-making.</a:t>
            </a:r>
            <a:endParaRPr lang="en-IN" dirty="0"/>
          </a:p>
        </p:txBody>
      </p:sp>
    </p:spTree>
    <p:extLst>
      <p:ext uri="{BB962C8B-B14F-4D97-AF65-F5344CB8AC3E}">
        <p14:creationId xmlns:p14="http://schemas.microsoft.com/office/powerpoint/2010/main" val="3935296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44517-06EE-8823-E5F3-4C50532A38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C8B134-963B-7A30-1244-A31E3F8237DC}"/>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3" name="Rectangle 1">
            <a:extLst>
              <a:ext uri="{FF2B5EF4-FFF2-40B4-BE49-F238E27FC236}">
                <a16:creationId xmlns:a16="http://schemas.microsoft.com/office/drawing/2014/main" id="{60ADCCE4-9073-120A-FB0E-F20393934ED6}"/>
              </a:ext>
            </a:extLst>
          </p:cNvPr>
          <p:cNvSpPr>
            <a:spLocks noChangeArrowheads="1"/>
          </p:cNvSpPr>
          <p:nvPr/>
        </p:nvSpPr>
        <p:spPr bwMode="auto">
          <a:xfrm>
            <a:off x="553844" y="1575413"/>
            <a:ext cx="110843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The output of the project is divided into two modules: </a:t>
            </a:r>
            <a:r>
              <a:rPr lang="en-US" b="1" dirty="0"/>
              <a:t>Car Price Prediction</a:t>
            </a:r>
            <a:r>
              <a:rPr lang="en-US" dirty="0"/>
              <a:t> and </a:t>
            </a:r>
            <a:r>
              <a:rPr lang="en-US" b="1" dirty="0"/>
              <a:t>Predictive Maintenance Prediction</a:t>
            </a:r>
            <a:r>
              <a:rPr lang="en-US" dirty="0"/>
              <a:t>, each providing clear and actionable insights based on user inputs and real-time data processing. Below is a detailed description of the outputs: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7C7E275-2F6D-4530-96C6-362AB3403A8F}"/>
              </a:ext>
            </a:extLst>
          </p:cNvPr>
          <p:cNvPicPr/>
          <p:nvPr/>
        </p:nvPicPr>
        <p:blipFill>
          <a:blip r:embed="rId2"/>
          <a:stretch>
            <a:fillRect/>
          </a:stretch>
        </p:blipFill>
        <p:spPr>
          <a:xfrm>
            <a:off x="729343" y="3069830"/>
            <a:ext cx="4484348" cy="2578856"/>
          </a:xfrm>
          <a:prstGeom prst="rect">
            <a:avLst/>
          </a:prstGeom>
        </p:spPr>
      </p:pic>
      <p:pic>
        <p:nvPicPr>
          <p:cNvPr id="7" name="Picture 6">
            <a:extLst>
              <a:ext uri="{FF2B5EF4-FFF2-40B4-BE49-F238E27FC236}">
                <a16:creationId xmlns:a16="http://schemas.microsoft.com/office/drawing/2014/main" id="{952E2FFE-85BE-4473-85B2-BF96C785898D}"/>
              </a:ext>
            </a:extLst>
          </p:cNvPr>
          <p:cNvPicPr/>
          <p:nvPr/>
        </p:nvPicPr>
        <p:blipFill>
          <a:blip r:embed="rId3"/>
          <a:stretch>
            <a:fillRect/>
          </a:stretch>
        </p:blipFill>
        <p:spPr>
          <a:xfrm>
            <a:off x="5637113" y="3069830"/>
            <a:ext cx="5731510" cy="2586990"/>
          </a:xfrm>
          <a:prstGeom prst="rect">
            <a:avLst/>
          </a:prstGeom>
        </p:spPr>
      </p:pic>
    </p:spTree>
    <p:extLst>
      <p:ext uri="{BB962C8B-B14F-4D97-AF65-F5344CB8AC3E}">
        <p14:creationId xmlns:p14="http://schemas.microsoft.com/office/powerpoint/2010/main" val="1667406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6921A-16AB-C2A4-0E8D-A529AB5DBF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B30898-EC8E-B4A1-7DF3-1976CEE37092}"/>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5" name="TextBox 4">
            <a:extLst>
              <a:ext uri="{FF2B5EF4-FFF2-40B4-BE49-F238E27FC236}">
                <a16:creationId xmlns:a16="http://schemas.microsoft.com/office/drawing/2014/main" id="{2D3B3DBD-583B-9FD3-B64F-00959496FF92}"/>
              </a:ext>
            </a:extLst>
          </p:cNvPr>
          <p:cNvSpPr txBox="1"/>
          <p:nvPr/>
        </p:nvSpPr>
        <p:spPr>
          <a:xfrm>
            <a:off x="4452257" y="1393371"/>
            <a:ext cx="2264229" cy="400110"/>
          </a:xfrm>
          <a:prstGeom prst="rect">
            <a:avLst/>
          </a:prstGeom>
          <a:noFill/>
        </p:spPr>
        <p:txBody>
          <a:bodyPr wrap="square" rtlCol="0">
            <a:spAutoFit/>
          </a:bodyPr>
          <a:lstStyle/>
          <a:p>
            <a:r>
              <a:rPr lang="en-IN" sz="2000" b="1" dirty="0"/>
              <a:t>Output Guide</a:t>
            </a:r>
          </a:p>
        </p:txBody>
      </p:sp>
      <p:pic>
        <p:nvPicPr>
          <p:cNvPr id="7" name="Picture 6">
            <a:extLst>
              <a:ext uri="{FF2B5EF4-FFF2-40B4-BE49-F238E27FC236}">
                <a16:creationId xmlns:a16="http://schemas.microsoft.com/office/drawing/2014/main" id="{0B39EE92-2E67-4231-A88F-B1CB165CCB65}"/>
              </a:ext>
            </a:extLst>
          </p:cNvPr>
          <p:cNvPicPr/>
          <p:nvPr/>
        </p:nvPicPr>
        <p:blipFill>
          <a:blip r:embed="rId2"/>
          <a:stretch>
            <a:fillRect/>
          </a:stretch>
        </p:blipFill>
        <p:spPr>
          <a:xfrm>
            <a:off x="245306" y="2684975"/>
            <a:ext cx="5731510" cy="2359660"/>
          </a:xfrm>
          <a:prstGeom prst="rect">
            <a:avLst/>
          </a:prstGeom>
        </p:spPr>
      </p:pic>
      <p:pic>
        <p:nvPicPr>
          <p:cNvPr id="8" name="Picture 7">
            <a:extLst>
              <a:ext uri="{FF2B5EF4-FFF2-40B4-BE49-F238E27FC236}">
                <a16:creationId xmlns:a16="http://schemas.microsoft.com/office/drawing/2014/main" id="{F90FFB4D-4AAE-4696-93A8-DBC5D20DE14E}"/>
              </a:ext>
            </a:extLst>
          </p:cNvPr>
          <p:cNvPicPr/>
          <p:nvPr/>
        </p:nvPicPr>
        <p:blipFill>
          <a:blip r:embed="rId3"/>
          <a:stretch>
            <a:fillRect/>
          </a:stretch>
        </p:blipFill>
        <p:spPr>
          <a:xfrm>
            <a:off x="6330981" y="2684975"/>
            <a:ext cx="5514178" cy="2379545"/>
          </a:xfrm>
          <a:prstGeom prst="rect">
            <a:avLst/>
          </a:prstGeom>
        </p:spPr>
      </p:pic>
    </p:spTree>
    <p:extLst>
      <p:ext uri="{BB962C8B-B14F-4D97-AF65-F5344CB8AC3E}">
        <p14:creationId xmlns:p14="http://schemas.microsoft.com/office/powerpoint/2010/main" val="2679210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941B5-0C8D-24A5-FA83-8552C8339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344CA-8907-D345-C4EA-AB429D5E8E2E}"/>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4" name="TextBox 3">
            <a:extLst>
              <a:ext uri="{FF2B5EF4-FFF2-40B4-BE49-F238E27FC236}">
                <a16:creationId xmlns:a16="http://schemas.microsoft.com/office/drawing/2014/main" id="{131B2904-9D8C-AEFC-69CA-5BF77E3706EA}"/>
              </a:ext>
            </a:extLst>
          </p:cNvPr>
          <p:cNvSpPr txBox="1"/>
          <p:nvPr/>
        </p:nvSpPr>
        <p:spPr>
          <a:xfrm>
            <a:off x="729343" y="1643743"/>
            <a:ext cx="10254343" cy="461665"/>
          </a:xfrm>
          <a:prstGeom prst="rect">
            <a:avLst/>
          </a:prstGeom>
          <a:noFill/>
        </p:spPr>
        <p:txBody>
          <a:bodyPr wrap="square" rtlCol="0">
            <a:spAutoFit/>
          </a:bodyPr>
          <a:lstStyle/>
          <a:p>
            <a:pPr algn="ctr"/>
            <a:r>
              <a:rPr lang="en-US" sz="2400" b="1" dirty="0">
                <a:latin typeface="Times New Roman" panose="02020603050405020304" pitchFamily="18" charset="0"/>
                <a:ea typeface="Aptos" panose="020B0004020202020204" pitchFamily="34" charset="0"/>
              </a:rPr>
              <a:t>Maintain Prediction</a:t>
            </a:r>
            <a:endParaRPr lang="en-IN" sz="2400" b="1" dirty="0">
              <a:effectLst/>
              <a:latin typeface="Times New Roman" panose="02020603050405020304" pitchFamily="18" charset="0"/>
              <a:ea typeface="Aptos" panose="020B0004020202020204" pitchFamily="34" charset="0"/>
            </a:endParaRPr>
          </a:p>
        </p:txBody>
      </p:sp>
      <p:pic>
        <p:nvPicPr>
          <p:cNvPr id="6" name="Picture 5">
            <a:extLst>
              <a:ext uri="{FF2B5EF4-FFF2-40B4-BE49-F238E27FC236}">
                <a16:creationId xmlns:a16="http://schemas.microsoft.com/office/drawing/2014/main" id="{9B92334A-BFAF-4709-B169-5D999C01CA3D}"/>
              </a:ext>
            </a:extLst>
          </p:cNvPr>
          <p:cNvPicPr/>
          <p:nvPr/>
        </p:nvPicPr>
        <p:blipFill>
          <a:blip r:embed="rId2"/>
          <a:stretch>
            <a:fillRect/>
          </a:stretch>
        </p:blipFill>
        <p:spPr>
          <a:xfrm>
            <a:off x="613169" y="2734014"/>
            <a:ext cx="4578941" cy="2480243"/>
          </a:xfrm>
          <a:prstGeom prst="rect">
            <a:avLst/>
          </a:prstGeom>
        </p:spPr>
      </p:pic>
      <p:pic>
        <p:nvPicPr>
          <p:cNvPr id="8" name="Picture 7">
            <a:extLst>
              <a:ext uri="{FF2B5EF4-FFF2-40B4-BE49-F238E27FC236}">
                <a16:creationId xmlns:a16="http://schemas.microsoft.com/office/drawing/2014/main" id="{A52BCC8A-8129-458B-8AD4-67CD7BAB3262}"/>
              </a:ext>
            </a:extLst>
          </p:cNvPr>
          <p:cNvPicPr/>
          <p:nvPr/>
        </p:nvPicPr>
        <p:blipFill>
          <a:blip r:embed="rId3"/>
          <a:stretch>
            <a:fillRect/>
          </a:stretch>
        </p:blipFill>
        <p:spPr>
          <a:xfrm>
            <a:off x="5731707" y="2734014"/>
            <a:ext cx="5731510" cy="2495550"/>
          </a:xfrm>
          <a:prstGeom prst="rect">
            <a:avLst/>
          </a:prstGeom>
        </p:spPr>
      </p:pic>
    </p:spTree>
    <p:extLst>
      <p:ext uri="{BB962C8B-B14F-4D97-AF65-F5344CB8AC3E}">
        <p14:creationId xmlns:p14="http://schemas.microsoft.com/office/powerpoint/2010/main" val="341748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A24A9-48B2-7B40-74EC-50FE663E2C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4DA2F6-9A25-B8E5-231F-562083C925FD}"/>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4" name="TextBox 3">
            <a:extLst>
              <a:ext uri="{FF2B5EF4-FFF2-40B4-BE49-F238E27FC236}">
                <a16:creationId xmlns:a16="http://schemas.microsoft.com/office/drawing/2014/main" id="{7C138FCA-41CF-2338-0EE9-737418DFD471}"/>
              </a:ext>
            </a:extLst>
          </p:cNvPr>
          <p:cNvSpPr txBox="1"/>
          <p:nvPr/>
        </p:nvSpPr>
        <p:spPr>
          <a:xfrm>
            <a:off x="729343" y="1643743"/>
            <a:ext cx="10254343" cy="461665"/>
          </a:xfrm>
          <a:prstGeom prst="rect">
            <a:avLst/>
          </a:prstGeom>
          <a:noFill/>
        </p:spPr>
        <p:txBody>
          <a:bodyPr wrap="square" rtlCol="0">
            <a:spAutoFit/>
          </a:bodyPr>
          <a:lstStyle/>
          <a:p>
            <a:pPr algn="ctr"/>
            <a:r>
              <a:rPr lang="en-US" sz="2400" b="1" dirty="0">
                <a:effectLst/>
                <a:latin typeface="Times New Roman" panose="02020603050405020304" pitchFamily="18" charset="0"/>
                <a:ea typeface="Aptos" panose="020B0004020202020204" pitchFamily="34" charset="0"/>
              </a:rPr>
              <a:t>Data Visualization </a:t>
            </a:r>
            <a:endParaRPr lang="en-IN" sz="2400" b="1" dirty="0">
              <a:effectLst/>
              <a:latin typeface="Times New Roman" panose="02020603050405020304" pitchFamily="18" charset="0"/>
              <a:ea typeface="Aptos" panose="020B0004020202020204" pitchFamily="34" charset="0"/>
            </a:endParaRPr>
          </a:p>
        </p:txBody>
      </p:sp>
      <p:pic>
        <p:nvPicPr>
          <p:cNvPr id="7" name="Picture 6">
            <a:extLst>
              <a:ext uri="{FF2B5EF4-FFF2-40B4-BE49-F238E27FC236}">
                <a16:creationId xmlns:a16="http://schemas.microsoft.com/office/drawing/2014/main" id="{58D45296-D02C-42FE-83BA-BFE9C7D1DEEA}"/>
              </a:ext>
            </a:extLst>
          </p:cNvPr>
          <p:cNvPicPr/>
          <p:nvPr/>
        </p:nvPicPr>
        <p:blipFill>
          <a:blip r:embed="rId2"/>
          <a:stretch>
            <a:fillRect/>
          </a:stretch>
        </p:blipFill>
        <p:spPr>
          <a:xfrm>
            <a:off x="649514" y="2495659"/>
            <a:ext cx="5207000" cy="3359150"/>
          </a:xfrm>
          <a:prstGeom prst="rect">
            <a:avLst/>
          </a:prstGeom>
        </p:spPr>
      </p:pic>
      <p:pic>
        <p:nvPicPr>
          <p:cNvPr id="9" name="Picture 8">
            <a:extLst>
              <a:ext uri="{FF2B5EF4-FFF2-40B4-BE49-F238E27FC236}">
                <a16:creationId xmlns:a16="http://schemas.microsoft.com/office/drawing/2014/main" id="{2689DE3B-B9B2-4D0B-A366-2816003F1159}"/>
              </a:ext>
            </a:extLst>
          </p:cNvPr>
          <p:cNvPicPr/>
          <p:nvPr/>
        </p:nvPicPr>
        <p:blipFill>
          <a:blip r:embed="rId3"/>
          <a:stretch>
            <a:fillRect/>
          </a:stretch>
        </p:blipFill>
        <p:spPr>
          <a:xfrm>
            <a:off x="6291197" y="2651793"/>
            <a:ext cx="4792980" cy="3404235"/>
          </a:xfrm>
          <a:prstGeom prst="rect">
            <a:avLst/>
          </a:prstGeom>
        </p:spPr>
      </p:pic>
    </p:spTree>
    <p:extLst>
      <p:ext uri="{BB962C8B-B14F-4D97-AF65-F5344CB8AC3E}">
        <p14:creationId xmlns:p14="http://schemas.microsoft.com/office/powerpoint/2010/main" val="262341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EBE1B-0D4C-84B7-A53D-C9F94A733A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5DB1D-E87D-DF5A-72A5-19ADA10025BD}"/>
              </a:ext>
            </a:extLst>
          </p:cNvPr>
          <p:cNvSpPr>
            <a:spLocks noGrp="1"/>
          </p:cNvSpPr>
          <p:nvPr>
            <p:ph type="ctrTitle"/>
          </p:nvPr>
        </p:nvSpPr>
        <p:spPr>
          <a:xfrm>
            <a:off x="729343" y="501877"/>
            <a:ext cx="9144000" cy="891494"/>
          </a:xfrm>
        </p:spPr>
        <p:txBody>
          <a:bodyPr>
            <a:normAutofit/>
          </a:bodyPr>
          <a:lstStyle/>
          <a:p>
            <a:pPr algn="l"/>
            <a:r>
              <a:rPr lang="en-IN" sz="4000" b="1" u="sng" dirty="0"/>
              <a:t>Conclusion</a:t>
            </a:r>
          </a:p>
        </p:txBody>
      </p:sp>
      <p:sp>
        <p:nvSpPr>
          <p:cNvPr id="3" name="TextBox 2">
            <a:extLst>
              <a:ext uri="{FF2B5EF4-FFF2-40B4-BE49-F238E27FC236}">
                <a16:creationId xmlns:a16="http://schemas.microsoft.com/office/drawing/2014/main" id="{77EDAC52-96B9-23ED-6F66-3F3542809FF5}"/>
              </a:ext>
            </a:extLst>
          </p:cNvPr>
          <p:cNvSpPr txBox="1"/>
          <p:nvPr/>
        </p:nvSpPr>
        <p:spPr>
          <a:xfrm>
            <a:off x="805543" y="2274838"/>
            <a:ext cx="10755086" cy="2542363"/>
          </a:xfrm>
          <a:prstGeom prst="rect">
            <a:avLst/>
          </a:prstGeom>
          <a:noFill/>
        </p:spPr>
        <p:txBody>
          <a:bodyPr wrap="square" rtlCol="0">
            <a:spAutoFit/>
          </a:bodyPr>
          <a:lstStyle/>
          <a:p>
            <a:pPr algn="just">
              <a:lnSpc>
                <a:spcPct val="150000"/>
              </a:lnSpc>
              <a:spcAft>
                <a:spcPts val="800"/>
              </a:spcAft>
            </a:pPr>
            <a:r>
              <a:rPr lang="en-US" dirty="0"/>
              <a:t>This project successfully integrates machine learning to address two critical domains: car price prediction and predictive maintenance. The Car Price Prediction module enables users to make informed resale value decisions based on key vehicle parameters. The Predictive Maintenance module leverages real-time sensor data to proactively identify potential system failures, reducing operational risks. Together, these modules demonstrate the power of AI in enhancing decision-making and operational efficiency. Future enhancements could incorporate more robust data and advanced algorithms for even greater accuracy and scalability.</a:t>
            </a:r>
            <a:endParaRPr lang="en-IN" sz="1800" kern="100" dirty="0">
              <a:effectLst/>
              <a:latin typeface="Aptos" panose="020B0004020202020204" pitchFamily="34" charset="0"/>
              <a:ea typeface="Aptos" panose="020B0004020202020204" pitchFamily="34" charset="0"/>
              <a:cs typeface="Gautami" panose="020B0502040204020203" pitchFamily="34" charset="0"/>
            </a:endParaRPr>
          </a:p>
        </p:txBody>
      </p:sp>
    </p:spTree>
    <p:extLst>
      <p:ext uri="{BB962C8B-B14F-4D97-AF65-F5344CB8AC3E}">
        <p14:creationId xmlns:p14="http://schemas.microsoft.com/office/powerpoint/2010/main" val="4134926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F0917-34E4-AD5B-ABD9-7880E36FA2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CE013-805A-A433-E559-6A144BFB8211}"/>
              </a:ext>
            </a:extLst>
          </p:cNvPr>
          <p:cNvSpPr>
            <a:spLocks noGrp="1"/>
          </p:cNvSpPr>
          <p:nvPr>
            <p:ph type="ctrTitle"/>
          </p:nvPr>
        </p:nvSpPr>
        <p:spPr>
          <a:xfrm>
            <a:off x="729343" y="501877"/>
            <a:ext cx="9144000" cy="891494"/>
          </a:xfrm>
        </p:spPr>
        <p:txBody>
          <a:bodyPr>
            <a:normAutofit/>
          </a:bodyPr>
          <a:lstStyle/>
          <a:p>
            <a:pPr algn="l"/>
            <a:r>
              <a:rPr lang="en-IN" sz="4000" b="1" u="sng" dirty="0"/>
              <a:t>Introduction</a:t>
            </a:r>
          </a:p>
        </p:txBody>
      </p:sp>
      <p:sp>
        <p:nvSpPr>
          <p:cNvPr id="3" name="Subtitle 2">
            <a:extLst>
              <a:ext uri="{FF2B5EF4-FFF2-40B4-BE49-F238E27FC236}">
                <a16:creationId xmlns:a16="http://schemas.microsoft.com/office/drawing/2014/main" id="{32B46443-CD01-F170-D401-917B33B3D249}"/>
              </a:ext>
            </a:extLst>
          </p:cNvPr>
          <p:cNvSpPr>
            <a:spLocks noGrp="1"/>
          </p:cNvSpPr>
          <p:nvPr>
            <p:ph type="subTitle" idx="1"/>
          </p:nvPr>
        </p:nvSpPr>
        <p:spPr>
          <a:xfrm>
            <a:off x="642257" y="1795008"/>
            <a:ext cx="10940143" cy="3930877"/>
          </a:xfrm>
        </p:spPr>
        <p:txBody>
          <a:bodyPr>
            <a:normAutofit/>
          </a:bodyPr>
          <a:lstStyle/>
          <a:p>
            <a:pPr algn="just"/>
            <a:r>
              <a:rPr lang="en-US" dirty="0"/>
              <a:t>This project focuses on integrating machine learning into predictive analytics for solving real-world challenges. It features two key modules: car price prediction and predictive maintenance forecasting. By analyzing car attributes and operational data, the system provides accurate insights for decision-making. The solution is designed for practical usability, benefiting both individual and industrial users. It bridges innovation and functionality to deliver reliable, data-driven predictions.</a:t>
            </a:r>
            <a:endParaRPr lang="en-IN" dirty="0"/>
          </a:p>
        </p:txBody>
      </p:sp>
    </p:spTree>
    <p:extLst>
      <p:ext uri="{BB962C8B-B14F-4D97-AF65-F5344CB8AC3E}">
        <p14:creationId xmlns:p14="http://schemas.microsoft.com/office/powerpoint/2010/main" val="400794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0EF94-91F2-A9F4-01FD-38DE2FE9F4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CF4A60-9D8A-1926-B35F-05B73085CA36}"/>
              </a:ext>
            </a:extLst>
          </p:cNvPr>
          <p:cNvSpPr>
            <a:spLocks noGrp="1"/>
          </p:cNvSpPr>
          <p:nvPr>
            <p:ph type="ctrTitle"/>
          </p:nvPr>
        </p:nvSpPr>
        <p:spPr>
          <a:xfrm>
            <a:off x="729343" y="501877"/>
            <a:ext cx="9144000" cy="891494"/>
          </a:xfrm>
        </p:spPr>
        <p:txBody>
          <a:bodyPr>
            <a:normAutofit/>
          </a:bodyPr>
          <a:lstStyle/>
          <a:p>
            <a:pPr algn="l"/>
            <a:r>
              <a:rPr lang="en-IN" sz="4000" b="1" u="sng" dirty="0"/>
              <a:t>Existing System</a:t>
            </a:r>
          </a:p>
        </p:txBody>
      </p:sp>
      <p:sp>
        <p:nvSpPr>
          <p:cNvPr id="3" name="Subtitle 2">
            <a:extLst>
              <a:ext uri="{FF2B5EF4-FFF2-40B4-BE49-F238E27FC236}">
                <a16:creationId xmlns:a16="http://schemas.microsoft.com/office/drawing/2014/main" id="{54493926-2004-BD1B-1937-BDEBD632A8F4}"/>
              </a:ext>
            </a:extLst>
          </p:cNvPr>
          <p:cNvSpPr>
            <a:spLocks noGrp="1"/>
          </p:cNvSpPr>
          <p:nvPr>
            <p:ph type="subTitle" idx="1"/>
          </p:nvPr>
        </p:nvSpPr>
        <p:spPr>
          <a:xfrm>
            <a:off x="642257" y="1795008"/>
            <a:ext cx="10940143" cy="3930877"/>
          </a:xfrm>
        </p:spPr>
        <p:txBody>
          <a:bodyPr>
            <a:normAutofit/>
          </a:bodyPr>
          <a:lstStyle/>
          <a:p>
            <a:pPr algn="just"/>
            <a:r>
              <a:rPr lang="en-US" dirty="0"/>
              <a:t>The existing systems for car price prediction and predictive maintenance often operate as separate solutions, limiting their scope and efficiency. Car price prediction relies heavily on manual estimation or basic calculators, which can lack accuracy. Similarly, traditional maintenance systems depend on periodic schedules, overlooking real-time sensor data insights. These approaches are prone to errors, resource wastage, and high operational costs. The lack of an integrated, machine learning-driven solution hinders advanced analytics and real-time decision-making.</a:t>
            </a:r>
          </a:p>
        </p:txBody>
      </p:sp>
    </p:spTree>
    <p:extLst>
      <p:ext uri="{BB962C8B-B14F-4D97-AF65-F5344CB8AC3E}">
        <p14:creationId xmlns:p14="http://schemas.microsoft.com/office/powerpoint/2010/main" val="2261552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D9256-4011-304A-4BBE-D8752A5E61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1F54F-F1BA-64FF-5686-3078ECF1AADC}"/>
              </a:ext>
            </a:extLst>
          </p:cNvPr>
          <p:cNvSpPr>
            <a:spLocks noGrp="1"/>
          </p:cNvSpPr>
          <p:nvPr>
            <p:ph type="ctrTitle"/>
          </p:nvPr>
        </p:nvSpPr>
        <p:spPr>
          <a:xfrm>
            <a:off x="729343" y="501877"/>
            <a:ext cx="9144000" cy="891494"/>
          </a:xfrm>
        </p:spPr>
        <p:txBody>
          <a:bodyPr>
            <a:normAutofit/>
          </a:bodyPr>
          <a:lstStyle/>
          <a:p>
            <a:pPr algn="l"/>
            <a:r>
              <a:rPr lang="en-IN" sz="4000" b="1" u="sng" dirty="0"/>
              <a:t>Proposed System</a:t>
            </a:r>
          </a:p>
        </p:txBody>
      </p:sp>
      <p:sp>
        <p:nvSpPr>
          <p:cNvPr id="3" name="Subtitle 2">
            <a:extLst>
              <a:ext uri="{FF2B5EF4-FFF2-40B4-BE49-F238E27FC236}">
                <a16:creationId xmlns:a16="http://schemas.microsoft.com/office/drawing/2014/main" id="{93930589-3414-57BB-E75D-21DFE1FAC67C}"/>
              </a:ext>
            </a:extLst>
          </p:cNvPr>
          <p:cNvSpPr>
            <a:spLocks noGrp="1"/>
          </p:cNvSpPr>
          <p:nvPr>
            <p:ph type="subTitle" idx="1"/>
          </p:nvPr>
        </p:nvSpPr>
        <p:spPr>
          <a:xfrm>
            <a:off x="642257" y="1795008"/>
            <a:ext cx="10940143" cy="3930877"/>
          </a:xfrm>
        </p:spPr>
        <p:txBody>
          <a:bodyPr>
            <a:normAutofit/>
          </a:bodyPr>
          <a:lstStyle/>
          <a:p>
            <a:pPr algn="just"/>
            <a:r>
              <a:rPr lang="en-US" dirty="0"/>
              <a:t>The proposed system integrates car price prediction and predictive maintenance into a unified, machine learning-driven platform. It uses advanced algorithms to accurately estimate car resale values based on key features like age, fuel type, and kilometers driven. Simultaneously, it leverages real-time sensor data to predict maintenance needs, ensuring proactive and efficient upkeep.</a:t>
            </a:r>
          </a:p>
          <a:p>
            <a:pPr algn="just"/>
            <a:r>
              <a:rPr lang="en-US" dirty="0"/>
              <a:t> This system eliminates manual errors, optimizes resources, and provides data-driven insights for enhanced decision-making. Its user-friendly interface further enables seamless interaction and accessibility for all users.</a:t>
            </a:r>
          </a:p>
        </p:txBody>
      </p:sp>
    </p:spTree>
    <p:extLst>
      <p:ext uri="{BB962C8B-B14F-4D97-AF65-F5344CB8AC3E}">
        <p14:creationId xmlns:p14="http://schemas.microsoft.com/office/powerpoint/2010/main" val="2817864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8C02F-958C-ABB4-9ABD-1AD419097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C57574-4553-C172-6214-BB4E09F03E99}"/>
              </a:ext>
            </a:extLst>
          </p:cNvPr>
          <p:cNvSpPr>
            <a:spLocks noGrp="1"/>
          </p:cNvSpPr>
          <p:nvPr>
            <p:ph type="ctrTitle"/>
          </p:nvPr>
        </p:nvSpPr>
        <p:spPr>
          <a:xfrm>
            <a:off x="729343" y="501877"/>
            <a:ext cx="9144000" cy="891494"/>
          </a:xfrm>
        </p:spPr>
        <p:txBody>
          <a:bodyPr>
            <a:normAutofit/>
          </a:bodyPr>
          <a:lstStyle/>
          <a:p>
            <a:pPr algn="l"/>
            <a:r>
              <a:rPr lang="en-IN" sz="4000" b="1" u="sng" dirty="0"/>
              <a:t>LITERATURE REVIEW</a:t>
            </a:r>
          </a:p>
        </p:txBody>
      </p:sp>
      <p:sp>
        <p:nvSpPr>
          <p:cNvPr id="3" name="Subtitle 2">
            <a:extLst>
              <a:ext uri="{FF2B5EF4-FFF2-40B4-BE49-F238E27FC236}">
                <a16:creationId xmlns:a16="http://schemas.microsoft.com/office/drawing/2014/main" id="{CA38C80B-86CB-5AC1-A23B-FAA2EF6EE0DA}"/>
              </a:ext>
            </a:extLst>
          </p:cNvPr>
          <p:cNvSpPr>
            <a:spLocks noGrp="1"/>
          </p:cNvSpPr>
          <p:nvPr>
            <p:ph type="subTitle" idx="1"/>
          </p:nvPr>
        </p:nvSpPr>
        <p:spPr>
          <a:xfrm>
            <a:off x="642257" y="1795008"/>
            <a:ext cx="10940143" cy="4427116"/>
          </a:xfrm>
        </p:spPr>
        <p:txBody>
          <a:bodyPr>
            <a:normAutofit lnSpcReduction="10000"/>
          </a:bodyPr>
          <a:lstStyle/>
          <a:p>
            <a:pPr algn="just"/>
            <a:r>
              <a:rPr lang="en-US" dirty="0"/>
              <a:t>The literature review explores the advancements in machine learning applications for car price prediction and predictive maintenance. Studies highlight the effectiveness of regression models, such as Random Forest and Gradient Boosting, for accurately predicting car resale values based on attributes like mileage, fuel type, and ownership history. Similarly, research on predictive maintenance emphasizes the use of real-time sensor data and classification models like Random Forest and Support Vector Machines to identify potential failures. </a:t>
            </a:r>
          </a:p>
          <a:p>
            <a:pPr algn="just"/>
            <a:r>
              <a:rPr lang="en-US" dirty="0"/>
              <a:t>Recent works demonstrate the growing importance of integrating IoT-based systems for monitoring key parameters like vibration, temperature, and pressure to enhance prediction accuracy. However, challenges such as data sparsity, feature selection, and real-time scalability persist. The review also identifies the potential for combining these domains into a unified platform for better decision-making and resource optimization. This integrated approach aligns with the industry’s growing focus on automation, data-driven insights, and sustainable practices.</a:t>
            </a:r>
          </a:p>
        </p:txBody>
      </p:sp>
    </p:spTree>
    <p:extLst>
      <p:ext uri="{BB962C8B-B14F-4D97-AF65-F5344CB8AC3E}">
        <p14:creationId xmlns:p14="http://schemas.microsoft.com/office/powerpoint/2010/main" val="1849450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D8B70-97C7-BB68-AFEF-1DDFF08A58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0F7A2-79F5-0804-6EDF-3073DAEFAEE2}"/>
              </a:ext>
            </a:extLst>
          </p:cNvPr>
          <p:cNvSpPr>
            <a:spLocks noGrp="1"/>
          </p:cNvSpPr>
          <p:nvPr>
            <p:ph type="ctrTitle"/>
          </p:nvPr>
        </p:nvSpPr>
        <p:spPr>
          <a:xfrm>
            <a:off x="537153" y="336331"/>
            <a:ext cx="9144000" cy="891494"/>
          </a:xfrm>
        </p:spPr>
        <p:txBody>
          <a:bodyPr>
            <a:normAutofit/>
          </a:bodyPr>
          <a:lstStyle/>
          <a:p>
            <a:pPr algn="l"/>
            <a:r>
              <a:rPr lang="en-IN" sz="4000" b="1" u="sng" dirty="0"/>
              <a:t>Module </a:t>
            </a:r>
          </a:p>
        </p:txBody>
      </p:sp>
      <p:sp>
        <p:nvSpPr>
          <p:cNvPr id="3" name="Subtitle 2">
            <a:extLst>
              <a:ext uri="{FF2B5EF4-FFF2-40B4-BE49-F238E27FC236}">
                <a16:creationId xmlns:a16="http://schemas.microsoft.com/office/drawing/2014/main" id="{906CFE57-4962-FBD5-0F61-B43CE62650FD}"/>
              </a:ext>
            </a:extLst>
          </p:cNvPr>
          <p:cNvSpPr>
            <a:spLocks noGrp="1"/>
          </p:cNvSpPr>
          <p:nvPr>
            <p:ph type="subTitle" idx="1"/>
          </p:nvPr>
        </p:nvSpPr>
        <p:spPr>
          <a:xfrm>
            <a:off x="537153" y="1583492"/>
            <a:ext cx="11387960" cy="3691016"/>
          </a:xfrm>
        </p:spPr>
        <p:txBody>
          <a:bodyPr>
            <a:noAutofit/>
          </a:bodyPr>
          <a:lstStyle/>
          <a:p>
            <a:pPr algn="l">
              <a:buFont typeface="+mj-lt"/>
              <a:buAutoNum type="arabicPeriod"/>
            </a:pPr>
            <a:r>
              <a:rPr lang="en-US" sz="1800" b="1" dirty="0">
                <a:latin typeface="Times New Roman" panose="02020603050405020304" pitchFamily="18" charset="0"/>
                <a:cs typeface="Times New Roman" panose="02020603050405020304" pitchFamily="18" charset="0"/>
              </a:rPr>
              <a:t>Data Preprocessing Module</a:t>
            </a:r>
            <a:endParaRPr lang="en-US" sz="1800" dirty="0">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800" dirty="0">
                <a:latin typeface="Times New Roman" panose="02020603050405020304" pitchFamily="18" charset="0"/>
                <a:cs typeface="Times New Roman" panose="02020603050405020304" pitchFamily="18" charset="0"/>
              </a:rPr>
              <a:t>Cleans and preprocesses the input data for both car price prediction and predictive maintenance.</a:t>
            </a:r>
          </a:p>
          <a:p>
            <a:pPr marL="742950" lvl="1" indent="-285750" algn="l">
              <a:buFont typeface="+mj-lt"/>
              <a:buAutoNum type="arabicPeriod"/>
            </a:pPr>
            <a:r>
              <a:rPr lang="en-US" sz="1800" dirty="0">
                <a:latin typeface="Times New Roman" panose="02020603050405020304" pitchFamily="18" charset="0"/>
                <a:cs typeface="Times New Roman" panose="02020603050405020304" pitchFamily="18" charset="0"/>
              </a:rPr>
              <a:t>Handles missing data, scales numeric features, and encodes categorical variables.</a:t>
            </a:r>
          </a:p>
          <a:p>
            <a:pPr marL="742950" lvl="1" indent="-285750" algn="l">
              <a:buFont typeface="+mj-lt"/>
              <a:buAutoNum type="arabicPeriod"/>
            </a:pPr>
            <a:r>
              <a:rPr lang="en-US" sz="1800" dirty="0">
                <a:latin typeface="Times New Roman" panose="02020603050405020304" pitchFamily="18" charset="0"/>
                <a:cs typeface="Times New Roman" panose="02020603050405020304" pitchFamily="18" charset="0"/>
              </a:rPr>
              <a:t>Ensures the data is in a suitable format for training machine learning models.</a:t>
            </a:r>
          </a:p>
          <a:p>
            <a:pPr algn="l">
              <a:buFont typeface="+mj-lt"/>
              <a:buAutoNum type="arabicPeriod"/>
            </a:pPr>
            <a:r>
              <a:rPr lang="en-US" sz="1800" b="1" dirty="0">
                <a:latin typeface="Times New Roman" panose="02020603050405020304" pitchFamily="18" charset="0"/>
                <a:cs typeface="Times New Roman" panose="02020603050405020304" pitchFamily="18" charset="0"/>
              </a:rPr>
              <a:t>Car Price Prediction Module</a:t>
            </a:r>
            <a:endParaRPr lang="en-US" sz="1800" dirty="0">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800" dirty="0">
                <a:latin typeface="Times New Roman" panose="02020603050405020304" pitchFamily="18" charset="0"/>
                <a:cs typeface="Times New Roman" panose="02020603050405020304" pitchFamily="18" charset="0"/>
              </a:rPr>
              <a:t>Utilizes regression algorithms to predict the resale value of cars based on attributes like:</a:t>
            </a:r>
          </a:p>
          <a:p>
            <a:pPr marL="1143000" lvl="2" indent="-228600" algn="l">
              <a:buFont typeface="+mj-lt"/>
              <a:buAutoNum type="arabicPeriod"/>
            </a:pPr>
            <a:r>
              <a:rPr lang="en-US" dirty="0">
                <a:latin typeface="Times New Roman" panose="02020603050405020304" pitchFamily="18" charset="0"/>
                <a:cs typeface="Times New Roman" panose="02020603050405020304" pitchFamily="18" charset="0"/>
              </a:rPr>
              <a:t>Current price, kilometers driven, fuel type, seller type, transmission type, and vehicle age.</a:t>
            </a:r>
          </a:p>
          <a:p>
            <a:pPr marL="742950" lvl="1" indent="-285750" algn="l">
              <a:buFont typeface="+mj-lt"/>
              <a:buAutoNum type="arabicPeriod"/>
            </a:pPr>
            <a:r>
              <a:rPr lang="en-US" sz="1800" dirty="0">
                <a:latin typeface="Times New Roman" panose="02020603050405020304" pitchFamily="18" charset="0"/>
                <a:cs typeface="Times New Roman" panose="02020603050405020304" pitchFamily="18" charset="0"/>
              </a:rPr>
              <a:t>Provides user-friendly input options for entering car details through the UI.</a:t>
            </a:r>
          </a:p>
          <a:p>
            <a:pPr algn="l">
              <a:buFont typeface="+mj-lt"/>
              <a:buAutoNum type="arabicPeriod"/>
            </a:pPr>
            <a:r>
              <a:rPr lang="en-US" sz="1800" b="1" dirty="0">
                <a:latin typeface="Times New Roman" panose="02020603050405020304" pitchFamily="18" charset="0"/>
                <a:cs typeface="Times New Roman" panose="02020603050405020304" pitchFamily="18" charset="0"/>
              </a:rPr>
              <a:t>Predictive Maintenance Module</a:t>
            </a:r>
            <a:endParaRPr lang="en-US" sz="1800" dirty="0">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800" dirty="0">
                <a:latin typeface="Times New Roman" panose="02020603050405020304" pitchFamily="18" charset="0"/>
                <a:cs typeface="Times New Roman" panose="02020603050405020304" pitchFamily="18" charset="0"/>
              </a:rPr>
              <a:t>Monitors sensor data (vibration, temperature, and pressure) in real-time.</a:t>
            </a:r>
          </a:p>
          <a:p>
            <a:pPr marL="742950" lvl="1" indent="-285750" algn="l">
              <a:buFont typeface="+mj-lt"/>
              <a:buAutoNum type="arabicPeriod"/>
            </a:pPr>
            <a:r>
              <a:rPr lang="en-US" sz="1800" dirty="0">
                <a:latin typeface="Times New Roman" panose="02020603050405020304" pitchFamily="18" charset="0"/>
                <a:cs typeface="Times New Roman" panose="02020603050405020304" pitchFamily="18" charset="0"/>
              </a:rPr>
              <a:t>Predicts maintenance needs using classification algorithms.</a:t>
            </a:r>
          </a:p>
          <a:p>
            <a:pPr marL="742950" lvl="1" indent="-285750" algn="l">
              <a:buFont typeface="+mj-lt"/>
              <a:buAutoNum type="arabicPeriod"/>
            </a:pPr>
            <a:r>
              <a:rPr lang="en-US" sz="1800" dirty="0">
                <a:latin typeface="Times New Roman" panose="02020603050405020304" pitchFamily="18" charset="0"/>
                <a:cs typeface="Times New Roman" panose="02020603050405020304" pitchFamily="18" charset="0"/>
              </a:rPr>
              <a:t>Displays sensor metrics and alerts for potential failures.</a:t>
            </a:r>
          </a:p>
        </p:txBody>
      </p:sp>
    </p:spTree>
    <p:extLst>
      <p:ext uri="{BB962C8B-B14F-4D97-AF65-F5344CB8AC3E}">
        <p14:creationId xmlns:p14="http://schemas.microsoft.com/office/powerpoint/2010/main" val="224958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D8B70-97C7-BB68-AFEF-1DDFF08A58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0F7A2-79F5-0804-6EDF-3073DAEFAEE2}"/>
              </a:ext>
            </a:extLst>
          </p:cNvPr>
          <p:cNvSpPr>
            <a:spLocks noGrp="1"/>
          </p:cNvSpPr>
          <p:nvPr>
            <p:ph type="ctrTitle"/>
          </p:nvPr>
        </p:nvSpPr>
        <p:spPr>
          <a:xfrm>
            <a:off x="340459" y="304800"/>
            <a:ext cx="9144000" cy="891494"/>
          </a:xfrm>
        </p:spPr>
        <p:txBody>
          <a:bodyPr>
            <a:normAutofit/>
          </a:bodyPr>
          <a:lstStyle/>
          <a:p>
            <a:pPr algn="l"/>
            <a:r>
              <a:rPr lang="en-IN" sz="4000" b="1" u="sng" dirty="0"/>
              <a:t>Module </a:t>
            </a:r>
          </a:p>
        </p:txBody>
      </p:sp>
      <p:sp>
        <p:nvSpPr>
          <p:cNvPr id="3" name="Subtitle 2">
            <a:extLst>
              <a:ext uri="{FF2B5EF4-FFF2-40B4-BE49-F238E27FC236}">
                <a16:creationId xmlns:a16="http://schemas.microsoft.com/office/drawing/2014/main" id="{906CFE57-4962-FBD5-0F61-B43CE62650FD}"/>
              </a:ext>
            </a:extLst>
          </p:cNvPr>
          <p:cNvSpPr>
            <a:spLocks noGrp="1"/>
          </p:cNvSpPr>
          <p:nvPr>
            <p:ph type="subTitle" idx="1"/>
          </p:nvPr>
        </p:nvSpPr>
        <p:spPr>
          <a:xfrm>
            <a:off x="526643" y="1784873"/>
            <a:ext cx="11387960" cy="4342658"/>
          </a:xfrm>
        </p:spPr>
        <p:txBody>
          <a:bodyPr>
            <a:noAutofit/>
          </a:bodyPr>
          <a:lstStyle/>
          <a:p>
            <a:pPr algn="l"/>
            <a:r>
              <a:rPr lang="en-US" sz="2000" b="1" dirty="0">
                <a:latin typeface="Times New Roman" panose="02020603050405020304" pitchFamily="18" charset="0"/>
                <a:cs typeface="Times New Roman" panose="02020603050405020304" pitchFamily="18" charset="0"/>
              </a:rPr>
              <a:t>4.Visualization and Monitoring Module</a:t>
            </a:r>
            <a:endParaRPr lang="en-US" sz="2000" dirty="0">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dirty="0">
                <a:latin typeface="Times New Roman" panose="02020603050405020304" pitchFamily="18" charset="0"/>
                <a:cs typeface="Times New Roman" panose="02020603050405020304" pitchFamily="18" charset="0"/>
              </a:rPr>
              <a:t>Generates real-time graphs for sensor data trends using </a:t>
            </a:r>
            <a:r>
              <a:rPr lang="en-US" dirty="0" err="1">
                <a:latin typeface="Times New Roman" panose="02020603050405020304" pitchFamily="18" charset="0"/>
                <a:cs typeface="Times New Roman" panose="02020603050405020304" pitchFamily="18" charset="0"/>
              </a:rPr>
              <a:t>Plotly</a:t>
            </a:r>
            <a:r>
              <a:rPr lang="en-US" dirty="0">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dirty="0">
                <a:latin typeface="Times New Roman" panose="02020603050405020304" pitchFamily="18" charset="0"/>
                <a:cs typeface="Times New Roman" panose="02020603050405020304" pitchFamily="18" charset="0"/>
              </a:rPr>
              <a:t>Provides dashboards for tracking predictions and system performance</a:t>
            </a:r>
          </a:p>
          <a:p>
            <a:pPr algn="l"/>
            <a:r>
              <a:rPr lang="en-US" sz="2000" b="1" dirty="0">
                <a:latin typeface="Times New Roman" panose="02020603050405020304" pitchFamily="18" charset="0"/>
                <a:cs typeface="Times New Roman" panose="02020603050405020304" pitchFamily="18" charset="0"/>
              </a:rPr>
              <a:t>5.Model Training and Deployment Module</a:t>
            </a:r>
            <a:endParaRPr lang="en-US" sz="2000" dirty="0">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dirty="0">
                <a:latin typeface="Times New Roman" panose="02020603050405020304" pitchFamily="18" charset="0"/>
                <a:cs typeface="Times New Roman" panose="02020603050405020304" pitchFamily="18" charset="0"/>
              </a:rPr>
              <a:t>Trains and fine-tunes machine learning models (e.g., Random Forest,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dirty="0">
                <a:latin typeface="Times New Roman" panose="02020603050405020304" pitchFamily="18" charset="0"/>
                <a:cs typeface="Times New Roman" panose="02020603050405020304" pitchFamily="18" charset="0"/>
              </a:rPr>
              <a:t>Deploys the models for real-time predictions and maintenance alerts.</a:t>
            </a:r>
          </a:p>
          <a:p>
            <a:pPr algn="l"/>
            <a:r>
              <a:rPr lang="en-US" sz="2000" b="1" dirty="0">
                <a:latin typeface="Times New Roman" panose="02020603050405020304" pitchFamily="18" charset="0"/>
                <a:cs typeface="Times New Roman" panose="02020603050405020304" pitchFamily="18" charset="0"/>
              </a:rPr>
              <a:t>6.User Interface Module</a:t>
            </a:r>
            <a:endParaRPr lang="en-US" sz="2000" dirty="0">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dirty="0">
                <a:latin typeface="Times New Roman" panose="02020603050405020304" pitchFamily="18" charset="0"/>
                <a:cs typeface="Times New Roman" panose="02020603050405020304" pitchFamily="18" charset="0"/>
              </a:rPr>
              <a:t>Developed using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for an interactive and intuitive UI.</a:t>
            </a:r>
          </a:p>
          <a:p>
            <a:pPr marL="742950" lvl="1" indent="-285750" algn="l">
              <a:buFont typeface="+mj-lt"/>
              <a:buAutoNum type="arabicPeriod"/>
            </a:pPr>
            <a:r>
              <a:rPr lang="en-US" dirty="0">
                <a:latin typeface="Times New Roman" panose="02020603050405020304" pitchFamily="18" charset="0"/>
                <a:cs typeface="Times New Roman" panose="02020603050405020304" pitchFamily="18" charset="0"/>
              </a:rPr>
              <a:t>Enables users to toggle between "Car Price Prediction" and "Predictive Maintenance" pipelines.</a:t>
            </a:r>
          </a:p>
        </p:txBody>
      </p:sp>
    </p:spTree>
    <p:extLst>
      <p:ext uri="{BB962C8B-B14F-4D97-AF65-F5344CB8AC3E}">
        <p14:creationId xmlns:p14="http://schemas.microsoft.com/office/powerpoint/2010/main" val="1551780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D8B70-97C7-BB68-AFEF-1DDFF08A58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0F7A2-79F5-0804-6EDF-3073DAEFAEE2}"/>
              </a:ext>
            </a:extLst>
          </p:cNvPr>
          <p:cNvSpPr>
            <a:spLocks noGrp="1"/>
          </p:cNvSpPr>
          <p:nvPr>
            <p:ph type="ctrTitle"/>
          </p:nvPr>
        </p:nvSpPr>
        <p:spPr>
          <a:xfrm>
            <a:off x="421539" y="73572"/>
            <a:ext cx="9144000" cy="891494"/>
          </a:xfrm>
        </p:spPr>
        <p:txBody>
          <a:bodyPr>
            <a:normAutofit/>
          </a:bodyPr>
          <a:lstStyle/>
          <a:p>
            <a:pPr algn="l"/>
            <a:r>
              <a:rPr lang="en-IN" sz="4000" b="1" u="sng" dirty="0"/>
              <a:t>Algorithms</a:t>
            </a:r>
          </a:p>
        </p:txBody>
      </p:sp>
      <p:sp>
        <p:nvSpPr>
          <p:cNvPr id="3" name="Subtitle 2">
            <a:extLst>
              <a:ext uri="{FF2B5EF4-FFF2-40B4-BE49-F238E27FC236}">
                <a16:creationId xmlns:a16="http://schemas.microsoft.com/office/drawing/2014/main" id="{906CFE57-4962-FBD5-0F61-B43CE62650FD}"/>
              </a:ext>
            </a:extLst>
          </p:cNvPr>
          <p:cNvSpPr>
            <a:spLocks noGrp="1"/>
          </p:cNvSpPr>
          <p:nvPr>
            <p:ph type="subTitle" idx="1"/>
          </p:nvPr>
        </p:nvSpPr>
        <p:spPr>
          <a:xfrm>
            <a:off x="495112" y="1163077"/>
            <a:ext cx="11387960" cy="5195681"/>
          </a:xfrm>
        </p:spPr>
        <p:txBody>
          <a:bodyPr>
            <a:noAutofit/>
          </a:bodyPr>
          <a:lstStyle/>
          <a:p>
            <a:pPr algn="l">
              <a:buFont typeface="+mj-lt"/>
              <a:buAutoNum type="arabicPeriod"/>
            </a:pPr>
            <a:r>
              <a:rPr lang="en-US" b="1" dirty="0"/>
              <a:t>Linear Regression</a:t>
            </a:r>
            <a:endParaRPr lang="en-US" dirty="0"/>
          </a:p>
          <a:p>
            <a:pPr marL="742950" lvl="1" indent="-285750" algn="l">
              <a:buFont typeface="+mj-lt"/>
              <a:buAutoNum type="arabicPeriod"/>
            </a:pPr>
            <a:r>
              <a:rPr lang="en-US" dirty="0"/>
              <a:t>Used in the Car Price Prediction module for its simplicity and ability to model relationships between continuous variables.</a:t>
            </a:r>
          </a:p>
          <a:p>
            <a:pPr marL="742950" lvl="1" indent="-285750" algn="l">
              <a:buFont typeface="+mj-lt"/>
              <a:buAutoNum type="arabicPeriod"/>
            </a:pPr>
            <a:r>
              <a:rPr lang="en-US" dirty="0"/>
              <a:t>Predicts car prices by learning coefficients based on the input features.</a:t>
            </a:r>
          </a:p>
          <a:p>
            <a:pPr algn="l">
              <a:buFont typeface="+mj-lt"/>
              <a:buAutoNum type="arabicPeriod"/>
            </a:pPr>
            <a:r>
              <a:rPr lang="en-US" b="1" dirty="0"/>
              <a:t>Random Forest Regressor</a:t>
            </a:r>
            <a:endParaRPr lang="en-US" dirty="0"/>
          </a:p>
          <a:p>
            <a:pPr marL="742950" lvl="1" indent="-285750" algn="l">
              <a:buFont typeface="+mj-lt"/>
              <a:buAutoNum type="arabicPeriod"/>
            </a:pPr>
            <a:r>
              <a:rPr lang="en-US" dirty="0"/>
              <a:t>Employed for robust car price prediction, handling non-linear relationships and feature interactions effectively.</a:t>
            </a:r>
          </a:p>
          <a:p>
            <a:pPr algn="l">
              <a:buFont typeface="+mj-lt"/>
              <a:buAutoNum type="arabicPeriod"/>
            </a:pPr>
            <a:r>
              <a:rPr lang="en-US" b="1" dirty="0"/>
              <a:t>Random Forest Classifier</a:t>
            </a:r>
            <a:endParaRPr lang="en-US" dirty="0"/>
          </a:p>
          <a:p>
            <a:pPr marL="742950" lvl="1" indent="-285750" algn="l">
              <a:buFont typeface="+mj-lt"/>
              <a:buAutoNum type="arabicPeriod"/>
            </a:pPr>
            <a:r>
              <a:rPr lang="en-US" dirty="0"/>
              <a:t>Used in the Predictive Maintenance module for predicting maintenance needs.</a:t>
            </a:r>
          </a:p>
          <a:p>
            <a:pPr marL="742950" lvl="1" indent="-285750" algn="l">
              <a:buFont typeface="+mj-lt"/>
              <a:buAutoNum type="arabicPeriod"/>
            </a:pPr>
            <a:r>
              <a:rPr lang="en-US" dirty="0"/>
              <a:t>Handles multi-feature inputs (vibration, temperature, pressure) to classify whether maintenance is required.</a:t>
            </a:r>
          </a:p>
          <a:p>
            <a:pPr algn="l"/>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120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TotalTime>
  <Words>1394</Words>
  <Application>Microsoft Office PowerPoint</Application>
  <PresentationFormat>Widescreen</PresentationFormat>
  <Paragraphs>114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Arial</vt:lpstr>
      <vt:lpstr>Calibri</vt:lpstr>
      <vt:lpstr>Calibri Light</vt:lpstr>
      <vt:lpstr>Times New Roman</vt:lpstr>
      <vt:lpstr>Office Theme</vt:lpstr>
      <vt:lpstr>Car Price with Maintenance Prediction by using Machine Learning</vt:lpstr>
      <vt:lpstr>Abstract</vt:lpstr>
      <vt:lpstr>Introduction</vt:lpstr>
      <vt:lpstr>Existing System</vt:lpstr>
      <vt:lpstr>Proposed System</vt:lpstr>
      <vt:lpstr>LITERATURE REVIEW</vt:lpstr>
      <vt:lpstr>Module </vt:lpstr>
      <vt:lpstr>Module </vt:lpstr>
      <vt:lpstr>Algorithms</vt:lpstr>
      <vt:lpstr>Algorithms</vt:lpstr>
      <vt:lpstr>PowerPoint Presentation</vt:lpstr>
      <vt:lpstr>PowerPoint Presentation</vt:lpstr>
      <vt:lpstr>PowerPoint Presentation</vt:lpstr>
      <vt:lpstr>Block Diagram  </vt:lpstr>
      <vt:lpstr>UML Diagrams</vt:lpstr>
      <vt:lpstr>Usecase Diagrams</vt:lpstr>
      <vt:lpstr>Data Flow Diagrams</vt:lpstr>
      <vt:lpstr>Sequance Diagrams</vt:lpstr>
      <vt:lpstr>Active Diagrams</vt:lpstr>
      <vt:lpstr>Final Output</vt:lpstr>
      <vt:lpstr>Final Output</vt:lpstr>
      <vt:lpstr>Final Output</vt:lpstr>
      <vt:lpstr>Final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with Maintenance Prediction by using Machine Learning</dc:title>
  <dc:creator>Subramanyam Rekhandar</dc:creator>
  <cp:lastModifiedBy>Subramanyam Rekhandar</cp:lastModifiedBy>
  <cp:revision>4</cp:revision>
  <dcterms:created xsi:type="dcterms:W3CDTF">2024-12-03T07:11:17Z</dcterms:created>
  <dcterms:modified xsi:type="dcterms:W3CDTF">2025-01-24T05:11:03Z</dcterms:modified>
</cp:coreProperties>
</file>