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27200-389D-4A65-9959-999C8736F2BB}" v="11" dt="2025-02-15T04:36:52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4938-8CE2-0E68-BEE1-1389D66E2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CE99E-30DA-262B-9CC3-69B931E39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ED0C-5AEE-700B-D6E2-DD13031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F55-3E99-4624-810E-4AE0D39953D4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CBA55-7F33-665D-03A5-52E453B7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64BED-28F2-971D-3216-ABD766CD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17D-0E55-4364-8CAD-66C2A4289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47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4529-D9A8-7B22-4302-503FB3BA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39A13-85C0-C832-602A-6D057B997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49182-E6FA-E14E-FEF7-253549FF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F55-3E99-4624-810E-4AE0D39953D4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60EF7-0889-5E60-2BC0-D5A4C2D0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ACD2-D2FE-0BD8-6F50-D55CAB46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17D-0E55-4364-8CAD-66C2A4289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2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9E3D5-FE84-E82D-7951-FF242FC1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B6CCA-75ED-A0C3-2D5A-556818151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3AA3-1A35-7EA5-BE52-91008C95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F55-3E99-4624-810E-4AE0D39953D4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A6069-357F-2990-F326-367D469E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4535-9F39-4967-B1C8-D05E0E74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17D-0E55-4364-8CAD-66C2A4289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2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51A1-E017-B7A4-3933-6A0DF62F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D42E-EE67-05EB-CAE5-C46B72C1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5930-5058-A39A-D25A-E5807F2E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F55-3E99-4624-810E-4AE0D39953D4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49338-CA77-51D4-C3BF-BCF3B7B4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FD94-4334-EB35-35EC-1970D9C8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17D-0E55-4364-8CAD-66C2A4289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90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B803-CC02-DFA2-FEF5-4C7475FE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D321A-9EBA-5162-BAD4-2E4B3F7B0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E50D8-E104-3158-ADEF-F1065B04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F55-3E99-4624-810E-4AE0D39953D4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FDB5-D1A8-68F7-CEBC-66A728B6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421B-8E0A-555C-9D2F-6E8E3953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17D-0E55-4364-8CAD-66C2A4289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0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081F-8C27-7B31-898F-885BE12F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960E3-68F0-917D-4B50-5278582E2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03972-2A31-1FC5-F1FA-7C53CD8A2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1A169-1A49-8867-D16F-5DDA80A3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F55-3E99-4624-810E-4AE0D39953D4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EC368-B2ED-5A11-2D69-5C5B0AB0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0E34-32C2-9AF0-050B-6C5AAC6D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17D-0E55-4364-8CAD-66C2A4289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35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E16F-7D8C-DE28-8B8D-CF69974C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D84B-7DB9-D992-FCE3-CBFBA463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6BD2F-99A1-BE39-D8D5-791EE78B0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80265-BCB3-0DDA-FD47-FB767BBF3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9A701-C05C-BFA1-44AA-4F4644188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C4B45-DE67-497F-CD22-4DB68D8E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F55-3E99-4624-810E-4AE0D39953D4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58DBA-4A45-1590-94A8-7307078D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0F211-2CAD-DA22-56E4-3450B012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17D-0E55-4364-8CAD-66C2A4289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5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D885-C660-2929-DD7A-530C2B34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852BA-F4B1-3CE3-CBCE-4046D5B5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F55-3E99-4624-810E-4AE0D39953D4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2E81C-027C-DEC4-D646-BE90FC69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C0731-F4D9-8582-86F7-23C24F05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17D-0E55-4364-8CAD-66C2A4289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8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B0EF4-D763-E5D5-D29D-7ED4ECFC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F55-3E99-4624-810E-4AE0D39953D4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4ED28-709C-76DB-71FC-E9CABA34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0E7F6-1892-DDCE-3B57-6CA865AB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17D-0E55-4364-8CAD-66C2A4289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09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6236-801B-807E-F4EC-B57071EF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D2BC-7058-38E7-8DE7-F598BA7A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101A-B844-EA87-7E11-C63CE73C4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EC6CB-3E9F-4992-2409-B466334A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F55-3E99-4624-810E-4AE0D39953D4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C8124-42D8-D978-36EB-CB674553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4C317-1864-58D4-6C70-5C83ADCB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17D-0E55-4364-8CAD-66C2A4289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22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60AB-4DB1-E29E-2ECC-279A69B6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943A5-CEB9-73AA-221F-D863FD670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8E18C-FE6F-27F7-4751-E74FD25B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36E85-8ACB-90CD-41F2-162056BB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F55-3E99-4624-810E-4AE0D39953D4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EE4BC-DC88-EBF6-8174-57272FB6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DB639-4C41-A6E6-422E-64ABA8DC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417D-0E55-4364-8CAD-66C2A4289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9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7339E-1126-F96C-D8FB-EDFEC018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953BA-72CD-615C-7798-AEDE5DC9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F6BFF-847E-7DA3-1596-9FE420171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4DF55-3E99-4624-810E-4AE0D39953D4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7313-9909-0540-ADB8-0B22C8218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FF66D-A0C5-2166-EFD2-E40C7D9C0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C417D-0E55-4364-8CAD-66C2A4289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08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0E27-B462-1FCA-0E1B-6A669B968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3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Learning-Based Systems for Detecting Hate Speech and Offensive Language in Texts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00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A7C7-28EE-C7C4-A97C-4002CB1F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Block Diagram </a:t>
            </a:r>
            <a:endParaRPr lang="en-IN" dirty="0"/>
          </a:p>
        </p:txBody>
      </p:sp>
      <p:pic>
        <p:nvPicPr>
          <p:cNvPr id="5" name="Content Placeholder 4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AB9DC7E4-E9E3-8B60-FE86-FCC45E4F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930" y="1825625"/>
            <a:ext cx="5144140" cy="4351338"/>
          </a:xfrm>
        </p:spPr>
      </p:pic>
    </p:spTree>
    <p:extLst>
      <p:ext uri="{BB962C8B-B14F-4D97-AF65-F5344CB8AC3E}">
        <p14:creationId xmlns:p14="http://schemas.microsoft.com/office/powerpoint/2010/main" val="71241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9847-D1DE-3582-3FF7-B88F9D2F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UML Diagrams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ACB8-A349-9DEA-2BE4-9F7F34EA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Use Case Diagram</a:t>
            </a:r>
          </a:p>
          <a:p>
            <a:pPr marL="457200" indent="-457200">
              <a:buAutoNum type="arabi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Data Flow Diagram</a:t>
            </a:r>
            <a:endParaRPr lang="en-US" sz="2800" b="1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Sequence Diagram</a:t>
            </a:r>
          </a:p>
          <a:p>
            <a:pPr marL="457200" indent="-457200">
              <a:buAutoNum type="arabicPeriod"/>
            </a:pPr>
            <a:r>
              <a:rPr lang="en-IN" sz="2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State Diagram</a:t>
            </a:r>
            <a:endParaRPr lang="en-US" sz="2800" b="1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457200" indent="-457200">
              <a:buAutoNum type="arabicPeriod"/>
            </a:pPr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94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B446-9990-1CD3-69A2-D523E7D2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Use case Diagrams</a:t>
            </a:r>
            <a:endParaRPr lang="en-IN" dirty="0"/>
          </a:p>
        </p:txBody>
      </p:sp>
      <p:pic>
        <p:nvPicPr>
          <p:cNvPr id="5" name="Content Placeholder 4" descr="A diagram of a machine&#10;&#10;AI-generated content may be incorrect.">
            <a:extLst>
              <a:ext uri="{FF2B5EF4-FFF2-40B4-BE49-F238E27FC236}">
                <a16:creationId xmlns:a16="http://schemas.microsoft.com/office/drawing/2014/main" id="{32B58616-AF4F-2328-F48E-614D12A34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32" y="1910264"/>
            <a:ext cx="6706536" cy="4182059"/>
          </a:xfrm>
        </p:spPr>
      </p:pic>
    </p:spTree>
    <p:extLst>
      <p:ext uri="{BB962C8B-B14F-4D97-AF65-F5344CB8AC3E}">
        <p14:creationId xmlns:p14="http://schemas.microsoft.com/office/powerpoint/2010/main" val="2030573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FC20-0EF8-F611-A949-7ECC8284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Data Flow Diagrams</a:t>
            </a:r>
            <a:endParaRPr lang="en-IN" dirty="0"/>
          </a:p>
        </p:txBody>
      </p:sp>
      <p:pic>
        <p:nvPicPr>
          <p:cNvPr id="5" name="Content Placeholder 4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BD74BB27-EA9D-387C-A853-4F2138442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39" y="2456290"/>
            <a:ext cx="6384576" cy="1945419"/>
          </a:xfrm>
        </p:spPr>
      </p:pic>
    </p:spTree>
    <p:extLst>
      <p:ext uri="{BB962C8B-B14F-4D97-AF65-F5344CB8AC3E}">
        <p14:creationId xmlns:p14="http://schemas.microsoft.com/office/powerpoint/2010/main" val="196791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1492-A979-E339-6E95-470FB848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 err="1"/>
              <a:t>Sequance</a:t>
            </a:r>
            <a:r>
              <a:rPr lang="en-IN" sz="4400" u="sng" dirty="0"/>
              <a:t> Diagrams</a:t>
            </a:r>
            <a:endParaRPr lang="en-IN" dirty="0"/>
          </a:p>
        </p:txBody>
      </p:sp>
      <p:pic>
        <p:nvPicPr>
          <p:cNvPr id="5" name="Content Placeholder 4" descr="A diagram of a political speech&#10;&#10;AI-generated content may be incorrect.">
            <a:extLst>
              <a:ext uri="{FF2B5EF4-FFF2-40B4-BE49-F238E27FC236}">
                <a16:creationId xmlns:a16="http://schemas.microsoft.com/office/drawing/2014/main" id="{113C02B5-A4A4-21E6-C24C-47DE94BB9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27" y="2120675"/>
            <a:ext cx="6416923" cy="2817186"/>
          </a:xfrm>
        </p:spPr>
      </p:pic>
    </p:spTree>
    <p:extLst>
      <p:ext uri="{BB962C8B-B14F-4D97-AF65-F5344CB8AC3E}">
        <p14:creationId xmlns:p14="http://schemas.microsoft.com/office/powerpoint/2010/main" val="391781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481F-3622-6A83-D0CF-254CE0C8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Active Diagrams</a:t>
            </a:r>
            <a:endParaRPr lang="en-IN" dirty="0"/>
          </a:p>
        </p:txBody>
      </p:sp>
      <p:pic>
        <p:nvPicPr>
          <p:cNvPr id="5" name="Content Placeholder 4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57D7E514-B245-ED3F-AAAC-9D8981C38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55" y="1825625"/>
            <a:ext cx="4202689" cy="4351338"/>
          </a:xfrm>
        </p:spPr>
      </p:pic>
    </p:spTree>
    <p:extLst>
      <p:ext uri="{BB962C8B-B14F-4D97-AF65-F5344CB8AC3E}">
        <p14:creationId xmlns:p14="http://schemas.microsoft.com/office/powerpoint/2010/main" val="3834744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6688-8F88-F0F1-AC6C-72026E8F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Final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CAA9-F089-C992-2C6F-49CD84EE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The </a:t>
            </a:r>
            <a:r>
              <a:rPr lang="en-US" sz="2000" b="1" dirty="0"/>
              <a:t>Deep Learning-Based Hate Speech and Offensive Language Detection System</a:t>
            </a:r>
            <a:r>
              <a:rPr lang="en-US" sz="2000" dirty="0"/>
              <a:t> successfully classifies text into </a:t>
            </a:r>
            <a:r>
              <a:rPr lang="en-US" sz="2000" b="1" dirty="0"/>
              <a:t>hate speech, offensive language, or neutral speech</a:t>
            </a:r>
            <a:r>
              <a:rPr lang="en-US" sz="2000" dirty="0"/>
              <a:t> with high accuracy. Using </a:t>
            </a:r>
            <a:r>
              <a:rPr lang="en-US" sz="2000" b="1" dirty="0"/>
              <a:t>NLP techniques and transformer models like BERT</a:t>
            </a:r>
            <a:r>
              <a:rPr lang="en-US" sz="2000" dirty="0"/>
              <a:t>, the system efficiently analyzes textual data from various sources, including </a:t>
            </a:r>
            <a:r>
              <a:rPr lang="en-US" sz="2000" b="1" dirty="0"/>
              <a:t>social media, forums, and online discussions</a:t>
            </a:r>
            <a:r>
              <a:rPr lang="en-US" sz="2000" dirty="0"/>
              <a:t>. The final output includes a </a:t>
            </a:r>
            <a:r>
              <a:rPr lang="en-US" sz="2000" b="1" dirty="0"/>
              <a:t>real-time detection dashboard</a:t>
            </a:r>
            <a:r>
              <a:rPr lang="en-US" sz="2000" dirty="0"/>
              <a:t>, where users can input text and receive an </a:t>
            </a:r>
            <a:r>
              <a:rPr lang="en-US" sz="2000" b="1" dirty="0"/>
              <a:t>instant classification result</a:t>
            </a:r>
            <a:r>
              <a:rPr lang="en-US" sz="2000" dirty="0"/>
              <a:t>. The model's performance is evaluated using </a:t>
            </a:r>
            <a:r>
              <a:rPr lang="en-US" sz="2000" b="1" dirty="0"/>
              <a:t>precision, recall, F1-score, and confusion matrices</a:t>
            </a:r>
            <a:r>
              <a:rPr lang="en-US" sz="2000" dirty="0"/>
              <a:t>, ensuring reliable and fair detection. This system can be deployed as a </a:t>
            </a:r>
            <a:r>
              <a:rPr lang="en-US" sz="2000" b="1" dirty="0"/>
              <a:t>web-based or API-based solution</a:t>
            </a:r>
            <a:r>
              <a:rPr lang="en-US" sz="2000" dirty="0"/>
              <a:t> for seamless integration into </a:t>
            </a:r>
            <a:r>
              <a:rPr lang="en-US" sz="2000" b="1" dirty="0"/>
              <a:t>content moderation platforms</a:t>
            </a:r>
            <a:r>
              <a:rPr lang="en-US" sz="2000" dirty="0"/>
              <a:t>, contributing to a </a:t>
            </a:r>
            <a:r>
              <a:rPr lang="en-US" sz="2000" b="1" dirty="0"/>
              <a:t>safer and more responsible digital environment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2084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6714-0C98-6723-6D43-15E33CE2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Final Output</a:t>
            </a:r>
            <a:endParaRPr lang="en-IN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78381A-3724-EBBB-9361-488481CE5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851" y="2237105"/>
            <a:ext cx="4268534" cy="2234311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CB44CA-0B47-093F-B5A7-2B6DD38FF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94" y="2237104"/>
            <a:ext cx="5162306" cy="223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5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6EDA-6F72-166E-944F-F82CD282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Final Output</a:t>
            </a:r>
            <a:endParaRPr lang="en-IN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F0207F-3F81-9DD6-30A2-4A723A742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69" y="1596352"/>
            <a:ext cx="4629912" cy="1985799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E1E55A-9181-F598-52CE-AA1174CA4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44" y="3867913"/>
            <a:ext cx="4562856" cy="2202560"/>
          </a:xfrm>
          <a:prstGeom prst="rect">
            <a:avLst/>
          </a:prstGeom>
        </p:spPr>
      </p:pic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B852E1-457A-8D87-50E5-711D2C0CF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1596352"/>
            <a:ext cx="4474695" cy="1992637"/>
          </a:xfrm>
        </p:spPr>
      </p:pic>
    </p:spTree>
    <p:extLst>
      <p:ext uri="{BB962C8B-B14F-4D97-AF65-F5344CB8AC3E}">
        <p14:creationId xmlns:p14="http://schemas.microsoft.com/office/powerpoint/2010/main" val="1258860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4AAF-3E57-980E-358F-1DAD7866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1420-3E50-545C-80AF-2F5690F5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The </a:t>
            </a:r>
            <a:r>
              <a:rPr lang="en-US" sz="2000" b="1" dirty="0"/>
              <a:t>Deep Learning-Based Hate Speech and Offensive Language Detection System</a:t>
            </a:r>
            <a:r>
              <a:rPr lang="en-US" sz="2000" dirty="0"/>
              <a:t> provides a robust solution for moderating harmful content across digital platforms. By leveraging </a:t>
            </a:r>
            <a:r>
              <a:rPr lang="en-US" sz="2000" b="1" dirty="0"/>
              <a:t>advanced NLP techniques and transformer models like BERT</a:t>
            </a:r>
            <a:r>
              <a:rPr lang="en-US" sz="2000" dirty="0"/>
              <a:t>, the system offers high accuracy, scalability, and real-time detection capabilities. It effectively handles challenges such as </a:t>
            </a:r>
            <a:r>
              <a:rPr lang="en-US" sz="2000" b="1" dirty="0"/>
              <a:t>contextual understanding</a:t>
            </a:r>
            <a:r>
              <a:rPr lang="en-US" sz="2000" dirty="0"/>
              <a:t>, </a:t>
            </a:r>
            <a:r>
              <a:rPr lang="en-US" sz="2000" b="1" dirty="0"/>
              <a:t>sarcasm</a:t>
            </a:r>
            <a:r>
              <a:rPr lang="en-US" sz="2000" dirty="0"/>
              <a:t>, and </a:t>
            </a:r>
            <a:r>
              <a:rPr lang="en-US" sz="2000" b="1" dirty="0"/>
              <a:t>implicit hate speech</a:t>
            </a:r>
            <a:r>
              <a:rPr lang="en-US" sz="2000" dirty="0"/>
              <a:t>, ensuring comprehensive classification. This project demonstrates the potential of </a:t>
            </a:r>
            <a:r>
              <a:rPr lang="en-US" sz="2000" b="1" dirty="0"/>
              <a:t>deep learning models</a:t>
            </a:r>
            <a:r>
              <a:rPr lang="en-US" sz="2000" dirty="0"/>
              <a:t> in tackling social issues related to online hate speech, providing a </a:t>
            </a:r>
            <a:r>
              <a:rPr lang="en-US" sz="2000" b="1" dirty="0"/>
              <a:t>safe, inclusive online environment</a:t>
            </a:r>
            <a:r>
              <a:rPr lang="en-US" sz="2000" dirty="0"/>
              <a:t>. Future improvements could focus on enhancing model adaptability across languages, expanding datasets, and optimizing deployment in real-world scenarios.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9053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1A78-9EDF-6CB1-5AB5-DFA37364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20FC-92DA-44A8-85C0-0B436597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This project presents a </a:t>
            </a:r>
            <a:r>
              <a:rPr lang="en-US" sz="2000" b="1" dirty="0"/>
              <a:t>Deep Learning-Based System</a:t>
            </a:r>
            <a:r>
              <a:rPr lang="en-US" sz="2000" dirty="0"/>
              <a:t> for detecting </a:t>
            </a:r>
            <a:r>
              <a:rPr lang="en-US" sz="2000" b="1" dirty="0"/>
              <a:t>Hate Speech and Offensive Language</a:t>
            </a:r>
            <a:r>
              <a:rPr lang="en-US" sz="2000" dirty="0"/>
              <a:t> in text using </a:t>
            </a:r>
            <a:r>
              <a:rPr lang="en-US" sz="2000" b="1" dirty="0"/>
              <a:t>NLP and Transformer Models (BERT)</a:t>
            </a:r>
            <a:r>
              <a:rPr lang="en-US" sz="2000" dirty="0"/>
              <a:t>. The system processes textual data, classifies content as hate speech or non-hate speech, and ensures accurate identification of harmful language. It leverages </a:t>
            </a:r>
            <a:r>
              <a:rPr lang="en-US" sz="2000" b="1" dirty="0"/>
              <a:t>pretrained deep learning models</a:t>
            </a:r>
            <a:r>
              <a:rPr lang="en-US" sz="2000" dirty="0"/>
              <a:t>, advanced text preprocessing techniques, and real-time prediction capabilities. The system is designed for integration into </a:t>
            </a:r>
            <a:r>
              <a:rPr lang="en-US" sz="2000" b="1" dirty="0"/>
              <a:t>social media platforms and online forums</a:t>
            </a:r>
            <a:r>
              <a:rPr lang="en-US" sz="2000" dirty="0"/>
              <a:t> to promote safer digital interactions. Performance evaluation shows high accuracy, making it a </a:t>
            </a:r>
            <a:r>
              <a:rPr lang="en-US" sz="2000" b="1" dirty="0"/>
              <a:t>reliable solution for automated content moderation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2659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3F9F-B0FD-0CBB-3098-A9A5BB52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8360-C054-3A99-E322-2E76E6D0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0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D420-FF54-FC9D-3387-666CCEA9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FDAD-149A-6FAF-C435-9C2FEA393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Hate speech and offensive language on online platforms have become a major concern, requiring </a:t>
            </a:r>
            <a:r>
              <a:rPr lang="en-US" sz="2000" b="1" dirty="0"/>
              <a:t>automated detection systems</a:t>
            </a:r>
            <a:r>
              <a:rPr lang="en-US" sz="2000" dirty="0"/>
              <a:t> for effective moderation. This project utilizes </a:t>
            </a:r>
            <a:r>
              <a:rPr lang="en-US" sz="2000" b="1" dirty="0"/>
              <a:t>Deep Learning and Natural Language Processing (NLP)</a:t>
            </a:r>
            <a:r>
              <a:rPr lang="en-US" sz="2000" dirty="0"/>
              <a:t> to classify text as hate speech or non-hate speech. </a:t>
            </a:r>
            <a:r>
              <a:rPr lang="en-US" sz="2000" b="1" dirty="0"/>
              <a:t>Transformer-based models like BERT</a:t>
            </a:r>
            <a:r>
              <a:rPr lang="en-US" sz="2000" dirty="0"/>
              <a:t> are used to enhance accuracy in detecting harmful content. The system undergoes </a:t>
            </a:r>
            <a:r>
              <a:rPr lang="en-US" sz="2000" b="1" dirty="0"/>
              <a:t>text preprocessing, tokenization, and deep learning-based classification</a:t>
            </a:r>
            <a:r>
              <a:rPr lang="en-US" sz="2000" dirty="0"/>
              <a:t> to identify offensive language. It can be implemented in </a:t>
            </a:r>
            <a:r>
              <a:rPr lang="en-US" sz="2000" b="1" dirty="0"/>
              <a:t>social media, forums, and content moderation systems</a:t>
            </a:r>
            <a:r>
              <a:rPr lang="en-US" sz="2000" dirty="0"/>
              <a:t> for real-time filtering. By leveraging </a:t>
            </a:r>
            <a:r>
              <a:rPr lang="en-US" sz="2000" b="1" dirty="0"/>
              <a:t>large-scale datasets and advanced AI models</a:t>
            </a:r>
            <a:r>
              <a:rPr lang="en-US" sz="2000" dirty="0"/>
              <a:t>, the system ensures </a:t>
            </a:r>
            <a:r>
              <a:rPr lang="en-US" sz="2000" b="1" dirty="0"/>
              <a:t>high precision and reliability</a:t>
            </a:r>
            <a:r>
              <a:rPr lang="en-US" sz="2000" dirty="0"/>
              <a:t>. This approach helps create a </a:t>
            </a:r>
            <a:r>
              <a:rPr lang="en-US" sz="2000" b="1" dirty="0"/>
              <a:t>safer and more inclusive digital environment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1854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2098-DA63-4BBE-64FE-F0860E55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A844-902B-63BE-9605-FA7612E7D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Current hate speech detection systems primarily rely on </a:t>
            </a:r>
            <a:r>
              <a:rPr lang="en-US" sz="2000" b="1" dirty="0"/>
              <a:t>rule-based methods and traditional machine learning models</a:t>
            </a:r>
            <a:r>
              <a:rPr lang="en-US" sz="2000" dirty="0"/>
              <a:t> like SVM and Naïve Bayes. These approaches use </a:t>
            </a:r>
            <a:r>
              <a:rPr lang="en-US" sz="2000" b="1" dirty="0"/>
              <a:t>keyword matching and basic linguistic features</a:t>
            </a:r>
            <a:r>
              <a:rPr lang="en-US" sz="2000" dirty="0"/>
              <a:t> but struggle with context understanding. Many systems have </a:t>
            </a:r>
            <a:r>
              <a:rPr lang="en-US" sz="2000" b="1" dirty="0"/>
              <a:t>high false positives and negatives</a:t>
            </a:r>
            <a:r>
              <a:rPr lang="en-US" sz="2000" dirty="0"/>
              <a:t>, leading to inaccurate moderation. They lack the ability to </a:t>
            </a:r>
            <a:r>
              <a:rPr lang="en-US" sz="2000" b="1" dirty="0"/>
              <a:t>detect implicit hate speech, sarcasm, and evolving offensive language</a:t>
            </a:r>
            <a:r>
              <a:rPr lang="en-US" sz="2000" dirty="0"/>
              <a:t>. Additionally, traditional models require </a:t>
            </a:r>
            <a:r>
              <a:rPr lang="en-US" sz="2000" b="1" dirty="0"/>
              <a:t>manual feature engineering</a:t>
            </a:r>
            <a:r>
              <a:rPr lang="en-US" sz="2000" dirty="0"/>
              <a:t>, making them less efficient for large-scale data. Most existing systems </a:t>
            </a:r>
            <a:r>
              <a:rPr lang="en-US" sz="2000" b="1" dirty="0"/>
              <a:t>do not generalize well across different languages and platforms</a:t>
            </a:r>
            <a:r>
              <a:rPr lang="en-US" sz="2000" dirty="0"/>
              <a:t>. Due to these limitations, there is a need for </a:t>
            </a:r>
            <a:r>
              <a:rPr lang="en-US" sz="2000" b="1" dirty="0"/>
              <a:t>a more advanced deep learning-based approach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1860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D41A-1AFA-9040-881D-D44D95CD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4D944-70EA-133E-00FA-2F9A8A4A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The proposed system leverages </a:t>
            </a:r>
            <a:r>
              <a:rPr lang="en-US" sz="2000" b="1" dirty="0"/>
              <a:t>Deep Learning and NLP techniques</a:t>
            </a:r>
            <a:r>
              <a:rPr lang="en-US" sz="2000" dirty="0"/>
              <a:t> to accurately detect </a:t>
            </a:r>
            <a:r>
              <a:rPr lang="en-US" sz="2000" b="1" dirty="0"/>
              <a:t>hate speech and offensive language</a:t>
            </a:r>
            <a:r>
              <a:rPr lang="en-US" sz="2000" dirty="0"/>
              <a:t> in text. It utilizes </a:t>
            </a:r>
            <a:r>
              <a:rPr lang="en-US" sz="2000" b="1" dirty="0"/>
              <a:t>transformer-based models like BERT</a:t>
            </a:r>
            <a:r>
              <a:rPr lang="en-US" sz="2000" dirty="0"/>
              <a:t> for contextual understanding, reducing false positives and negatives. Advanced </a:t>
            </a:r>
            <a:r>
              <a:rPr lang="en-US" sz="2000" b="1" dirty="0"/>
              <a:t>text preprocessing, tokenization, and embedding techniques</a:t>
            </a:r>
            <a:r>
              <a:rPr lang="en-US" sz="2000" dirty="0"/>
              <a:t> enhance model accuracy. The system can </a:t>
            </a:r>
            <a:r>
              <a:rPr lang="en-US" sz="2000" b="1" dirty="0"/>
              <a:t>identify implicit hate speech, sarcasm, and evolving language patterns</a:t>
            </a:r>
            <a:r>
              <a:rPr lang="en-US" sz="2000" dirty="0"/>
              <a:t>. It supports </a:t>
            </a:r>
            <a:r>
              <a:rPr lang="en-US" sz="2000" b="1" dirty="0"/>
              <a:t>real-time analysis for social media platforms, forums, and online communities</a:t>
            </a:r>
            <a:r>
              <a:rPr lang="en-US" sz="2000" dirty="0"/>
              <a:t>. The model is trained on </a:t>
            </a:r>
            <a:r>
              <a:rPr lang="en-US" sz="2000" b="1" dirty="0"/>
              <a:t>large-scale datasets</a:t>
            </a:r>
            <a:r>
              <a:rPr lang="en-US" sz="2000" dirty="0"/>
              <a:t>, ensuring better generalization across different domains. This approach provides a </a:t>
            </a:r>
            <a:r>
              <a:rPr lang="en-US" sz="2000" b="1" dirty="0"/>
              <a:t>highly accurate and scalable solution for automated content moderation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32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5DE6-2131-5AFE-5138-B86B11E0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u="sng" dirty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97B9-4067-86E5-7AB9-20C8F8A7F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Various studies have explored </a:t>
            </a:r>
            <a:r>
              <a:rPr lang="en-US" sz="2000" b="1" dirty="0"/>
              <a:t>hate speech detection using machine learning and NLP techniques</a:t>
            </a:r>
            <a:r>
              <a:rPr lang="en-US" sz="2000" dirty="0"/>
              <a:t>. Early approaches relied on </a:t>
            </a:r>
            <a:r>
              <a:rPr lang="en-US" sz="2000" b="1" dirty="0"/>
              <a:t>rule-based systems and statistical models</a:t>
            </a:r>
            <a:r>
              <a:rPr lang="en-US" sz="2000" dirty="0"/>
              <a:t> like Naïve Bayes and SVM, but they lacked contextual understanding. Recent research focuses on </a:t>
            </a:r>
            <a:r>
              <a:rPr lang="en-US" sz="2000" b="1" dirty="0"/>
              <a:t>deep learning models</a:t>
            </a:r>
            <a:r>
              <a:rPr lang="en-US" sz="2000" dirty="0"/>
              <a:t>, such as CNNs, RNNs, and transformer-based architectures like BERT, which improve accuracy. Studies highlight challenges like </a:t>
            </a:r>
            <a:r>
              <a:rPr lang="en-US" sz="2000" b="1" dirty="0"/>
              <a:t>bias in training data, multilingual detection, and sarcasm identification</a:t>
            </a:r>
            <a:r>
              <a:rPr lang="en-US" sz="2000" dirty="0"/>
              <a:t>. Several benchmark datasets, including </a:t>
            </a:r>
            <a:r>
              <a:rPr lang="en-US" sz="2000" b="1" dirty="0"/>
              <a:t>Twitter and Reddit hate speech corpora</a:t>
            </a:r>
            <a:r>
              <a:rPr lang="en-US" sz="2000" dirty="0"/>
              <a:t>, have been used for model training and evaluation. The literature emphasizes the need for </a:t>
            </a:r>
            <a:r>
              <a:rPr lang="en-US" sz="2000" b="1" dirty="0"/>
              <a:t>robust, scalable, and context-aware detection systems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3194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9F0E-76B6-F98F-D309-AF418D8F9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4400" b="1" dirty="0"/>
              <a:t>Modules for PPT:</a:t>
            </a:r>
          </a:p>
          <a:p>
            <a:pPr marL="0" indent="0">
              <a:buNone/>
            </a:pPr>
            <a:r>
              <a:rPr lang="en-IN" dirty="0"/>
              <a:t>1️⃣ </a:t>
            </a:r>
            <a:r>
              <a:rPr lang="en-IN" sz="3300" b="1" dirty="0"/>
              <a:t>Data Preprocessing:</a:t>
            </a:r>
            <a:endParaRPr lang="en-IN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Text cleaning, tokenization, </a:t>
            </a:r>
            <a:r>
              <a:rPr lang="en-IN" dirty="0" err="1"/>
              <a:t>stopword</a:t>
            </a:r>
            <a:r>
              <a:rPr lang="en-IN" dirty="0"/>
              <a:t> removal, and lemmatization.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Handling misspellings, slang, and special characters for better text representation.</a:t>
            </a:r>
          </a:p>
          <a:p>
            <a:pPr marL="0" indent="0">
              <a:buNone/>
            </a:pPr>
            <a:r>
              <a:rPr lang="en-IN" dirty="0"/>
              <a:t>2️⃣ </a:t>
            </a:r>
            <a:r>
              <a:rPr lang="en-IN" sz="3300" b="1" dirty="0"/>
              <a:t>Feature Extraction &amp; Classification:</a:t>
            </a:r>
            <a:endParaRPr lang="en-IN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Converting text into numerical representations using </a:t>
            </a:r>
            <a:r>
              <a:rPr lang="en-IN" b="1" dirty="0"/>
              <a:t>TF-IDF, word embeddings, or BERT embeddings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Training deep learning models (e.g., BERT, LSTM) for hate speech classification.</a:t>
            </a:r>
          </a:p>
          <a:p>
            <a:pPr marL="0" indent="0">
              <a:buNone/>
            </a:pPr>
            <a:r>
              <a:rPr lang="en-IN" dirty="0"/>
              <a:t>3️⃣ </a:t>
            </a:r>
            <a:r>
              <a:rPr lang="en-IN" sz="3300" b="1" dirty="0"/>
              <a:t>RGB Composite &amp; Band Selection:</a:t>
            </a:r>
            <a:r>
              <a:rPr lang="en-IN" sz="3300" dirty="0"/>
              <a:t> 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Enhancing text analysis using </a:t>
            </a:r>
            <a:r>
              <a:rPr lang="en-IN" b="1" dirty="0"/>
              <a:t>sentiment scoring, topic </a:t>
            </a:r>
            <a:r>
              <a:rPr lang="en-IN" b="1" dirty="0" err="1"/>
              <a:t>modeling</a:t>
            </a:r>
            <a:r>
              <a:rPr lang="en-IN" b="1" dirty="0"/>
              <a:t>, and contextual embeddings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Identifying key linguistic patterns for improved classification accuracy.</a:t>
            </a:r>
          </a:p>
          <a:p>
            <a:pPr marL="0" indent="0">
              <a:buNone/>
            </a:pPr>
            <a:r>
              <a:rPr lang="en-IN" dirty="0"/>
              <a:t>4️⃣ </a:t>
            </a:r>
            <a:r>
              <a:rPr lang="en-IN" sz="3300" b="1" dirty="0"/>
              <a:t>Interactive Visualization:</a:t>
            </a:r>
            <a:endParaRPr lang="en-IN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Displaying real-time analytics using dashboards and </a:t>
            </a:r>
            <a:r>
              <a:rPr lang="en-IN" b="1" dirty="0"/>
              <a:t>word clouds, heatmaps, and confusion matrices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Graph-based insights to understand </a:t>
            </a:r>
            <a:r>
              <a:rPr lang="en-IN" b="1" dirty="0"/>
              <a:t>hate speech trends and language patterns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5️⃣ </a:t>
            </a:r>
            <a:r>
              <a:rPr lang="en-IN" sz="3300" b="1" dirty="0"/>
              <a:t>Model Deployment &amp; Performance Analysis:</a:t>
            </a:r>
            <a:endParaRPr lang="en-IN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Deploying the trained model using </a:t>
            </a:r>
            <a:r>
              <a:rPr lang="en-IN" b="1" dirty="0"/>
              <a:t>Flask, </a:t>
            </a:r>
            <a:r>
              <a:rPr lang="en-IN" b="1" dirty="0" err="1"/>
              <a:t>FastAPI</a:t>
            </a:r>
            <a:r>
              <a:rPr lang="en-IN" b="1" dirty="0"/>
              <a:t>, or cloud services</a:t>
            </a:r>
            <a:r>
              <a:rPr lang="en-IN" dirty="0"/>
              <a:t> for real-time hate speech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Evaluating performance using </a:t>
            </a:r>
            <a:r>
              <a:rPr lang="en-IN" b="1" dirty="0"/>
              <a:t>precision, recall, F1-score, and ROC-AUC metrics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77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8AE4-C54D-C7AE-3BC0-318A38A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400"/>
            <a:ext cx="10515600" cy="5389563"/>
          </a:xfrm>
        </p:spPr>
        <p:txBody>
          <a:bodyPr>
            <a:normAutofit fontScale="550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sz="4400" b="1" dirty="0"/>
              <a:t>Algorithms Used :</a:t>
            </a:r>
          </a:p>
          <a:p>
            <a:pPr marL="0" indent="0">
              <a:buNone/>
            </a:pPr>
            <a:r>
              <a:rPr lang="en-IN" dirty="0"/>
              <a:t>1️⃣ </a:t>
            </a:r>
            <a:r>
              <a:rPr lang="en-IN" sz="3300" b="1" dirty="0"/>
              <a:t>Convolutional Neural Networks (CNNs):</a:t>
            </a:r>
            <a:endParaRPr lang="en-IN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for feature extraction from text embeddings, capturing spatial patterns in word sequences.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Effective for classifying hate speech by detecting contextual dependencies in text.</a:t>
            </a:r>
          </a:p>
          <a:p>
            <a:pPr marL="0" indent="0">
              <a:buNone/>
            </a:pPr>
            <a:r>
              <a:rPr lang="en-IN" sz="3300" dirty="0"/>
              <a:t>2️⃣ </a:t>
            </a:r>
            <a:r>
              <a:rPr lang="en-IN" sz="3300" b="1" dirty="0"/>
              <a:t>Principal Component Analysis (PCA):</a:t>
            </a:r>
            <a:endParaRPr lang="en-IN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Dimensionality reduction technique to improve computational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Helps in selecting the most important linguistic features while reducing noise.</a:t>
            </a:r>
          </a:p>
          <a:p>
            <a:pPr marL="0" indent="0">
              <a:buNone/>
            </a:pPr>
            <a:r>
              <a:rPr lang="en-IN" dirty="0"/>
              <a:t>3️⃣ </a:t>
            </a:r>
            <a:r>
              <a:rPr lang="en-IN" sz="3300" b="1" dirty="0" err="1"/>
              <a:t>Softmax</a:t>
            </a:r>
            <a:r>
              <a:rPr lang="en-IN" sz="3300" b="1" dirty="0"/>
              <a:t> Classifier:</a:t>
            </a:r>
            <a:endParaRPr lang="en-IN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in the final classification layer to compute probability scores for different text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Helps in multi-class hate speech detection with better interpretability.</a:t>
            </a:r>
          </a:p>
          <a:p>
            <a:pPr marL="0" indent="0">
              <a:buNone/>
            </a:pPr>
            <a:r>
              <a:rPr lang="en-IN" dirty="0"/>
              <a:t>4️⃣ </a:t>
            </a:r>
            <a:r>
              <a:rPr lang="en-IN" sz="3300" b="1" dirty="0"/>
              <a:t>Data Augmentation Techniques:</a:t>
            </a:r>
            <a:endParaRPr lang="en-IN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Techniques like </a:t>
            </a:r>
            <a:r>
              <a:rPr lang="en-IN" b="1" dirty="0"/>
              <a:t>synonym replacement, back translation, and random word deletion</a:t>
            </a:r>
            <a:r>
              <a:rPr lang="en-IN" dirty="0"/>
              <a:t> improve model robustness.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Helps in reducing data bias and enhancing model generalization for unseen text samples.</a:t>
            </a:r>
          </a:p>
          <a:p>
            <a:pPr marL="0" indent="0">
              <a:buNone/>
            </a:pPr>
            <a:r>
              <a:rPr lang="en-IN" dirty="0"/>
              <a:t>5️⃣ </a:t>
            </a:r>
            <a:r>
              <a:rPr lang="en-IN" sz="3300" b="1" dirty="0"/>
              <a:t>Adam Optimizer &amp; Cross-Entropy Loss:</a:t>
            </a:r>
            <a:endParaRPr lang="en-IN" sz="3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Adam Optimizer</a:t>
            </a:r>
            <a:r>
              <a:rPr lang="en-IN" dirty="0"/>
              <a:t> ensures faster convergence and stable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Cross-Entropy Loss</a:t>
            </a:r>
            <a:r>
              <a:rPr lang="en-IN" dirty="0"/>
              <a:t> is used as the loss function for effective classification of hate speech categories.</a:t>
            </a:r>
          </a:p>
        </p:txBody>
      </p:sp>
    </p:spTree>
    <p:extLst>
      <p:ext uri="{BB962C8B-B14F-4D97-AF65-F5344CB8AC3E}">
        <p14:creationId xmlns:p14="http://schemas.microsoft.com/office/powerpoint/2010/main" val="30268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FC8F-1815-FBF4-9274-D7237E279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9300"/>
            <a:ext cx="10515600" cy="54276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 </a:t>
            </a:r>
            <a:r>
              <a:rPr lang="en-IN" sz="3400" b="1" dirty="0"/>
              <a:t>Software Components: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sz="2600" b="1" dirty="0"/>
              <a:t>Programming Language:</a:t>
            </a:r>
            <a:r>
              <a:rPr lang="en-IN" sz="2600" dirty="0"/>
              <a:t> </a:t>
            </a:r>
            <a:r>
              <a:rPr lang="en-IN" sz="2000" dirty="0"/>
              <a:t>Python (Efficient for NLP &amp; Deep Learning tasks)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sz="2600" b="1" dirty="0"/>
              <a:t>Frameworks &amp; Libraries:</a:t>
            </a: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TensorFlow/</a:t>
            </a:r>
            <a:r>
              <a:rPr lang="en-IN" sz="2600" b="1" dirty="0" err="1"/>
              <a:t>Keras</a:t>
            </a:r>
            <a:r>
              <a:rPr lang="en-IN" sz="2600" b="1" dirty="0"/>
              <a:t> or </a:t>
            </a:r>
            <a:r>
              <a:rPr lang="en-IN" sz="2600" b="1" dirty="0" err="1"/>
              <a:t>PyTorch</a:t>
            </a:r>
            <a:r>
              <a:rPr lang="en-IN" sz="2600" dirty="0"/>
              <a:t> </a:t>
            </a:r>
            <a:r>
              <a:rPr lang="en-IN" dirty="0"/>
              <a:t>– </a:t>
            </a:r>
            <a:r>
              <a:rPr lang="en-IN" sz="2000" dirty="0"/>
              <a:t>For building and training deep learning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OpenCV</a:t>
            </a:r>
            <a:r>
              <a:rPr lang="en-IN" dirty="0"/>
              <a:t> – </a:t>
            </a:r>
            <a:r>
              <a:rPr lang="en-IN" sz="2000" dirty="0"/>
              <a:t>(If image processing is involved) For text preprocessing and visual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Scikit-learn</a:t>
            </a:r>
            <a:r>
              <a:rPr lang="en-IN" dirty="0"/>
              <a:t> – </a:t>
            </a:r>
            <a:r>
              <a:rPr lang="en-IN" sz="2000" dirty="0"/>
              <a:t>For machine learning models, evaluation metrics, and feature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Pandas &amp; NumPy</a:t>
            </a:r>
            <a:r>
              <a:rPr lang="en-IN" sz="2600" dirty="0"/>
              <a:t> </a:t>
            </a:r>
            <a:r>
              <a:rPr lang="en-IN" dirty="0"/>
              <a:t>– </a:t>
            </a:r>
            <a:r>
              <a:rPr lang="en-IN" sz="2000" dirty="0"/>
              <a:t>For handling and processing large text datasets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Matplotlib &amp; Seaborn</a:t>
            </a:r>
            <a:r>
              <a:rPr lang="en-IN" sz="2600" dirty="0"/>
              <a:t> </a:t>
            </a:r>
            <a:r>
              <a:rPr lang="en-IN" dirty="0"/>
              <a:t>– </a:t>
            </a:r>
            <a:r>
              <a:rPr lang="en-IN" sz="2000" dirty="0"/>
              <a:t>For data visualization, performance graphs, and analysis</a:t>
            </a:r>
            <a:endParaRPr lang="en-IN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3400" b="1" dirty="0"/>
              <a:t> Hardware Components: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sz="2600" b="1" dirty="0"/>
              <a:t>Processor:</a:t>
            </a:r>
            <a:r>
              <a:rPr lang="en-IN" sz="2600" dirty="0"/>
              <a:t> </a:t>
            </a:r>
            <a:r>
              <a:rPr lang="en-IN" sz="2000" dirty="0"/>
              <a:t>Intel i7 / </a:t>
            </a:r>
            <a:r>
              <a:rPr lang="en-IN" sz="2000" dirty="0" err="1"/>
              <a:t>Ryzen</a:t>
            </a:r>
            <a:r>
              <a:rPr lang="en-IN" sz="2000" dirty="0"/>
              <a:t> 7 or higher (For faster model training &amp; execution)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sz="2600" b="1" dirty="0"/>
              <a:t>RAM:</a:t>
            </a:r>
            <a:r>
              <a:rPr lang="en-IN" sz="2600" dirty="0"/>
              <a:t> </a:t>
            </a:r>
            <a:r>
              <a:rPr lang="en-IN" sz="2000" dirty="0"/>
              <a:t>Minimum </a:t>
            </a:r>
            <a:r>
              <a:rPr lang="en-IN" sz="2000" b="1" dirty="0"/>
              <a:t>16GB</a:t>
            </a:r>
            <a:r>
              <a:rPr lang="en-IN" sz="2000" dirty="0"/>
              <a:t> (Recommended for handling large NLP datasets)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sz="2600" b="1" dirty="0"/>
              <a:t>Storage:</a:t>
            </a:r>
            <a:r>
              <a:rPr lang="en-IN" sz="2600" dirty="0"/>
              <a:t> </a:t>
            </a:r>
            <a:r>
              <a:rPr lang="en-IN" sz="2000" dirty="0"/>
              <a:t>At least </a:t>
            </a:r>
            <a:r>
              <a:rPr lang="en-IN" sz="2000" b="1" dirty="0"/>
              <a:t>512GB SSD</a:t>
            </a:r>
            <a:r>
              <a:rPr lang="en-IN" sz="2000" dirty="0"/>
              <a:t> (For faster data processing &amp; model storage)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sz="2600" b="1" dirty="0"/>
              <a:t>GPU (Highly Recommended):</a:t>
            </a:r>
            <a:r>
              <a:rPr lang="en-IN" sz="2600" dirty="0"/>
              <a:t> </a:t>
            </a:r>
            <a:r>
              <a:rPr lang="en-IN" sz="2000" dirty="0"/>
              <a:t>NVIDIA RTX 3060 or higher (For deep learning acceleration)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sz="2600" b="1" dirty="0"/>
              <a:t>Cloud GPU (Optional for Deployment):</a:t>
            </a:r>
            <a:r>
              <a:rPr lang="en-IN" sz="2600" dirty="0"/>
              <a:t> </a:t>
            </a:r>
            <a:r>
              <a:rPr lang="en-IN" sz="2000" dirty="0"/>
              <a:t>Google </a:t>
            </a:r>
            <a:r>
              <a:rPr lang="en-IN" sz="2000" dirty="0" err="1"/>
              <a:t>Colab</a:t>
            </a:r>
            <a:r>
              <a:rPr lang="en-IN" sz="2000" dirty="0"/>
              <a:t> Pro / AWS EC2 / Azure ML (For large-scale model training)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18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</TotalTime>
  <Words>1357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Times New Roman</vt:lpstr>
      <vt:lpstr>Wingdings</vt:lpstr>
      <vt:lpstr>Office Theme</vt:lpstr>
      <vt:lpstr>Deep Learning-Based Systems for Detecting Hate Speech and Offensive Language in Texts</vt:lpstr>
      <vt:lpstr>Abstract</vt:lpstr>
      <vt:lpstr>Introduction</vt:lpstr>
      <vt:lpstr>Existing System</vt:lpstr>
      <vt:lpstr>Proposed System</vt:lpstr>
      <vt:lpstr>LITERATURE REVIEW</vt:lpstr>
      <vt:lpstr>PowerPoint Presentation</vt:lpstr>
      <vt:lpstr>PowerPoint Presentation</vt:lpstr>
      <vt:lpstr>PowerPoint Presentation</vt:lpstr>
      <vt:lpstr>Block Diagram </vt:lpstr>
      <vt:lpstr>UML Diagrams</vt:lpstr>
      <vt:lpstr>Use case Diagrams</vt:lpstr>
      <vt:lpstr>Data Flow Diagrams</vt:lpstr>
      <vt:lpstr>Sequance Diagrams</vt:lpstr>
      <vt:lpstr>Active Diagrams</vt:lpstr>
      <vt:lpstr>Final Output</vt:lpstr>
      <vt:lpstr>Final Output</vt:lpstr>
      <vt:lpstr>Final Output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Kamalesh Kumar</dc:creator>
  <cp:lastModifiedBy>Kamalesh Kumar</cp:lastModifiedBy>
  <cp:revision>2</cp:revision>
  <dcterms:created xsi:type="dcterms:W3CDTF">2025-02-07T08:17:20Z</dcterms:created>
  <dcterms:modified xsi:type="dcterms:W3CDTF">2025-02-15T04:38:32Z</dcterms:modified>
</cp:coreProperties>
</file>