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6" r:id="rId19"/>
    <p:sldId id="274"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5C0FCB-251D-4B81-8EEE-1F09F4C2C8BB}" v="12" dt="2025-02-06T07:42:24.1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60"/>
  </p:normalViewPr>
  <p:slideViewPr>
    <p:cSldViewPr snapToGrid="0">
      <p:cViewPr>
        <p:scale>
          <a:sx n="66" d="100"/>
          <a:sy n="66" d="100"/>
        </p:scale>
        <p:origin x="480" y="9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8E56-8601-48BB-8B33-D09A20A5A0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1348AD-4367-2E95-09D0-07F1CCA4E0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111785-3C14-D1F3-8477-38B8553FF877}"/>
              </a:ext>
            </a:extLst>
          </p:cNvPr>
          <p:cNvSpPr>
            <a:spLocks noGrp="1"/>
          </p:cNvSpPr>
          <p:nvPr>
            <p:ph type="dt" sz="half" idx="10"/>
          </p:nvPr>
        </p:nvSpPr>
        <p:spPr/>
        <p:txBody>
          <a:bodyPr/>
          <a:lstStyle/>
          <a:p>
            <a:fld id="{76AE1AAE-7985-4755-ACFB-AC568EB1CE3F}" type="datetimeFigureOut">
              <a:rPr lang="en-IN" smtClean="0"/>
              <a:t>06-02-2025</a:t>
            </a:fld>
            <a:endParaRPr lang="en-IN"/>
          </a:p>
        </p:txBody>
      </p:sp>
      <p:sp>
        <p:nvSpPr>
          <p:cNvPr id="5" name="Footer Placeholder 4">
            <a:extLst>
              <a:ext uri="{FF2B5EF4-FFF2-40B4-BE49-F238E27FC236}">
                <a16:creationId xmlns:a16="http://schemas.microsoft.com/office/drawing/2014/main" id="{E0FB001C-FB00-D188-1A62-3064486D59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D21D5F-10E1-5181-D14C-51F32EAA08C1}"/>
              </a:ext>
            </a:extLst>
          </p:cNvPr>
          <p:cNvSpPr>
            <a:spLocks noGrp="1"/>
          </p:cNvSpPr>
          <p:nvPr>
            <p:ph type="sldNum" sz="quarter" idx="12"/>
          </p:nvPr>
        </p:nvSpPr>
        <p:spPr/>
        <p:txBody>
          <a:bodyPr/>
          <a:lstStyle/>
          <a:p>
            <a:fld id="{6715613D-47B2-443F-A993-5C77BF9BF2BC}" type="slidenum">
              <a:rPr lang="en-IN" smtClean="0"/>
              <a:t>‹#›</a:t>
            </a:fld>
            <a:endParaRPr lang="en-IN"/>
          </a:p>
        </p:txBody>
      </p:sp>
    </p:spTree>
    <p:extLst>
      <p:ext uri="{BB962C8B-B14F-4D97-AF65-F5344CB8AC3E}">
        <p14:creationId xmlns:p14="http://schemas.microsoft.com/office/powerpoint/2010/main" val="42887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40BA-1ED3-3787-90F3-511ED47072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E54913-E00A-B083-95C8-14EDE2F31F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18A96E-A042-4085-2AE4-2791D67ED0E2}"/>
              </a:ext>
            </a:extLst>
          </p:cNvPr>
          <p:cNvSpPr>
            <a:spLocks noGrp="1"/>
          </p:cNvSpPr>
          <p:nvPr>
            <p:ph type="dt" sz="half" idx="10"/>
          </p:nvPr>
        </p:nvSpPr>
        <p:spPr/>
        <p:txBody>
          <a:bodyPr/>
          <a:lstStyle/>
          <a:p>
            <a:fld id="{76AE1AAE-7985-4755-ACFB-AC568EB1CE3F}" type="datetimeFigureOut">
              <a:rPr lang="en-IN" smtClean="0"/>
              <a:t>06-02-2025</a:t>
            </a:fld>
            <a:endParaRPr lang="en-IN"/>
          </a:p>
        </p:txBody>
      </p:sp>
      <p:sp>
        <p:nvSpPr>
          <p:cNvPr id="5" name="Footer Placeholder 4">
            <a:extLst>
              <a:ext uri="{FF2B5EF4-FFF2-40B4-BE49-F238E27FC236}">
                <a16:creationId xmlns:a16="http://schemas.microsoft.com/office/drawing/2014/main" id="{7EECDBE4-40CB-C249-348A-E34D15AFD5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204E62-DF28-C291-B307-DFCF0D760102}"/>
              </a:ext>
            </a:extLst>
          </p:cNvPr>
          <p:cNvSpPr>
            <a:spLocks noGrp="1"/>
          </p:cNvSpPr>
          <p:nvPr>
            <p:ph type="sldNum" sz="quarter" idx="12"/>
          </p:nvPr>
        </p:nvSpPr>
        <p:spPr/>
        <p:txBody>
          <a:bodyPr/>
          <a:lstStyle/>
          <a:p>
            <a:fld id="{6715613D-47B2-443F-A993-5C77BF9BF2BC}" type="slidenum">
              <a:rPr lang="en-IN" smtClean="0"/>
              <a:t>‹#›</a:t>
            </a:fld>
            <a:endParaRPr lang="en-IN"/>
          </a:p>
        </p:txBody>
      </p:sp>
    </p:spTree>
    <p:extLst>
      <p:ext uri="{BB962C8B-B14F-4D97-AF65-F5344CB8AC3E}">
        <p14:creationId xmlns:p14="http://schemas.microsoft.com/office/powerpoint/2010/main" val="2591718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038E32-464D-539B-6019-D1FA5D8F41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AC4C40-D6EC-E6ED-78BC-0894B1D028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221827-8009-9958-F840-6027C41AED5B}"/>
              </a:ext>
            </a:extLst>
          </p:cNvPr>
          <p:cNvSpPr>
            <a:spLocks noGrp="1"/>
          </p:cNvSpPr>
          <p:nvPr>
            <p:ph type="dt" sz="half" idx="10"/>
          </p:nvPr>
        </p:nvSpPr>
        <p:spPr/>
        <p:txBody>
          <a:bodyPr/>
          <a:lstStyle/>
          <a:p>
            <a:fld id="{76AE1AAE-7985-4755-ACFB-AC568EB1CE3F}" type="datetimeFigureOut">
              <a:rPr lang="en-IN" smtClean="0"/>
              <a:t>06-02-2025</a:t>
            </a:fld>
            <a:endParaRPr lang="en-IN"/>
          </a:p>
        </p:txBody>
      </p:sp>
      <p:sp>
        <p:nvSpPr>
          <p:cNvPr id="5" name="Footer Placeholder 4">
            <a:extLst>
              <a:ext uri="{FF2B5EF4-FFF2-40B4-BE49-F238E27FC236}">
                <a16:creationId xmlns:a16="http://schemas.microsoft.com/office/drawing/2014/main" id="{E1DEDADD-EA41-8F22-045D-8F47716C2E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95C877-4D32-F19B-E94F-6A60AFF54E27}"/>
              </a:ext>
            </a:extLst>
          </p:cNvPr>
          <p:cNvSpPr>
            <a:spLocks noGrp="1"/>
          </p:cNvSpPr>
          <p:nvPr>
            <p:ph type="sldNum" sz="quarter" idx="12"/>
          </p:nvPr>
        </p:nvSpPr>
        <p:spPr/>
        <p:txBody>
          <a:bodyPr/>
          <a:lstStyle/>
          <a:p>
            <a:fld id="{6715613D-47B2-443F-A993-5C77BF9BF2BC}" type="slidenum">
              <a:rPr lang="en-IN" smtClean="0"/>
              <a:t>‹#›</a:t>
            </a:fld>
            <a:endParaRPr lang="en-IN"/>
          </a:p>
        </p:txBody>
      </p:sp>
    </p:spTree>
    <p:extLst>
      <p:ext uri="{BB962C8B-B14F-4D97-AF65-F5344CB8AC3E}">
        <p14:creationId xmlns:p14="http://schemas.microsoft.com/office/powerpoint/2010/main" val="225587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4E39-4B6E-9B85-B367-960E3C2879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F5AFBA-D26D-473E-0CCD-B148E6BDED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4E12D5-C42A-0115-4294-DC44FDFD836A}"/>
              </a:ext>
            </a:extLst>
          </p:cNvPr>
          <p:cNvSpPr>
            <a:spLocks noGrp="1"/>
          </p:cNvSpPr>
          <p:nvPr>
            <p:ph type="dt" sz="half" idx="10"/>
          </p:nvPr>
        </p:nvSpPr>
        <p:spPr/>
        <p:txBody>
          <a:bodyPr/>
          <a:lstStyle/>
          <a:p>
            <a:fld id="{76AE1AAE-7985-4755-ACFB-AC568EB1CE3F}" type="datetimeFigureOut">
              <a:rPr lang="en-IN" smtClean="0"/>
              <a:t>06-02-2025</a:t>
            </a:fld>
            <a:endParaRPr lang="en-IN"/>
          </a:p>
        </p:txBody>
      </p:sp>
      <p:sp>
        <p:nvSpPr>
          <p:cNvPr id="5" name="Footer Placeholder 4">
            <a:extLst>
              <a:ext uri="{FF2B5EF4-FFF2-40B4-BE49-F238E27FC236}">
                <a16:creationId xmlns:a16="http://schemas.microsoft.com/office/drawing/2014/main" id="{A50D66E4-1CD8-B34F-12F8-FC7414DA14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EA3E9-8D24-F975-DCEE-6742F2FF417B}"/>
              </a:ext>
            </a:extLst>
          </p:cNvPr>
          <p:cNvSpPr>
            <a:spLocks noGrp="1"/>
          </p:cNvSpPr>
          <p:nvPr>
            <p:ph type="sldNum" sz="quarter" idx="12"/>
          </p:nvPr>
        </p:nvSpPr>
        <p:spPr/>
        <p:txBody>
          <a:bodyPr/>
          <a:lstStyle/>
          <a:p>
            <a:fld id="{6715613D-47B2-443F-A993-5C77BF9BF2BC}" type="slidenum">
              <a:rPr lang="en-IN" smtClean="0"/>
              <a:t>‹#›</a:t>
            </a:fld>
            <a:endParaRPr lang="en-IN"/>
          </a:p>
        </p:txBody>
      </p:sp>
    </p:spTree>
    <p:extLst>
      <p:ext uri="{BB962C8B-B14F-4D97-AF65-F5344CB8AC3E}">
        <p14:creationId xmlns:p14="http://schemas.microsoft.com/office/powerpoint/2010/main" val="174376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3BAE-F5BF-480F-007E-DB4081C81C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65FDD3-747E-E249-B885-CADA9D15B7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A045A7-534F-3032-FFC1-4DCA2778BA33}"/>
              </a:ext>
            </a:extLst>
          </p:cNvPr>
          <p:cNvSpPr>
            <a:spLocks noGrp="1"/>
          </p:cNvSpPr>
          <p:nvPr>
            <p:ph type="dt" sz="half" idx="10"/>
          </p:nvPr>
        </p:nvSpPr>
        <p:spPr/>
        <p:txBody>
          <a:bodyPr/>
          <a:lstStyle/>
          <a:p>
            <a:fld id="{76AE1AAE-7985-4755-ACFB-AC568EB1CE3F}" type="datetimeFigureOut">
              <a:rPr lang="en-IN" smtClean="0"/>
              <a:t>06-02-2025</a:t>
            </a:fld>
            <a:endParaRPr lang="en-IN"/>
          </a:p>
        </p:txBody>
      </p:sp>
      <p:sp>
        <p:nvSpPr>
          <p:cNvPr id="5" name="Footer Placeholder 4">
            <a:extLst>
              <a:ext uri="{FF2B5EF4-FFF2-40B4-BE49-F238E27FC236}">
                <a16:creationId xmlns:a16="http://schemas.microsoft.com/office/drawing/2014/main" id="{D69DEDE5-AAC3-ABD7-9B6D-ED642D185F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6AC9B6-53D1-1CA5-7B5B-A46807578A84}"/>
              </a:ext>
            </a:extLst>
          </p:cNvPr>
          <p:cNvSpPr>
            <a:spLocks noGrp="1"/>
          </p:cNvSpPr>
          <p:nvPr>
            <p:ph type="sldNum" sz="quarter" idx="12"/>
          </p:nvPr>
        </p:nvSpPr>
        <p:spPr/>
        <p:txBody>
          <a:bodyPr/>
          <a:lstStyle/>
          <a:p>
            <a:fld id="{6715613D-47B2-443F-A993-5C77BF9BF2BC}" type="slidenum">
              <a:rPr lang="en-IN" smtClean="0"/>
              <a:t>‹#›</a:t>
            </a:fld>
            <a:endParaRPr lang="en-IN"/>
          </a:p>
        </p:txBody>
      </p:sp>
    </p:spTree>
    <p:extLst>
      <p:ext uri="{BB962C8B-B14F-4D97-AF65-F5344CB8AC3E}">
        <p14:creationId xmlns:p14="http://schemas.microsoft.com/office/powerpoint/2010/main" val="3542705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84BF8-A5CB-2F6A-6290-33D2E42978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860231-515F-9137-DD81-DFA46B2FA6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4DB652-3D0C-E8F8-A853-DBE2148234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3A3705-B338-2D06-70FA-A3396E8741E2}"/>
              </a:ext>
            </a:extLst>
          </p:cNvPr>
          <p:cNvSpPr>
            <a:spLocks noGrp="1"/>
          </p:cNvSpPr>
          <p:nvPr>
            <p:ph type="dt" sz="half" idx="10"/>
          </p:nvPr>
        </p:nvSpPr>
        <p:spPr/>
        <p:txBody>
          <a:bodyPr/>
          <a:lstStyle/>
          <a:p>
            <a:fld id="{76AE1AAE-7985-4755-ACFB-AC568EB1CE3F}" type="datetimeFigureOut">
              <a:rPr lang="en-IN" smtClean="0"/>
              <a:t>06-02-2025</a:t>
            </a:fld>
            <a:endParaRPr lang="en-IN"/>
          </a:p>
        </p:txBody>
      </p:sp>
      <p:sp>
        <p:nvSpPr>
          <p:cNvPr id="6" name="Footer Placeholder 5">
            <a:extLst>
              <a:ext uri="{FF2B5EF4-FFF2-40B4-BE49-F238E27FC236}">
                <a16:creationId xmlns:a16="http://schemas.microsoft.com/office/drawing/2014/main" id="{B7C2D25F-EA3C-FDF6-0036-4EA794A652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450060-D80C-CD2C-1747-FB2856150316}"/>
              </a:ext>
            </a:extLst>
          </p:cNvPr>
          <p:cNvSpPr>
            <a:spLocks noGrp="1"/>
          </p:cNvSpPr>
          <p:nvPr>
            <p:ph type="sldNum" sz="quarter" idx="12"/>
          </p:nvPr>
        </p:nvSpPr>
        <p:spPr/>
        <p:txBody>
          <a:bodyPr/>
          <a:lstStyle/>
          <a:p>
            <a:fld id="{6715613D-47B2-443F-A993-5C77BF9BF2BC}" type="slidenum">
              <a:rPr lang="en-IN" smtClean="0"/>
              <a:t>‹#›</a:t>
            </a:fld>
            <a:endParaRPr lang="en-IN"/>
          </a:p>
        </p:txBody>
      </p:sp>
    </p:spTree>
    <p:extLst>
      <p:ext uri="{BB962C8B-B14F-4D97-AF65-F5344CB8AC3E}">
        <p14:creationId xmlns:p14="http://schemas.microsoft.com/office/powerpoint/2010/main" val="315153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4C077-9984-FFF5-4C43-575651EE3F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08E1E3-B8BE-A443-4887-5DC6242F79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B7F700-CCA2-0F51-F486-DE288E2553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8F2429-ED5E-0C0B-1EE4-54639C8B5B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09C266-23F2-7EDC-5427-E8151F28F3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F64382-B5E0-DEDB-E361-AA76773ED397}"/>
              </a:ext>
            </a:extLst>
          </p:cNvPr>
          <p:cNvSpPr>
            <a:spLocks noGrp="1"/>
          </p:cNvSpPr>
          <p:nvPr>
            <p:ph type="dt" sz="half" idx="10"/>
          </p:nvPr>
        </p:nvSpPr>
        <p:spPr/>
        <p:txBody>
          <a:bodyPr/>
          <a:lstStyle/>
          <a:p>
            <a:fld id="{76AE1AAE-7985-4755-ACFB-AC568EB1CE3F}" type="datetimeFigureOut">
              <a:rPr lang="en-IN" smtClean="0"/>
              <a:t>06-02-2025</a:t>
            </a:fld>
            <a:endParaRPr lang="en-IN"/>
          </a:p>
        </p:txBody>
      </p:sp>
      <p:sp>
        <p:nvSpPr>
          <p:cNvPr id="8" name="Footer Placeholder 7">
            <a:extLst>
              <a:ext uri="{FF2B5EF4-FFF2-40B4-BE49-F238E27FC236}">
                <a16:creationId xmlns:a16="http://schemas.microsoft.com/office/drawing/2014/main" id="{6AFB2B9A-2046-CDC3-986A-2F15AD3A9F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12B6C2-731E-F136-0204-1F88F1352ADF}"/>
              </a:ext>
            </a:extLst>
          </p:cNvPr>
          <p:cNvSpPr>
            <a:spLocks noGrp="1"/>
          </p:cNvSpPr>
          <p:nvPr>
            <p:ph type="sldNum" sz="quarter" idx="12"/>
          </p:nvPr>
        </p:nvSpPr>
        <p:spPr/>
        <p:txBody>
          <a:bodyPr/>
          <a:lstStyle/>
          <a:p>
            <a:fld id="{6715613D-47B2-443F-A993-5C77BF9BF2BC}" type="slidenum">
              <a:rPr lang="en-IN" smtClean="0"/>
              <a:t>‹#›</a:t>
            </a:fld>
            <a:endParaRPr lang="en-IN"/>
          </a:p>
        </p:txBody>
      </p:sp>
    </p:spTree>
    <p:extLst>
      <p:ext uri="{BB962C8B-B14F-4D97-AF65-F5344CB8AC3E}">
        <p14:creationId xmlns:p14="http://schemas.microsoft.com/office/powerpoint/2010/main" val="100431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7CAF-18BE-50FA-42C5-11A11B9D43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59DB00-8A22-6A9D-D325-EC6AE475F7BA}"/>
              </a:ext>
            </a:extLst>
          </p:cNvPr>
          <p:cNvSpPr>
            <a:spLocks noGrp="1"/>
          </p:cNvSpPr>
          <p:nvPr>
            <p:ph type="dt" sz="half" idx="10"/>
          </p:nvPr>
        </p:nvSpPr>
        <p:spPr/>
        <p:txBody>
          <a:bodyPr/>
          <a:lstStyle/>
          <a:p>
            <a:fld id="{76AE1AAE-7985-4755-ACFB-AC568EB1CE3F}" type="datetimeFigureOut">
              <a:rPr lang="en-IN" smtClean="0"/>
              <a:t>06-02-2025</a:t>
            </a:fld>
            <a:endParaRPr lang="en-IN"/>
          </a:p>
        </p:txBody>
      </p:sp>
      <p:sp>
        <p:nvSpPr>
          <p:cNvPr id="4" name="Footer Placeholder 3">
            <a:extLst>
              <a:ext uri="{FF2B5EF4-FFF2-40B4-BE49-F238E27FC236}">
                <a16:creationId xmlns:a16="http://schemas.microsoft.com/office/drawing/2014/main" id="{70A18BED-5B7A-ADF2-62EC-52635ED122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598F13-36CA-73B6-6EDC-2E7F76FD322F}"/>
              </a:ext>
            </a:extLst>
          </p:cNvPr>
          <p:cNvSpPr>
            <a:spLocks noGrp="1"/>
          </p:cNvSpPr>
          <p:nvPr>
            <p:ph type="sldNum" sz="quarter" idx="12"/>
          </p:nvPr>
        </p:nvSpPr>
        <p:spPr/>
        <p:txBody>
          <a:bodyPr/>
          <a:lstStyle/>
          <a:p>
            <a:fld id="{6715613D-47B2-443F-A993-5C77BF9BF2BC}" type="slidenum">
              <a:rPr lang="en-IN" smtClean="0"/>
              <a:t>‹#›</a:t>
            </a:fld>
            <a:endParaRPr lang="en-IN"/>
          </a:p>
        </p:txBody>
      </p:sp>
    </p:spTree>
    <p:extLst>
      <p:ext uri="{BB962C8B-B14F-4D97-AF65-F5344CB8AC3E}">
        <p14:creationId xmlns:p14="http://schemas.microsoft.com/office/powerpoint/2010/main" val="174242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311CCD-F59F-5224-DB1E-E9EB6A330603}"/>
              </a:ext>
            </a:extLst>
          </p:cNvPr>
          <p:cNvSpPr>
            <a:spLocks noGrp="1"/>
          </p:cNvSpPr>
          <p:nvPr>
            <p:ph type="dt" sz="half" idx="10"/>
          </p:nvPr>
        </p:nvSpPr>
        <p:spPr/>
        <p:txBody>
          <a:bodyPr/>
          <a:lstStyle/>
          <a:p>
            <a:fld id="{76AE1AAE-7985-4755-ACFB-AC568EB1CE3F}" type="datetimeFigureOut">
              <a:rPr lang="en-IN" smtClean="0"/>
              <a:t>06-02-2025</a:t>
            </a:fld>
            <a:endParaRPr lang="en-IN"/>
          </a:p>
        </p:txBody>
      </p:sp>
      <p:sp>
        <p:nvSpPr>
          <p:cNvPr id="3" name="Footer Placeholder 2">
            <a:extLst>
              <a:ext uri="{FF2B5EF4-FFF2-40B4-BE49-F238E27FC236}">
                <a16:creationId xmlns:a16="http://schemas.microsoft.com/office/drawing/2014/main" id="{6641CAB9-DED6-34F1-ED58-D2A833167E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A312DD-13DF-6D11-E723-9C3C81633D3E}"/>
              </a:ext>
            </a:extLst>
          </p:cNvPr>
          <p:cNvSpPr>
            <a:spLocks noGrp="1"/>
          </p:cNvSpPr>
          <p:nvPr>
            <p:ph type="sldNum" sz="quarter" idx="12"/>
          </p:nvPr>
        </p:nvSpPr>
        <p:spPr/>
        <p:txBody>
          <a:bodyPr/>
          <a:lstStyle/>
          <a:p>
            <a:fld id="{6715613D-47B2-443F-A993-5C77BF9BF2BC}" type="slidenum">
              <a:rPr lang="en-IN" smtClean="0"/>
              <a:t>‹#›</a:t>
            </a:fld>
            <a:endParaRPr lang="en-IN"/>
          </a:p>
        </p:txBody>
      </p:sp>
    </p:spTree>
    <p:extLst>
      <p:ext uri="{BB962C8B-B14F-4D97-AF65-F5344CB8AC3E}">
        <p14:creationId xmlns:p14="http://schemas.microsoft.com/office/powerpoint/2010/main" val="3909705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4FCB-C679-D872-A694-E799BBCFA8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2CF65D-C5EB-37EA-DC5C-99710FD8E4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0116A8-2915-B11C-EE0E-133B4C535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8FE92-A7D9-9FBB-982E-5AA2C105C6B4}"/>
              </a:ext>
            </a:extLst>
          </p:cNvPr>
          <p:cNvSpPr>
            <a:spLocks noGrp="1"/>
          </p:cNvSpPr>
          <p:nvPr>
            <p:ph type="dt" sz="half" idx="10"/>
          </p:nvPr>
        </p:nvSpPr>
        <p:spPr/>
        <p:txBody>
          <a:bodyPr/>
          <a:lstStyle/>
          <a:p>
            <a:fld id="{76AE1AAE-7985-4755-ACFB-AC568EB1CE3F}" type="datetimeFigureOut">
              <a:rPr lang="en-IN" smtClean="0"/>
              <a:t>06-02-2025</a:t>
            </a:fld>
            <a:endParaRPr lang="en-IN"/>
          </a:p>
        </p:txBody>
      </p:sp>
      <p:sp>
        <p:nvSpPr>
          <p:cNvPr id="6" name="Footer Placeholder 5">
            <a:extLst>
              <a:ext uri="{FF2B5EF4-FFF2-40B4-BE49-F238E27FC236}">
                <a16:creationId xmlns:a16="http://schemas.microsoft.com/office/drawing/2014/main" id="{92381679-F188-FE39-DAAD-99586E940F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6C4673-D5EC-66A3-AFB9-C0C816E938E6}"/>
              </a:ext>
            </a:extLst>
          </p:cNvPr>
          <p:cNvSpPr>
            <a:spLocks noGrp="1"/>
          </p:cNvSpPr>
          <p:nvPr>
            <p:ph type="sldNum" sz="quarter" idx="12"/>
          </p:nvPr>
        </p:nvSpPr>
        <p:spPr/>
        <p:txBody>
          <a:bodyPr/>
          <a:lstStyle/>
          <a:p>
            <a:fld id="{6715613D-47B2-443F-A993-5C77BF9BF2BC}" type="slidenum">
              <a:rPr lang="en-IN" smtClean="0"/>
              <a:t>‹#›</a:t>
            </a:fld>
            <a:endParaRPr lang="en-IN"/>
          </a:p>
        </p:txBody>
      </p:sp>
    </p:spTree>
    <p:extLst>
      <p:ext uri="{BB962C8B-B14F-4D97-AF65-F5344CB8AC3E}">
        <p14:creationId xmlns:p14="http://schemas.microsoft.com/office/powerpoint/2010/main" val="1328806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DAC0E-D2BB-63B2-1FE0-E2F007150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F71F7C-638E-61A0-6521-EBBB219E55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E3B9FD-B758-491E-B21B-871F8E64E1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A70D1-2FD5-74D2-95E1-1EDA0DF3C517}"/>
              </a:ext>
            </a:extLst>
          </p:cNvPr>
          <p:cNvSpPr>
            <a:spLocks noGrp="1"/>
          </p:cNvSpPr>
          <p:nvPr>
            <p:ph type="dt" sz="half" idx="10"/>
          </p:nvPr>
        </p:nvSpPr>
        <p:spPr/>
        <p:txBody>
          <a:bodyPr/>
          <a:lstStyle/>
          <a:p>
            <a:fld id="{76AE1AAE-7985-4755-ACFB-AC568EB1CE3F}" type="datetimeFigureOut">
              <a:rPr lang="en-IN" smtClean="0"/>
              <a:t>06-02-2025</a:t>
            </a:fld>
            <a:endParaRPr lang="en-IN"/>
          </a:p>
        </p:txBody>
      </p:sp>
      <p:sp>
        <p:nvSpPr>
          <p:cNvPr id="6" name="Footer Placeholder 5">
            <a:extLst>
              <a:ext uri="{FF2B5EF4-FFF2-40B4-BE49-F238E27FC236}">
                <a16:creationId xmlns:a16="http://schemas.microsoft.com/office/drawing/2014/main" id="{EE8DA8D8-A52B-8F1F-05D4-4C5828C795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481383-722B-156E-319D-6A62E2F39E7D}"/>
              </a:ext>
            </a:extLst>
          </p:cNvPr>
          <p:cNvSpPr>
            <a:spLocks noGrp="1"/>
          </p:cNvSpPr>
          <p:nvPr>
            <p:ph type="sldNum" sz="quarter" idx="12"/>
          </p:nvPr>
        </p:nvSpPr>
        <p:spPr/>
        <p:txBody>
          <a:bodyPr/>
          <a:lstStyle/>
          <a:p>
            <a:fld id="{6715613D-47B2-443F-A993-5C77BF9BF2BC}" type="slidenum">
              <a:rPr lang="en-IN" smtClean="0"/>
              <a:t>‹#›</a:t>
            </a:fld>
            <a:endParaRPr lang="en-IN"/>
          </a:p>
        </p:txBody>
      </p:sp>
    </p:spTree>
    <p:extLst>
      <p:ext uri="{BB962C8B-B14F-4D97-AF65-F5344CB8AC3E}">
        <p14:creationId xmlns:p14="http://schemas.microsoft.com/office/powerpoint/2010/main" val="3512049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8C0800-9BA7-FC71-D418-E6AA33C98D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F69F37-D010-1E40-6FD9-60A4741B7C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BD04E3-7BAD-A154-4B4E-1B47A6BBF4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AE1AAE-7985-4755-ACFB-AC568EB1CE3F}" type="datetimeFigureOut">
              <a:rPr lang="en-IN" smtClean="0"/>
              <a:t>06-02-2025</a:t>
            </a:fld>
            <a:endParaRPr lang="en-IN"/>
          </a:p>
        </p:txBody>
      </p:sp>
      <p:sp>
        <p:nvSpPr>
          <p:cNvPr id="5" name="Footer Placeholder 4">
            <a:extLst>
              <a:ext uri="{FF2B5EF4-FFF2-40B4-BE49-F238E27FC236}">
                <a16:creationId xmlns:a16="http://schemas.microsoft.com/office/drawing/2014/main" id="{5D914397-40EC-C7B3-8A01-4E1C725506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5744D75-0C29-947C-7D4A-33C1C84B7E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15613D-47B2-443F-A993-5C77BF9BF2BC}" type="slidenum">
              <a:rPr lang="en-IN" smtClean="0"/>
              <a:t>‹#›</a:t>
            </a:fld>
            <a:endParaRPr lang="en-IN"/>
          </a:p>
        </p:txBody>
      </p:sp>
    </p:spTree>
    <p:extLst>
      <p:ext uri="{BB962C8B-B14F-4D97-AF65-F5344CB8AC3E}">
        <p14:creationId xmlns:p14="http://schemas.microsoft.com/office/powerpoint/2010/main" val="630812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144D-6791-FF3E-A578-98E415CEC93A}"/>
              </a:ext>
            </a:extLst>
          </p:cNvPr>
          <p:cNvSpPr>
            <a:spLocks noGrp="1"/>
          </p:cNvSpPr>
          <p:nvPr>
            <p:ph type="ctrTitle"/>
          </p:nvPr>
        </p:nvSpPr>
        <p:spPr>
          <a:xfrm>
            <a:off x="1422400" y="1947863"/>
            <a:ext cx="9144000" cy="2387600"/>
          </a:xfrm>
        </p:spPr>
        <p:txBody>
          <a:bodyPr/>
          <a:lstStyle/>
          <a:p>
            <a:r>
              <a:rPr lang="en-US" dirty="0">
                <a:latin typeface="Times New Roman" panose="02020603050405020304" pitchFamily="18" charset="0"/>
                <a:cs typeface="Times New Roman" panose="02020603050405020304" pitchFamily="18" charset="0"/>
              </a:rPr>
              <a:t>Helmet and Number Plate Detection using YOLOv8</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66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C65F-01D0-6A5D-EC5D-3989BFD502E0}"/>
              </a:ext>
            </a:extLst>
          </p:cNvPr>
          <p:cNvSpPr>
            <a:spLocks noGrp="1"/>
          </p:cNvSpPr>
          <p:nvPr>
            <p:ph type="title"/>
          </p:nvPr>
        </p:nvSpPr>
        <p:spPr/>
        <p:txBody>
          <a:bodyPr/>
          <a:lstStyle/>
          <a:p>
            <a:r>
              <a:rPr lang="en-IN" sz="4400" u="sng" dirty="0"/>
              <a:t>Block Diagram </a:t>
            </a:r>
            <a:endParaRPr lang="en-IN" dirty="0"/>
          </a:p>
        </p:txBody>
      </p:sp>
      <p:pic>
        <p:nvPicPr>
          <p:cNvPr id="5" name="Content Placeholder 4" descr="A diagram of a computer program&#10;&#10;Description automatically generated">
            <a:extLst>
              <a:ext uri="{FF2B5EF4-FFF2-40B4-BE49-F238E27FC236}">
                <a16:creationId xmlns:a16="http://schemas.microsoft.com/office/drawing/2014/main" id="{793FF75F-4E65-D732-34EF-7E2A76AF06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8100" y="2009680"/>
            <a:ext cx="5232400" cy="3451764"/>
          </a:xfrm>
        </p:spPr>
      </p:pic>
    </p:spTree>
    <p:extLst>
      <p:ext uri="{BB962C8B-B14F-4D97-AF65-F5344CB8AC3E}">
        <p14:creationId xmlns:p14="http://schemas.microsoft.com/office/powerpoint/2010/main" val="114104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23A65-A538-E381-6B3E-29CF9DB925EF}"/>
              </a:ext>
            </a:extLst>
          </p:cNvPr>
          <p:cNvSpPr>
            <a:spLocks noGrp="1"/>
          </p:cNvSpPr>
          <p:nvPr>
            <p:ph type="title"/>
          </p:nvPr>
        </p:nvSpPr>
        <p:spPr/>
        <p:txBody>
          <a:bodyPr/>
          <a:lstStyle/>
          <a:p>
            <a:r>
              <a:rPr lang="en-IN" sz="4400" u="sng" dirty="0"/>
              <a:t>UML Diagrams</a:t>
            </a:r>
            <a:endParaRPr lang="en-IN" dirty="0"/>
          </a:p>
        </p:txBody>
      </p:sp>
      <p:sp>
        <p:nvSpPr>
          <p:cNvPr id="3" name="Content Placeholder 2">
            <a:extLst>
              <a:ext uri="{FF2B5EF4-FFF2-40B4-BE49-F238E27FC236}">
                <a16:creationId xmlns:a16="http://schemas.microsoft.com/office/drawing/2014/main" id="{A894FEA2-873E-5845-50FE-CFEA3918BAF6}"/>
              </a:ext>
            </a:extLst>
          </p:cNvPr>
          <p:cNvSpPr>
            <a:spLocks noGrp="1"/>
          </p:cNvSpPr>
          <p:nvPr>
            <p:ph idx="1"/>
          </p:nvPr>
        </p:nvSpPr>
        <p:spPr/>
        <p:txBody>
          <a:bodyPr/>
          <a:lstStyle/>
          <a:p>
            <a:pPr marL="457200" indent="-457200">
              <a:buAutoNum type="arabicPeriod"/>
            </a:pPr>
            <a:r>
              <a:rPr lang="en-US" sz="3200" dirty="0">
                <a:effectLst/>
                <a:latin typeface="Times New Roman" panose="02020603050405020304" pitchFamily="18" charset="0"/>
                <a:ea typeface="Aptos" panose="020B0004020202020204" pitchFamily="34" charset="0"/>
              </a:rPr>
              <a:t>Use Case Diagram</a:t>
            </a:r>
          </a:p>
          <a:p>
            <a:pPr marL="457200" indent="-457200">
              <a:buAutoNum type="arabicPeriod"/>
            </a:pPr>
            <a:r>
              <a:rPr lang="en-US" sz="2800" dirty="0">
                <a:effectLst/>
                <a:latin typeface="Times New Roman" panose="02020603050405020304" pitchFamily="18" charset="0"/>
                <a:ea typeface="Aptos" panose="020B0004020202020204" pitchFamily="34" charset="0"/>
              </a:rPr>
              <a:t>Data Flow Diagram</a:t>
            </a:r>
            <a:endParaRPr lang="en-US" sz="3200" dirty="0">
              <a:latin typeface="Times New Roman" panose="02020603050405020304" pitchFamily="18" charset="0"/>
              <a:ea typeface="Aptos" panose="020B0004020202020204" pitchFamily="34" charset="0"/>
            </a:endParaRPr>
          </a:p>
          <a:p>
            <a:pPr marL="457200" indent="-457200">
              <a:buAutoNum type="arabicPeriod"/>
            </a:pPr>
            <a:r>
              <a:rPr lang="en-US" sz="2800" dirty="0">
                <a:effectLst/>
                <a:latin typeface="Times New Roman" panose="02020603050405020304" pitchFamily="18" charset="0"/>
                <a:ea typeface="Aptos" panose="020B0004020202020204" pitchFamily="34" charset="0"/>
              </a:rPr>
              <a:t>Sequence Diagram</a:t>
            </a:r>
            <a:endParaRPr lang="en-US" sz="3200" dirty="0">
              <a:effectLst/>
              <a:latin typeface="Times New Roman" panose="02020603050405020304" pitchFamily="18" charset="0"/>
              <a:ea typeface="Aptos" panose="020B0004020202020204" pitchFamily="34" charset="0"/>
            </a:endParaRPr>
          </a:p>
          <a:p>
            <a:pPr marL="457200" indent="-457200">
              <a:buAutoNum type="arabicPeriod"/>
            </a:pPr>
            <a:r>
              <a:rPr lang="en-IN" dirty="0">
                <a:latin typeface="Times New Roman" panose="02020603050405020304" pitchFamily="18" charset="0"/>
                <a:ea typeface="Aptos" panose="020B0004020202020204" pitchFamily="34" charset="0"/>
              </a:rPr>
              <a:t>Active</a:t>
            </a:r>
            <a:r>
              <a:rPr lang="en-IN" sz="2800" dirty="0">
                <a:effectLst/>
                <a:latin typeface="Times New Roman" panose="02020603050405020304" pitchFamily="18" charset="0"/>
                <a:ea typeface="Aptos" panose="020B0004020202020204" pitchFamily="34" charset="0"/>
              </a:rPr>
              <a:t> Diagram</a:t>
            </a:r>
            <a:endParaRPr lang="en-US" sz="3200" dirty="0">
              <a:latin typeface="Times New Roman" panose="02020603050405020304" pitchFamily="18" charset="0"/>
              <a:ea typeface="Aptos" panose="020B0004020202020204" pitchFamily="34" charset="0"/>
            </a:endParaRPr>
          </a:p>
          <a:p>
            <a:pPr marL="457200" indent="-457200">
              <a:buAutoNum type="arabicPeriod"/>
            </a:pPr>
            <a:endParaRPr lang="en-IN" sz="3200" dirty="0"/>
          </a:p>
          <a:p>
            <a:endParaRPr lang="en-IN" dirty="0"/>
          </a:p>
        </p:txBody>
      </p:sp>
    </p:spTree>
    <p:extLst>
      <p:ext uri="{BB962C8B-B14F-4D97-AF65-F5344CB8AC3E}">
        <p14:creationId xmlns:p14="http://schemas.microsoft.com/office/powerpoint/2010/main" val="1334793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3DF2-0337-F9FA-3843-22727345A265}"/>
              </a:ext>
            </a:extLst>
          </p:cNvPr>
          <p:cNvSpPr>
            <a:spLocks noGrp="1"/>
          </p:cNvSpPr>
          <p:nvPr>
            <p:ph type="title"/>
          </p:nvPr>
        </p:nvSpPr>
        <p:spPr/>
        <p:txBody>
          <a:bodyPr/>
          <a:lstStyle/>
          <a:p>
            <a:r>
              <a:rPr lang="en-US" sz="4400" dirty="0">
                <a:effectLst/>
                <a:latin typeface="Times New Roman" panose="02020603050405020304" pitchFamily="18" charset="0"/>
                <a:ea typeface="Aptos" panose="020B0004020202020204" pitchFamily="34" charset="0"/>
              </a:rPr>
              <a:t>Use Case Diagram</a:t>
            </a:r>
            <a:endParaRPr lang="en-IN" dirty="0"/>
          </a:p>
        </p:txBody>
      </p:sp>
      <p:pic>
        <p:nvPicPr>
          <p:cNvPr id="5" name="Content Placeholder 4" descr="A diagram of a scooter&#10;&#10;Description automatically generated">
            <a:extLst>
              <a:ext uri="{FF2B5EF4-FFF2-40B4-BE49-F238E27FC236}">
                <a16:creationId xmlns:a16="http://schemas.microsoft.com/office/drawing/2014/main" id="{5627E6D6-83DB-8695-5385-695C5B470A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6074" y="2434213"/>
            <a:ext cx="6639852" cy="3134162"/>
          </a:xfrm>
        </p:spPr>
      </p:pic>
    </p:spTree>
    <p:extLst>
      <p:ext uri="{BB962C8B-B14F-4D97-AF65-F5344CB8AC3E}">
        <p14:creationId xmlns:p14="http://schemas.microsoft.com/office/powerpoint/2010/main" val="452079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D161-BD91-4A88-FD45-71E7F4ACA74F}"/>
              </a:ext>
            </a:extLst>
          </p:cNvPr>
          <p:cNvSpPr>
            <a:spLocks noGrp="1"/>
          </p:cNvSpPr>
          <p:nvPr>
            <p:ph type="title"/>
          </p:nvPr>
        </p:nvSpPr>
        <p:spPr/>
        <p:txBody>
          <a:bodyPr/>
          <a:lstStyle/>
          <a:p>
            <a:r>
              <a:rPr lang="en-US" sz="4400" dirty="0">
                <a:effectLst/>
                <a:latin typeface="Times New Roman" panose="02020603050405020304" pitchFamily="18" charset="0"/>
                <a:ea typeface="Aptos" panose="020B0004020202020204" pitchFamily="34" charset="0"/>
              </a:rPr>
              <a:t>Data Flow Diagram</a:t>
            </a:r>
            <a:endParaRPr lang="en-IN" dirty="0"/>
          </a:p>
        </p:txBody>
      </p:sp>
      <p:pic>
        <p:nvPicPr>
          <p:cNvPr id="5" name="Content Placeholder 4" descr="A diagram of a safety system&#10;&#10;Description automatically generated">
            <a:extLst>
              <a:ext uri="{FF2B5EF4-FFF2-40B4-BE49-F238E27FC236}">
                <a16:creationId xmlns:a16="http://schemas.microsoft.com/office/drawing/2014/main" id="{5EC5CB0D-C26C-ADAC-1987-9920E60D7C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4600" y="1589087"/>
            <a:ext cx="2209800" cy="4334243"/>
          </a:xfrm>
        </p:spPr>
      </p:pic>
    </p:spTree>
    <p:extLst>
      <p:ext uri="{BB962C8B-B14F-4D97-AF65-F5344CB8AC3E}">
        <p14:creationId xmlns:p14="http://schemas.microsoft.com/office/powerpoint/2010/main" val="231536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A63A-E476-741A-CDAF-8A2952810BE2}"/>
              </a:ext>
            </a:extLst>
          </p:cNvPr>
          <p:cNvSpPr>
            <a:spLocks noGrp="1"/>
          </p:cNvSpPr>
          <p:nvPr>
            <p:ph type="title"/>
          </p:nvPr>
        </p:nvSpPr>
        <p:spPr/>
        <p:txBody>
          <a:bodyPr/>
          <a:lstStyle/>
          <a:p>
            <a:r>
              <a:rPr lang="en-US" sz="4400" dirty="0">
                <a:effectLst/>
                <a:latin typeface="Times New Roman" panose="02020603050405020304" pitchFamily="18" charset="0"/>
                <a:ea typeface="Aptos" panose="020B0004020202020204" pitchFamily="34" charset="0"/>
              </a:rPr>
              <a:t>Sequence Diagram</a:t>
            </a:r>
            <a:endParaRPr lang="en-IN" dirty="0"/>
          </a:p>
        </p:txBody>
      </p:sp>
      <p:pic>
        <p:nvPicPr>
          <p:cNvPr id="5" name="Content Placeholder 4" descr="A diagram of a person wearing a helmet&#10;&#10;Description automatically generated">
            <a:extLst>
              <a:ext uri="{FF2B5EF4-FFF2-40B4-BE49-F238E27FC236}">
                <a16:creationId xmlns:a16="http://schemas.microsoft.com/office/drawing/2014/main" id="{5CF69645-BC70-760C-2711-FACE7B3394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1800" y="1794430"/>
            <a:ext cx="7609336" cy="3821578"/>
          </a:xfrm>
        </p:spPr>
      </p:pic>
    </p:spTree>
    <p:extLst>
      <p:ext uri="{BB962C8B-B14F-4D97-AF65-F5344CB8AC3E}">
        <p14:creationId xmlns:p14="http://schemas.microsoft.com/office/powerpoint/2010/main" val="480466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D9F1-A193-A193-8012-2BF760FCD05B}"/>
              </a:ext>
            </a:extLst>
          </p:cNvPr>
          <p:cNvSpPr>
            <a:spLocks noGrp="1"/>
          </p:cNvSpPr>
          <p:nvPr>
            <p:ph type="title"/>
          </p:nvPr>
        </p:nvSpPr>
        <p:spPr/>
        <p:txBody>
          <a:bodyPr/>
          <a:lstStyle/>
          <a:p>
            <a:r>
              <a:rPr lang="en-IN" dirty="0">
                <a:latin typeface="Times New Roman" panose="02020603050405020304" pitchFamily="18" charset="0"/>
                <a:ea typeface="Aptos" panose="020B0004020202020204" pitchFamily="34" charset="0"/>
              </a:rPr>
              <a:t>Active</a:t>
            </a:r>
            <a:r>
              <a:rPr lang="en-IN" sz="4400" dirty="0">
                <a:effectLst/>
                <a:latin typeface="Times New Roman" panose="02020603050405020304" pitchFamily="18" charset="0"/>
                <a:ea typeface="Aptos" panose="020B0004020202020204" pitchFamily="34" charset="0"/>
              </a:rPr>
              <a:t> Diagram</a:t>
            </a:r>
            <a:endParaRPr lang="en-IN" dirty="0"/>
          </a:p>
        </p:txBody>
      </p:sp>
      <p:pic>
        <p:nvPicPr>
          <p:cNvPr id="5" name="Content Placeholder 4" descr="A diagram of a flowchart&#10;&#10;Description automatically generated">
            <a:extLst>
              <a:ext uri="{FF2B5EF4-FFF2-40B4-BE49-F238E27FC236}">
                <a16:creationId xmlns:a16="http://schemas.microsoft.com/office/drawing/2014/main" id="{701A8F10-7888-2276-F5FE-D761816D66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0286" y="1825625"/>
            <a:ext cx="2991428" cy="4351338"/>
          </a:xfrm>
        </p:spPr>
      </p:pic>
    </p:spTree>
    <p:extLst>
      <p:ext uri="{BB962C8B-B14F-4D97-AF65-F5344CB8AC3E}">
        <p14:creationId xmlns:p14="http://schemas.microsoft.com/office/powerpoint/2010/main" val="4010856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96D6C-C97E-5E04-4093-4258981BFDF9}"/>
              </a:ext>
            </a:extLst>
          </p:cNvPr>
          <p:cNvSpPr>
            <a:spLocks noGrp="1"/>
          </p:cNvSpPr>
          <p:nvPr>
            <p:ph type="title"/>
          </p:nvPr>
        </p:nvSpPr>
        <p:spPr/>
        <p:txBody>
          <a:bodyPr/>
          <a:lstStyle/>
          <a:p>
            <a:r>
              <a:rPr lang="en-IN" sz="4400" u="sng" dirty="0"/>
              <a:t>Final Output</a:t>
            </a:r>
            <a:endParaRPr lang="en-IN" dirty="0"/>
          </a:p>
        </p:txBody>
      </p:sp>
      <p:sp>
        <p:nvSpPr>
          <p:cNvPr id="4" name="Rectangle 1">
            <a:extLst>
              <a:ext uri="{FF2B5EF4-FFF2-40B4-BE49-F238E27FC236}">
                <a16:creationId xmlns:a16="http://schemas.microsoft.com/office/drawing/2014/main" id="{2157D896-254D-4669-A145-3347E8D4E3D6}"/>
              </a:ext>
            </a:extLst>
          </p:cNvPr>
          <p:cNvSpPr>
            <a:spLocks noGrp="1" noChangeArrowheads="1"/>
          </p:cNvSpPr>
          <p:nvPr>
            <p:ph idx="1"/>
          </p:nvPr>
        </p:nvSpPr>
        <p:spPr bwMode="auto">
          <a:xfrm>
            <a:off x="538633" y="1466194"/>
            <a:ext cx="11653367"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system successfully detects </a:t>
            </a:r>
            <a:r>
              <a:rPr kumimoji="0" lang="en-US" altLang="en-US" sz="2000" b="1" i="0" u="none" strike="noStrike" cap="none" normalizeH="0" baseline="0" dirty="0">
                <a:ln>
                  <a:noFill/>
                </a:ln>
                <a:solidFill>
                  <a:schemeClr val="tx1"/>
                </a:solidFill>
                <a:effectLst/>
                <a:latin typeface="Arial" panose="020B0604020202020204" pitchFamily="34" charset="0"/>
              </a:rPr>
              <a:t>motorcyclists without helmets</a:t>
            </a:r>
            <a:r>
              <a:rPr kumimoji="0" lang="en-US" altLang="en-US" sz="2000" b="0" i="0" u="none" strike="noStrike" cap="none" normalizeH="0" baseline="0" dirty="0">
                <a:ln>
                  <a:noFill/>
                </a:ln>
                <a:solidFill>
                  <a:schemeClr val="tx1"/>
                </a:solidFill>
                <a:effectLst/>
                <a:latin typeface="Arial" panose="020B0604020202020204" pitchFamily="34" charset="0"/>
              </a:rPr>
              <a:t> in real-time using </a:t>
            </a:r>
            <a:r>
              <a:rPr kumimoji="0" lang="en-US" altLang="en-US" sz="2000" b="1" i="0" u="none" strike="noStrike" cap="none" normalizeH="0" baseline="0" dirty="0">
                <a:ln>
                  <a:noFill/>
                </a:ln>
                <a:solidFill>
                  <a:schemeClr val="tx1"/>
                </a:solidFill>
                <a:effectLst/>
                <a:latin typeface="Arial" panose="020B0604020202020204" pitchFamily="34" charset="0"/>
              </a:rPr>
              <a:t>YOLOv8</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Vehicle number plates</a:t>
            </a:r>
            <a:r>
              <a:rPr kumimoji="0" lang="en-US" altLang="en-US" sz="2000" b="0" i="0" u="none" strike="noStrike" cap="none" normalizeH="0" baseline="0" dirty="0">
                <a:ln>
                  <a:noFill/>
                </a:ln>
                <a:solidFill>
                  <a:schemeClr val="tx1"/>
                </a:solidFill>
                <a:effectLst/>
                <a:latin typeface="Arial" panose="020B0604020202020204" pitchFamily="34" charset="0"/>
              </a:rPr>
              <a:t> are accurately identified, and registration details are extracted using </a:t>
            </a:r>
            <a:r>
              <a:rPr kumimoji="0" lang="en-US" altLang="en-US" sz="2000" b="1" i="0" u="none" strike="noStrike" cap="none" normalizeH="0" baseline="0" dirty="0">
                <a:ln>
                  <a:noFill/>
                </a:ln>
                <a:solidFill>
                  <a:schemeClr val="tx1"/>
                </a:solidFill>
                <a:effectLst/>
                <a:latin typeface="Arial" panose="020B0604020202020204" pitchFamily="34" charset="0"/>
              </a:rPr>
              <a:t>OCR</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detection results, including </a:t>
            </a:r>
            <a:r>
              <a:rPr kumimoji="0" lang="en-US" altLang="en-US" sz="2000" b="1" i="0" u="none" strike="noStrike" cap="none" normalizeH="0" baseline="0" dirty="0">
                <a:ln>
                  <a:noFill/>
                </a:ln>
                <a:solidFill>
                  <a:schemeClr val="tx1"/>
                </a:solidFill>
                <a:effectLst/>
                <a:latin typeface="Arial" panose="020B0604020202020204" pitchFamily="34" charset="0"/>
              </a:rPr>
              <a:t>violation alerts and captured images</a:t>
            </a:r>
            <a:r>
              <a:rPr kumimoji="0" lang="en-US" altLang="en-US" sz="2000" b="0" i="0" u="none" strike="noStrike" cap="none" normalizeH="0" baseline="0" dirty="0">
                <a:ln>
                  <a:noFill/>
                </a:ln>
                <a:solidFill>
                  <a:schemeClr val="tx1"/>
                </a:solidFill>
                <a:effectLst/>
                <a:latin typeface="Arial" panose="020B0604020202020204" pitchFamily="34" charset="0"/>
              </a:rPr>
              <a:t>, are stored in a database.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 </a:t>
            </a:r>
            <a:r>
              <a:rPr kumimoji="0" lang="en-US" altLang="en-US" sz="20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a:ln>
                  <a:noFill/>
                </a:ln>
                <a:solidFill>
                  <a:schemeClr val="tx1"/>
                </a:solidFill>
                <a:effectLst/>
                <a:latin typeface="Arial" panose="020B0604020202020204" pitchFamily="34" charset="0"/>
              </a:rPr>
              <a:t> (e.g., </a:t>
            </a:r>
            <a:r>
              <a:rPr kumimoji="0" lang="en-US" altLang="en-US" sz="2000" b="0" i="0" u="none" strike="noStrike" cap="none" normalizeH="0" baseline="0" dirty="0" err="1">
                <a:ln>
                  <a:noFill/>
                </a:ln>
                <a:solidFill>
                  <a:schemeClr val="tx1"/>
                </a:solidFill>
                <a:effectLst/>
                <a:latin typeface="Arial" panose="020B0604020202020204" pitchFamily="34" charset="0"/>
              </a:rPr>
              <a:t>Streamlit</a:t>
            </a:r>
            <a:r>
              <a:rPr kumimoji="0" lang="en-US" altLang="en-US" sz="2000" b="0" i="0" u="none" strike="noStrike" cap="none" normalizeH="0" baseline="0" dirty="0">
                <a:ln>
                  <a:noFill/>
                </a:ln>
                <a:solidFill>
                  <a:schemeClr val="tx1"/>
                </a:solidFill>
                <a:effectLst/>
                <a:latin typeface="Arial" panose="020B0604020202020204" pitchFamily="34" charset="0"/>
              </a:rPr>
              <a:t>) displays real-time detections and generates reports for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law enforcement.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solution improves </a:t>
            </a:r>
            <a:r>
              <a:rPr kumimoji="0" lang="en-US" altLang="en-US" sz="2000" b="1" i="0" u="none" strike="noStrike" cap="none" normalizeH="0" baseline="0" dirty="0">
                <a:ln>
                  <a:noFill/>
                </a:ln>
                <a:solidFill>
                  <a:schemeClr val="tx1"/>
                </a:solidFill>
                <a:effectLst/>
                <a:latin typeface="Arial" panose="020B0604020202020204" pitchFamily="34" charset="0"/>
              </a:rPr>
              <a:t>traffic monitoring efficiency, automates rule enforcement, and enhances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road safety</a:t>
            </a:r>
            <a:r>
              <a:rPr kumimoji="0" lang="en-US" altLang="en-US" sz="2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004333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A53D-F7CA-384D-1449-F3BD3945E11D}"/>
              </a:ext>
            </a:extLst>
          </p:cNvPr>
          <p:cNvSpPr>
            <a:spLocks noGrp="1"/>
          </p:cNvSpPr>
          <p:nvPr>
            <p:ph type="title"/>
          </p:nvPr>
        </p:nvSpPr>
        <p:spPr/>
        <p:txBody>
          <a:bodyPr/>
          <a:lstStyle/>
          <a:p>
            <a:r>
              <a:rPr lang="en-IN" sz="4400" u="sng" dirty="0"/>
              <a:t>Final Output</a:t>
            </a:r>
            <a:endParaRPr lang="en-IN" dirty="0"/>
          </a:p>
        </p:txBody>
      </p:sp>
      <p:pic>
        <p:nvPicPr>
          <p:cNvPr id="5" name="Content Placeholder 4" descr="A screenshot of a computer&#10;&#10;AI-generated content may be incorrect.">
            <a:extLst>
              <a:ext uri="{FF2B5EF4-FFF2-40B4-BE49-F238E27FC236}">
                <a16:creationId xmlns:a16="http://schemas.microsoft.com/office/drawing/2014/main" id="{B4CE6993-82A1-82C2-4AEC-285286C2F5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870" y="2224868"/>
            <a:ext cx="5371000" cy="2720617"/>
          </a:xfrm>
        </p:spPr>
      </p:pic>
      <p:pic>
        <p:nvPicPr>
          <p:cNvPr id="6" name="Content Placeholder 4" descr="A screenshot of a computer program&#10;&#10;AI-generated content may be incorrect.">
            <a:extLst>
              <a:ext uri="{FF2B5EF4-FFF2-40B4-BE49-F238E27FC236}">
                <a16:creationId xmlns:a16="http://schemas.microsoft.com/office/drawing/2014/main" id="{BD9ACAAF-3BAE-8F46-80B0-0CA6FE2D6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7131" y="2224869"/>
            <a:ext cx="5589710" cy="2720617"/>
          </a:xfrm>
          <a:prstGeom prst="rect">
            <a:avLst/>
          </a:prstGeom>
        </p:spPr>
      </p:pic>
    </p:spTree>
    <p:extLst>
      <p:ext uri="{BB962C8B-B14F-4D97-AF65-F5344CB8AC3E}">
        <p14:creationId xmlns:p14="http://schemas.microsoft.com/office/powerpoint/2010/main" val="4148360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E30F-DF3F-A710-FB4A-765CE0B21D43}"/>
              </a:ext>
            </a:extLst>
          </p:cNvPr>
          <p:cNvSpPr>
            <a:spLocks noGrp="1"/>
          </p:cNvSpPr>
          <p:nvPr>
            <p:ph type="title"/>
          </p:nvPr>
        </p:nvSpPr>
        <p:spPr>
          <a:xfrm>
            <a:off x="457556" y="381000"/>
            <a:ext cx="10515600" cy="611188"/>
          </a:xfrm>
        </p:spPr>
        <p:txBody>
          <a:bodyPr>
            <a:normAutofit fontScale="90000"/>
          </a:bodyPr>
          <a:lstStyle/>
          <a:p>
            <a:r>
              <a:rPr lang="en-IN" sz="4400" u="sng" dirty="0"/>
              <a:t>Final Output</a:t>
            </a:r>
            <a:endParaRPr lang="en-IN" dirty="0"/>
          </a:p>
        </p:txBody>
      </p:sp>
      <p:pic>
        <p:nvPicPr>
          <p:cNvPr id="17" name="Content Placeholder 16" descr="A person on a motorcycle with a backpack&#10;&#10;AI-generated content may be incorrect.">
            <a:extLst>
              <a:ext uri="{FF2B5EF4-FFF2-40B4-BE49-F238E27FC236}">
                <a16:creationId xmlns:a16="http://schemas.microsoft.com/office/drawing/2014/main" id="{721E5DB3-3404-E466-2725-0DC84950DE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556" y="1571982"/>
            <a:ext cx="5520386" cy="3228618"/>
          </a:xfrm>
        </p:spPr>
      </p:pic>
      <p:pic>
        <p:nvPicPr>
          <p:cNvPr id="19" name="Picture 18" descr="A person on a motorcycle&#10;&#10;AI-generated content may be incorrect.">
            <a:extLst>
              <a:ext uri="{FF2B5EF4-FFF2-40B4-BE49-F238E27FC236}">
                <a16:creationId xmlns:a16="http://schemas.microsoft.com/office/drawing/2014/main" id="{94CED538-31F5-382C-D921-BE9A013AD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9999" y="1571982"/>
            <a:ext cx="5511711" cy="3228618"/>
          </a:xfrm>
          <a:prstGeom prst="rect">
            <a:avLst/>
          </a:prstGeom>
        </p:spPr>
      </p:pic>
    </p:spTree>
    <p:extLst>
      <p:ext uri="{BB962C8B-B14F-4D97-AF65-F5344CB8AC3E}">
        <p14:creationId xmlns:p14="http://schemas.microsoft.com/office/powerpoint/2010/main" val="2826482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91C7-E7F0-E14D-0DF6-D29A12DA140B}"/>
              </a:ext>
            </a:extLst>
          </p:cNvPr>
          <p:cNvSpPr>
            <a:spLocks noGrp="1"/>
          </p:cNvSpPr>
          <p:nvPr>
            <p:ph type="title"/>
          </p:nvPr>
        </p:nvSpPr>
        <p:spPr>
          <a:xfrm>
            <a:off x="1003300" y="804902"/>
            <a:ext cx="10515600" cy="585788"/>
          </a:xfrm>
        </p:spPr>
        <p:txBody>
          <a:bodyPr>
            <a:normAutofit fontScale="90000"/>
          </a:bodyPr>
          <a:lstStyle/>
          <a:p>
            <a:r>
              <a:rPr lang="en-IN" sz="4400" u="sng" dirty="0"/>
              <a:t>Final Output</a:t>
            </a:r>
            <a:endParaRPr lang="en-IN" dirty="0"/>
          </a:p>
        </p:txBody>
      </p:sp>
      <p:pic>
        <p:nvPicPr>
          <p:cNvPr id="5" name="Content Placeholder 4" descr="A screenshot of a computer&#10;&#10;AI-generated content may be incorrect.">
            <a:extLst>
              <a:ext uri="{FF2B5EF4-FFF2-40B4-BE49-F238E27FC236}">
                <a16:creationId xmlns:a16="http://schemas.microsoft.com/office/drawing/2014/main" id="{80F8382E-6B6B-F1C2-D4AA-C52881B2D6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1907" y="1825625"/>
            <a:ext cx="8977293" cy="3934579"/>
          </a:xfrm>
        </p:spPr>
      </p:pic>
    </p:spTree>
    <p:extLst>
      <p:ext uri="{BB962C8B-B14F-4D97-AF65-F5344CB8AC3E}">
        <p14:creationId xmlns:p14="http://schemas.microsoft.com/office/powerpoint/2010/main" val="3445094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B0A60-84EB-EB5B-603B-36A7589DBBE7}"/>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B37E5B9-2B19-09C2-4D4A-5CAB5EBE72DF}"/>
              </a:ext>
            </a:extLst>
          </p:cNvPr>
          <p:cNvSpPr>
            <a:spLocks noGrp="1"/>
          </p:cNvSpPr>
          <p:nvPr>
            <p:ph idx="1"/>
          </p:nvPr>
        </p:nvSpPr>
        <p:spPr>
          <a:xfrm>
            <a:off x="838200" y="1690688"/>
            <a:ext cx="10515600" cy="4486275"/>
          </a:xfrm>
        </p:spPr>
        <p:txBody>
          <a:bodyPr>
            <a:norm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Helmet and Number Plate Detection Using YOLOv8</a:t>
            </a:r>
            <a:r>
              <a:rPr lang="en-US" sz="2000" dirty="0">
                <a:latin typeface="Times New Roman" panose="02020603050405020304" pitchFamily="18" charset="0"/>
                <a:cs typeface="Times New Roman" panose="02020603050405020304" pitchFamily="18" charset="0"/>
              </a:rPr>
              <a:t> is an AI-based system for real-time traffic monitoring and law enforcement. It detects motorcyclists without helmets and identifies vehicle number plates using deep learning and OCR. The system ensures high accuracy, fast processing, and scalability for deployment on edge devices or cloud platforms. By automating violation detection, it reduces manual efforts and enhances road safety. This technology helps enforce traffic laws effectively, promoting responsible driving behavior.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568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ED26-E6C0-C6D3-C3A1-C82BA6C8343F}"/>
              </a:ext>
            </a:extLst>
          </p:cNvPr>
          <p:cNvSpPr>
            <a:spLocks noGrp="1"/>
          </p:cNvSpPr>
          <p:nvPr>
            <p:ph type="title"/>
          </p:nvPr>
        </p:nvSpPr>
        <p:spPr/>
        <p:txBody>
          <a:bodyPr/>
          <a:lstStyle/>
          <a:p>
            <a:r>
              <a:rPr lang="en-IN" sz="4400" u="sng" dirty="0"/>
              <a:t>Conclusion</a:t>
            </a:r>
            <a:endParaRPr lang="en-IN" dirty="0"/>
          </a:p>
        </p:txBody>
      </p:sp>
      <p:sp>
        <p:nvSpPr>
          <p:cNvPr id="3" name="Content Placeholder 2">
            <a:extLst>
              <a:ext uri="{FF2B5EF4-FFF2-40B4-BE49-F238E27FC236}">
                <a16:creationId xmlns:a16="http://schemas.microsoft.com/office/drawing/2014/main" id="{DAE5A39E-5CC4-C63C-231B-51E30BC66016}"/>
              </a:ext>
            </a:extLst>
          </p:cNvPr>
          <p:cNvSpPr>
            <a:spLocks noGrp="1"/>
          </p:cNvSpPr>
          <p:nvPr>
            <p:ph idx="1"/>
          </p:nvPr>
        </p:nvSpPr>
        <p:spPr/>
        <p:txBody>
          <a:bodyPr>
            <a:normAutofit/>
          </a:bodyPr>
          <a:lstStyle/>
          <a:p>
            <a:pPr algn="just">
              <a:lnSpc>
                <a:spcPct val="150000"/>
              </a:lnSpc>
            </a:pPr>
            <a:r>
              <a:rPr lang="en-US" sz="2000" dirty="0"/>
              <a:t>The </a:t>
            </a:r>
            <a:r>
              <a:rPr lang="en-US" sz="2000" b="1" dirty="0"/>
              <a:t>Helmet and Number Plate Detection System using YOLOv8</a:t>
            </a:r>
            <a:r>
              <a:rPr lang="en-US" sz="2000" dirty="0"/>
              <a:t> provides an efficient and automated solution for enforcing road safety rules. By utilizing </a:t>
            </a:r>
            <a:r>
              <a:rPr lang="en-US" sz="2000" b="1" dirty="0"/>
              <a:t>deep learning and computer vision</a:t>
            </a:r>
            <a:r>
              <a:rPr lang="en-US" sz="2000" dirty="0"/>
              <a:t>, the system accurately detects helmet violations and extracts vehicle registration details in real time. The integration of </a:t>
            </a:r>
            <a:r>
              <a:rPr lang="en-US" sz="2000" b="1" dirty="0"/>
              <a:t>OCR and AI-driven analysis</a:t>
            </a:r>
            <a:r>
              <a:rPr lang="en-US" sz="2000" dirty="0"/>
              <a:t> ensures reliable and scalable traffic monitoring with minimal human intervention. This solution helps </a:t>
            </a:r>
            <a:r>
              <a:rPr lang="en-US" sz="2000" b="1" dirty="0"/>
              <a:t>law enforcement agencies</a:t>
            </a:r>
            <a:r>
              <a:rPr lang="en-US" sz="2000" dirty="0"/>
              <a:t> improve efficiency, reduce accidents, and enhance compliance with traffic regulations. Overall, the project demonstrates the potential of </a:t>
            </a:r>
            <a:r>
              <a:rPr lang="en-US" sz="2000" b="1" dirty="0"/>
              <a:t>AI-powered automation</a:t>
            </a:r>
            <a:r>
              <a:rPr lang="en-US" sz="2000" dirty="0"/>
              <a:t> in transforming traffic management and ensuring safer roads.</a:t>
            </a:r>
            <a:endParaRPr lang="en-IN" sz="2000" dirty="0"/>
          </a:p>
        </p:txBody>
      </p:sp>
    </p:spTree>
    <p:extLst>
      <p:ext uri="{BB962C8B-B14F-4D97-AF65-F5344CB8AC3E}">
        <p14:creationId xmlns:p14="http://schemas.microsoft.com/office/powerpoint/2010/main" val="4203755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D39A-CA51-4441-8E1C-EAA1BE339E9C}"/>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C566B4E-D76B-7FC8-4094-FC34FC70C2F8}"/>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Helmet and number plate detection is essential for ensuring road safety and enforcing traffic laws. This project uses </a:t>
            </a:r>
            <a:r>
              <a:rPr lang="en-US" sz="2000" b="1" dirty="0">
                <a:latin typeface="Times New Roman" panose="02020603050405020304" pitchFamily="18" charset="0"/>
                <a:cs typeface="Times New Roman" panose="02020603050405020304" pitchFamily="18" charset="0"/>
              </a:rPr>
              <a:t>YOLOv8</a:t>
            </a:r>
            <a:r>
              <a:rPr lang="en-US" sz="2000" dirty="0">
                <a:latin typeface="Times New Roman" panose="02020603050405020304" pitchFamily="18" charset="0"/>
                <a:cs typeface="Times New Roman" panose="02020603050405020304" pitchFamily="18" charset="0"/>
              </a:rPr>
              <a:t>, a deep learning-based object detection model, to identify motorcyclists without helmets and recognize vehicle number plates. The system processes real-time video feeds with high accuracy and speed, reducing manual monitoring efforts. </a:t>
            </a:r>
            <a:r>
              <a:rPr lang="en-US" sz="2000" b="1" dirty="0">
                <a:latin typeface="Times New Roman" panose="02020603050405020304" pitchFamily="18" charset="0"/>
                <a:cs typeface="Times New Roman" panose="02020603050405020304" pitchFamily="18" charset="0"/>
              </a:rPr>
              <a:t>Optical Character Recognition (OCR)</a:t>
            </a:r>
            <a:r>
              <a:rPr lang="en-US" sz="2000" dirty="0">
                <a:latin typeface="Times New Roman" panose="02020603050405020304" pitchFamily="18" charset="0"/>
                <a:cs typeface="Times New Roman" panose="02020603050405020304" pitchFamily="18" charset="0"/>
              </a:rPr>
              <a:t> is integrated to extract vehicle registration details for legal enforcement. This technology enhances automated traffic monitoring, promoting safer roads and compliance with regulations.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1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55E1B-2DCA-076D-CFE2-87647AEEDFCF}"/>
              </a:ext>
            </a:extLst>
          </p:cNvPr>
          <p:cNvSpPr>
            <a:spLocks noGrp="1"/>
          </p:cNvSpPr>
          <p:nvPr>
            <p:ph type="title"/>
          </p:nvPr>
        </p:nvSpPr>
        <p:spPr/>
        <p:txBody>
          <a:bodyPr>
            <a:normAutofit/>
          </a:bodyPr>
          <a:lstStyle/>
          <a:p>
            <a:r>
              <a:rPr lang="en-IN" sz="4000" dirty="0"/>
              <a:t>Existing System</a:t>
            </a:r>
          </a:p>
        </p:txBody>
      </p:sp>
      <p:sp>
        <p:nvSpPr>
          <p:cNvPr id="3" name="Content Placeholder 2">
            <a:extLst>
              <a:ext uri="{FF2B5EF4-FFF2-40B4-BE49-F238E27FC236}">
                <a16:creationId xmlns:a16="http://schemas.microsoft.com/office/drawing/2014/main" id="{0909B8AC-F856-E3B8-8781-97D9ACF35F96}"/>
              </a:ext>
            </a:extLst>
          </p:cNvPr>
          <p:cNvSpPr>
            <a:spLocks noGrp="1"/>
          </p:cNvSpPr>
          <p:nvPr>
            <p:ph idx="1"/>
          </p:nvPr>
        </p:nvSpPr>
        <p:spPr>
          <a:xfrm>
            <a:off x="838200" y="1584325"/>
            <a:ext cx="10515600" cy="4351338"/>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current traffic monitoring system relies heavily on </a:t>
            </a:r>
            <a:r>
              <a:rPr lang="en-US" sz="2000" b="1" dirty="0">
                <a:latin typeface="Times New Roman" panose="02020603050405020304" pitchFamily="18" charset="0"/>
                <a:cs typeface="Times New Roman" panose="02020603050405020304" pitchFamily="18" charset="0"/>
              </a:rPr>
              <a:t>manual surveillance</a:t>
            </a:r>
            <a:r>
              <a:rPr lang="en-US" sz="2000" dirty="0">
                <a:latin typeface="Times New Roman" panose="02020603050405020304" pitchFamily="18" charset="0"/>
                <a:cs typeface="Times New Roman" panose="02020603050405020304" pitchFamily="18" charset="0"/>
              </a:rPr>
              <a:t> by traffic police, which is time-consuming and inefficient. </a:t>
            </a:r>
            <a:r>
              <a:rPr lang="en-US" sz="2000" b="1" dirty="0">
                <a:latin typeface="Times New Roman" panose="02020603050405020304" pitchFamily="18" charset="0"/>
                <a:cs typeface="Times New Roman" panose="02020603050405020304" pitchFamily="18" charset="0"/>
              </a:rPr>
              <a:t>CCTV cameras</a:t>
            </a:r>
            <a:r>
              <a:rPr lang="en-US" sz="2000" dirty="0">
                <a:latin typeface="Times New Roman" panose="02020603050405020304" pitchFamily="18" charset="0"/>
                <a:cs typeface="Times New Roman" panose="02020603050405020304" pitchFamily="18" charset="0"/>
              </a:rPr>
              <a:t> are used for recording violations, but they require manual review, leading to delays in enforcement. Traditional </a:t>
            </a:r>
            <a:r>
              <a:rPr lang="en-US" sz="2000" b="1" dirty="0">
                <a:latin typeface="Times New Roman" panose="02020603050405020304" pitchFamily="18" charset="0"/>
                <a:cs typeface="Times New Roman" panose="02020603050405020304" pitchFamily="18" charset="0"/>
              </a:rPr>
              <a:t>number plate recognition</a:t>
            </a:r>
            <a:r>
              <a:rPr lang="en-US" sz="2000" dirty="0">
                <a:latin typeface="Times New Roman" panose="02020603050405020304" pitchFamily="18" charset="0"/>
                <a:cs typeface="Times New Roman" panose="02020603050405020304" pitchFamily="18" charset="0"/>
              </a:rPr>
              <a:t> systems lack real-time processing and often fail under poor lighting or occlusions. Helmet detection is mostly </a:t>
            </a:r>
            <a:r>
              <a:rPr lang="en-US" sz="2000" b="1" dirty="0">
                <a:latin typeface="Times New Roman" panose="02020603050405020304" pitchFamily="18" charset="0"/>
                <a:cs typeface="Times New Roman" panose="02020603050405020304" pitchFamily="18" charset="0"/>
              </a:rPr>
              <a:t>visual inspection-based</a:t>
            </a:r>
            <a:r>
              <a:rPr lang="en-US" sz="2000" dirty="0">
                <a:latin typeface="Times New Roman" panose="02020603050405020304" pitchFamily="18" charset="0"/>
                <a:cs typeface="Times New Roman" panose="02020603050405020304" pitchFamily="18" charset="0"/>
              </a:rPr>
              <a:t>, making it prone to human errors. </a:t>
            </a:r>
            <a:r>
              <a:rPr lang="en-US" sz="2000" b="1" dirty="0">
                <a:latin typeface="Times New Roman" panose="02020603050405020304" pitchFamily="18" charset="0"/>
                <a:cs typeface="Times New Roman" panose="02020603050405020304" pitchFamily="18" charset="0"/>
              </a:rPr>
              <a:t>Rule enforcement depends on manual ticketing</a:t>
            </a:r>
            <a:r>
              <a:rPr lang="en-US" sz="2000" dirty="0">
                <a:latin typeface="Times New Roman" panose="02020603050405020304" pitchFamily="18" charset="0"/>
                <a:cs typeface="Times New Roman" panose="02020603050405020304" pitchFamily="18" charset="0"/>
              </a:rPr>
              <a:t>, which can be inconsistent and difficult to track. The lack of </a:t>
            </a:r>
            <a:r>
              <a:rPr lang="en-US" sz="2000" b="1" dirty="0">
                <a:latin typeface="Times New Roman" panose="02020603050405020304" pitchFamily="18" charset="0"/>
                <a:cs typeface="Times New Roman" panose="02020603050405020304" pitchFamily="18" charset="0"/>
              </a:rPr>
              <a:t>automated detection and alerting mechanisms</a:t>
            </a:r>
            <a:r>
              <a:rPr lang="en-US" sz="2000" dirty="0">
                <a:latin typeface="Times New Roman" panose="02020603050405020304" pitchFamily="18" charset="0"/>
                <a:cs typeface="Times New Roman" panose="02020603050405020304" pitchFamily="18" charset="0"/>
              </a:rPr>
              <a:t> reduces the efficiency of law enforcement. Overall, existing systems struggle with </a:t>
            </a:r>
            <a:r>
              <a:rPr lang="en-US" sz="2000" b="1" dirty="0">
                <a:latin typeface="Times New Roman" panose="02020603050405020304" pitchFamily="18" charset="0"/>
                <a:cs typeface="Times New Roman" panose="02020603050405020304" pitchFamily="18" charset="0"/>
              </a:rPr>
              <a:t>scalability, accuracy, and real-time monitoring</a:t>
            </a:r>
            <a:r>
              <a:rPr lang="en-US" sz="2000" dirty="0">
                <a:latin typeface="Times New Roman" panose="02020603050405020304" pitchFamily="18" charset="0"/>
                <a:cs typeface="Times New Roman" panose="02020603050405020304" pitchFamily="18" charset="0"/>
              </a:rPr>
              <a:t>, necessitating an AI-based solution for improved efficiency.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0352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1FF5-F15A-3090-32D0-83CD2C7C57B4}"/>
              </a:ext>
            </a:extLst>
          </p:cNvPr>
          <p:cNvSpPr>
            <a:spLocks noGrp="1"/>
          </p:cNvSpPr>
          <p:nvPr>
            <p:ph type="title"/>
          </p:nvPr>
        </p:nvSpPr>
        <p:spPr/>
        <p:txBody>
          <a:bodyPr>
            <a:normAutofit/>
          </a:bodyPr>
          <a:lstStyle/>
          <a:p>
            <a:r>
              <a:rPr lang="en-IN" sz="4000" dirty="0"/>
              <a:t>Proposed system</a:t>
            </a:r>
          </a:p>
        </p:txBody>
      </p:sp>
      <p:sp>
        <p:nvSpPr>
          <p:cNvPr id="3" name="Content Placeholder 2">
            <a:extLst>
              <a:ext uri="{FF2B5EF4-FFF2-40B4-BE49-F238E27FC236}">
                <a16:creationId xmlns:a16="http://schemas.microsoft.com/office/drawing/2014/main" id="{E5D04B97-2E3B-8058-55D2-C16420519DAC}"/>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proposed system uses </a:t>
            </a:r>
            <a:r>
              <a:rPr lang="en-US" sz="2000" b="1" dirty="0">
                <a:latin typeface="Times New Roman" panose="02020603050405020304" pitchFamily="18" charset="0"/>
                <a:cs typeface="Times New Roman" panose="02020603050405020304" pitchFamily="18" charset="0"/>
              </a:rPr>
              <a:t>YOLOv8</a:t>
            </a:r>
            <a:r>
              <a:rPr lang="en-US" sz="2000" dirty="0">
                <a:latin typeface="Times New Roman" panose="02020603050405020304" pitchFamily="18" charset="0"/>
                <a:cs typeface="Times New Roman" panose="02020603050405020304" pitchFamily="18" charset="0"/>
              </a:rPr>
              <a:t>, an advanced deep learning model, for real-time </a:t>
            </a:r>
            <a:r>
              <a:rPr lang="en-US" sz="2000" b="1" dirty="0">
                <a:latin typeface="Times New Roman" panose="02020603050405020304" pitchFamily="18" charset="0"/>
                <a:cs typeface="Times New Roman" panose="02020603050405020304" pitchFamily="18" charset="0"/>
              </a:rPr>
              <a:t>helmet detection and number plate recognition</a:t>
            </a:r>
            <a:r>
              <a:rPr lang="en-US" sz="2000" dirty="0">
                <a:latin typeface="Times New Roman" panose="02020603050405020304" pitchFamily="18" charset="0"/>
                <a:cs typeface="Times New Roman" panose="02020603050405020304" pitchFamily="18" charset="0"/>
              </a:rPr>
              <a:t>. It automatically detects motorcyclists without helmets and extracts vehicle registration details using </a:t>
            </a:r>
            <a:r>
              <a:rPr lang="en-US" sz="2000" b="1" dirty="0">
                <a:latin typeface="Times New Roman" panose="02020603050405020304" pitchFamily="18" charset="0"/>
                <a:cs typeface="Times New Roman" panose="02020603050405020304" pitchFamily="18" charset="0"/>
              </a:rPr>
              <a:t>Optical Character Recognition (OCR)</a:t>
            </a:r>
            <a:r>
              <a:rPr lang="en-US" sz="2000" dirty="0">
                <a:latin typeface="Times New Roman" panose="02020603050405020304" pitchFamily="18" charset="0"/>
                <a:cs typeface="Times New Roman" panose="02020603050405020304" pitchFamily="18" charset="0"/>
              </a:rPr>
              <a:t>. The system processes </a:t>
            </a:r>
            <a:r>
              <a:rPr lang="en-US" sz="2000" b="1" dirty="0">
                <a:latin typeface="Times New Roman" panose="02020603050405020304" pitchFamily="18" charset="0"/>
                <a:cs typeface="Times New Roman" panose="02020603050405020304" pitchFamily="18" charset="0"/>
              </a:rPr>
              <a:t>live video feeds</a:t>
            </a:r>
            <a:r>
              <a:rPr lang="en-US" sz="2000" dirty="0">
                <a:latin typeface="Times New Roman" panose="02020603050405020304" pitchFamily="18" charset="0"/>
                <a:cs typeface="Times New Roman" panose="02020603050405020304" pitchFamily="18" charset="0"/>
              </a:rPr>
              <a:t> with high accuracy, enabling quick and efficient violation detection. It eliminates the need for manual monitoring, reducing human errors and delays in enforcement. The solution is </a:t>
            </a:r>
            <a:r>
              <a:rPr lang="en-US" sz="2000" b="1" dirty="0">
                <a:latin typeface="Times New Roman" panose="02020603050405020304" pitchFamily="18" charset="0"/>
                <a:cs typeface="Times New Roman" panose="02020603050405020304" pitchFamily="18" charset="0"/>
              </a:rPr>
              <a:t>scalable and deployable</a:t>
            </a:r>
            <a:r>
              <a:rPr lang="en-US" sz="2000" dirty="0">
                <a:latin typeface="Times New Roman" panose="02020603050405020304" pitchFamily="18" charset="0"/>
                <a:cs typeface="Times New Roman" panose="02020603050405020304" pitchFamily="18" charset="0"/>
              </a:rPr>
              <a:t> on edge devices or cloud platforms for seamless integration with existing traffic management systems. Automated alerts and reports can be generated for law enforcement authorities. This AI-powered system enhances </a:t>
            </a:r>
            <a:r>
              <a:rPr lang="en-US" sz="2000" b="1" dirty="0">
                <a:latin typeface="Times New Roman" panose="02020603050405020304" pitchFamily="18" charset="0"/>
                <a:cs typeface="Times New Roman" panose="02020603050405020304" pitchFamily="18" charset="0"/>
              </a:rPr>
              <a:t>road safety, ensures compliance with traffic rules, and improves traffic monitoring efficiency</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866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ED8CB-9BAA-E52E-0DCB-009763C36003}"/>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C8425D0A-63F3-C9F7-2F93-86C2EEAFAF2E}"/>
              </a:ext>
            </a:extLst>
          </p:cNvPr>
          <p:cNvSpPr>
            <a:spLocks noGrp="1"/>
          </p:cNvSpPr>
          <p:nvPr>
            <p:ph idx="1"/>
          </p:nvPr>
        </p:nvSpPr>
        <p:spPr>
          <a:xfrm>
            <a:off x="838200" y="1690688"/>
            <a:ext cx="10515600" cy="4351338"/>
          </a:xfrm>
        </p:spPr>
        <p:txBody>
          <a:bodyPr>
            <a:normAutofit fontScale="92500"/>
          </a:bodyPr>
          <a:lstStyle/>
          <a:p>
            <a:pPr marL="0" indent="0" algn="just">
              <a:lnSpc>
                <a:spcPct val="160000"/>
              </a:lnSpc>
              <a:buNone/>
            </a:pPr>
            <a:r>
              <a:rPr lang="en-US" sz="2000" dirty="0">
                <a:latin typeface="Times New Roman" panose="02020603050405020304" pitchFamily="18" charset="0"/>
                <a:cs typeface="Times New Roman" panose="02020603050405020304" pitchFamily="18" charset="0"/>
              </a:rPr>
              <a:t>Several studies have explored </a:t>
            </a:r>
            <a:r>
              <a:rPr lang="en-US" sz="2000" b="1" dirty="0">
                <a:latin typeface="Times New Roman" panose="02020603050405020304" pitchFamily="18" charset="0"/>
                <a:cs typeface="Times New Roman" panose="02020603050405020304" pitchFamily="18" charset="0"/>
              </a:rPr>
              <a:t>helmet detection and number plate recognition</a:t>
            </a:r>
            <a:r>
              <a:rPr lang="en-US" sz="2000" dirty="0">
                <a:latin typeface="Times New Roman" panose="02020603050405020304" pitchFamily="18" charset="0"/>
                <a:cs typeface="Times New Roman" panose="02020603050405020304" pitchFamily="18" charset="0"/>
              </a:rPr>
              <a:t> using deep learning and computer vision techniques. Traditional methods relied on </a:t>
            </a:r>
            <a:r>
              <a:rPr lang="en-US" sz="2000" b="1" dirty="0">
                <a:latin typeface="Times New Roman" panose="02020603050405020304" pitchFamily="18" charset="0"/>
                <a:cs typeface="Times New Roman" panose="02020603050405020304" pitchFamily="18" charset="0"/>
              </a:rPr>
              <a:t>image processing and feature extraction</a:t>
            </a:r>
            <a:r>
              <a:rPr lang="en-US" sz="2000" dirty="0">
                <a:latin typeface="Times New Roman" panose="02020603050405020304" pitchFamily="18" charset="0"/>
                <a:cs typeface="Times New Roman" panose="02020603050405020304" pitchFamily="18" charset="0"/>
              </a:rPr>
              <a:t>, which lacked accuracy in real-world conditions. Recent advancements in </a:t>
            </a:r>
            <a:r>
              <a:rPr lang="en-US" sz="2000" b="1" dirty="0">
                <a:latin typeface="Times New Roman" panose="02020603050405020304" pitchFamily="18" charset="0"/>
                <a:cs typeface="Times New Roman" panose="02020603050405020304" pitchFamily="18" charset="0"/>
              </a:rPr>
              <a:t>YOLO-based object detection models</a:t>
            </a:r>
            <a:r>
              <a:rPr lang="en-US" sz="2000" dirty="0">
                <a:latin typeface="Times New Roman" panose="02020603050405020304" pitchFamily="18" charset="0"/>
                <a:cs typeface="Times New Roman" panose="02020603050405020304" pitchFamily="18" charset="0"/>
              </a:rPr>
              <a:t> have significantly improved real-time detection accuracy. Research on </a:t>
            </a:r>
            <a:r>
              <a:rPr lang="en-US" sz="2000" b="1" dirty="0">
                <a:latin typeface="Times New Roman" panose="02020603050405020304" pitchFamily="18" charset="0"/>
                <a:cs typeface="Times New Roman" panose="02020603050405020304" pitchFamily="18" charset="0"/>
              </a:rPr>
              <a:t>Optical Character Recognition (OCR)</a:t>
            </a:r>
            <a:r>
              <a:rPr lang="en-US" sz="2000" dirty="0">
                <a:latin typeface="Times New Roman" panose="02020603050405020304" pitchFamily="18" charset="0"/>
                <a:cs typeface="Times New Roman" panose="02020603050405020304" pitchFamily="18" charset="0"/>
              </a:rPr>
              <a:t> has enhanced the ability to extract vehicle registration details from number plates. Many studies highlight the importance of </a:t>
            </a:r>
            <a:r>
              <a:rPr lang="en-US" sz="2000" b="1" dirty="0">
                <a:latin typeface="Times New Roman" panose="02020603050405020304" pitchFamily="18" charset="0"/>
                <a:cs typeface="Times New Roman" panose="02020603050405020304" pitchFamily="18" charset="0"/>
              </a:rPr>
              <a:t>automated traffic monitoring</a:t>
            </a:r>
            <a:r>
              <a:rPr lang="en-US" sz="2000" dirty="0">
                <a:latin typeface="Times New Roman" panose="02020603050405020304" pitchFamily="18" charset="0"/>
                <a:cs typeface="Times New Roman" panose="02020603050405020304" pitchFamily="18" charset="0"/>
              </a:rPr>
              <a:t> to reduce manual intervention and enforce safety regulations effectively. Existing works also emphasize the need for </a:t>
            </a:r>
            <a:r>
              <a:rPr lang="en-US" sz="2000" b="1" dirty="0">
                <a:latin typeface="Times New Roman" panose="02020603050405020304" pitchFamily="18" charset="0"/>
                <a:cs typeface="Times New Roman" panose="02020603050405020304" pitchFamily="18" charset="0"/>
              </a:rPr>
              <a:t>scalable and high-speed AI solutions</a:t>
            </a:r>
            <a:r>
              <a:rPr lang="en-US" sz="2000" dirty="0">
                <a:latin typeface="Times New Roman" panose="02020603050405020304" pitchFamily="18" charset="0"/>
                <a:cs typeface="Times New Roman" panose="02020603050405020304" pitchFamily="18" charset="0"/>
              </a:rPr>
              <a:t> for real-world deployment. The proposed system builds on these advancements by integrating </a:t>
            </a:r>
            <a:r>
              <a:rPr lang="en-US" sz="2000" b="1" dirty="0">
                <a:latin typeface="Times New Roman" panose="02020603050405020304" pitchFamily="18" charset="0"/>
                <a:cs typeface="Times New Roman" panose="02020603050405020304" pitchFamily="18" charset="0"/>
              </a:rPr>
              <a:t>YOLOv8 with OCR</a:t>
            </a:r>
            <a:r>
              <a:rPr lang="en-US" sz="2000" dirty="0">
                <a:latin typeface="Times New Roman" panose="02020603050405020304" pitchFamily="18" charset="0"/>
                <a:cs typeface="Times New Roman" panose="02020603050405020304" pitchFamily="18" charset="0"/>
              </a:rPr>
              <a:t> for improved accuracy and efficiency in traffic rule enforcement.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0747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7D38-50FF-66A9-6066-2A17CE8B0903}"/>
              </a:ext>
            </a:extLst>
          </p:cNvPr>
          <p:cNvSpPr>
            <a:spLocks noGrp="1"/>
          </p:cNvSpPr>
          <p:nvPr>
            <p:ph type="title"/>
          </p:nvPr>
        </p:nvSpPr>
        <p:spPr>
          <a:xfrm>
            <a:off x="711200" y="441325"/>
            <a:ext cx="10515600" cy="879475"/>
          </a:xfrm>
        </p:spPr>
        <p:txBody>
          <a:bodyPr>
            <a:normAutofit/>
          </a:bodyPr>
          <a:lstStyle/>
          <a:p>
            <a:r>
              <a:rPr lang="en-IN" sz="3000" dirty="0">
                <a:latin typeface="Times New Roman" panose="02020603050405020304" pitchFamily="18" charset="0"/>
                <a:cs typeface="Times New Roman" panose="02020603050405020304" pitchFamily="18" charset="0"/>
              </a:rPr>
              <a:t>Modules</a:t>
            </a:r>
          </a:p>
        </p:txBody>
      </p:sp>
      <p:sp>
        <p:nvSpPr>
          <p:cNvPr id="4" name="Rectangle 1">
            <a:extLst>
              <a:ext uri="{FF2B5EF4-FFF2-40B4-BE49-F238E27FC236}">
                <a16:creationId xmlns:a16="http://schemas.microsoft.com/office/drawing/2014/main" id="{9822207E-F431-9D0D-78C1-90F919231AB8}"/>
              </a:ext>
            </a:extLst>
          </p:cNvPr>
          <p:cNvSpPr>
            <a:spLocks noGrp="1" noChangeArrowheads="1"/>
          </p:cNvSpPr>
          <p:nvPr>
            <p:ph idx="1"/>
          </p:nvPr>
        </p:nvSpPr>
        <p:spPr bwMode="auto">
          <a:xfrm>
            <a:off x="965200" y="1158539"/>
            <a:ext cx="867320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lang="en-US" altLang="en-US" sz="1800" b="1" dirty="0">
                <a:latin typeface="Times New Roman" panose="02020603050405020304" pitchFamily="18" charset="0"/>
                <a:cs typeface="Times New Roman" panose="02020603050405020304" pitchFamily="18" charset="0"/>
              </a:rPr>
              <a:t>1.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&amp; Preprocessing: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Gather helmet and number plate datasets from real-world traffic footage.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 image enhancement, annotation, and augmentation for model training.</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Helmet Detection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YOLOv8</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detect motorcyclists and identify those without helmets.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 live video feeds for real-time monitoring and violation detection.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Number Plate Detection &amp; OCR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 vehicle number plates using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YOLOv8</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object detection.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 registration details using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Optical Character Recognition (OCR)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enforcement.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Real-time Processing &amp; Alert System:</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real-time detection with high-speed inference and minimal latency.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 automated alerts and reports for law enforcement authorities.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Database &amp; Report Generation: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 detected violations, vehicle details, and timestamps in a database.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 user-friendly interface for retrieving and analyzing violation records.</a:t>
            </a:r>
          </a:p>
        </p:txBody>
      </p:sp>
    </p:spTree>
    <p:extLst>
      <p:ext uri="{BB962C8B-B14F-4D97-AF65-F5344CB8AC3E}">
        <p14:creationId xmlns:p14="http://schemas.microsoft.com/office/powerpoint/2010/main" val="396791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7C98-05A8-98CA-470D-BFC773907094}"/>
              </a:ext>
            </a:extLst>
          </p:cNvPr>
          <p:cNvSpPr>
            <a:spLocks noGrp="1"/>
          </p:cNvSpPr>
          <p:nvPr>
            <p:ph type="title"/>
          </p:nvPr>
        </p:nvSpPr>
        <p:spPr/>
        <p:txBody>
          <a:bodyPr/>
          <a:lstStyle/>
          <a:p>
            <a:r>
              <a:rPr lang="en-IN" sz="4400" dirty="0"/>
              <a:t>Algorithms Used</a:t>
            </a:r>
            <a:endParaRPr lang="en-IN" dirty="0"/>
          </a:p>
        </p:txBody>
      </p:sp>
      <p:sp>
        <p:nvSpPr>
          <p:cNvPr id="4" name="Rectangle 1">
            <a:extLst>
              <a:ext uri="{FF2B5EF4-FFF2-40B4-BE49-F238E27FC236}">
                <a16:creationId xmlns:a16="http://schemas.microsoft.com/office/drawing/2014/main" id="{CB58CA14-1C43-9576-7E07-FEFB316FA922}"/>
              </a:ext>
            </a:extLst>
          </p:cNvPr>
          <p:cNvSpPr>
            <a:spLocks noGrp="1" noChangeArrowheads="1"/>
          </p:cNvSpPr>
          <p:nvPr>
            <p:ph idx="1"/>
          </p:nvPr>
        </p:nvSpPr>
        <p:spPr bwMode="auto">
          <a:xfrm>
            <a:off x="1494324" y="1674474"/>
            <a:ext cx="9203353" cy="4653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YOLOv8 (You Only Look Once, Version 8):</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real-time object detection to </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 motorcyclists and detect helmet violations with high accuracy.2</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Optical Character Recognition (OCR):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Extracts vehicle registration numbers from </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detected number plates for further processing.</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Convolutional Neural Networks (CNN):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Utilized within YOLOv8 for feature </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extraction and classification of objects in traffic images.</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Image Processing Techniques: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Applied for noise reduction, contrast enhancement, </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edge detection to improve detection accuracy.</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Deep Learning-based Classification: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high precision in distinguishing </a:t>
            </a:r>
            <a:endParaRPr lang="en-US" altLang="en-US"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between helmeted and non-helmeted riders, even in complex traffic scenarios. </a:t>
            </a:r>
          </a:p>
        </p:txBody>
      </p:sp>
    </p:spTree>
    <p:extLst>
      <p:ext uri="{BB962C8B-B14F-4D97-AF65-F5344CB8AC3E}">
        <p14:creationId xmlns:p14="http://schemas.microsoft.com/office/powerpoint/2010/main" val="3032017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263A5-E2FD-5DB9-D2BE-C1B8B208A176}"/>
              </a:ext>
            </a:extLst>
          </p:cNvPr>
          <p:cNvSpPr>
            <a:spLocks noGrp="1"/>
          </p:cNvSpPr>
          <p:nvPr>
            <p:ph idx="1"/>
          </p:nvPr>
        </p:nvSpPr>
        <p:spPr>
          <a:xfrm>
            <a:off x="838200" y="698500"/>
            <a:ext cx="10515600" cy="5478463"/>
          </a:xfrm>
        </p:spPr>
        <p:txBody>
          <a:bodyPr>
            <a:normAutofit fontScale="70000" lnSpcReduction="20000"/>
          </a:bodyPr>
          <a:lstStyle/>
          <a:p>
            <a:pPr marL="0" indent="0" algn="just">
              <a:buNone/>
            </a:pPr>
            <a:r>
              <a:rPr lang="en-IN" b="1" u="sng" dirty="0">
                <a:latin typeface="Times New Roman" panose="02020603050405020304" pitchFamily="18" charset="0"/>
                <a:cs typeface="Times New Roman" panose="02020603050405020304" pitchFamily="18" charset="0"/>
              </a:rPr>
              <a:t>Software Components:</a:t>
            </a:r>
          </a:p>
          <a:p>
            <a:pPr marL="0" indent="0" algn="just">
              <a:buNone/>
            </a:pPr>
            <a:r>
              <a:rPr lang="en-IN" b="1" dirty="0">
                <a:latin typeface="Times New Roman" panose="02020603050405020304" pitchFamily="18" charset="0"/>
                <a:cs typeface="Times New Roman" panose="02020603050405020304" pitchFamily="18" charset="0"/>
              </a:rPr>
              <a:t>1. Programming Language:</a:t>
            </a:r>
            <a:r>
              <a:rPr lang="en-IN" dirty="0">
                <a:latin typeface="Times New Roman" panose="02020603050405020304" pitchFamily="18" charset="0"/>
                <a:cs typeface="Times New Roman" panose="02020603050405020304" pitchFamily="18" charset="0"/>
              </a:rPr>
              <a:t> Python</a:t>
            </a:r>
          </a:p>
          <a:p>
            <a:pPr marL="0" indent="0" algn="just">
              <a:buNone/>
            </a:pPr>
            <a:r>
              <a:rPr lang="en-IN" b="1" dirty="0">
                <a:latin typeface="Times New Roman" panose="02020603050405020304" pitchFamily="18" charset="0"/>
                <a:cs typeface="Times New Roman" panose="02020603050405020304" pitchFamily="18" charset="0"/>
              </a:rPr>
              <a:t>2. Frameworks &amp; Libraries:</a:t>
            </a:r>
            <a:endParaRPr lang="en-IN" dirty="0">
              <a:latin typeface="Times New Roman" panose="02020603050405020304" pitchFamily="18" charset="0"/>
              <a:cs typeface="Times New Roman" panose="02020603050405020304" pitchFamily="18" charset="0"/>
            </a:endParaRPr>
          </a:p>
          <a:p>
            <a:pPr marL="457200" lvl="1" indent="0" algn="just">
              <a:buNone/>
            </a:pPr>
            <a:r>
              <a:rPr lang="en-IN" b="1" dirty="0">
                <a:latin typeface="Times New Roman" panose="02020603050405020304" pitchFamily="18" charset="0"/>
                <a:cs typeface="Times New Roman" panose="02020603050405020304" pitchFamily="18" charset="0"/>
              </a:rPr>
              <a:t>1. TensorFlow/</a:t>
            </a:r>
            <a:r>
              <a:rPr lang="en-IN" b="1" dirty="0" err="1">
                <a:latin typeface="Times New Roman" panose="02020603050405020304" pitchFamily="18" charset="0"/>
                <a:cs typeface="Times New Roman" panose="02020603050405020304" pitchFamily="18" charset="0"/>
              </a:rPr>
              <a:t>Keras</a:t>
            </a:r>
            <a:r>
              <a:rPr lang="en-IN" b="1" dirty="0">
                <a:latin typeface="Times New Roman" panose="02020603050405020304" pitchFamily="18" charset="0"/>
                <a:cs typeface="Times New Roman" panose="02020603050405020304" pitchFamily="18" charset="0"/>
              </a:rPr>
              <a:t> or </a:t>
            </a:r>
            <a:r>
              <a:rPr lang="en-IN" b="1" dirty="0" err="1">
                <a:latin typeface="Times New Roman" panose="02020603050405020304" pitchFamily="18" charset="0"/>
                <a:cs typeface="Times New Roman" panose="02020603050405020304" pitchFamily="18" charset="0"/>
              </a:rPr>
              <a:t>PyTorch</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Used for training and deploying deep learning models for helmet and number      </a:t>
            </a:r>
          </a:p>
          <a:p>
            <a:pPr marL="457200" lvl="1" indent="0" algn="just">
              <a:buNone/>
            </a:pPr>
            <a:r>
              <a:rPr lang="en-IN" dirty="0">
                <a:latin typeface="Times New Roman" panose="02020603050405020304" pitchFamily="18" charset="0"/>
                <a:cs typeface="Times New Roman" panose="02020603050405020304" pitchFamily="18" charset="0"/>
              </a:rPr>
              <a:t>     plate detection.</a:t>
            </a:r>
          </a:p>
          <a:p>
            <a:pPr marL="457200" lvl="1" indent="0" algn="just">
              <a:buNone/>
            </a:pPr>
            <a:r>
              <a:rPr lang="en-IN" b="1" dirty="0">
                <a:latin typeface="Times New Roman" panose="02020603050405020304" pitchFamily="18" charset="0"/>
                <a:cs typeface="Times New Roman" panose="02020603050405020304" pitchFamily="18" charset="0"/>
              </a:rPr>
              <a:t>2. OpenCV:</a:t>
            </a:r>
            <a:r>
              <a:rPr lang="en-IN" dirty="0">
                <a:latin typeface="Times New Roman" panose="02020603050405020304" pitchFamily="18" charset="0"/>
                <a:cs typeface="Times New Roman" panose="02020603050405020304" pitchFamily="18" charset="0"/>
              </a:rPr>
              <a:t> Image processing and video stream handling for real-time detection.</a:t>
            </a:r>
          </a:p>
          <a:p>
            <a:pPr marL="457200" lvl="1" indent="0" algn="just">
              <a:buNone/>
            </a:pPr>
            <a:r>
              <a:rPr lang="en-IN" b="1" dirty="0">
                <a:latin typeface="Times New Roman" panose="02020603050405020304" pitchFamily="18" charset="0"/>
                <a:cs typeface="Times New Roman" panose="02020603050405020304" pitchFamily="18" charset="0"/>
              </a:rPr>
              <a:t>3. Scikit-learn:</a:t>
            </a:r>
            <a:r>
              <a:rPr lang="en-IN" dirty="0">
                <a:latin typeface="Times New Roman" panose="02020603050405020304" pitchFamily="18" charset="0"/>
                <a:cs typeface="Times New Roman" panose="02020603050405020304" pitchFamily="18" charset="0"/>
              </a:rPr>
              <a:t> Utilized for data preprocessing, model evaluation, and additional machine learning tasks.</a:t>
            </a:r>
          </a:p>
          <a:p>
            <a:pPr marL="457200" lvl="1" indent="0" algn="just">
              <a:buNone/>
            </a:pPr>
            <a:r>
              <a:rPr lang="en-IN" b="1" dirty="0">
                <a:latin typeface="Times New Roman" panose="02020603050405020304" pitchFamily="18" charset="0"/>
                <a:cs typeface="Times New Roman" panose="02020603050405020304" pitchFamily="18" charset="0"/>
              </a:rPr>
              <a:t>4. Pandas &amp; NumPy:</a:t>
            </a:r>
            <a:r>
              <a:rPr lang="en-IN" dirty="0">
                <a:latin typeface="Times New Roman" panose="02020603050405020304" pitchFamily="18" charset="0"/>
                <a:cs typeface="Times New Roman" panose="02020603050405020304" pitchFamily="18" charset="0"/>
              </a:rPr>
              <a:t> Efficient data handling, manipulation, and numerical computations.</a:t>
            </a:r>
          </a:p>
          <a:p>
            <a:pPr marL="457200" lvl="1" indent="0" algn="just">
              <a:buNone/>
            </a:pPr>
            <a:r>
              <a:rPr lang="en-IN" b="1" dirty="0">
                <a:latin typeface="Times New Roman" panose="02020603050405020304" pitchFamily="18" charset="0"/>
                <a:cs typeface="Times New Roman" panose="02020603050405020304" pitchFamily="18" charset="0"/>
              </a:rPr>
              <a:t>5. Matplotlib &amp; Seaborn:</a:t>
            </a:r>
            <a:r>
              <a:rPr lang="en-IN" dirty="0">
                <a:latin typeface="Times New Roman" panose="02020603050405020304" pitchFamily="18" charset="0"/>
                <a:cs typeface="Times New Roman" panose="02020603050405020304" pitchFamily="18" charset="0"/>
              </a:rPr>
              <a:t> Visualization of detection results, performance metrics, and model accuracy.</a:t>
            </a:r>
          </a:p>
          <a:p>
            <a:pPr marL="457200" lvl="1" indent="0" algn="just">
              <a:buNone/>
            </a:pPr>
            <a:r>
              <a:rPr lang="en-IN" b="1" dirty="0">
                <a:latin typeface="Times New Roman" panose="02020603050405020304" pitchFamily="18" charset="0"/>
                <a:cs typeface="Times New Roman" panose="02020603050405020304" pitchFamily="18" charset="0"/>
              </a:rPr>
              <a:t>6. </a:t>
            </a:r>
            <a:r>
              <a:rPr lang="en-IN" b="1" dirty="0" err="1">
                <a:latin typeface="Times New Roman" panose="02020603050405020304" pitchFamily="18" charset="0"/>
                <a:cs typeface="Times New Roman" panose="02020603050405020304" pitchFamily="18" charset="0"/>
              </a:rPr>
              <a:t>Streamlit</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For creating a user-friendly web-based interface to display detection results and reports.</a:t>
            </a:r>
          </a:p>
          <a:p>
            <a:pPr marL="0" indent="0" algn="just">
              <a:buNone/>
            </a:pPr>
            <a:r>
              <a:rPr lang="en-IN" b="1" u="sng" dirty="0">
                <a:latin typeface="Times New Roman" panose="02020603050405020304" pitchFamily="18" charset="0"/>
                <a:cs typeface="Times New Roman" panose="02020603050405020304" pitchFamily="18" charset="0"/>
              </a:rPr>
              <a:t>Hardware Components:</a:t>
            </a:r>
          </a:p>
          <a:p>
            <a:pPr marL="0" indent="0" algn="just">
              <a:buNone/>
            </a:pPr>
            <a:r>
              <a:rPr lang="en-IN" b="1" dirty="0">
                <a:latin typeface="Times New Roman" panose="02020603050405020304" pitchFamily="18" charset="0"/>
                <a:cs typeface="Times New Roman" panose="02020603050405020304" pitchFamily="18" charset="0"/>
              </a:rPr>
              <a:t>3. Processor:</a:t>
            </a:r>
            <a:r>
              <a:rPr lang="en-IN" dirty="0">
                <a:latin typeface="Times New Roman" panose="02020603050405020304" pitchFamily="18" charset="0"/>
                <a:cs typeface="Times New Roman" panose="02020603050405020304" pitchFamily="18" charset="0"/>
              </a:rPr>
              <a:t> Intel Core i5/i7 or AMD </a:t>
            </a:r>
            <a:r>
              <a:rPr lang="en-IN" dirty="0" err="1">
                <a:latin typeface="Times New Roman" panose="02020603050405020304" pitchFamily="18" charset="0"/>
                <a:cs typeface="Times New Roman" panose="02020603050405020304" pitchFamily="18" charset="0"/>
              </a:rPr>
              <a:t>Ryzen</a:t>
            </a:r>
            <a:r>
              <a:rPr lang="en-IN" dirty="0">
                <a:latin typeface="Times New Roman" panose="02020603050405020304" pitchFamily="18" charset="0"/>
                <a:cs typeface="Times New Roman" panose="02020603050405020304" pitchFamily="18" charset="0"/>
              </a:rPr>
              <a:t> 5/7 (or higher) for smooth processing.</a:t>
            </a:r>
          </a:p>
          <a:p>
            <a:pPr marL="0" indent="0" algn="just">
              <a:buNone/>
            </a:pPr>
            <a:r>
              <a:rPr lang="en-IN" b="1" dirty="0">
                <a:latin typeface="Times New Roman" panose="02020603050405020304" pitchFamily="18" charset="0"/>
                <a:cs typeface="Times New Roman" panose="02020603050405020304" pitchFamily="18" charset="0"/>
              </a:rPr>
              <a:t>4. RAM:</a:t>
            </a:r>
            <a:r>
              <a:rPr lang="en-IN" dirty="0">
                <a:latin typeface="Times New Roman" panose="02020603050405020304" pitchFamily="18" charset="0"/>
                <a:cs typeface="Times New Roman" panose="02020603050405020304" pitchFamily="18" charset="0"/>
              </a:rPr>
              <a:t> Minimum 8GB (16GB recommended for better model training and real-time detection).</a:t>
            </a:r>
          </a:p>
          <a:p>
            <a:pPr marL="0" indent="0" algn="just">
              <a:buNone/>
            </a:pPr>
            <a:r>
              <a:rPr lang="en-IN" b="1" dirty="0">
                <a:latin typeface="Times New Roman" panose="02020603050405020304" pitchFamily="18" charset="0"/>
                <a:cs typeface="Times New Roman" panose="02020603050405020304" pitchFamily="18" charset="0"/>
              </a:rPr>
              <a:t>5. Storage:</a:t>
            </a:r>
            <a:r>
              <a:rPr lang="en-IN" dirty="0">
                <a:latin typeface="Times New Roman" panose="02020603050405020304" pitchFamily="18" charset="0"/>
                <a:cs typeface="Times New Roman" panose="02020603050405020304" pitchFamily="18" charset="0"/>
              </a:rPr>
              <a:t> Minimum 256GB SSD (512GB SSD recommended for storing datasets and models).</a:t>
            </a:r>
          </a:p>
          <a:p>
            <a:pPr marL="0" indent="0" algn="just">
              <a:buNone/>
            </a:pPr>
            <a:r>
              <a:rPr lang="en-IN" b="1" dirty="0">
                <a:latin typeface="Times New Roman" panose="02020603050405020304" pitchFamily="18" charset="0"/>
                <a:cs typeface="Times New Roman" panose="02020603050405020304" pitchFamily="18" charset="0"/>
              </a:rPr>
              <a:t>6. GPU (Highly Recommended):</a:t>
            </a:r>
            <a:r>
              <a:rPr lang="en-IN" dirty="0">
                <a:latin typeface="Times New Roman" panose="02020603050405020304" pitchFamily="18" charset="0"/>
                <a:cs typeface="Times New Roman" panose="02020603050405020304" pitchFamily="18" charset="0"/>
              </a:rPr>
              <a:t> NVIDIA GTX 1650 or higher for faster deep learning inference  </a:t>
            </a:r>
          </a:p>
          <a:p>
            <a:pPr marL="0" indent="0" algn="just">
              <a:buNone/>
            </a:pPr>
            <a:r>
              <a:rPr lang="en-IN" dirty="0">
                <a:latin typeface="Times New Roman" panose="02020603050405020304" pitchFamily="18" charset="0"/>
                <a:cs typeface="Times New Roman" panose="02020603050405020304" pitchFamily="18" charset="0"/>
              </a:rPr>
              <a:t>      and model training.        </a:t>
            </a:r>
          </a:p>
          <a:p>
            <a:pPr marL="0" indent="0" algn="just">
              <a:buNone/>
            </a:pPr>
            <a:r>
              <a:rPr lang="en-IN" b="1" dirty="0">
                <a:latin typeface="Times New Roman" panose="02020603050405020304" pitchFamily="18" charset="0"/>
                <a:cs typeface="Times New Roman" panose="02020603050405020304" pitchFamily="18" charset="0"/>
              </a:rPr>
              <a:t>7. Cloud GPU (Optional for Deployment):</a:t>
            </a:r>
            <a:r>
              <a:rPr lang="en-IN" dirty="0">
                <a:latin typeface="Times New Roman" panose="02020603050405020304" pitchFamily="18" charset="0"/>
                <a:cs typeface="Times New Roman" panose="02020603050405020304" pitchFamily="18" charset="0"/>
              </a:rPr>
              <a:t> Google </a:t>
            </a:r>
            <a:r>
              <a:rPr lang="en-IN" dirty="0" err="1">
                <a:latin typeface="Times New Roman" panose="02020603050405020304" pitchFamily="18" charset="0"/>
                <a:cs typeface="Times New Roman" panose="02020603050405020304" pitchFamily="18" charset="0"/>
              </a:rPr>
              <a:t>Colab</a:t>
            </a:r>
            <a:r>
              <a:rPr lang="en-IN" dirty="0">
                <a:latin typeface="Times New Roman" panose="02020603050405020304" pitchFamily="18" charset="0"/>
                <a:cs typeface="Times New Roman" panose="02020603050405020304" pitchFamily="18" charset="0"/>
              </a:rPr>
              <a:t> Pro, AWS EC2 (Tesla T4/V100), or </a:t>
            </a:r>
          </a:p>
          <a:p>
            <a:pPr marL="0" indent="0" algn="just">
              <a:buNone/>
            </a:pPr>
            <a:r>
              <a:rPr lang="en-IN" dirty="0">
                <a:latin typeface="Times New Roman" panose="02020603050405020304" pitchFamily="18" charset="0"/>
                <a:cs typeface="Times New Roman" panose="02020603050405020304" pitchFamily="18" charset="0"/>
              </a:rPr>
              <a:t>      Azure ML for high-performance computing and large-scale deployment.</a:t>
            </a:r>
          </a:p>
        </p:txBody>
      </p:sp>
    </p:spTree>
    <p:extLst>
      <p:ext uri="{BB962C8B-B14F-4D97-AF65-F5344CB8AC3E}">
        <p14:creationId xmlns:p14="http://schemas.microsoft.com/office/powerpoint/2010/main" val="4267743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1180</TotalTime>
  <Words>1281</Words>
  <Application>Microsoft Office PowerPoint</Application>
  <PresentationFormat>Widescreen</PresentationFormat>
  <Paragraphs>84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Times New Roman</vt:lpstr>
      <vt:lpstr>Office Theme</vt:lpstr>
      <vt:lpstr>Helmet and Number Plate Detection using YOLOv8</vt:lpstr>
      <vt:lpstr>Abstract</vt:lpstr>
      <vt:lpstr>Introduction</vt:lpstr>
      <vt:lpstr>Existing System</vt:lpstr>
      <vt:lpstr>Proposed system</vt:lpstr>
      <vt:lpstr>Literature Review</vt:lpstr>
      <vt:lpstr>Modules</vt:lpstr>
      <vt:lpstr>Algorithms Used</vt:lpstr>
      <vt:lpstr>PowerPoint Presentation</vt:lpstr>
      <vt:lpstr>Block Diagram </vt:lpstr>
      <vt:lpstr>UML Diagrams</vt:lpstr>
      <vt:lpstr>Use Case Diagram</vt:lpstr>
      <vt:lpstr>Data Flow Diagram</vt:lpstr>
      <vt:lpstr>Sequence Diagram</vt:lpstr>
      <vt:lpstr>Active Diagram</vt:lpstr>
      <vt:lpstr>Final Output</vt:lpstr>
      <vt:lpstr>Final Output</vt:lpstr>
      <vt:lpstr>Final Output</vt:lpstr>
      <vt:lpstr>Final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Kamalesh Kumar</dc:creator>
  <cp:lastModifiedBy>Kamalesh Kumar</cp:lastModifiedBy>
  <cp:revision>3</cp:revision>
  <dcterms:created xsi:type="dcterms:W3CDTF">2025-02-04T09:00:18Z</dcterms:created>
  <dcterms:modified xsi:type="dcterms:W3CDTF">2025-02-06T07:43:21Z</dcterms:modified>
</cp:coreProperties>
</file>