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DF3C56-C0FC-4AB6-8387-364AFB37AD6E}" v="11" dt="2025-02-16T03:22:10.0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9" autoAdjust="0"/>
    <p:restoredTop sz="94660"/>
  </p:normalViewPr>
  <p:slideViewPr>
    <p:cSldViewPr snapToGrid="0">
      <p:cViewPr varScale="1">
        <p:scale>
          <a:sx n="76" d="100"/>
          <a:sy n="76" d="100"/>
        </p:scale>
        <p:origin x="126"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80073-A2EB-06F6-8441-64A0D9014E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9C94A2-BCB1-FB85-0F71-16F048EA8B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7E08FDF-F47A-967A-A62A-0C5A1CB7E5FC}"/>
              </a:ext>
            </a:extLst>
          </p:cNvPr>
          <p:cNvSpPr>
            <a:spLocks noGrp="1"/>
          </p:cNvSpPr>
          <p:nvPr>
            <p:ph type="dt" sz="half" idx="10"/>
          </p:nvPr>
        </p:nvSpPr>
        <p:spPr/>
        <p:txBody>
          <a:bodyPr/>
          <a:lstStyle/>
          <a:p>
            <a:fld id="{ACE8E3DE-4A8B-4FE8-A249-53FB6D32CF5A}" type="datetimeFigureOut">
              <a:rPr lang="en-IN" smtClean="0"/>
              <a:t>16-02-2025</a:t>
            </a:fld>
            <a:endParaRPr lang="en-IN"/>
          </a:p>
        </p:txBody>
      </p:sp>
      <p:sp>
        <p:nvSpPr>
          <p:cNvPr id="5" name="Footer Placeholder 4">
            <a:extLst>
              <a:ext uri="{FF2B5EF4-FFF2-40B4-BE49-F238E27FC236}">
                <a16:creationId xmlns:a16="http://schemas.microsoft.com/office/drawing/2014/main" id="{82DDCF60-C6E6-6DBD-B64E-215D05570F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16E61A-12B9-794B-88EA-D4A89451D891}"/>
              </a:ext>
            </a:extLst>
          </p:cNvPr>
          <p:cNvSpPr>
            <a:spLocks noGrp="1"/>
          </p:cNvSpPr>
          <p:nvPr>
            <p:ph type="sldNum" sz="quarter" idx="12"/>
          </p:nvPr>
        </p:nvSpPr>
        <p:spPr/>
        <p:txBody>
          <a:bodyPr/>
          <a:lstStyle/>
          <a:p>
            <a:fld id="{E9B6284F-B139-4D32-A57A-8B02E376B25C}" type="slidenum">
              <a:rPr lang="en-IN" smtClean="0"/>
              <a:t>‹#›</a:t>
            </a:fld>
            <a:endParaRPr lang="en-IN"/>
          </a:p>
        </p:txBody>
      </p:sp>
    </p:spTree>
    <p:extLst>
      <p:ext uri="{BB962C8B-B14F-4D97-AF65-F5344CB8AC3E}">
        <p14:creationId xmlns:p14="http://schemas.microsoft.com/office/powerpoint/2010/main" val="339120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D811B-7E14-CDE0-8F54-6D858851F9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BCB9F3-F32C-8EB7-6185-65A12142DF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3111B7-BFD6-8B3B-34A7-6D1D698DDC72}"/>
              </a:ext>
            </a:extLst>
          </p:cNvPr>
          <p:cNvSpPr>
            <a:spLocks noGrp="1"/>
          </p:cNvSpPr>
          <p:nvPr>
            <p:ph type="dt" sz="half" idx="10"/>
          </p:nvPr>
        </p:nvSpPr>
        <p:spPr/>
        <p:txBody>
          <a:bodyPr/>
          <a:lstStyle/>
          <a:p>
            <a:fld id="{ACE8E3DE-4A8B-4FE8-A249-53FB6D32CF5A}" type="datetimeFigureOut">
              <a:rPr lang="en-IN" smtClean="0"/>
              <a:t>16-02-2025</a:t>
            </a:fld>
            <a:endParaRPr lang="en-IN"/>
          </a:p>
        </p:txBody>
      </p:sp>
      <p:sp>
        <p:nvSpPr>
          <p:cNvPr id="5" name="Footer Placeholder 4">
            <a:extLst>
              <a:ext uri="{FF2B5EF4-FFF2-40B4-BE49-F238E27FC236}">
                <a16:creationId xmlns:a16="http://schemas.microsoft.com/office/drawing/2014/main" id="{DED4E26F-6EFB-4577-BD10-F15B176CD8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AB21FF-C8DD-7BFF-85F4-70106BF7B149}"/>
              </a:ext>
            </a:extLst>
          </p:cNvPr>
          <p:cNvSpPr>
            <a:spLocks noGrp="1"/>
          </p:cNvSpPr>
          <p:nvPr>
            <p:ph type="sldNum" sz="quarter" idx="12"/>
          </p:nvPr>
        </p:nvSpPr>
        <p:spPr/>
        <p:txBody>
          <a:bodyPr/>
          <a:lstStyle/>
          <a:p>
            <a:fld id="{E9B6284F-B139-4D32-A57A-8B02E376B25C}" type="slidenum">
              <a:rPr lang="en-IN" smtClean="0"/>
              <a:t>‹#›</a:t>
            </a:fld>
            <a:endParaRPr lang="en-IN"/>
          </a:p>
        </p:txBody>
      </p:sp>
    </p:spTree>
    <p:extLst>
      <p:ext uri="{BB962C8B-B14F-4D97-AF65-F5344CB8AC3E}">
        <p14:creationId xmlns:p14="http://schemas.microsoft.com/office/powerpoint/2010/main" val="1402146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84973C-A301-B476-F953-9D7308C72E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3CFDF7-AD27-590A-4435-E97060E6B8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DC6C5-696E-4A99-179E-A25C26208B35}"/>
              </a:ext>
            </a:extLst>
          </p:cNvPr>
          <p:cNvSpPr>
            <a:spLocks noGrp="1"/>
          </p:cNvSpPr>
          <p:nvPr>
            <p:ph type="dt" sz="half" idx="10"/>
          </p:nvPr>
        </p:nvSpPr>
        <p:spPr/>
        <p:txBody>
          <a:bodyPr/>
          <a:lstStyle/>
          <a:p>
            <a:fld id="{ACE8E3DE-4A8B-4FE8-A249-53FB6D32CF5A}" type="datetimeFigureOut">
              <a:rPr lang="en-IN" smtClean="0"/>
              <a:t>16-02-2025</a:t>
            </a:fld>
            <a:endParaRPr lang="en-IN"/>
          </a:p>
        </p:txBody>
      </p:sp>
      <p:sp>
        <p:nvSpPr>
          <p:cNvPr id="5" name="Footer Placeholder 4">
            <a:extLst>
              <a:ext uri="{FF2B5EF4-FFF2-40B4-BE49-F238E27FC236}">
                <a16:creationId xmlns:a16="http://schemas.microsoft.com/office/drawing/2014/main" id="{35F6F7C4-B0EA-DC9F-3C4D-511F1AA367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13304B-1593-CFEB-B980-F63518FF5D93}"/>
              </a:ext>
            </a:extLst>
          </p:cNvPr>
          <p:cNvSpPr>
            <a:spLocks noGrp="1"/>
          </p:cNvSpPr>
          <p:nvPr>
            <p:ph type="sldNum" sz="quarter" idx="12"/>
          </p:nvPr>
        </p:nvSpPr>
        <p:spPr/>
        <p:txBody>
          <a:bodyPr/>
          <a:lstStyle/>
          <a:p>
            <a:fld id="{E9B6284F-B139-4D32-A57A-8B02E376B25C}" type="slidenum">
              <a:rPr lang="en-IN" smtClean="0"/>
              <a:t>‹#›</a:t>
            </a:fld>
            <a:endParaRPr lang="en-IN"/>
          </a:p>
        </p:txBody>
      </p:sp>
    </p:spTree>
    <p:extLst>
      <p:ext uri="{BB962C8B-B14F-4D97-AF65-F5344CB8AC3E}">
        <p14:creationId xmlns:p14="http://schemas.microsoft.com/office/powerpoint/2010/main" val="876383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481C8-4D36-6130-94A7-F832C70B3D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3DE7DA-433E-67D1-1589-82BD488963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E816EE-BB75-521C-E41D-796DAF9A15C5}"/>
              </a:ext>
            </a:extLst>
          </p:cNvPr>
          <p:cNvSpPr>
            <a:spLocks noGrp="1"/>
          </p:cNvSpPr>
          <p:nvPr>
            <p:ph type="dt" sz="half" idx="10"/>
          </p:nvPr>
        </p:nvSpPr>
        <p:spPr/>
        <p:txBody>
          <a:bodyPr/>
          <a:lstStyle/>
          <a:p>
            <a:fld id="{ACE8E3DE-4A8B-4FE8-A249-53FB6D32CF5A}" type="datetimeFigureOut">
              <a:rPr lang="en-IN" smtClean="0"/>
              <a:t>16-02-2025</a:t>
            </a:fld>
            <a:endParaRPr lang="en-IN"/>
          </a:p>
        </p:txBody>
      </p:sp>
      <p:sp>
        <p:nvSpPr>
          <p:cNvPr id="5" name="Footer Placeholder 4">
            <a:extLst>
              <a:ext uri="{FF2B5EF4-FFF2-40B4-BE49-F238E27FC236}">
                <a16:creationId xmlns:a16="http://schemas.microsoft.com/office/drawing/2014/main" id="{6813AB6F-E846-3984-D895-68BB97DDBF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23B05D-1FA3-ABD7-2E37-64B4142F0DB4}"/>
              </a:ext>
            </a:extLst>
          </p:cNvPr>
          <p:cNvSpPr>
            <a:spLocks noGrp="1"/>
          </p:cNvSpPr>
          <p:nvPr>
            <p:ph type="sldNum" sz="quarter" idx="12"/>
          </p:nvPr>
        </p:nvSpPr>
        <p:spPr/>
        <p:txBody>
          <a:bodyPr/>
          <a:lstStyle/>
          <a:p>
            <a:fld id="{E9B6284F-B139-4D32-A57A-8B02E376B25C}" type="slidenum">
              <a:rPr lang="en-IN" smtClean="0"/>
              <a:t>‹#›</a:t>
            </a:fld>
            <a:endParaRPr lang="en-IN"/>
          </a:p>
        </p:txBody>
      </p:sp>
    </p:spTree>
    <p:extLst>
      <p:ext uri="{BB962C8B-B14F-4D97-AF65-F5344CB8AC3E}">
        <p14:creationId xmlns:p14="http://schemas.microsoft.com/office/powerpoint/2010/main" val="403873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D4D8-0CA0-04EA-4F5E-1FF04547D5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AF16E0-CDDC-2535-543B-8D56EE57915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297219-2D24-DF07-B9D5-2D87D5C197CA}"/>
              </a:ext>
            </a:extLst>
          </p:cNvPr>
          <p:cNvSpPr>
            <a:spLocks noGrp="1"/>
          </p:cNvSpPr>
          <p:nvPr>
            <p:ph type="dt" sz="half" idx="10"/>
          </p:nvPr>
        </p:nvSpPr>
        <p:spPr/>
        <p:txBody>
          <a:bodyPr/>
          <a:lstStyle/>
          <a:p>
            <a:fld id="{ACE8E3DE-4A8B-4FE8-A249-53FB6D32CF5A}" type="datetimeFigureOut">
              <a:rPr lang="en-IN" smtClean="0"/>
              <a:t>16-02-2025</a:t>
            </a:fld>
            <a:endParaRPr lang="en-IN"/>
          </a:p>
        </p:txBody>
      </p:sp>
      <p:sp>
        <p:nvSpPr>
          <p:cNvPr id="5" name="Footer Placeholder 4">
            <a:extLst>
              <a:ext uri="{FF2B5EF4-FFF2-40B4-BE49-F238E27FC236}">
                <a16:creationId xmlns:a16="http://schemas.microsoft.com/office/drawing/2014/main" id="{4195EF9E-621C-0F2F-438F-7731100EEA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281C71-E932-DA81-5E4E-E7D08E59E29F}"/>
              </a:ext>
            </a:extLst>
          </p:cNvPr>
          <p:cNvSpPr>
            <a:spLocks noGrp="1"/>
          </p:cNvSpPr>
          <p:nvPr>
            <p:ph type="sldNum" sz="quarter" idx="12"/>
          </p:nvPr>
        </p:nvSpPr>
        <p:spPr/>
        <p:txBody>
          <a:bodyPr/>
          <a:lstStyle/>
          <a:p>
            <a:fld id="{E9B6284F-B139-4D32-A57A-8B02E376B25C}" type="slidenum">
              <a:rPr lang="en-IN" smtClean="0"/>
              <a:t>‹#›</a:t>
            </a:fld>
            <a:endParaRPr lang="en-IN"/>
          </a:p>
        </p:txBody>
      </p:sp>
    </p:spTree>
    <p:extLst>
      <p:ext uri="{BB962C8B-B14F-4D97-AF65-F5344CB8AC3E}">
        <p14:creationId xmlns:p14="http://schemas.microsoft.com/office/powerpoint/2010/main" val="1381939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E037B-7BB7-BCEB-736D-9498313A76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6E0331-8B58-0713-CE7A-AC3980702C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F8D0CF0-581D-4F14-36C8-D323B3D34C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50B6CB6-B990-B7D1-3738-54BBC4035A7C}"/>
              </a:ext>
            </a:extLst>
          </p:cNvPr>
          <p:cNvSpPr>
            <a:spLocks noGrp="1"/>
          </p:cNvSpPr>
          <p:nvPr>
            <p:ph type="dt" sz="half" idx="10"/>
          </p:nvPr>
        </p:nvSpPr>
        <p:spPr/>
        <p:txBody>
          <a:bodyPr/>
          <a:lstStyle/>
          <a:p>
            <a:fld id="{ACE8E3DE-4A8B-4FE8-A249-53FB6D32CF5A}" type="datetimeFigureOut">
              <a:rPr lang="en-IN" smtClean="0"/>
              <a:t>16-02-2025</a:t>
            </a:fld>
            <a:endParaRPr lang="en-IN"/>
          </a:p>
        </p:txBody>
      </p:sp>
      <p:sp>
        <p:nvSpPr>
          <p:cNvPr id="6" name="Footer Placeholder 5">
            <a:extLst>
              <a:ext uri="{FF2B5EF4-FFF2-40B4-BE49-F238E27FC236}">
                <a16:creationId xmlns:a16="http://schemas.microsoft.com/office/drawing/2014/main" id="{89CB2445-D75A-3D44-4425-031294C2A6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83B6CB-DC97-174B-9DFF-F1D8F24751B0}"/>
              </a:ext>
            </a:extLst>
          </p:cNvPr>
          <p:cNvSpPr>
            <a:spLocks noGrp="1"/>
          </p:cNvSpPr>
          <p:nvPr>
            <p:ph type="sldNum" sz="quarter" idx="12"/>
          </p:nvPr>
        </p:nvSpPr>
        <p:spPr/>
        <p:txBody>
          <a:bodyPr/>
          <a:lstStyle/>
          <a:p>
            <a:fld id="{E9B6284F-B139-4D32-A57A-8B02E376B25C}" type="slidenum">
              <a:rPr lang="en-IN" smtClean="0"/>
              <a:t>‹#›</a:t>
            </a:fld>
            <a:endParaRPr lang="en-IN"/>
          </a:p>
        </p:txBody>
      </p:sp>
    </p:spTree>
    <p:extLst>
      <p:ext uri="{BB962C8B-B14F-4D97-AF65-F5344CB8AC3E}">
        <p14:creationId xmlns:p14="http://schemas.microsoft.com/office/powerpoint/2010/main" val="352829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E9569-85A0-2E67-EDD1-E00D6C1E51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1E8FF6-0D8B-0C9F-2BAE-863ED17CF0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A71F22-44B2-54A5-508F-ACB024191A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339813-119F-D9E8-7F55-6EE8010A91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72685E-79E4-F9CF-A48B-D1C4AE1B71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6D51B4F-DDAB-0D48-44B8-02615ADA97C6}"/>
              </a:ext>
            </a:extLst>
          </p:cNvPr>
          <p:cNvSpPr>
            <a:spLocks noGrp="1"/>
          </p:cNvSpPr>
          <p:nvPr>
            <p:ph type="dt" sz="half" idx="10"/>
          </p:nvPr>
        </p:nvSpPr>
        <p:spPr/>
        <p:txBody>
          <a:bodyPr/>
          <a:lstStyle/>
          <a:p>
            <a:fld id="{ACE8E3DE-4A8B-4FE8-A249-53FB6D32CF5A}" type="datetimeFigureOut">
              <a:rPr lang="en-IN" smtClean="0"/>
              <a:t>16-02-2025</a:t>
            </a:fld>
            <a:endParaRPr lang="en-IN"/>
          </a:p>
        </p:txBody>
      </p:sp>
      <p:sp>
        <p:nvSpPr>
          <p:cNvPr id="8" name="Footer Placeholder 7">
            <a:extLst>
              <a:ext uri="{FF2B5EF4-FFF2-40B4-BE49-F238E27FC236}">
                <a16:creationId xmlns:a16="http://schemas.microsoft.com/office/drawing/2014/main" id="{D6133258-4680-B832-29D4-B8CD9D3BDB4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7CB0A5D-28F3-A3DE-A9E6-D9C39EB0A763}"/>
              </a:ext>
            </a:extLst>
          </p:cNvPr>
          <p:cNvSpPr>
            <a:spLocks noGrp="1"/>
          </p:cNvSpPr>
          <p:nvPr>
            <p:ph type="sldNum" sz="quarter" idx="12"/>
          </p:nvPr>
        </p:nvSpPr>
        <p:spPr/>
        <p:txBody>
          <a:bodyPr/>
          <a:lstStyle/>
          <a:p>
            <a:fld id="{E9B6284F-B139-4D32-A57A-8B02E376B25C}" type="slidenum">
              <a:rPr lang="en-IN" smtClean="0"/>
              <a:t>‹#›</a:t>
            </a:fld>
            <a:endParaRPr lang="en-IN"/>
          </a:p>
        </p:txBody>
      </p:sp>
    </p:spTree>
    <p:extLst>
      <p:ext uri="{BB962C8B-B14F-4D97-AF65-F5344CB8AC3E}">
        <p14:creationId xmlns:p14="http://schemas.microsoft.com/office/powerpoint/2010/main" val="1830706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49C90-5575-D8C2-873B-F0020E57BA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FDC79A5-355B-AFED-1345-4F9E754004A3}"/>
              </a:ext>
            </a:extLst>
          </p:cNvPr>
          <p:cNvSpPr>
            <a:spLocks noGrp="1"/>
          </p:cNvSpPr>
          <p:nvPr>
            <p:ph type="dt" sz="half" idx="10"/>
          </p:nvPr>
        </p:nvSpPr>
        <p:spPr/>
        <p:txBody>
          <a:bodyPr/>
          <a:lstStyle/>
          <a:p>
            <a:fld id="{ACE8E3DE-4A8B-4FE8-A249-53FB6D32CF5A}" type="datetimeFigureOut">
              <a:rPr lang="en-IN" smtClean="0"/>
              <a:t>16-02-2025</a:t>
            </a:fld>
            <a:endParaRPr lang="en-IN"/>
          </a:p>
        </p:txBody>
      </p:sp>
      <p:sp>
        <p:nvSpPr>
          <p:cNvPr id="4" name="Footer Placeholder 3">
            <a:extLst>
              <a:ext uri="{FF2B5EF4-FFF2-40B4-BE49-F238E27FC236}">
                <a16:creationId xmlns:a16="http://schemas.microsoft.com/office/drawing/2014/main" id="{01BC32F2-616D-4B2D-4FFF-B3F78F5026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CA0E868-D886-1C74-B131-894377147040}"/>
              </a:ext>
            </a:extLst>
          </p:cNvPr>
          <p:cNvSpPr>
            <a:spLocks noGrp="1"/>
          </p:cNvSpPr>
          <p:nvPr>
            <p:ph type="sldNum" sz="quarter" idx="12"/>
          </p:nvPr>
        </p:nvSpPr>
        <p:spPr/>
        <p:txBody>
          <a:bodyPr/>
          <a:lstStyle/>
          <a:p>
            <a:fld id="{E9B6284F-B139-4D32-A57A-8B02E376B25C}" type="slidenum">
              <a:rPr lang="en-IN" smtClean="0"/>
              <a:t>‹#›</a:t>
            </a:fld>
            <a:endParaRPr lang="en-IN"/>
          </a:p>
        </p:txBody>
      </p:sp>
    </p:spTree>
    <p:extLst>
      <p:ext uri="{BB962C8B-B14F-4D97-AF65-F5344CB8AC3E}">
        <p14:creationId xmlns:p14="http://schemas.microsoft.com/office/powerpoint/2010/main" val="1426188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93D18-C2AD-92E0-A74A-BB2F5E02A662}"/>
              </a:ext>
            </a:extLst>
          </p:cNvPr>
          <p:cNvSpPr>
            <a:spLocks noGrp="1"/>
          </p:cNvSpPr>
          <p:nvPr>
            <p:ph type="dt" sz="half" idx="10"/>
          </p:nvPr>
        </p:nvSpPr>
        <p:spPr/>
        <p:txBody>
          <a:bodyPr/>
          <a:lstStyle/>
          <a:p>
            <a:fld id="{ACE8E3DE-4A8B-4FE8-A249-53FB6D32CF5A}" type="datetimeFigureOut">
              <a:rPr lang="en-IN" smtClean="0"/>
              <a:t>16-02-2025</a:t>
            </a:fld>
            <a:endParaRPr lang="en-IN"/>
          </a:p>
        </p:txBody>
      </p:sp>
      <p:sp>
        <p:nvSpPr>
          <p:cNvPr id="3" name="Footer Placeholder 2">
            <a:extLst>
              <a:ext uri="{FF2B5EF4-FFF2-40B4-BE49-F238E27FC236}">
                <a16:creationId xmlns:a16="http://schemas.microsoft.com/office/drawing/2014/main" id="{A0D88F54-8100-8F07-B640-A1EE0A05F4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DD26740-CFB7-1DE4-F403-E60A828ADA4B}"/>
              </a:ext>
            </a:extLst>
          </p:cNvPr>
          <p:cNvSpPr>
            <a:spLocks noGrp="1"/>
          </p:cNvSpPr>
          <p:nvPr>
            <p:ph type="sldNum" sz="quarter" idx="12"/>
          </p:nvPr>
        </p:nvSpPr>
        <p:spPr/>
        <p:txBody>
          <a:bodyPr/>
          <a:lstStyle/>
          <a:p>
            <a:fld id="{E9B6284F-B139-4D32-A57A-8B02E376B25C}" type="slidenum">
              <a:rPr lang="en-IN" smtClean="0"/>
              <a:t>‹#›</a:t>
            </a:fld>
            <a:endParaRPr lang="en-IN"/>
          </a:p>
        </p:txBody>
      </p:sp>
    </p:spTree>
    <p:extLst>
      <p:ext uri="{BB962C8B-B14F-4D97-AF65-F5344CB8AC3E}">
        <p14:creationId xmlns:p14="http://schemas.microsoft.com/office/powerpoint/2010/main" val="1928290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45095-46A3-63B5-B697-87C324D3F0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1D7593-D5AD-229D-90AC-F2A18CCCC0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86743CA-D53B-DF07-3393-EE8BA37A40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B6602A-41A7-3600-CE57-FC5160C59172}"/>
              </a:ext>
            </a:extLst>
          </p:cNvPr>
          <p:cNvSpPr>
            <a:spLocks noGrp="1"/>
          </p:cNvSpPr>
          <p:nvPr>
            <p:ph type="dt" sz="half" idx="10"/>
          </p:nvPr>
        </p:nvSpPr>
        <p:spPr/>
        <p:txBody>
          <a:bodyPr/>
          <a:lstStyle/>
          <a:p>
            <a:fld id="{ACE8E3DE-4A8B-4FE8-A249-53FB6D32CF5A}" type="datetimeFigureOut">
              <a:rPr lang="en-IN" smtClean="0"/>
              <a:t>16-02-2025</a:t>
            </a:fld>
            <a:endParaRPr lang="en-IN"/>
          </a:p>
        </p:txBody>
      </p:sp>
      <p:sp>
        <p:nvSpPr>
          <p:cNvPr id="6" name="Footer Placeholder 5">
            <a:extLst>
              <a:ext uri="{FF2B5EF4-FFF2-40B4-BE49-F238E27FC236}">
                <a16:creationId xmlns:a16="http://schemas.microsoft.com/office/drawing/2014/main" id="{880F4760-3C1A-4751-2E8F-F226421384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DE1735-A86F-B796-936F-F51CA66433BE}"/>
              </a:ext>
            </a:extLst>
          </p:cNvPr>
          <p:cNvSpPr>
            <a:spLocks noGrp="1"/>
          </p:cNvSpPr>
          <p:nvPr>
            <p:ph type="sldNum" sz="quarter" idx="12"/>
          </p:nvPr>
        </p:nvSpPr>
        <p:spPr/>
        <p:txBody>
          <a:bodyPr/>
          <a:lstStyle/>
          <a:p>
            <a:fld id="{E9B6284F-B139-4D32-A57A-8B02E376B25C}" type="slidenum">
              <a:rPr lang="en-IN" smtClean="0"/>
              <a:t>‹#›</a:t>
            </a:fld>
            <a:endParaRPr lang="en-IN"/>
          </a:p>
        </p:txBody>
      </p:sp>
    </p:spTree>
    <p:extLst>
      <p:ext uri="{BB962C8B-B14F-4D97-AF65-F5344CB8AC3E}">
        <p14:creationId xmlns:p14="http://schemas.microsoft.com/office/powerpoint/2010/main" val="4242698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59CCA-34DE-4F61-D26E-03078088D9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2FADAE2-AD46-2728-3AB3-5E64F280C7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0E4843E-7096-F3C8-2B10-BB913F6101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825426-837C-C11E-CCF4-864B61338CC0}"/>
              </a:ext>
            </a:extLst>
          </p:cNvPr>
          <p:cNvSpPr>
            <a:spLocks noGrp="1"/>
          </p:cNvSpPr>
          <p:nvPr>
            <p:ph type="dt" sz="half" idx="10"/>
          </p:nvPr>
        </p:nvSpPr>
        <p:spPr/>
        <p:txBody>
          <a:bodyPr/>
          <a:lstStyle/>
          <a:p>
            <a:fld id="{ACE8E3DE-4A8B-4FE8-A249-53FB6D32CF5A}" type="datetimeFigureOut">
              <a:rPr lang="en-IN" smtClean="0"/>
              <a:t>16-02-2025</a:t>
            </a:fld>
            <a:endParaRPr lang="en-IN"/>
          </a:p>
        </p:txBody>
      </p:sp>
      <p:sp>
        <p:nvSpPr>
          <p:cNvPr id="6" name="Footer Placeholder 5">
            <a:extLst>
              <a:ext uri="{FF2B5EF4-FFF2-40B4-BE49-F238E27FC236}">
                <a16:creationId xmlns:a16="http://schemas.microsoft.com/office/drawing/2014/main" id="{1C18D297-635F-DB0B-21EB-8DBA87FD41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FA8A0D-5E14-A663-16DA-A6CB58B76863}"/>
              </a:ext>
            </a:extLst>
          </p:cNvPr>
          <p:cNvSpPr>
            <a:spLocks noGrp="1"/>
          </p:cNvSpPr>
          <p:nvPr>
            <p:ph type="sldNum" sz="quarter" idx="12"/>
          </p:nvPr>
        </p:nvSpPr>
        <p:spPr/>
        <p:txBody>
          <a:bodyPr/>
          <a:lstStyle/>
          <a:p>
            <a:fld id="{E9B6284F-B139-4D32-A57A-8B02E376B25C}" type="slidenum">
              <a:rPr lang="en-IN" smtClean="0"/>
              <a:t>‹#›</a:t>
            </a:fld>
            <a:endParaRPr lang="en-IN"/>
          </a:p>
        </p:txBody>
      </p:sp>
    </p:spTree>
    <p:extLst>
      <p:ext uri="{BB962C8B-B14F-4D97-AF65-F5344CB8AC3E}">
        <p14:creationId xmlns:p14="http://schemas.microsoft.com/office/powerpoint/2010/main" val="3270244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C35E27-A273-67B9-E8AE-E9D0CEAEB7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4AEDD5-B9D8-3F92-724C-379A537858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5ED57C-8582-AEFA-7C30-E83607BCF1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CE8E3DE-4A8B-4FE8-A249-53FB6D32CF5A}" type="datetimeFigureOut">
              <a:rPr lang="en-IN" smtClean="0"/>
              <a:t>16-02-2025</a:t>
            </a:fld>
            <a:endParaRPr lang="en-IN"/>
          </a:p>
        </p:txBody>
      </p:sp>
      <p:sp>
        <p:nvSpPr>
          <p:cNvPr id="5" name="Footer Placeholder 4">
            <a:extLst>
              <a:ext uri="{FF2B5EF4-FFF2-40B4-BE49-F238E27FC236}">
                <a16:creationId xmlns:a16="http://schemas.microsoft.com/office/drawing/2014/main" id="{6F1AC920-9B90-9B88-93F9-B1757488E8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62398660-6C9C-628F-CE00-14EEF3E476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9B6284F-B139-4D32-A57A-8B02E376B25C}" type="slidenum">
              <a:rPr lang="en-IN" smtClean="0"/>
              <a:t>‹#›</a:t>
            </a:fld>
            <a:endParaRPr lang="en-IN"/>
          </a:p>
        </p:txBody>
      </p:sp>
    </p:spTree>
    <p:extLst>
      <p:ext uri="{BB962C8B-B14F-4D97-AF65-F5344CB8AC3E}">
        <p14:creationId xmlns:p14="http://schemas.microsoft.com/office/powerpoint/2010/main" val="3143682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0E8A3-3FD9-E475-CCC5-94A2FFE04C1C}"/>
              </a:ext>
            </a:extLst>
          </p:cNvPr>
          <p:cNvSpPr>
            <a:spLocks noGrp="1"/>
          </p:cNvSpPr>
          <p:nvPr>
            <p:ph type="ctrTitle"/>
          </p:nvPr>
        </p:nvSpPr>
        <p:spPr>
          <a:xfrm>
            <a:off x="1524000" y="2235200"/>
            <a:ext cx="9144000" cy="2387600"/>
          </a:xfrm>
        </p:spPr>
        <p:txBody>
          <a:bodyPr>
            <a:normAutofit fontScale="90000"/>
          </a:bodyPr>
          <a:lstStyle/>
          <a:p>
            <a:r>
              <a:rPr lang="en-US" dirty="0"/>
              <a:t>Machine Learning Model for Prediction of Smartphone Addiction</a:t>
            </a:r>
            <a:endParaRPr lang="en-IN" dirty="0"/>
          </a:p>
        </p:txBody>
      </p:sp>
    </p:spTree>
    <p:extLst>
      <p:ext uri="{BB962C8B-B14F-4D97-AF65-F5344CB8AC3E}">
        <p14:creationId xmlns:p14="http://schemas.microsoft.com/office/powerpoint/2010/main" val="2482585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FE57-4A25-32CC-4C11-A24B30A6040B}"/>
              </a:ext>
            </a:extLst>
          </p:cNvPr>
          <p:cNvSpPr>
            <a:spLocks noGrp="1"/>
          </p:cNvSpPr>
          <p:nvPr>
            <p:ph type="title"/>
          </p:nvPr>
        </p:nvSpPr>
        <p:spPr/>
        <p:txBody>
          <a:bodyPr/>
          <a:lstStyle/>
          <a:p>
            <a:r>
              <a:rPr lang="en-IN" sz="4400" u="sng" dirty="0"/>
              <a:t>Block Diagram </a:t>
            </a:r>
            <a:endParaRPr lang="en-IN" dirty="0"/>
          </a:p>
        </p:txBody>
      </p:sp>
      <p:pic>
        <p:nvPicPr>
          <p:cNvPr id="5" name="Content Placeholder 4" descr="A diagram of a process flow&#10;&#10;AI-generated content may be incorrect.">
            <a:extLst>
              <a:ext uri="{FF2B5EF4-FFF2-40B4-BE49-F238E27FC236}">
                <a16:creationId xmlns:a16="http://schemas.microsoft.com/office/drawing/2014/main" id="{1CA6D0EC-2901-C4A5-57F2-61A23F95C5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9344" y="1825625"/>
            <a:ext cx="3813311" cy="4351338"/>
          </a:xfrm>
        </p:spPr>
      </p:pic>
    </p:spTree>
    <p:extLst>
      <p:ext uri="{BB962C8B-B14F-4D97-AF65-F5344CB8AC3E}">
        <p14:creationId xmlns:p14="http://schemas.microsoft.com/office/powerpoint/2010/main" val="261182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27EBD-7D60-1768-A279-FF23B331A289}"/>
              </a:ext>
            </a:extLst>
          </p:cNvPr>
          <p:cNvSpPr>
            <a:spLocks noGrp="1"/>
          </p:cNvSpPr>
          <p:nvPr>
            <p:ph type="title"/>
          </p:nvPr>
        </p:nvSpPr>
        <p:spPr/>
        <p:txBody>
          <a:bodyPr/>
          <a:lstStyle/>
          <a:p>
            <a:r>
              <a:rPr lang="en-IN" sz="4400" u="sng" dirty="0"/>
              <a:t>UML Diagrams</a:t>
            </a:r>
            <a:endParaRPr lang="en-IN" dirty="0"/>
          </a:p>
        </p:txBody>
      </p:sp>
      <p:sp>
        <p:nvSpPr>
          <p:cNvPr id="3" name="Content Placeholder 2">
            <a:extLst>
              <a:ext uri="{FF2B5EF4-FFF2-40B4-BE49-F238E27FC236}">
                <a16:creationId xmlns:a16="http://schemas.microsoft.com/office/drawing/2014/main" id="{EDA81A25-45DC-8B27-04F2-62BD0FDA8312}"/>
              </a:ext>
            </a:extLst>
          </p:cNvPr>
          <p:cNvSpPr>
            <a:spLocks noGrp="1"/>
          </p:cNvSpPr>
          <p:nvPr>
            <p:ph idx="1"/>
          </p:nvPr>
        </p:nvSpPr>
        <p:spPr/>
        <p:txBody>
          <a:bodyPr/>
          <a:lstStyle/>
          <a:p>
            <a:pPr marL="457200" indent="-457200">
              <a:buAutoNum type="arabicPeriod"/>
            </a:pPr>
            <a:r>
              <a:rPr lang="en-US" sz="2800" b="1" dirty="0">
                <a:effectLst/>
                <a:latin typeface="Times New Roman" panose="02020603050405020304" pitchFamily="18" charset="0"/>
                <a:ea typeface="Aptos" panose="020B0004020202020204" pitchFamily="34" charset="0"/>
              </a:rPr>
              <a:t>Use Case Diagram</a:t>
            </a:r>
          </a:p>
          <a:p>
            <a:pPr marL="457200" indent="-457200">
              <a:buAutoNum type="arabicPeriod"/>
            </a:pPr>
            <a:r>
              <a:rPr lang="en-US" sz="2800" b="1" dirty="0">
                <a:effectLst/>
                <a:latin typeface="Times New Roman" panose="02020603050405020304" pitchFamily="18" charset="0"/>
                <a:ea typeface="Aptos" panose="020B0004020202020204" pitchFamily="34" charset="0"/>
              </a:rPr>
              <a:t>Data Flow Diagram</a:t>
            </a:r>
            <a:endParaRPr lang="en-US" sz="2800" b="1" dirty="0">
              <a:latin typeface="Times New Roman" panose="02020603050405020304" pitchFamily="18" charset="0"/>
              <a:ea typeface="Aptos" panose="020B0004020202020204" pitchFamily="34" charset="0"/>
            </a:endParaRPr>
          </a:p>
          <a:p>
            <a:pPr marL="457200" indent="-457200">
              <a:buAutoNum type="arabicPeriod"/>
            </a:pPr>
            <a:r>
              <a:rPr lang="en-US" sz="2800" b="1" dirty="0">
                <a:effectLst/>
                <a:latin typeface="Times New Roman" panose="02020603050405020304" pitchFamily="18" charset="0"/>
                <a:ea typeface="Aptos" panose="020B0004020202020204" pitchFamily="34" charset="0"/>
              </a:rPr>
              <a:t>Sequence Diagram</a:t>
            </a:r>
          </a:p>
          <a:p>
            <a:pPr marL="457200" indent="-457200">
              <a:buAutoNum type="arabicPeriod"/>
            </a:pPr>
            <a:r>
              <a:rPr lang="en-IN" sz="2800" b="1" dirty="0">
                <a:effectLst/>
                <a:latin typeface="Times New Roman" panose="02020603050405020304" pitchFamily="18" charset="0"/>
                <a:ea typeface="Aptos" panose="020B0004020202020204" pitchFamily="34" charset="0"/>
              </a:rPr>
              <a:t>State Diagram</a:t>
            </a:r>
            <a:endParaRPr lang="en-US" sz="2800" b="1" dirty="0">
              <a:latin typeface="Times New Roman" panose="02020603050405020304" pitchFamily="18" charset="0"/>
              <a:ea typeface="Aptos" panose="020B0004020202020204" pitchFamily="34" charset="0"/>
            </a:endParaRPr>
          </a:p>
          <a:p>
            <a:endParaRPr lang="en-IN" dirty="0"/>
          </a:p>
        </p:txBody>
      </p:sp>
    </p:spTree>
    <p:extLst>
      <p:ext uri="{BB962C8B-B14F-4D97-AF65-F5344CB8AC3E}">
        <p14:creationId xmlns:p14="http://schemas.microsoft.com/office/powerpoint/2010/main" val="281161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C0C98-DF5E-41C2-0652-F7988F8AE52F}"/>
              </a:ext>
            </a:extLst>
          </p:cNvPr>
          <p:cNvSpPr>
            <a:spLocks noGrp="1"/>
          </p:cNvSpPr>
          <p:nvPr>
            <p:ph type="title"/>
          </p:nvPr>
        </p:nvSpPr>
        <p:spPr/>
        <p:txBody>
          <a:bodyPr/>
          <a:lstStyle/>
          <a:p>
            <a:r>
              <a:rPr lang="en-IN" sz="4400" u="sng" dirty="0"/>
              <a:t>Use case Diagrams</a:t>
            </a:r>
            <a:endParaRPr lang="en-IN" dirty="0"/>
          </a:p>
        </p:txBody>
      </p:sp>
      <p:pic>
        <p:nvPicPr>
          <p:cNvPr id="5" name="Content Placeholder 4" descr="A diagram of a model&#10;&#10;AI-generated content may be incorrect.">
            <a:extLst>
              <a:ext uri="{FF2B5EF4-FFF2-40B4-BE49-F238E27FC236}">
                <a16:creationId xmlns:a16="http://schemas.microsoft.com/office/drawing/2014/main" id="{E057CD71-8A16-DACA-A837-E7D28365FF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5570" y="1690688"/>
            <a:ext cx="3680859" cy="4351338"/>
          </a:xfrm>
        </p:spPr>
      </p:pic>
    </p:spTree>
    <p:extLst>
      <p:ext uri="{BB962C8B-B14F-4D97-AF65-F5344CB8AC3E}">
        <p14:creationId xmlns:p14="http://schemas.microsoft.com/office/powerpoint/2010/main" val="4093991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58ABB-74A4-C30B-6647-543437C0B9CC}"/>
              </a:ext>
            </a:extLst>
          </p:cNvPr>
          <p:cNvSpPr>
            <a:spLocks noGrp="1"/>
          </p:cNvSpPr>
          <p:nvPr>
            <p:ph type="title"/>
          </p:nvPr>
        </p:nvSpPr>
        <p:spPr/>
        <p:txBody>
          <a:bodyPr/>
          <a:lstStyle/>
          <a:p>
            <a:r>
              <a:rPr lang="en-IN" sz="4400" u="sng" dirty="0"/>
              <a:t>Data Flow Diagrams</a:t>
            </a:r>
            <a:endParaRPr lang="en-IN" dirty="0"/>
          </a:p>
        </p:txBody>
      </p:sp>
      <p:pic>
        <p:nvPicPr>
          <p:cNvPr id="5" name="Content Placeholder 4" descr="A diagram of a software development process&#10;&#10;AI-generated content may be incorrect.">
            <a:extLst>
              <a:ext uri="{FF2B5EF4-FFF2-40B4-BE49-F238E27FC236}">
                <a16:creationId xmlns:a16="http://schemas.microsoft.com/office/drawing/2014/main" id="{040EEA83-575C-4A22-79AB-9AD76CEECE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6417" y="1825625"/>
            <a:ext cx="4999165" cy="4351338"/>
          </a:xfrm>
        </p:spPr>
      </p:pic>
    </p:spTree>
    <p:extLst>
      <p:ext uri="{BB962C8B-B14F-4D97-AF65-F5344CB8AC3E}">
        <p14:creationId xmlns:p14="http://schemas.microsoft.com/office/powerpoint/2010/main" val="870428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C9276-718A-0B49-5669-08BB29C2C2CB}"/>
              </a:ext>
            </a:extLst>
          </p:cNvPr>
          <p:cNvSpPr>
            <a:spLocks noGrp="1"/>
          </p:cNvSpPr>
          <p:nvPr>
            <p:ph type="title"/>
          </p:nvPr>
        </p:nvSpPr>
        <p:spPr/>
        <p:txBody>
          <a:bodyPr/>
          <a:lstStyle/>
          <a:p>
            <a:r>
              <a:rPr lang="en-IN" sz="4400" u="sng" dirty="0" err="1"/>
              <a:t>Sequance</a:t>
            </a:r>
            <a:r>
              <a:rPr lang="en-IN" sz="4400" u="sng" dirty="0"/>
              <a:t> Diagrams</a:t>
            </a:r>
            <a:endParaRPr lang="en-IN" dirty="0"/>
          </a:p>
        </p:txBody>
      </p:sp>
      <p:pic>
        <p:nvPicPr>
          <p:cNvPr id="5" name="Content Placeholder 4" descr="A diagram of data processing&#10;&#10;AI-generated content may be incorrect.">
            <a:extLst>
              <a:ext uri="{FF2B5EF4-FFF2-40B4-BE49-F238E27FC236}">
                <a16:creationId xmlns:a16="http://schemas.microsoft.com/office/drawing/2014/main" id="{1AE02578-D40B-D8B3-5B51-F4014DBC0D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3210" y="1825625"/>
            <a:ext cx="7145579" cy="4351338"/>
          </a:xfrm>
        </p:spPr>
      </p:pic>
    </p:spTree>
    <p:extLst>
      <p:ext uri="{BB962C8B-B14F-4D97-AF65-F5344CB8AC3E}">
        <p14:creationId xmlns:p14="http://schemas.microsoft.com/office/powerpoint/2010/main" val="1497509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2A987-5367-214E-D603-D59FEF2D2BFF}"/>
              </a:ext>
            </a:extLst>
          </p:cNvPr>
          <p:cNvSpPr>
            <a:spLocks noGrp="1"/>
          </p:cNvSpPr>
          <p:nvPr>
            <p:ph type="title"/>
          </p:nvPr>
        </p:nvSpPr>
        <p:spPr/>
        <p:txBody>
          <a:bodyPr/>
          <a:lstStyle/>
          <a:p>
            <a:r>
              <a:rPr lang="en-IN" sz="4400" u="sng" dirty="0"/>
              <a:t>Active Diagrams</a:t>
            </a:r>
            <a:endParaRPr lang="en-IN" dirty="0"/>
          </a:p>
        </p:txBody>
      </p:sp>
      <p:pic>
        <p:nvPicPr>
          <p:cNvPr id="5" name="Content Placeholder 4" descr="A diagram of a mobile addiction&#10;&#10;AI-generated content may be incorrect.">
            <a:extLst>
              <a:ext uri="{FF2B5EF4-FFF2-40B4-BE49-F238E27FC236}">
                <a16:creationId xmlns:a16="http://schemas.microsoft.com/office/drawing/2014/main" id="{99F4E7DD-523E-1859-AE05-FCCCCCD3D5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1390" y="2053159"/>
            <a:ext cx="6049219" cy="3896269"/>
          </a:xfrm>
        </p:spPr>
      </p:pic>
    </p:spTree>
    <p:extLst>
      <p:ext uri="{BB962C8B-B14F-4D97-AF65-F5344CB8AC3E}">
        <p14:creationId xmlns:p14="http://schemas.microsoft.com/office/powerpoint/2010/main" val="1491023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108DB-E668-F148-768E-85D5A7DB808C}"/>
              </a:ext>
            </a:extLst>
          </p:cNvPr>
          <p:cNvSpPr>
            <a:spLocks noGrp="1"/>
          </p:cNvSpPr>
          <p:nvPr>
            <p:ph type="title"/>
          </p:nvPr>
        </p:nvSpPr>
        <p:spPr/>
        <p:txBody>
          <a:bodyPr/>
          <a:lstStyle/>
          <a:p>
            <a:r>
              <a:rPr lang="en-IN" sz="4400" u="sng" dirty="0"/>
              <a:t>Final Output</a:t>
            </a:r>
            <a:endParaRPr lang="en-IN" dirty="0"/>
          </a:p>
        </p:txBody>
      </p:sp>
      <p:sp>
        <p:nvSpPr>
          <p:cNvPr id="3" name="Content Placeholder 2">
            <a:extLst>
              <a:ext uri="{FF2B5EF4-FFF2-40B4-BE49-F238E27FC236}">
                <a16:creationId xmlns:a16="http://schemas.microsoft.com/office/drawing/2014/main" id="{B620D608-77F4-F4DD-BD40-9CC0D76269CD}"/>
              </a:ext>
            </a:extLst>
          </p:cNvPr>
          <p:cNvSpPr>
            <a:spLocks noGrp="1"/>
          </p:cNvSpPr>
          <p:nvPr>
            <p:ph idx="1"/>
          </p:nvPr>
        </p:nvSpPr>
        <p:spPr/>
        <p:txBody>
          <a:bodyPr>
            <a:normAutofit/>
          </a:bodyPr>
          <a:lstStyle/>
          <a:p>
            <a:pPr marL="0" indent="0" algn="just">
              <a:lnSpc>
                <a:spcPct val="150000"/>
              </a:lnSpc>
              <a:buNone/>
            </a:pPr>
            <a:r>
              <a:rPr lang="en-US" sz="2000" dirty="0"/>
              <a:t>The final output of this project is a </a:t>
            </a:r>
            <a:r>
              <a:rPr lang="en-US" sz="2000" b="1" dirty="0"/>
              <a:t>machine learning-based smartphone addiction prediction system</a:t>
            </a:r>
            <a:r>
              <a:rPr lang="en-US" sz="2000" dirty="0"/>
              <a:t> that analyzes user behavior patterns such as screen time, app usage, and interaction frequency. The trained model classifies users into different addiction levels—low, moderate, or high—based on extracted features and predictive algorithms. The system provides </a:t>
            </a:r>
            <a:r>
              <a:rPr lang="en-US" sz="2000" b="1" dirty="0"/>
              <a:t>interactive visualizations</a:t>
            </a:r>
            <a:r>
              <a:rPr lang="en-US" sz="2000" dirty="0"/>
              <a:t> and </a:t>
            </a:r>
            <a:r>
              <a:rPr lang="en-US" sz="2000" b="1" dirty="0"/>
              <a:t>personalized recommendations</a:t>
            </a:r>
            <a:r>
              <a:rPr lang="en-US" sz="2000" dirty="0"/>
              <a:t> to help users manage their smartphone usage more effectively. The model's accuracy and efficiency are validated using various performance metrics like precision, recall, and F1-score. Finally, the system is deployed with a user-friendly interface, enabling real-time monitoring and awareness, promoting </a:t>
            </a:r>
            <a:r>
              <a:rPr lang="en-US" sz="2000" b="1" dirty="0"/>
              <a:t>healthier digital habits and improved well-being.</a:t>
            </a:r>
            <a:endParaRPr lang="en-IN" sz="2000" dirty="0"/>
          </a:p>
        </p:txBody>
      </p:sp>
    </p:spTree>
    <p:extLst>
      <p:ext uri="{BB962C8B-B14F-4D97-AF65-F5344CB8AC3E}">
        <p14:creationId xmlns:p14="http://schemas.microsoft.com/office/powerpoint/2010/main" val="1337515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C5661-5A7A-87B1-9E1F-E0C541E6988E}"/>
              </a:ext>
            </a:extLst>
          </p:cNvPr>
          <p:cNvSpPr>
            <a:spLocks noGrp="1"/>
          </p:cNvSpPr>
          <p:nvPr>
            <p:ph type="title"/>
          </p:nvPr>
        </p:nvSpPr>
        <p:spPr/>
        <p:txBody>
          <a:bodyPr/>
          <a:lstStyle/>
          <a:p>
            <a:r>
              <a:rPr lang="en-IN" sz="4400" u="sng" dirty="0"/>
              <a:t>Final Output</a:t>
            </a:r>
            <a:endParaRPr lang="en-IN" dirty="0"/>
          </a:p>
        </p:txBody>
      </p:sp>
      <p:pic>
        <p:nvPicPr>
          <p:cNvPr id="5" name="Content Placeholder 4" descr="A screenshot of a computer&#10;&#10;AI-generated content may be incorrect.">
            <a:extLst>
              <a:ext uri="{FF2B5EF4-FFF2-40B4-BE49-F238E27FC236}">
                <a16:creationId xmlns:a16="http://schemas.microsoft.com/office/drawing/2014/main" id="{AB77BDFF-3E24-69DC-D35A-FBE0FAA49A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4648200" cy="2175669"/>
          </a:xfrm>
        </p:spPr>
      </p:pic>
      <p:pic>
        <p:nvPicPr>
          <p:cNvPr id="7" name="Picture 6" descr="A black background with white text&#10;&#10;AI-generated content may be incorrect.">
            <a:extLst>
              <a:ext uri="{FF2B5EF4-FFF2-40B4-BE49-F238E27FC236}">
                <a16:creationId xmlns:a16="http://schemas.microsoft.com/office/drawing/2014/main" id="{310AD9B3-C343-FFF0-559E-D1D25BE92A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638" y="1690687"/>
            <a:ext cx="4946461" cy="2175670"/>
          </a:xfrm>
          <a:prstGeom prst="rect">
            <a:avLst/>
          </a:prstGeom>
        </p:spPr>
      </p:pic>
      <p:pic>
        <p:nvPicPr>
          <p:cNvPr id="9" name="Picture 8" descr="A close-up of a person's face&#10;&#10;AI-generated content may be incorrect.">
            <a:extLst>
              <a:ext uri="{FF2B5EF4-FFF2-40B4-BE49-F238E27FC236}">
                <a16:creationId xmlns:a16="http://schemas.microsoft.com/office/drawing/2014/main" id="{3F387419-B655-7CED-F6FF-0C361C4BFF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4400" y="4104085"/>
            <a:ext cx="4813300" cy="2175670"/>
          </a:xfrm>
          <a:prstGeom prst="rect">
            <a:avLst/>
          </a:prstGeom>
        </p:spPr>
      </p:pic>
    </p:spTree>
    <p:extLst>
      <p:ext uri="{BB962C8B-B14F-4D97-AF65-F5344CB8AC3E}">
        <p14:creationId xmlns:p14="http://schemas.microsoft.com/office/powerpoint/2010/main" val="3419944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43EE4-3562-C215-E3E5-F9926B1BB492}"/>
              </a:ext>
            </a:extLst>
          </p:cNvPr>
          <p:cNvSpPr>
            <a:spLocks noGrp="1"/>
          </p:cNvSpPr>
          <p:nvPr>
            <p:ph type="title"/>
          </p:nvPr>
        </p:nvSpPr>
        <p:spPr/>
        <p:txBody>
          <a:bodyPr/>
          <a:lstStyle/>
          <a:p>
            <a:r>
              <a:rPr lang="en-IN" sz="4400" u="sng" dirty="0"/>
              <a:t>Final Output</a:t>
            </a:r>
            <a:endParaRPr lang="en-IN" dirty="0"/>
          </a:p>
        </p:txBody>
      </p:sp>
      <p:pic>
        <p:nvPicPr>
          <p:cNvPr id="5" name="Content Placeholder 4" descr="A screen shot of a computer&#10;&#10;AI-generated content may be incorrect.">
            <a:extLst>
              <a:ext uri="{FF2B5EF4-FFF2-40B4-BE49-F238E27FC236}">
                <a16:creationId xmlns:a16="http://schemas.microsoft.com/office/drawing/2014/main" id="{7F2EB069-004C-8B97-FBE6-DBFFF0AC35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2772" y="1825625"/>
            <a:ext cx="4474928" cy="2010222"/>
          </a:xfrm>
        </p:spPr>
      </p:pic>
      <p:pic>
        <p:nvPicPr>
          <p:cNvPr id="7" name="Picture 6" descr="A black background with white text&#10;&#10;AI-generated content may be incorrect.">
            <a:extLst>
              <a:ext uri="{FF2B5EF4-FFF2-40B4-BE49-F238E27FC236}">
                <a16:creationId xmlns:a16="http://schemas.microsoft.com/office/drawing/2014/main" id="{F97890BF-B00B-518A-E540-AEB6961401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3908" y="1825625"/>
            <a:ext cx="4638292" cy="2043747"/>
          </a:xfrm>
          <a:prstGeom prst="rect">
            <a:avLst/>
          </a:prstGeom>
        </p:spPr>
      </p:pic>
      <p:pic>
        <p:nvPicPr>
          <p:cNvPr id="9" name="Picture 8" descr="A black background with white text&#10;&#10;AI-generated content may be incorrect.">
            <a:extLst>
              <a:ext uri="{FF2B5EF4-FFF2-40B4-BE49-F238E27FC236}">
                <a16:creationId xmlns:a16="http://schemas.microsoft.com/office/drawing/2014/main" id="{16080611-4838-D696-3A0A-B4C1648FC2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3150" y="4108450"/>
            <a:ext cx="4965700" cy="2219047"/>
          </a:xfrm>
          <a:prstGeom prst="rect">
            <a:avLst/>
          </a:prstGeom>
        </p:spPr>
      </p:pic>
    </p:spTree>
    <p:extLst>
      <p:ext uri="{BB962C8B-B14F-4D97-AF65-F5344CB8AC3E}">
        <p14:creationId xmlns:p14="http://schemas.microsoft.com/office/powerpoint/2010/main" val="3859213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35831-F714-9058-27DE-B9734C1EB3F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76FE98D4-899F-E9F4-7379-6DF083D45348}"/>
              </a:ext>
            </a:extLst>
          </p:cNvPr>
          <p:cNvSpPr>
            <a:spLocks noGrp="1"/>
          </p:cNvSpPr>
          <p:nvPr>
            <p:ph idx="1"/>
          </p:nvPr>
        </p:nvSpPr>
        <p:spPr/>
        <p:txBody>
          <a:bodyPr>
            <a:normAutofit/>
          </a:bodyPr>
          <a:lstStyle/>
          <a:p>
            <a:pPr marL="0" indent="0" algn="just">
              <a:lnSpc>
                <a:spcPct val="150000"/>
              </a:lnSpc>
              <a:buNone/>
            </a:pPr>
            <a:r>
              <a:rPr lang="en-US" sz="2000" dirty="0"/>
              <a:t>This project successfully develops a </a:t>
            </a:r>
            <a:r>
              <a:rPr lang="en-US" sz="2000" b="1" dirty="0"/>
              <a:t>machine learning-based system</a:t>
            </a:r>
            <a:r>
              <a:rPr lang="en-US" sz="2000" dirty="0"/>
              <a:t> to predict smartphone addiction by analyzing user behavior patterns. By leveraging algorithms like CNNs, PCA, and </a:t>
            </a:r>
            <a:r>
              <a:rPr lang="en-US" sz="2000" dirty="0" err="1"/>
              <a:t>Softmax</a:t>
            </a:r>
            <a:r>
              <a:rPr lang="en-US" sz="2000" dirty="0"/>
              <a:t> Classifier, the system accurately classifies addiction levels and provides actionable insights. The implementation of </a:t>
            </a:r>
            <a:r>
              <a:rPr lang="en-US" sz="2000" b="1" dirty="0"/>
              <a:t>data visualization and interactive dashboards</a:t>
            </a:r>
            <a:r>
              <a:rPr lang="en-US" sz="2000" dirty="0"/>
              <a:t> enhances user awareness and promotes responsible smartphone usage. Performance evaluation shows high accuracy, making it a reliable tool for addiction assessment. </a:t>
            </a:r>
            <a:r>
              <a:rPr lang="en-US" sz="2000" b="1" dirty="0"/>
              <a:t>Future enhancements</a:t>
            </a:r>
            <a:r>
              <a:rPr lang="en-US" sz="2000" dirty="0"/>
              <a:t> can include real-time monitoring, adaptive learning models, and integration with health applications. Ultimately, this system helps users make informed decisions about their smartphone habits, fostering a </a:t>
            </a:r>
            <a:r>
              <a:rPr lang="en-US" sz="2000" b="1" dirty="0"/>
              <a:t>healthier digital lifestyle.</a:t>
            </a:r>
            <a:endParaRPr lang="en-IN" sz="2000" dirty="0"/>
          </a:p>
        </p:txBody>
      </p:sp>
    </p:spTree>
    <p:extLst>
      <p:ext uri="{BB962C8B-B14F-4D97-AF65-F5344CB8AC3E}">
        <p14:creationId xmlns:p14="http://schemas.microsoft.com/office/powerpoint/2010/main" val="2567598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21F6A-521F-910F-4063-0F8E6809EA6F}"/>
              </a:ext>
            </a:extLst>
          </p:cNvPr>
          <p:cNvSpPr>
            <a:spLocks noGrp="1"/>
          </p:cNvSpPr>
          <p:nvPr>
            <p:ph type="title"/>
          </p:nvPr>
        </p:nvSpPr>
        <p:spPr/>
        <p:txBody>
          <a:bodyPr/>
          <a:lstStyle/>
          <a:p>
            <a:r>
              <a:rPr lang="en-IN" sz="4400" u="sng" dirty="0"/>
              <a:t>Abstract</a:t>
            </a:r>
            <a:endParaRPr lang="en-IN" dirty="0"/>
          </a:p>
        </p:txBody>
      </p:sp>
      <p:sp>
        <p:nvSpPr>
          <p:cNvPr id="3" name="Content Placeholder 2">
            <a:extLst>
              <a:ext uri="{FF2B5EF4-FFF2-40B4-BE49-F238E27FC236}">
                <a16:creationId xmlns:a16="http://schemas.microsoft.com/office/drawing/2014/main" id="{F2E738C8-D135-4E96-3D4B-CBC81EF9C420}"/>
              </a:ext>
            </a:extLst>
          </p:cNvPr>
          <p:cNvSpPr>
            <a:spLocks noGrp="1"/>
          </p:cNvSpPr>
          <p:nvPr>
            <p:ph idx="1"/>
          </p:nvPr>
        </p:nvSpPr>
        <p:spPr/>
        <p:txBody>
          <a:bodyPr>
            <a:normAutofit lnSpcReduction="10000"/>
          </a:bodyPr>
          <a:lstStyle/>
          <a:p>
            <a:pPr marL="0" indent="0" algn="just">
              <a:lnSpc>
                <a:spcPct val="150000"/>
              </a:lnSpc>
              <a:buNone/>
            </a:pPr>
            <a:r>
              <a:rPr lang="en-US" sz="2000" dirty="0"/>
              <a:t>This project aims to develop a machine learning-based system for predicting smartphone addiction. By analyzing user behavior patterns such as screen time, app usage, and interaction frequency, the system classifies addiction levels into low, moderate, and high. Various machine learning algorithms like Decision Trees, Random Forests, and Support Vector Machines (SVM) are employed to predict addiction based on user data. The system provides actionable insights and personalized recommendations to help users manage their smartphone usage. It was designed to be user-friendly, offering a simple input form and accessible output. The system underwent extensive testing to ensure accuracy and reliability. Ultimately, it promotes healthier smartphone usage and contributes to addressing the growing concern of addiction</a:t>
            </a:r>
            <a:endParaRPr lang="en-IN" sz="2000" dirty="0"/>
          </a:p>
        </p:txBody>
      </p:sp>
    </p:spTree>
    <p:extLst>
      <p:ext uri="{BB962C8B-B14F-4D97-AF65-F5344CB8AC3E}">
        <p14:creationId xmlns:p14="http://schemas.microsoft.com/office/powerpoint/2010/main" val="2604210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B1C04-23D5-DCA8-5A2B-DBF4BCAFBB63}"/>
              </a:ext>
            </a:extLst>
          </p:cNvPr>
          <p:cNvSpPr>
            <a:spLocks noGrp="1"/>
          </p:cNvSpPr>
          <p:nvPr>
            <p:ph type="title"/>
          </p:nvPr>
        </p:nvSpPr>
        <p:spPr/>
        <p:txBody>
          <a:bodyPr/>
          <a:lstStyle/>
          <a:p>
            <a:r>
              <a:rPr lang="en-IN" sz="4400" u="sng" dirty="0"/>
              <a:t>Introduction</a:t>
            </a:r>
            <a:endParaRPr lang="en-IN" dirty="0"/>
          </a:p>
        </p:txBody>
      </p:sp>
      <p:sp>
        <p:nvSpPr>
          <p:cNvPr id="3" name="Content Placeholder 2">
            <a:extLst>
              <a:ext uri="{FF2B5EF4-FFF2-40B4-BE49-F238E27FC236}">
                <a16:creationId xmlns:a16="http://schemas.microsoft.com/office/drawing/2014/main" id="{2F825023-EB09-0EAC-0A7E-BCEB8BB438F0}"/>
              </a:ext>
            </a:extLst>
          </p:cNvPr>
          <p:cNvSpPr>
            <a:spLocks noGrp="1"/>
          </p:cNvSpPr>
          <p:nvPr>
            <p:ph idx="1"/>
          </p:nvPr>
        </p:nvSpPr>
        <p:spPr/>
        <p:txBody>
          <a:bodyPr>
            <a:normAutofit/>
          </a:bodyPr>
          <a:lstStyle/>
          <a:p>
            <a:pPr marL="0" indent="0" algn="just">
              <a:lnSpc>
                <a:spcPct val="150000"/>
              </a:lnSpc>
              <a:buNone/>
            </a:pPr>
            <a:r>
              <a:rPr lang="en-US" sz="2000" dirty="0"/>
              <a:t>Smartphone addiction has become a global issue, impacting mental health and daily productivity. With the rise of mobile device usage, it is crucial to predict and manage excessive screen time and app interaction. This project focuses on developing a machine learning system to predict smartphone addiction based on user behavior. By utilizing algorithms like Decision Trees, Random Forest, and Support Vector Machines (SVM), the system analyzes patterns such as screen time, app usage frequency, and user interactions. The goal is to provide users with insights into their addiction levels and offer personalized recommendations to reduce dependency. The system is designed to be user-friendly and accessible for all users. Ultimately, it seeks to foster healthier smartphone habits and promote well-being.</a:t>
            </a:r>
            <a:endParaRPr lang="en-IN" sz="2000" dirty="0"/>
          </a:p>
        </p:txBody>
      </p:sp>
    </p:spTree>
    <p:extLst>
      <p:ext uri="{BB962C8B-B14F-4D97-AF65-F5344CB8AC3E}">
        <p14:creationId xmlns:p14="http://schemas.microsoft.com/office/powerpoint/2010/main" val="1154712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06454-4916-65B5-AB87-6CE4AAE4C8C7}"/>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3AD4ECA8-D5CD-0047-AAE2-BC5B1A4626C9}"/>
              </a:ext>
            </a:extLst>
          </p:cNvPr>
          <p:cNvSpPr>
            <a:spLocks noGrp="1"/>
          </p:cNvSpPr>
          <p:nvPr>
            <p:ph idx="1"/>
          </p:nvPr>
        </p:nvSpPr>
        <p:spPr/>
        <p:txBody>
          <a:bodyPr>
            <a:normAutofit/>
          </a:bodyPr>
          <a:lstStyle/>
          <a:p>
            <a:pPr marL="0" indent="0" algn="just">
              <a:lnSpc>
                <a:spcPct val="150000"/>
              </a:lnSpc>
              <a:buNone/>
            </a:pPr>
            <a:r>
              <a:rPr lang="en-US" sz="2000" dirty="0"/>
              <a:t>Current methods for identifying smartphone addiction rely on self-assessment surveys and manual monitoring, which can be subjective and inaccurate. Most users are unaware of their excessive usage patterns, leading to undiagnosed addiction. Some apps provide screen time tracking, but they lack predictive capabilities and personalized recommendations. There is no automated system that effectively analyzes behavioral data to predict addiction levels. Due to these limitations, a more advanced, data-driven approach is needed to accurately assess and manage smartphone addiction.</a:t>
            </a:r>
            <a:endParaRPr lang="en-IN" sz="2000" dirty="0"/>
          </a:p>
        </p:txBody>
      </p:sp>
    </p:spTree>
    <p:extLst>
      <p:ext uri="{BB962C8B-B14F-4D97-AF65-F5344CB8AC3E}">
        <p14:creationId xmlns:p14="http://schemas.microsoft.com/office/powerpoint/2010/main" val="2086954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9D532-046D-09D8-E1A6-7FECD2D53D52}"/>
              </a:ext>
            </a:extLst>
          </p:cNvPr>
          <p:cNvSpPr>
            <a:spLocks noGrp="1"/>
          </p:cNvSpPr>
          <p:nvPr>
            <p:ph type="title"/>
          </p:nvPr>
        </p:nvSpPr>
        <p:spPr/>
        <p:txBody>
          <a:bodyPr/>
          <a:lstStyle/>
          <a:p>
            <a:r>
              <a:rPr lang="en-IN" sz="4400" u="sng" dirty="0"/>
              <a:t>Proposed System</a:t>
            </a:r>
            <a:endParaRPr lang="en-IN" dirty="0"/>
          </a:p>
        </p:txBody>
      </p:sp>
      <p:sp>
        <p:nvSpPr>
          <p:cNvPr id="3" name="Content Placeholder 2">
            <a:extLst>
              <a:ext uri="{FF2B5EF4-FFF2-40B4-BE49-F238E27FC236}">
                <a16:creationId xmlns:a16="http://schemas.microsoft.com/office/drawing/2014/main" id="{8BA516F2-9306-2783-AFE8-EF34F81E2B8B}"/>
              </a:ext>
            </a:extLst>
          </p:cNvPr>
          <p:cNvSpPr>
            <a:spLocks noGrp="1"/>
          </p:cNvSpPr>
          <p:nvPr>
            <p:ph idx="1"/>
          </p:nvPr>
        </p:nvSpPr>
        <p:spPr/>
        <p:txBody>
          <a:bodyPr>
            <a:normAutofit/>
          </a:bodyPr>
          <a:lstStyle/>
          <a:p>
            <a:pPr marL="0" indent="0" algn="just">
              <a:lnSpc>
                <a:spcPct val="150000"/>
              </a:lnSpc>
              <a:buNone/>
            </a:pPr>
            <a:r>
              <a:rPr lang="en-US" sz="2000" dirty="0"/>
              <a:t>The proposed system utilizes machine learning to predict smartphone addiction based on user behavior patterns such as screen time, app usage, and interaction frequency. It employs algorithms like Decision Trees, Random Forest, and SVM to classify addiction levels accurately. The system provides real-time insights and personalized recommendations to help users manage their smartphone usage. It automates addiction detection, eliminating the need for subjective self-assessments. This approach enhances accuracy, improves awareness, and promotes healthier digital habits.</a:t>
            </a:r>
            <a:endParaRPr lang="en-IN" sz="2000" dirty="0"/>
          </a:p>
        </p:txBody>
      </p:sp>
    </p:spTree>
    <p:extLst>
      <p:ext uri="{BB962C8B-B14F-4D97-AF65-F5344CB8AC3E}">
        <p14:creationId xmlns:p14="http://schemas.microsoft.com/office/powerpoint/2010/main" val="4210891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4A782-793F-560B-146F-F79FA389D427}"/>
              </a:ext>
            </a:extLst>
          </p:cNvPr>
          <p:cNvSpPr>
            <a:spLocks noGrp="1"/>
          </p:cNvSpPr>
          <p:nvPr>
            <p:ph type="title"/>
          </p:nvPr>
        </p:nvSpPr>
        <p:spPr/>
        <p:txBody>
          <a:bodyPr/>
          <a:lstStyle/>
          <a:p>
            <a:r>
              <a:rPr lang="en-IN" sz="4400" u="sng" dirty="0"/>
              <a:t>LITERATURE REVIEW</a:t>
            </a:r>
            <a:endParaRPr lang="en-IN" dirty="0"/>
          </a:p>
        </p:txBody>
      </p:sp>
      <p:sp>
        <p:nvSpPr>
          <p:cNvPr id="3" name="Content Placeholder 2">
            <a:extLst>
              <a:ext uri="{FF2B5EF4-FFF2-40B4-BE49-F238E27FC236}">
                <a16:creationId xmlns:a16="http://schemas.microsoft.com/office/drawing/2014/main" id="{4A848357-07EB-0E1F-B2E0-CB502666AAEB}"/>
              </a:ext>
            </a:extLst>
          </p:cNvPr>
          <p:cNvSpPr>
            <a:spLocks noGrp="1"/>
          </p:cNvSpPr>
          <p:nvPr>
            <p:ph idx="1"/>
          </p:nvPr>
        </p:nvSpPr>
        <p:spPr/>
        <p:txBody>
          <a:bodyPr>
            <a:normAutofit/>
          </a:bodyPr>
          <a:lstStyle/>
          <a:p>
            <a:pPr marL="0" indent="0" algn="just">
              <a:lnSpc>
                <a:spcPct val="150000"/>
              </a:lnSpc>
              <a:buNone/>
            </a:pPr>
            <a:r>
              <a:rPr lang="en-US" sz="2000" dirty="0"/>
              <a:t>Various studies highlight the growing concern of smartphone addiction and its impact on mental health and productivity. Research has explored behavioral patterns, psychological effects, and machine learning applications in addiction detection. Existing models use survey-based assessments, but recent advancements integrate AI and data-driven techniques for improved accuracy. Studies comparing machine learning algorithms indicate that Random Forest, SVM, and Neural Networks yield high prediction accuracy. This project builds on previous research by implementing a predictive model that enhances addiction detection and user awareness.</a:t>
            </a:r>
            <a:endParaRPr lang="en-IN" sz="2000" dirty="0"/>
          </a:p>
        </p:txBody>
      </p:sp>
    </p:spTree>
    <p:extLst>
      <p:ext uri="{BB962C8B-B14F-4D97-AF65-F5344CB8AC3E}">
        <p14:creationId xmlns:p14="http://schemas.microsoft.com/office/powerpoint/2010/main" val="807908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D8FDE3-F6E6-5364-8338-568FDC782235}"/>
              </a:ext>
            </a:extLst>
          </p:cNvPr>
          <p:cNvSpPr>
            <a:spLocks noGrp="1"/>
          </p:cNvSpPr>
          <p:nvPr>
            <p:ph idx="1"/>
          </p:nvPr>
        </p:nvSpPr>
        <p:spPr>
          <a:xfrm>
            <a:off x="838200" y="850900"/>
            <a:ext cx="10515600" cy="5326063"/>
          </a:xfrm>
        </p:spPr>
        <p:txBody>
          <a:bodyPr>
            <a:normAutofit fontScale="77500" lnSpcReduction="20000"/>
          </a:bodyPr>
          <a:lstStyle/>
          <a:p>
            <a:pPr marL="0" indent="0">
              <a:buNone/>
            </a:pPr>
            <a:r>
              <a:rPr lang="en-US" b="1" dirty="0"/>
              <a:t>Modules:</a:t>
            </a:r>
            <a:endParaRPr lang="en-US" dirty="0"/>
          </a:p>
          <a:p>
            <a:pPr>
              <a:buFont typeface="+mj-lt"/>
              <a:buAutoNum type="arabicPeriod"/>
            </a:pPr>
            <a:r>
              <a:rPr lang="en-US" b="1" dirty="0"/>
              <a:t>Data Preprocessing:</a:t>
            </a:r>
            <a:endParaRPr lang="en-US" dirty="0"/>
          </a:p>
          <a:p>
            <a:pPr marL="742950" lvl="1" indent="-285750">
              <a:buFont typeface="+mj-lt"/>
              <a:buAutoNum type="arabicPeriod"/>
            </a:pPr>
            <a:r>
              <a:rPr lang="en-US" dirty="0"/>
              <a:t>Collects raw user data, including screen time, app usage, and interaction frequency.</a:t>
            </a:r>
          </a:p>
          <a:p>
            <a:pPr marL="742950" lvl="1" indent="-285750">
              <a:buFont typeface="+mj-lt"/>
              <a:buAutoNum type="arabicPeriod"/>
            </a:pPr>
            <a:r>
              <a:rPr lang="en-US" dirty="0"/>
              <a:t>Cleans, normalizes, and transforms data to ensure consistency and accuracy for model training.</a:t>
            </a:r>
          </a:p>
          <a:p>
            <a:pPr>
              <a:buFont typeface="+mj-lt"/>
              <a:buAutoNum type="arabicPeriod"/>
            </a:pPr>
            <a:r>
              <a:rPr lang="en-US" b="1" dirty="0"/>
              <a:t>Feature Extraction &amp; Classification:</a:t>
            </a:r>
            <a:endParaRPr lang="en-US" dirty="0"/>
          </a:p>
          <a:p>
            <a:pPr marL="742950" lvl="1" indent="-285750">
              <a:buFont typeface="+mj-lt"/>
              <a:buAutoNum type="arabicPeriod"/>
            </a:pPr>
            <a:r>
              <a:rPr lang="en-US" dirty="0"/>
              <a:t>Extracts key behavioral features influencing smartphone addiction.</a:t>
            </a:r>
          </a:p>
          <a:p>
            <a:pPr marL="742950" lvl="1" indent="-285750">
              <a:buFont typeface="+mj-lt"/>
              <a:buAutoNum type="arabicPeriod"/>
            </a:pPr>
            <a:r>
              <a:rPr lang="en-US" dirty="0"/>
              <a:t>Applies machine learning algorithms like SVM, Random Forest, and Decision Trees for classification.</a:t>
            </a:r>
          </a:p>
          <a:p>
            <a:pPr>
              <a:buFont typeface="+mj-lt"/>
              <a:buAutoNum type="arabicPeriod"/>
            </a:pPr>
            <a:r>
              <a:rPr lang="en-US" b="1" dirty="0"/>
              <a:t>RGB Composite &amp; Band Selection:</a:t>
            </a:r>
            <a:endParaRPr lang="en-US" dirty="0"/>
          </a:p>
          <a:p>
            <a:pPr marL="742950" lvl="1" indent="-285750">
              <a:buFont typeface="+mj-lt"/>
              <a:buAutoNum type="arabicPeriod"/>
            </a:pPr>
            <a:r>
              <a:rPr lang="en-US" dirty="0"/>
              <a:t>Visualizes addiction levels using heatmaps and graphical representations.</a:t>
            </a:r>
          </a:p>
          <a:p>
            <a:pPr marL="742950" lvl="1" indent="-285750">
              <a:buFont typeface="+mj-lt"/>
              <a:buAutoNum type="arabicPeriod"/>
            </a:pPr>
            <a:r>
              <a:rPr lang="en-US" dirty="0"/>
              <a:t>Helps interpret different user behavior patterns effectively.</a:t>
            </a:r>
          </a:p>
          <a:p>
            <a:pPr>
              <a:buFont typeface="+mj-lt"/>
              <a:buAutoNum type="arabicPeriod"/>
            </a:pPr>
            <a:r>
              <a:rPr lang="en-US" b="1" dirty="0"/>
              <a:t>Interactive Visualization:</a:t>
            </a:r>
            <a:endParaRPr lang="en-US" dirty="0"/>
          </a:p>
          <a:p>
            <a:pPr marL="742950" lvl="1" indent="-285750">
              <a:buFont typeface="+mj-lt"/>
              <a:buAutoNum type="arabicPeriod"/>
            </a:pPr>
            <a:r>
              <a:rPr lang="en-US" dirty="0"/>
              <a:t>Provides real-time insights through dashboards and graphical reports.</a:t>
            </a:r>
          </a:p>
          <a:p>
            <a:pPr marL="742950" lvl="1" indent="-285750">
              <a:buFont typeface="+mj-lt"/>
              <a:buAutoNum type="arabicPeriod"/>
            </a:pPr>
            <a:r>
              <a:rPr lang="en-US" dirty="0"/>
              <a:t>Enables users to track addiction trends and receive personalized recommendations.</a:t>
            </a:r>
          </a:p>
          <a:p>
            <a:pPr>
              <a:buFont typeface="+mj-lt"/>
              <a:buAutoNum type="arabicPeriod"/>
            </a:pPr>
            <a:r>
              <a:rPr lang="en-US" b="1" dirty="0"/>
              <a:t>Model Deployment &amp; Performance Analysis:</a:t>
            </a:r>
            <a:endParaRPr lang="en-US" dirty="0"/>
          </a:p>
          <a:p>
            <a:pPr marL="742950" lvl="1" indent="-285750">
              <a:buFont typeface="+mj-lt"/>
              <a:buAutoNum type="arabicPeriod"/>
            </a:pPr>
            <a:r>
              <a:rPr lang="en-US" dirty="0"/>
              <a:t>Deploys the trained model for real-world user interaction.</a:t>
            </a:r>
          </a:p>
          <a:p>
            <a:pPr marL="742950" lvl="1" indent="-285750">
              <a:buFont typeface="+mj-lt"/>
              <a:buAutoNum type="arabicPeriod"/>
            </a:pPr>
            <a:r>
              <a:rPr lang="en-US" dirty="0"/>
              <a:t>Evaluates model accuracy, precision, recall, and efficiency for continuous improvement.</a:t>
            </a:r>
          </a:p>
          <a:p>
            <a:endParaRPr lang="en-IN" dirty="0"/>
          </a:p>
        </p:txBody>
      </p:sp>
    </p:spTree>
    <p:extLst>
      <p:ext uri="{BB962C8B-B14F-4D97-AF65-F5344CB8AC3E}">
        <p14:creationId xmlns:p14="http://schemas.microsoft.com/office/powerpoint/2010/main" val="2284650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46969C-3F0D-52B1-1FF8-1DAD64CD5C87}"/>
              </a:ext>
            </a:extLst>
          </p:cNvPr>
          <p:cNvSpPr>
            <a:spLocks noGrp="1"/>
          </p:cNvSpPr>
          <p:nvPr>
            <p:ph idx="1"/>
          </p:nvPr>
        </p:nvSpPr>
        <p:spPr>
          <a:xfrm>
            <a:off x="838200" y="787400"/>
            <a:ext cx="10515600" cy="5389563"/>
          </a:xfrm>
        </p:spPr>
        <p:txBody>
          <a:bodyPr>
            <a:normAutofit fontScale="77500" lnSpcReduction="20000"/>
          </a:bodyPr>
          <a:lstStyle/>
          <a:p>
            <a:pPr marL="0" indent="0">
              <a:buNone/>
            </a:pPr>
            <a:r>
              <a:rPr lang="en-IN" b="1" dirty="0"/>
              <a:t>Algorithms Used:</a:t>
            </a:r>
            <a:endParaRPr lang="en-IN" dirty="0"/>
          </a:p>
          <a:p>
            <a:pPr>
              <a:buFont typeface="+mj-lt"/>
              <a:buAutoNum type="arabicPeriod"/>
            </a:pPr>
            <a:r>
              <a:rPr lang="en-IN" b="1" dirty="0"/>
              <a:t>Convolutional Neural Networks (CNNs):</a:t>
            </a:r>
            <a:endParaRPr lang="en-IN" dirty="0"/>
          </a:p>
          <a:p>
            <a:pPr marL="742950" lvl="1" indent="-285750">
              <a:buFont typeface="+mj-lt"/>
              <a:buAutoNum type="arabicPeriod"/>
            </a:pPr>
            <a:r>
              <a:rPr lang="en-IN" dirty="0"/>
              <a:t>Used for pattern recognition in </a:t>
            </a:r>
            <a:r>
              <a:rPr lang="en-IN" dirty="0" err="1"/>
              <a:t>behavioral</a:t>
            </a:r>
            <a:r>
              <a:rPr lang="en-IN" dirty="0"/>
              <a:t> data, identifying smartphone usage trends.</a:t>
            </a:r>
          </a:p>
          <a:p>
            <a:pPr marL="742950" lvl="1" indent="-285750">
              <a:buFont typeface="+mj-lt"/>
              <a:buAutoNum type="arabicPeriod"/>
            </a:pPr>
            <a:r>
              <a:rPr lang="en-IN" dirty="0"/>
              <a:t>Extracts important features from input data to improve addiction prediction accuracy.</a:t>
            </a:r>
          </a:p>
          <a:p>
            <a:pPr>
              <a:buFont typeface="+mj-lt"/>
              <a:buAutoNum type="arabicPeriod"/>
            </a:pPr>
            <a:r>
              <a:rPr lang="en-IN" b="1" dirty="0"/>
              <a:t>Principal Component Analysis (PCA):</a:t>
            </a:r>
            <a:endParaRPr lang="en-IN" dirty="0"/>
          </a:p>
          <a:p>
            <a:pPr marL="742950" lvl="1" indent="-285750">
              <a:buFont typeface="+mj-lt"/>
              <a:buAutoNum type="arabicPeriod"/>
            </a:pPr>
            <a:r>
              <a:rPr lang="en-IN" dirty="0"/>
              <a:t>Reduces dimensionality while preserving essential </a:t>
            </a:r>
            <a:r>
              <a:rPr lang="en-IN" dirty="0" err="1"/>
              <a:t>behavioral</a:t>
            </a:r>
            <a:r>
              <a:rPr lang="en-IN" dirty="0"/>
              <a:t> patterns.</a:t>
            </a:r>
          </a:p>
          <a:p>
            <a:pPr marL="742950" lvl="1" indent="-285750">
              <a:buFont typeface="+mj-lt"/>
              <a:buAutoNum type="arabicPeriod"/>
            </a:pPr>
            <a:r>
              <a:rPr lang="en-IN" dirty="0"/>
              <a:t>Enhances computational efficiency and improves model performance.</a:t>
            </a:r>
          </a:p>
          <a:p>
            <a:pPr>
              <a:buFont typeface="+mj-lt"/>
              <a:buAutoNum type="arabicPeriod"/>
            </a:pPr>
            <a:r>
              <a:rPr lang="en-IN" b="1" dirty="0" err="1"/>
              <a:t>Softmax</a:t>
            </a:r>
            <a:r>
              <a:rPr lang="en-IN" b="1" dirty="0"/>
              <a:t> Classifier:</a:t>
            </a:r>
            <a:endParaRPr lang="en-IN" dirty="0"/>
          </a:p>
          <a:p>
            <a:pPr marL="742950" lvl="1" indent="-285750">
              <a:buFont typeface="+mj-lt"/>
              <a:buAutoNum type="arabicPeriod"/>
            </a:pPr>
            <a:r>
              <a:rPr lang="en-IN" dirty="0"/>
              <a:t>Converts prediction outputs into probability distributions for multi-class addiction level classification.</a:t>
            </a:r>
          </a:p>
          <a:p>
            <a:pPr marL="742950" lvl="1" indent="-285750">
              <a:buFont typeface="+mj-lt"/>
              <a:buAutoNum type="arabicPeriod"/>
            </a:pPr>
            <a:r>
              <a:rPr lang="en-IN" dirty="0"/>
              <a:t>Ensures clear categorization of users into low, moderate, or high addiction levels.</a:t>
            </a:r>
          </a:p>
          <a:p>
            <a:pPr>
              <a:buFont typeface="+mj-lt"/>
              <a:buAutoNum type="arabicPeriod"/>
            </a:pPr>
            <a:r>
              <a:rPr lang="en-IN" b="1" dirty="0"/>
              <a:t>Data Augmentation Techniques:</a:t>
            </a:r>
            <a:endParaRPr lang="en-IN" dirty="0"/>
          </a:p>
          <a:p>
            <a:pPr marL="742950" lvl="1" indent="-285750">
              <a:buFont typeface="+mj-lt"/>
              <a:buAutoNum type="arabicPeriod"/>
            </a:pPr>
            <a:r>
              <a:rPr lang="en-IN" dirty="0"/>
              <a:t>Enhances dataset diversity by applying transformations like normalization and scaling.</a:t>
            </a:r>
          </a:p>
          <a:p>
            <a:pPr marL="742950" lvl="1" indent="-285750">
              <a:buFont typeface="+mj-lt"/>
              <a:buAutoNum type="arabicPeriod"/>
            </a:pPr>
            <a:r>
              <a:rPr lang="en-IN" dirty="0"/>
              <a:t>Prevents overfitting and improves model generalization on real-world data.</a:t>
            </a:r>
          </a:p>
          <a:p>
            <a:pPr>
              <a:buFont typeface="+mj-lt"/>
              <a:buAutoNum type="arabicPeriod"/>
            </a:pPr>
            <a:r>
              <a:rPr lang="en-IN" b="1" dirty="0"/>
              <a:t>Adam Optimizer &amp; Cross-Entropy Loss:</a:t>
            </a:r>
            <a:endParaRPr lang="en-IN" dirty="0"/>
          </a:p>
          <a:p>
            <a:pPr marL="742950" lvl="1" indent="-285750">
              <a:buFont typeface="+mj-lt"/>
              <a:buAutoNum type="arabicPeriod"/>
            </a:pPr>
            <a:r>
              <a:rPr lang="en-IN" dirty="0"/>
              <a:t>Adam optimizer accelerates learning and fine-tunes model weights for better convergence.</a:t>
            </a:r>
          </a:p>
          <a:p>
            <a:pPr marL="742950" lvl="1" indent="-285750">
              <a:buFont typeface="+mj-lt"/>
              <a:buAutoNum type="arabicPeriod"/>
            </a:pPr>
            <a:r>
              <a:rPr lang="en-IN" dirty="0"/>
              <a:t>Cross-entropy loss function measures prediction errors, ensuring accurate classification.</a:t>
            </a:r>
          </a:p>
          <a:p>
            <a:endParaRPr lang="en-IN" dirty="0"/>
          </a:p>
        </p:txBody>
      </p:sp>
    </p:spTree>
    <p:extLst>
      <p:ext uri="{BB962C8B-B14F-4D97-AF65-F5344CB8AC3E}">
        <p14:creationId xmlns:p14="http://schemas.microsoft.com/office/powerpoint/2010/main" val="2792705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D01932-949B-777A-D55C-A9C0B34C656B}"/>
              </a:ext>
            </a:extLst>
          </p:cNvPr>
          <p:cNvSpPr>
            <a:spLocks noGrp="1"/>
          </p:cNvSpPr>
          <p:nvPr>
            <p:ph idx="1"/>
          </p:nvPr>
        </p:nvSpPr>
        <p:spPr>
          <a:xfrm>
            <a:off x="838200" y="850900"/>
            <a:ext cx="10515600" cy="5326063"/>
          </a:xfrm>
        </p:spPr>
        <p:txBody>
          <a:bodyPr>
            <a:normAutofit fontScale="77500" lnSpcReduction="20000"/>
          </a:bodyPr>
          <a:lstStyle/>
          <a:p>
            <a:pPr>
              <a:buFont typeface="Wingdings" panose="05000000000000000000" pitchFamily="2" charset="2"/>
              <a:buChar char="Ø"/>
            </a:pPr>
            <a:r>
              <a:rPr lang="en-IN" b="1" dirty="0"/>
              <a:t>Software Components:</a:t>
            </a:r>
          </a:p>
          <a:p>
            <a:pPr marL="0" indent="0">
              <a:buNone/>
            </a:pPr>
            <a:r>
              <a:rPr lang="en-IN" b="1" dirty="0"/>
              <a:t>Programming Language:</a:t>
            </a:r>
            <a:r>
              <a:rPr lang="en-IN" dirty="0"/>
              <a:t> Python (for model development and data analysis)</a:t>
            </a:r>
          </a:p>
          <a:p>
            <a:pPr marL="0" indent="0">
              <a:buNone/>
            </a:pPr>
            <a:r>
              <a:rPr lang="en-IN" b="1" dirty="0"/>
              <a:t>Frameworks &amp; Libraries:</a:t>
            </a:r>
            <a:endParaRPr lang="en-IN" dirty="0"/>
          </a:p>
          <a:p>
            <a:pPr marL="742950" lvl="1" indent="-285750">
              <a:buFont typeface="Arial" panose="020B0604020202020204" pitchFamily="34" charset="0"/>
              <a:buChar char="•"/>
            </a:pPr>
            <a:r>
              <a:rPr lang="en-IN" b="1" dirty="0"/>
              <a:t>TensorFlow/</a:t>
            </a:r>
            <a:r>
              <a:rPr lang="en-IN" b="1" dirty="0" err="1"/>
              <a:t>Keras</a:t>
            </a:r>
            <a:r>
              <a:rPr lang="en-IN" b="1" dirty="0"/>
              <a:t> or </a:t>
            </a:r>
            <a:r>
              <a:rPr lang="en-IN" b="1" dirty="0" err="1"/>
              <a:t>PyTorch</a:t>
            </a:r>
            <a:r>
              <a:rPr lang="en-IN" b="1" dirty="0"/>
              <a:t>:</a:t>
            </a:r>
            <a:r>
              <a:rPr lang="en-IN" dirty="0"/>
              <a:t> For building and training machine learning models.</a:t>
            </a:r>
          </a:p>
          <a:p>
            <a:pPr marL="742950" lvl="1" indent="-285750">
              <a:buFont typeface="Arial" panose="020B0604020202020204" pitchFamily="34" charset="0"/>
              <a:buChar char="•"/>
            </a:pPr>
            <a:r>
              <a:rPr lang="en-IN" b="1" dirty="0"/>
              <a:t>OpenCV:</a:t>
            </a:r>
            <a:r>
              <a:rPr lang="en-IN" dirty="0"/>
              <a:t> For image processing and </a:t>
            </a:r>
            <a:r>
              <a:rPr lang="en-IN" dirty="0" err="1"/>
              <a:t>behavioral</a:t>
            </a:r>
            <a:r>
              <a:rPr lang="en-IN" dirty="0"/>
              <a:t> pattern analysis.</a:t>
            </a:r>
          </a:p>
          <a:p>
            <a:pPr marL="742950" lvl="1" indent="-285750">
              <a:buFont typeface="Arial" panose="020B0604020202020204" pitchFamily="34" charset="0"/>
              <a:buChar char="•"/>
            </a:pPr>
            <a:r>
              <a:rPr lang="en-IN" b="1" dirty="0"/>
              <a:t>Scikit-learn:</a:t>
            </a:r>
            <a:r>
              <a:rPr lang="en-IN" dirty="0"/>
              <a:t> For feature extraction, classification, and model evaluation.</a:t>
            </a:r>
          </a:p>
          <a:p>
            <a:pPr marL="742950" lvl="1" indent="-285750">
              <a:buFont typeface="Arial" panose="020B0604020202020204" pitchFamily="34" charset="0"/>
              <a:buChar char="•"/>
            </a:pPr>
            <a:r>
              <a:rPr lang="en-IN" b="1" dirty="0"/>
              <a:t>Pandas &amp; NumPy:</a:t>
            </a:r>
            <a:r>
              <a:rPr lang="en-IN" dirty="0"/>
              <a:t> For data preprocessing, manipulation, and numerical computations.</a:t>
            </a:r>
          </a:p>
          <a:p>
            <a:pPr marL="742950" lvl="1" indent="-285750">
              <a:buFont typeface="Arial" panose="020B0604020202020204" pitchFamily="34" charset="0"/>
              <a:buChar char="•"/>
            </a:pPr>
            <a:r>
              <a:rPr lang="en-IN" b="1" dirty="0"/>
              <a:t>Matplotlib &amp; Seaborn:</a:t>
            </a:r>
            <a:r>
              <a:rPr lang="en-IN" dirty="0"/>
              <a:t> For data visualization and analysis.</a:t>
            </a:r>
          </a:p>
          <a:p>
            <a:pPr marL="742950" lvl="1" indent="-285750">
              <a:buFont typeface="Arial" panose="020B0604020202020204" pitchFamily="34" charset="0"/>
              <a:buChar char="•"/>
            </a:pPr>
            <a:r>
              <a:rPr lang="en-IN" b="1" dirty="0" err="1"/>
              <a:t>Streamlit</a:t>
            </a:r>
            <a:r>
              <a:rPr lang="en-IN" b="1" dirty="0"/>
              <a:t>:</a:t>
            </a:r>
            <a:r>
              <a:rPr lang="en-IN" dirty="0"/>
              <a:t> For creating an interactive user interface for model deployment.</a:t>
            </a:r>
          </a:p>
          <a:p>
            <a:pPr>
              <a:buFont typeface="Wingdings" panose="05000000000000000000" pitchFamily="2" charset="2"/>
              <a:buChar char="Ø"/>
            </a:pPr>
            <a:r>
              <a:rPr lang="en-IN" b="1" dirty="0"/>
              <a:t>Hardware Components:</a:t>
            </a:r>
          </a:p>
          <a:p>
            <a:pPr>
              <a:buFont typeface="Arial" panose="020B0604020202020204" pitchFamily="34" charset="0"/>
              <a:buChar char="•"/>
            </a:pPr>
            <a:r>
              <a:rPr lang="en-IN" b="1" dirty="0"/>
              <a:t>Processor:</a:t>
            </a:r>
            <a:r>
              <a:rPr lang="en-IN" dirty="0"/>
              <a:t> Intel i5/i7 or AMD </a:t>
            </a:r>
            <a:r>
              <a:rPr lang="en-IN" dirty="0" err="1"/>
              <a:t>Ryzen</a:t>
            </a:r>
            <a:r>
              <a:rPr lang="en-IN" dirty="0"/>
              <a:t> 5/7 (or higher) for efficient computations.</a:t>
            </a:r>
          </a:p>
          <a:p>
            <a:pPr>
              <a:buFont typeface="Arial" panose="020B0604020202020204" pitchFamily="34" charset="0"/>
              <a:buChar char="•"/>
            </a:pPr>
            <a:r>
              <a:rPr lang="en-IN" b="1" dirty="0"/>
              <a:t>RAM:</a:t>
            </a:r>
            <a:r>
              <a:rPr lang="en-IN" dirty="0"/>
              <a:t> Minimum 8GB (16GB recommended for faster processing).</a:t>
            </a:r>
          </a:p>
          <a:p>
            <a:pPr>
              <a:buFont typeface="Arial" panose="020B0604020202020204" pitchFamily="34" charset="0"/>
              <a:buChar char="•"/>
            </a:pPr>
            <a:r>
              <a:rPr lang="en-IN" b="1" dirty="0"/>
              <a:t>Storage:</a:t>
            </a:r>
            <a:r>
              <a:rPr lang="en-IN" dirty="0"/>
              <a:t> At least 256GB SSD (512GB or more recommended for large datasets).</a:t>
            </a:r>
          </a:p>
          <a:p>
            <a:pPr>
              <a:buFont typeface="Arial" panose="020B0604020202020204" pitchFamily="34" charset="0"/>
              <a:buChar char="•"/>
            </a:pPr>
            <a:r>
              <a:rPr lang="en-IN" b="1" dirty="0"/>
              <a:t>GPU (Highly Recommended):</a:t>
            </a:r>
            <a:r>
              <a:rPr lang="en-IN" dirty="0"/>
              <a:t> NVIDIA GTX/RTX series or equivalent for faster model training.</a:t>
            </a:r>
          </a:p>
          <a:p>
            <a:pPr>
              <a:buFont typeface="Arial" panose="020B0604020202020204" pitchFamily="34" charset="0"/>
              <a:buChar char="•"/>
            </a:pPr>
            <a:r>
              <a:rPr lang="en-IN" b="1" dirty="0"/>
              <a:t>Cloud GPU (Optional for Deployment):</a:t>
            </a:r>
            <a:r>
              <a:rPr lang="en-IN" dirty="0"/>
              <a:t> Google </a:t>
            </a:r>
            <a:r>
              <a:rPr lang="en-IN" dirty="0" err="1"/>
              <a:t>Colab</a:t>
            </a:r>
            <a:r>
              <a:rPr lang="en-IN" dirty="0"/>
              <a:t>, AWS, or Azure for large-scale deployment and optimization.</a:t>
            </a:r>
          </a:p>
          <a:p>
            <a:endParaRPr lang="en-IN" dirty="0"/>
          </a:p>
        </p:txBody>
      </p:sp>
    </p:spTree>
    <p:extLst>
      <p:ext uri="{BB962C8B-B14F-4D97-AF65-F5344CB8AC3E}">
        <p14:creationId xmlns:p14="http://schemas.microsoft.com/office/powerpoint/2010/main" val="3803513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53</TotalTime>
  <Words>1264</Words>
  <Application>Microsoft Office PowerPoint</Application>
  <PresentationFormat>Widescreen</PresentationFormat>
  <Paragraphs>74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Aptos</vt:lpstr>
      <vt:lpstr>Aptos Display</vt:lpstr>
      <vt:lpstr>Arial</vt:lpstr>
      <vt:lpstr>Times New Roman</vt:lpstr>
      <vt:lpstr>Wingdings</vt:lpstr>
      <vt:lpstr>Office Theme</vt:lpstr>
      <vt:lpstr>Machine Learning Model for Prediction of Smartphone Addiction</vt:lpstr>
      <vt:lpstr>Abstract</vt:lpstr>
      <vt:lpstr>Introduction</vt:lpstr>
      <vt:lpstr>Existing System</vt:lpstr>
      <vt:lpstr>Proposed System</vt:lpstr>
      <vt:lpstr>LITERATURE REVIEW</vt:lpstr>
      <vt:lpstr>PowerPoint Presentation</vt:lpstr>
      <vt:lpstr>PowerPoint Presentation</vt:lpstr>
      <vt:lpstr>PowerPoint Presentation</vt:lpstr>
      <vt:lpstr>Block Diagram </vt:lpstr>
      <vt:lpstr>UML Diagrams</vt:lpstr>
      <vt:lpstr>Use case Diagrams</vt:lpstr>
      <vt:lpstr>Data Flow Diagrams</vt:lpstr>
      <vt:lpstr>Sequance Diagrams</vt:lpstr>
      <vt:lpstr>Active Diagrams</vt:lpstr>
      <vt:lpstr>Final Output</vt:lpstr>
      <vt:lpstr>Final Output</vt:lpstr>
      <vt:lpstr>Final Output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Kamalesh Kumar</dc:creator>
  <cp:lastModifiedBy>Kamalesh Kumar</cp:lastModifiedBy>
  <cp:revision>2</cp:revision>
  <dcterms:created xsi:type="dcterms:W3CDTF">2025-02-10T07:00:02Z</dcterms:created>
  <dcterms:modified xsi:type="dcterms:W3CDTF">2025-02-16T03:24:57Z</dcterms:modified>
</cp:coreProperties>
</file>