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2C4029-10D1-4DFB-B5CA-B157ADE46DE5}" v="14" dt="2025-02-16T05:59:27.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60"/>
  </p:normalViewPr>
  <p:slideViewPr>
    <p:cSldViewPr snapToGrid="0">
      <p:cViewPr varScale="1">
        <p:scale>
          <a:sx n="76" d="100"/>
          <a:sy n="76" d="100"/>
        </p:scale>
        <p:origin x="12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F984-D06A-AE4F-59DE-48A14A2DF0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79DB3-48BF-382E-DA10-1383465C8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1440DB-1791-8CA0-E712-064D2B16E0E6}"/>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5" name="Footer Placeholder 4">
            <a:extLst>
              <a:ext uri="{FF2B5EF4-FFF2-40B4-BE49-F238E27FC236}">
                <a16:creationId xmlns:a16="http://schemas.microsoft.com/office/drawing/2014/main" id="{CA97FE84-A307-0D5A-BF66-D9C17A78A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AA34D2-9CD3-AD54-7A46-95F49CC67256}"/>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422585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BC8-F8C7-BF74-1ADF-8CB032A10B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B7D50D-4813-4872-55C4-FDD72AF1F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6C080-42A6-CC66-894B-55AD0EBFF45B}"/>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5" name="Footer Placeholder 4">
            <a:extLst>
              <a:ext uri="{FF2B5EF4-FFF2-40B4-BE49-F238E27FC236}">
                <a16:creationId xmlns:a16="http://schemas.microsoft.com/office/drawing/2014/main" id="{A4F04161-F129-E567-8EF9-54CF5E812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5AA4D-3757-CF45-B0C4-5EE3172914DA}"/>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160901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345F1-553D-0D1F-414E-C52F77AE11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57D4A5-6E9A-7AC4-11EA-883168804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DDBD1B-5A3C-EA12-65E9-8D0855A03D77}"/>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5" name="Footer Placeholder 4">
            <a:extLst>
              <a:ext uri="{FF2B5EF4-FFF2-40B4-BE49-F238E27FC236}">
                <a16:creationId xmlns:a16="http://schemas.microsoft.com/office/drawing/2014/main" id="{27819045-E1A3-E1D8-FECF-2925081D8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03572-99B0-BD87-FB01-64C7F13C35BA}"/>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417107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1D73-38DB-DD54-B57E-2A2EF5932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C83F8F-0D71-71C8-5BCE-5DE52B0B9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68FDC-1534-8E75-3C2C-DDEF72940D20}"/>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5" name="Footer Placeholder 4">
            <a:extLst>
              <a:ext uri="{FF2B5EF4-FFF2-40B4-BE49-F238E27FC236}">
                <a16:creationId xmlns:a16="http://schemas.microsoft.com/office/drawing/2014/main" id="{C24F51E6-3DC4-2B4A-26F6-576D4B3AF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9AD48-2EBB-81D3-C33D-88D33F1FFAF2}"/>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82568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E0A6C-2BD0-E567-860C-DDB78AD6E8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16F701-2C28-7895-9576-E62B90701B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F1DCA8-83EB-B6D2-D586-97AE5F074A0F}"/>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5" name="Footer Placeholder 4">
            <a:extLst>
              <a:ext uri="{FF2B5EF4-FFF2-40B4-BE49-F238E27FC236}">
                <a16:creationId xmlns:a16="http://schemas.microsoft.com/office/drawing/2014/main" id="{9149481E-0743-AA0E-9B6B-04FE8172E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6A6C5-8B21-1DC6-A800-C773985C5D97}"/>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98704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71B9-6B03-CDC0-8F55-0DDA22D2A1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2DDD7A-E490-9037-7159-646E807D2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BA8569-97F1-7686-9875-8737829F71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3A0302-6FCB-E88A-AC60-7F0BF16764CC}"/>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6" name="Footer Placeholder 5">
            <a:extLst>
              <a:ext uri="{FF2B5EF4-FFF2-40B4-BE49-F238E27FC236}">
                <a16:creationId xmlns:a16="http://schemas.microsoft.com/office/drawing/2014/main" id="{F74415CE-7CE9-965E-4468-EEDD6992E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47ADE-00EA-2421-8003-DDE14B1D524E}"/>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138613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EFAD-48F0-418E-C3E2-D642717640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200319-2B53-9E3C-1EED-25F58EAFC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27DAB-2AE4-B41E-CF81-A8A67D6E0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E77096-B5C5-A5CC-51DC-1C457C197F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10B6B2-AE78-C26B-B84D-8EEA2ACAED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FD5631-45BF-E50A-3107-B1500837AE1F}"/>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8" name="Footer Placeholder 7">
            <a:extLst>
              <a:ext uri="{FF2B5EF4-FFF2-40B4-BE49-F238E27FC236}">
                <a16:creationId xmlns:a16="http://schemas.microsoft.com/office/drawing/2014/main" id="{FB517E7C-4396-58BF-1C8F-7DFD8C3058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F8C5FA-0A29-33E0-5807-38E193A9B0A7}"/>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280891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82EA-A5B5-65C8-34EF-16163B49A3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4D523B-5B52-625D-086B-30DA79B3808A}"/>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4" name="Footer Placeholder 3">
            <a:extLst>
              <a:ext uri="{FF2B5EF4-FFF2-40B4-BE49-F238E27FC236}">
                <a16:creationId xmlns:a16="http://schemas.microsoft.com/office/drawing/2014/main" id="{E95B8BC8-21A6-CF45-2315-417497D2DD8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496A2-0630-9330-C46C-ADDAA5B8C25E}"/>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110759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5BA537-A9BC-581E-EC2F-7F64E0691F2B}"/>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3" name="Footer Placeholder 2">
            <a:extLst>
              <a:ext uri="{FF2B5EF4-FFF2-40B4-BE49-F238E27FC236}">
                <a16:creationId xmlns:a16="http://schemas.microsoft.com/office/drawing/2014/main" id="{60D2BB0E-6ACD-DA2D-FEAE-E3B5128CE8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096DE0-929A-A003-1FD8-26A7E7B91992}"/>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276959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467B-CB3F-B6FA-27DF-D16CA6062E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A3BF7B-14BC-17D6-55B4-3137EBB470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27ED7C-08D6-F492-87C4-1DC464C9D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6A47B-C6AB-DC1A-96C6-841178103354}"/>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6" name="Footer Placeholder 5">
            <a:extLst>
              <a:ext uri="{FF2B5EF4-FFF2-40B4-BE49-F238E27FC236}">
                <a16:creationId xmlns:a16="http://schemas.microsoft.com/office/drawing/2014/main" id="{201ED27E-E252-AC94-8E12-22A6752C3E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BF236C-4D45-10F6-1FF8-3DEDEE6E6976}"/>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3884981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9660-B6C3-28A5-B496-B6F9B2DBA2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BC9EC3-AA53-07BA-FF5A-68C1BB5C6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461D41-1E5A-5B5F-8D40-8D1F8F300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4C47C6-2555-4368-0FA0-F1DE5366760C}"/>
              </a:ext>
            </a:extLst>
          </p:cNvPr>
          <p:cNvSpPr>
            <a:spLocks noGrp="1"/>
          </p:cNvSpPr>
          <p:nvPr>
            <p:ph type="dt" sz="half" idx="10"/>
          </p:nvPr>
        </p:nvSpPr>
        <p:spPr/>
        <p:txBody>
          <a:bodyPr/>
          <a:lstStyle/>
          <a:p>
            <a:fld id="{F4588890-F55D-4E3E-BC74-808A7DE9BDDA}" type="datetimeFigureOut">
              <a:rPr lang="en-IN" smtClean="0"/>
              <a:t>16-02-2025</a:t>
            </a:fld>
            <a:endParaRPr lang="en-IN"/>
          </a:p>
        </p:txBody>
      </p:sp>
      <p:sp>
        <p:nvSpPr>
          <p:cNvPr id="6" name="Footer Placeholder 5">
            <a:extLst>
              <a:ext uri="{FF2B5EF4-FFF2-40B4-BE49-F238E27FC236}">
                <a16:creationId xmlns:a16="http://schemas.microsoft.com/office/drawing/2014/main" id="{72309A02-D8E3-8B1B-0B07-9CA756A031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FC70F4-1C69-A3D9-2752-FDA6978B5034}"/>
              </a:ext>
            </a:extLst>
          </p:cNvPr>
          <p:cNvSpPr>
            <a:spLocks noGrp="1"/>
          </p:cNvSpPr>
          <p:nvPr>
            <p:ph type="sldNum" sz="quarter" idx="12"/>
          </p:nvPr>
        </p:nvSpPr>
        <p:spPr/>
        <p:txBody>
          <a:bodyPr/>
          <a:lstStyle/>
          <a:p>
            <a:fld id="{9EECA510-EB54-422B-97A2-88CF048DD30A}" type="slidenum">
              <a:rPr lang="en-IN" smtClean="0"/>
              <a:t>‹#›</a:t>
            </a:fld>
            <a:endParaRPr lang="en-IN"/>
          </a:p>
        </p:txBody>
      </p:sp>
    </p:spTree>
    <p:extLst>
      <p:ext uri="{BB962C8B-B14F-4D97-AF65-F5344CB8AC3E}">
        <p14:creationId xmlns:p14="http://schemas.microsoft.com/office/powerpoint/2010/main" val="2641176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C13809-F285-D2C5-4BEF-75C5241603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6715FE-BABD-73A0-ACF9-3A73594C36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376B9-C0A0-7E5D-941F-131254740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588890-F55D-4E3E-BC74-808A7DE9BDDA}" type="datetimeFigureOut">
              <a:rPr lang="en-IN" smtClean="0"/>
              <a:t>16-02-2025</a:t>
            </a:fld>
            <a:endParaRPr lang="en-IN"/>
          </a:p>
        </p:txBody>
      </p:sp>
      <p:sp>
        <p:nvSpPr>
          <p:cNvPr id="5" name="Footer Placeholder 4">
            <a:extLst>
              <a:ext uri="{FF2B5EF4-FFF2-40B4-BE49-F238E27FC236}">
                <a16:creationId xmlns:a16="http://schemas.microsoft.com/office/drawing/2014/main" id="{52DD3F3A-0847-5349-4479-5499A63A4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82D244B-0C3A-86D4-2B78-84A63F180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ECA510-EB54-422B-97A2-88CF048DD30A}" type="slidenum">
              <a:rPr lang="en-IN" smtClean="0"/>
              <a:t>‹#›</a:t>
            </a:fld>
            <a:endParaRPr lang="en-IN"/>
          </a:p>
        </p:txBody>
      </p:sp>
    </p:spTree>
    <p:extLst>
      <p:ext uri="{BB962C8B-B14F-4D97-AF65-F5344CB8AC3E}">
        <p14:creationId xmlns:p14="http://schemas.microsoft.com/office/powerpoint/2010/main" val="119966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A0426-3CE6-E664-A124-B91F3D64CFD0}"/>
              </a:ext>
            </a:extLst>
          </p:cNvPr>
          <p:cNvSpPr>
            <a:spLocks noGrp="1"/>
          </p:cNvSpPr>
          <p:nvPr>
            <p:ph type="ctrTitle"/>
          </p:nvPr>
        </p:nvSpPr>
        <p:spPr>
          <a:xfrm>
            <a:off x="1524000" y="2235200"/>
            <a:ext cx="9144000" cy="2387600"/>
          </a:xfrm>
        </p:spPr>
        <p:txBody>
          <a:bodyPr>
            <a:normAutofit fontScale="90000"/>
          </a:bodyPr>
          <a:lstStyle/>
          <a:p>
            <a:r>
              <a:rPr lang="en-US" dirty="0"/>
              <a:t>PAN Card Tampering Detection using Machine Learning Techniques</a:t>
            </a:r>
            <a:endParaRPr lang="en-IN" dirty="0"/>
          </a:p>
        </p:txBody>
      </p:sp>
    </p:spTree>
    <p:extLst>
      <p:ext uri="{BB962C8B-B14F-4D97-AF65-F5344CB8AC3E}">
        <p14:creationId xmlns:p14="http://schemas.microsoft.com/office/powerpoint/2010/main" val="1336461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96BE-7DBD-C3DD-3215-75D8D912E278}"/>
              </a:ext>
            </a:extLst>
          </p:cNvPr>
          <p:cNvSpPr>
            <a:spLocks noGrp="1"/>
          </p:cNvSpPr>
          <p:nvPr>
            <p:ph type="title"/>
          </p:nvPr>
        </p:nvSpPr>
        <p:spPr/>
        <p:txBody>
          <a:bodyPr/>
          <a:lstStyle/>
          <a:p>
            <a:r>
              <a:rPr lang="en-IN" sz="4400" u="sng" dirty="0"/>
              <a:t>Block Diagram </a:t>
            </a:r>
            <a:endParaRPr lang="en-IN" dirty="0"/>
          </a:p>
        </p:txBody>
      </p:sp>
      <p:pic>
        <p:nvPicPr>
          <p:cNvPr id="5" name="Content Placeholder 4" descr="A diagram of a computer system&#10;&#10;AI-generated content may be incorrect.">
            <a:extLst>
              <a:ext uri="{FF2B5EF4-FFF2-40B4-BE49-F238E27FC236}">
                <a16:creationId xmlns:a16="http://schemas.microsoft.com/office/drawing/2014/main" id="{B150A51D-2357-1292-77DF-780E989C6A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022" y="2281791"/>
            <a:ext cx="6315956" cy="3439005"/>
          </a:xfrm>
        </p:spPr>
      </p:pic>
    </p:spTree>
    <p:extLst>
      <p:ext uri="{BB962C8B-B14F-4D97-AF65-F5344CB8AC3E}">
        <p14:creationId xmlns:p14="http://schemas.microsoft.com/office/powerpoint/2010/main" val="315894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4E1A-39C7-B3B5-1E1E-0C53EB2B6B75}"/>
              </a:ext>
            </a:extLst>
          </p:cNvPr>
          <p:cNvSpPr>
            <a:spLocks noGrp="1"/>
          </p:cNvSpPr>
          <p:nvPr>
            <p:ph type="title"/>
          </p:nvPr>
        </p:nvSpPr>
        <p:spPr/>
        <p:txBody>
          <a:bodyPr/>
          <a:lstStyle/>
          <a:p>
            <a:r>
              <a:rPr lang="en-IN" sz="4400" u="sng" dirty="0"/>
              <a:t>UML Diagrams</a:t>
            </a:r>
            <a:endParaRPr lang="en-IN" dirty="0"/>
          </a:p>
        </p:txBody>
      </p:sp>
      <p:sp>
        <p:nvSpPr>
          <p:cNvPr id="3" name="Content Placeholder 2">
            <a:extLst>
              <a:ext uri="{FF2B5EF4-FFF2-40B4-BE49-F238E27FC236}">
                <a16:creationId xmlns:a16="http://schemas.microsoft.com/office/drawing/2014/main" id="{DDF648C9-0317-401C-0648-2BDF8156D17B}"/>
              </a:ext>
            </a:extLst>
          </p:cNvPr>
          <p:cNvSpPr>
            <a:spLocks noGrp="1"/>
          </p:cNvSpPr>
          <p:nvPr>
            <p:ph idx="1"/>
          </p:nvPr>
        </p:nvSpPr>
        <p:spPr/>
        <p:txBody>
          <a:bodyPr/>
          <a:lstStyle/>
          <a:p>
            <a:pPr marL="457200" indent="-457200">
              <a:buAutoNum type="arabicPeriod"/>
            </a:pPr>
            <a:r>
              <a:rPr lang="en-US" sz="28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2800" b="1" dirty="0">
                <a:effectLst/>
                <a:latin typeface="Times New Roman" panose="02020603050405020304" pitchFamily="18" charset="0"/>
                <a:ea typeface="Aptos" panose="020B0004020202020204" pitchFamily="34" charset="0"/>
              </a:rPr>
              <a:t>Data Flow Diagram</a:t>
            </a:r>
            <a:endParaRPr lang="en-US" sz="2800" b="1" dirty="0">
              <a:latin typeface="Times New Roman" panose="02020603050405020304" pitchFamily="18" charset="0"/>
              <a:ea typeface="Aptos" panose="020B0004020202020204" pitchFamily="34" charset="0"/>
            </a:endParaRPr>
          </a:p>
          <a:p>
            <a:pPr marL="457200" indent="-457200">
              <a:buAutoNum type="arabicPeriod"/>
            </a:pPr>
            <a:r>
              <a:rPr lang="en-US" sz="2800" b="1" dirty="0">
                <a:effectLst/>
                <a:latin typeface="Times New Roman" panose="02020603050405020304" pitchFamily="18" charset="0"/>
                <a:ea typeface="Aptos" panose="020B0004020202020204" pitchFamily="34" charset="0"/>
              </a:rPr>
              <a:t>Sequence Diagram</a:t>
            </a:r>
          </a:p>
          <a:p>
            <a:pPr marL="457200" indent="-457200">
              <a:buAutoNum type="arabicPeriod"/>
            </a:pPr>
            <a:r>
              <a:rPr lang="en-IN" sz="2800" b="1" dirty="0">
                <a:effectLst/>
                <a:latin typeface="Times New Roman" panose="02020603050405020304" pitchFamily="18" charset="0"/>
                <a:ea typeface="Aptos" panose="020B0004020202020204" pitchFamily="34" charset="0"/>
              </a:rPr>
              <a:t>State Diagram</a:t>
            </a:r>
            <a:endParaRPr lang="en-US" sz="2800" b="1" dirty="0">
              <a:latin typeface="Times New Roman" panose="02020603050405020304" pitchFamily="18" charset="0"/>
              <a:ea typeface="Aptos" panose="020B0004020202020204" pitchFamily="34" charset="0"/>
            </a:endParaRPr>
          </a:p>
          <a:p>
            <a:endParaRPr lang="en-IN" dirty="0"/>
          </a:p>
        </p:txBody>
      </p:sp>
    </p:spTree>
    <p:extLst>
      <p:ext uri="{BB962C8B-B14F-4D97-AF65-F5344CB8AC3E}">
        <p14:creationId xmlns:p14="http://schemas.microsoft.com/office/powerpoint/2010/main" val="191689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FC5E-D307-3A27-9A7A-9B9526EC1821}"/>
              </a:ext>
            </a:extLst>
          </p:cNvPr>
          <p:cNvSpPr>
            <a:spLocks noGrp="1"/>
          </p:cNvSpPr>
          <p:nvPr>
            <p:ph type="title"/>
          </p:nvPr>
        </p:nvSpPr>
        <p:spPr/>
        <p:txBody>
          <a:bodyPr/>
          <a:lstStyle/>
          <a:p>
            <a:r>
              <a:rPr lang="en-IN" sz="4400" u="sng" dirty="0"/>
              <a:t>Use case Diagrams</a:t>
            </a:r>
            <a:endParaRPr lang="en-IN" dirty="0"/>
          </a:p>
        </p:txBody>
      </p:sp>
      <p:pic>
        <p:nvPicPr>
          <p:cNvPr id="5" name="Content Placeholder 4" descr="A diagram of a system&#10;&#10;AI-generated content may be incorrect.">
            <a:extLst>
              <a:ext uri="{FF2B5EF4-FFF2-40B4-BE49-F238E27FC236}">
                <a16:creationId xmlns:a16="http://schemas.microsoft.com/office/drawing/2014/main" id="{E41159B2-9FA4-FF2F-BAF9-259961AC8B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0916" y="1976949"/>
            <a:ext cx="6030167" cy="4048690"/>
          </a:xfrm>
        </p:spPr>
      </p:pic>
    </p:spTree>
    <p:extLst>
      <p:ext uri="{BB962C8B-B14F-4D97-AF65-F5344CB8AC3E}">
        <p14:creationId xmlns:p14="http://schemas.microsoft.com/office/powerpoint/2010/main" val="319578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0B45-720F-462B-8D74-2E34E8A810BB}"/>
              </a:ext>
            </a:extLst>
          </p:cNvPr>
          <p:cNvSpPr>
            <a:spLocks noGrp="1"/>
          </p:cNvSpPr>
          <p:nvPr>
            <p:ph type="title"/>
          </p:nvPr>
        </p:nvSpPr>
        <p:spPr/>
        <p:txBody>
          <a:bodyPr/>
          <a:lstStyle/>
          <a:p>
            <a:r>
              <a:rPr lang="en-IN" sz="4400" u="sng" dirty="0"/>
              <a:t>Data Flow Diagrams</a:t>
            </a:r>
            <a:endParaRPr lang="en-IN" dirty="0"/>
          </a:p>
        </p:txBody>
      </p:sp>
      <p:pic>
        <p:nvPicPr>
          <p:cNvPr id="5" name="Content Placeholder 4" descr="A diagram of a testing process&#10;&#10;AI-generated content may be incorrect.">
            <a:extLst>
              <a:ext uri="{FF2B5EF4-FFF2-40B4-BE49-F238E27FC236}">
                <a16:creationId xmlns:a16="http://schemas.microsoft.com/office/drawing/2014/main" id="{E51B3A6D-BF7C-7F5E-7166-71FC45EE3C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7378" y="2304914"/>
            <a:ext cx="7617243" cy="2724285"/>
          </a:xfrm>
        </p:spPr>
      </p:pic>
    </p:spTree>
    <p:extLst>
      <p:ext uri="{BB962C8B-B14F-4D97-AF65-F5344CB8AC3E}">
        <p14:creationId xmlns:p14="http://schemas.microsoft.com/office/powerpoint/2010/main" val="138068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600E-2C8A-F873-DE76-E195C3EFB979}"/>
              </a:ext>
            </a:extLst>
          </p:cNvPr>
          <p:cNvSpPr>
            <a:spLocks noGrp="1"/>
          </p:cNvSpPr>
          <p:nvPr>
            <p:ph type="title"/>
          </p:nvPr>
        </p:nvSpPr>
        <p:spPr/>
        <p:txBody>
          <a:bodyPr/>
          <a:lstStyle/>
          <a:p>
            <a:r>
              <a:rPr lang="en-IN" sz="4400" u="sng" dirty="0" err="1"/>
              <a:t>Sequance</a:t>
            </a:r>
            <a:r>
              <a:rPr lang="en-IN" sz="4400" u="sng" dirty="0"/>
              <a:t> Diagrams</a:t>
            </a:r>
            <a:endParaRPr lang="en-IN" dirty="0"/>
          </a:p>
        </p:txBody>
      </p:sp>
      <p:pic>
        <p:nvPicPr>
          <p:cNvPr id="5" name="Content Placeholder 4" descr="A diagram of a machine learning&#10;&#10;AI-generated content may be incorrect.">
            <a:extLst>
              <a:ext uri="{FF2B5EF4-FFF2-40B4-BE49-F238E27FC236}">
                <a16:creationId xmlns:a16="http://schemas.microsoft.com/office/drawing/2014/main" id="{4671CF41-4E3F-7086-B640-DAB979D07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5555" y="1825625"/>
            <a:ext cx="4620889" cy="4351338"/>
          </a:xfrm>
        </p:spPr>
      </p:pic>
    </p:spTree>
    <p:extLst>
      <p:ext uri="{BB962C8B-B14F-4D97-AF65-F5344CB8AC3E}">
        <p14:creationId xmlns:p14="http://schemas.microsoft.com/office/powerpoint/2010/main" val="75085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8CFF-D5CE-966B-3AF3-A87E6CF33B39}"/>
              </a:ext>
            </a:extLst>
          </p:cNvPr>
          <p:cNvSpPr>
            <a:spLocks noGrp="1"/>
          </p:cNvSpPr>
          <p:nvPr>
            <p:ph type="title"/>
          </p:nvPr>
        </p:nvSpPr>
        <p:spPr/>
        <p:txBody>
          <a:bodyPr/>
          <a:lstStyle/>
          <a:p>
            <a:r>
              <a:rPr lang="en-IN" sz="4400" u="sng" dirty="0"/>
              <a:t>Active Diagrams</a:t>
            </a:r>
            <a:endParaRPr lang="en-IN" dirty="0"/>
          </a:p>
        </p:txBody>
      </p:sp>
      <p:pic>
        <p:nvPicPr>
          <p:cNvPr id="5" name="Content Placeholder 4" descr="A diagram of a function&#10;&#10;AI-generated content may be incorrect.">
            <a:extLst>
              <a:ext uri="{FF2B5EF4-FFF2-40B4-BE49-F238E27FC236}">
                <a16:creationId xmlns:a16="http://schemas.microsoft.com/office/drawing/2014/main" id="{CE5623C9-629F-D53F-6DB3-576616811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3126" y="2248449"/>
            <a:ext cx="7325747" cy="3505689"/>
          </a:xfrm>
        </p:spPr>
      </p:pic>
    </p:spTree>
    <p:extLst>
      <p:ext uri="{BB962C8B-B14F-4D97-AF65-F5344CB8AC3E}">
        <p14:creationId xmlns:p14="http://schemas.microsoft.com/office/powerpoint/2010/main" val="2966310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BDB3-0138-598B-5822-545201D38B1D}"/>
              </a:ext>
            </a:extLst>
          </p:cNvPr>
          <p:cNvSpPr>
            <a:spLocks noGrp="1"/>
          </p:cNvSpPr>
          <p:nvPr>
            <p:ph type="title"/>
          </p:nvPr>
        </p:nvSpPr>
        <p:spPr/>
        <p:txBody>
          <a:bodyPr/>
          <a:lstStyle/>
          <a:p>
            <a:r>
              <a:rPr lang="en-IN" sz="4400" u="sng" dirty="0"/>
              <a:t>Final Output</a:t>
            </a:r>
            <a:endParaRPr lang="en-IN" dirty="0"/>
          </a:p>
        </p:txBody>
      </p:sp>
      <p:sp>
        <p:nvSpPr>
          <p:cNvPr id="3" name="Content Placeholder 2">
            <a:extLst>
              <a:ext uri="{FF2B5EF4-FFF2-40B4-BE49-F238E27FC236}">
                <a16:creationId xmlns:a16="http://schemas.microsoft.com/office/drawing/2014/main" id="{D2C4E5D3-E829-D295-D2F7-3A51963D8B0C}"/>
              </a:ext>
            </a:extLst>
          </p:cNvPr>
          <p:cNvSpPr>
            <a:spLocks noGrp="1"/>
          </p:cNvSpPr>
          <p:nvPr>
            <p:ph idx="1"/>
          </p:nvPr>
        </p:nvSpPr>
        <p:spPr/>
        <p:txBody>
          <a:bodyPr>
            <a:normAutofit fontScale="92500" lnSpcReduction="10000"/>
          </a:bodyPr>
          <a:lstStyle/>
          <a:p>
            <a:pPr marL="0" indent="0" algn="just">
              <a:lnSpc>
                <a:spcPct val="150000"/>
              </a:lnSpc>
              <a:buNone/>
            </a:pPr>
            <a:r>
              <a:rPr lang="en-US" sz="2000" dirty="0"/>
              <a:t>The final output of the PAN Card Tampering Detection System is a highly accurate fraud detection model that identifies forged PAN cards using machine learning and deep learning techniques. The system successfully extracts text, facial features, and signatures from PAN card images using OCR and OpenCV. It then analyzes the extracted data with Convolutional Neural Networks (CNNs) to classify whether the document is genuine or tampered. The model generates a detailed forgery detection report, highlighting altered regions, mismatched signatures, or manipulated images using heatmaps and bounding boxes. The system also provides an interactive web-based interface (using </a:t>
            </a:r>
            <a:r>
              <a:rPr lang="en-US" sz="2000" dirty="0" err="1"/>
              <a:t>Streamlit</a:t>
            </a:r>
            <a:r>
              <a:rPr lang="en-US" sz="2000" dirty="0"/>
              <a:t>) for real-time verification, making it a fast, scalable, and efficient solution for banks, financial institutions, and government agencies. This automated process eliminates manual errors, enhances security, and helps prevent identity fraud and financial scams.</a:t>
            </a:r>
            <a:endParaRPr lang="en-IN" sz="2000" dirty="0"/>
          </a:p>
        </p:txBody>
      </p:sp>
    </p:spTree>
    <p:extLst>
      <p:ext uri="{BB962C8B-B14F-4D97-AF65-F5344CB8AC3E}">
        <p14:creationId xmlns:p14="http://schemas.microsoft.com/office/powerpoint/2010/main" val="390529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662C-78B0-6AF3-0829-76AF49A9BD66}"/>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FBF5601A-2823-B6D3-CA23-B46CA3ADB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2" y="2371725"/>
            <a:ext cx="5487659" cy="2418000"/>
          </a:xfrm>
        </p:spPr>
      </p:pic>
      <p:pic>
        <p:nvPicPr>
          <p:cNvPr id="7" name="Picture 6" descr="A computer screen with a red stamp on it&#10;&#10;AI-generated content may be incorrect.">
            <a:extLst>
              <a:ext uri="{FF2B5EF4-FFF2-40B4-BE49-F238E27FC236}">
                <a16:creationId xmlns:a16="http://schemas.microsoft.com/office/drawing/2014/main" id="{121AA5F1-0227-EDEB-4266-D5D76CE33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71726"/>
            <a:ext cx="5449015" cy="2418000"/>
          </a:xfrm>
          <a:prstGeom prst="rect">
            <a:avLst/>
          </a:prstGeom>
        </p:spPr>
      </p:pic>
    </p:spTree>
    <p:extLst>
      <p:ext uri="{BB962C8B-B14F-4D97-AF65-F5344CB8AC3E}">
        <p14:creationId xmlns:p14="http://schemas.microsoft.com/office/powerpoint/2010/main" val="41141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C047-263E-1FB3-0465-B5D3E12A8CE5}"/>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close-up of a tax form&#10;&#10;AI-generated content may be incorrect.">
            <a:extLst>
              <a:ext uri="{FF2B5EF4-FFF2-40B4-BE49-F238E27FC236}">
                <a16:creationId xmlns:a16="http://schemas.microsoft.com/office/drawing/2014/main" id="{9944E1E9-851C-F631-AF7C-731BDD44C1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44" y="1825625"/>
            <a:ext cx="4496156" cy="2005707"/>
          </a:xfrm>
        </p:spPr>
      </p:pic>
      <p:pic>
        <p:nvPicPr>
          <p:cNvPr id="7" name="Picture 6" descr="A close-up of a tax card&#10;&#10;AI-generated content may be incorrect.">
            <a:extLst>
              <a:ext uri="{FF2B5EF4-FFF2-40B4-BE49-F238E27FC236}">
                <a16:creationId xmlns:a16="http://schemas.microsoft.com/office/drawing/2014/main" id="{26143011-92F0-706B-9CFB-57A54392D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276" y="1825624"/>
            <a:ext cx="4464880" cy="2005708"/>
          </a:xfrm>
          <a:prstGeom prst="rect">
            <a:avLst/>
          </a:prstGeom>
        </p:spPr>
      </p:pic>
      <p:pic>
        <p:nvPicPr>
          <p:cNvPr id="9" name="Picture 8" descr="A close-up of a document&#10;&#10;AI-generated content may be incorrect.">
            <a:extLst>
              <a:ext uri="{FF2B5EF4-FFF2-40B4-BE49-F238E27FC236}">
                <a16:creationId xmlns:a16="http://schemas.microsoft.com/office/drawing/2014/main" id="{4932A342-B477-AD26-9EC7-D03A89083A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0034" y="4056063"/>
            <a:ext cx="5671932" cy="2547938"/>
          </a:xfrm>
          <a:prstGeom prst="rect">
            <a:avLst/>
          </a:prstGeom>
        </p:spPr>
      </p:pic>
    </p:spTree>
    <p:extLst>
      <p:ext uri="{BB962C8B-B14F-4D97-AF65-F5344CB8AC3E}">
        <p14:creationId xmlns:p14="http://schemas.microsoft.com/office/powerpoint/2010/main" val="262642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7B7B-322C-D874-B1CA-620F21F56D1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03C53A7-0768-FFDA-70F2-56E8C2F87D39}"/>
              </a:ext>
            </a:extLst>
          </p:cNvPr>
          <p:cNvSpPr>
            <a:spLocks noGrp="1"/>
          </p:cNvSpPr>
          <p:nvPr>
            <p:ph idx="1"/>
          </p:nvPr>
        </p:nvSpPr>
        <p:spPr/>
        <p:txBody>
          <a:bodyPr>
            <a:normAutofit lnSpcReduction="10000"/>
          </a:bodyPr>
          <a:lstStyle/>
          <a:p>
            <a:pPr marL="0" indent="0" algn="just">
              <a:lnSpc>
                <a:spcPct val="150000"/>
              </a:lnSpc>
              <a:buNone/>
            </a:pPr>
            <a:r>
              <a:rPr lang="en-US" sz="2000" dirty="0"/>
              <a:t>The </a:t>
            </a:r>
            <a:r>
              <a:rPr lang="en-US" sz="2000" b="1" dirty="0"/>
              <a:t>PAN Card Tampering Detection System</a:t>
            </a:r>
            <a:r>
              <a:rPr lang="en-US" sz="2000" dirty="0"/>
              <a:t> provides an </a:t>
            </a:r>
            <a:r>
              <a:rPr lang="en-US" sz="2000" b="1" dirty="0"/>
              <a:t>efficient, accurate, and automated solution</a:t>
            </a:r>
            <a:r>
              <a:rPr lang="en-US" sz="2000" dirty="0"/>
              <a:t> for detecting forged PAN cards using </a:t>
            </a:r>
            <a:r>
              <a:rPr lang="en-US" sz="2000" b="1" dirty="0"/>
              <a:t>machine learning and deep learning techniques</a:t>
            </a:r>
            <a:r>
              <a:rPr lang="en-US" sz="2000" dirty="0"/>
              <a:t>. By integrating </a:t>
            </a:r>
            <a:r>
              <a:rPr lang="en-US" sz="2000" b="1" dirty="0"/>
              <a:t>OCR, CNNs, and image processing</a:t>
            </a:r>
            <a:r>
              <a:rPr lang="en-US" sz="2000" dirty="0"/>
              <a:t>, the system successfully identifies </a:t>
            </a:r>
            <a:r>
              <a:rPr lang="en-US" sz="2000" b="1" dirty="0"/>
              <a:t>altered text, manipulated images, and signature mismatches</a:t>
            </a:r>
            <a:r>
              <a:rPr lang="en-US" sz="2000" dirty="0"/>
              <a:t>. This project significantly </a:t>
            </a:r>
            <a:r>
              <a:rPr lang="en-US" sz="2000" b="1" dirty="0"/>
              <a:t>reduces manual verification efforts</a:t>
            </a:r>
            <a:r>
              <a:rPr lang="en-US" sz="2000" dirty="0"/>
              <a:t>, enhances </a:t>
            </a:r>
            <a:r>
              <a:rPr lang="en-US" sz="2000" b="1" dirty="0"/>
              <a:t>fraud prevention</a:t>
            </a:r>
            <a:r>
              <a:rPr lang="en-US" sz="2000" dirty="0"/>
              <a:t>, and ensures </a:t>
            </a:r>
            <a:r>
              <a:rPr lang="en-US" sz="2000" b="1" dirty="0"/>
              <a:t>secure identity verification</a:t>
            </a:r>
            <a:r>
              <a:rPr lang="en-US" sz="2000" dirty="0"/>
              <a:t> for financial institutions and government agencies. The use of </a:t>
            </a:r>
            <a:r>
              <a:rPr lang="en-US" sz="2000" b="1" dirty="0"/>
              <a:t>deep learning models, real-time analysis, and an interactive interface</a:t>
            </a:r>
            <a:r>
              <a:rPr lang="en-US" sz="2000" dirty="0"/>
              <a:t> makes it a </a:t>
            </a:r>
            <a:r>
              <a:rPr lang="en-US" sz="2000" b="1" dirty="0"/>
              <a:t>scalable and reliable solution</a:t>
            </a:r>
            <a:r>
              <a:rPr lang="en-US" sz="2000" dirty="0"/>
              <a:t> for fraud detection. Future enhancements could include </a:t>
            </a:r>
            <a:r>
              <a:rPr lang="en-US" sz="2000" b="1" dirty="0"/>
              <a:t>blockchain-based identity validation and AI-driven deepfake detection</a:t>
            </a:r>
            <a:r>
              <a:rPr lang="en-US" sz="2000" dirty="0"/>
              <a:t> for even stronger security measures.</a:t>
            </a:r>
            <a:endParaRPr lang="en-IN" sz="2000" dirty="0"/>
          </a:p>
        </p:txBody>
      </p:sp>
    </p:spTree>
    <p:extLst>
      <p:ext uri="{BB962C8B-B14F-4D97-AF65-F5344CB8AC3E}">
        <p14:creationId xmlns:p14="http://schemas.microsoft.com/office/powerpoint/2010/main" val="43951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ADDC-F4FA-0253-EFBB-8284DC9F3586}"/>
              </a:ext>
            </a:extLst>
          </p:cNvPr>
          <p:cNvSpPr>
            <a:spLocks noGrp="1"/>
          </p:cNvSpPr>
          <p:nvPr>
            <p:ph type="title"/>
          </p:nvPr>
        </p:nvSpPr>
        <p:spPr/>
        <p:txBody>
          <a:bodyPr/>
          <a:lstStyle/>
          <a:p>
            <a:r>
              <a:rPr lang="en-IN" sz="4400" u="sng" dirty="0"/>
              <a:t>Abstract</a:t>
            </a:r>
            <a:endParaRPr lang="en-IN" dirty="0"/>
          </a:p>
        </p:txBody>
      </p:sp>
      <p:sp>
        <p:nvSpPr>
          <p:cNvPr id="3" name="Content Placeholder 2">
            <a:extLst>
              <a:ext uri="{FF2B5EF4-FFF2-40B4-BE49-F238E27FC236}">
                <a16:creationId xmlns:a16="http://schemas.microsoft.com/office/drawing/2014/main" id="{0F2FED90-7154-9D78-883F-40A56274A195}"/>
              </a:ext>
            </a:extLst>
          </p:cNvPr>
          <p:cNvSpPr>
            <a:spLocks noGrp="1"/>
          </p:cNvSpPr>
          <p:nvPr>
            <p:ph idx="1"/>
          </p:nvPr>
        </p:nvSpPr>
        <p:spPr/>
        <p:txBody>
          <a:bodyPr>
            <a:normAutofit lnSpcReduction="10000"/>
          </a:bodyPr>
          <a:lstStyle/>
          <a:p>
            <a:pPr marL="0" indent="0" algn="just">
              <a:lnSpc>
                <a:spcPct val="150000"/>
              </a:lnSpc>
              <a:buNone/>
            </a:pPr>
            <a:r>
              <a:rPr lang="en-US" sz="2000" dirty="0"/>
              <a:t>The </a:t>
            </a:r>
            <a:r>
              <a:rPr lang="en-US" sz="2000" b="1" dirty="0"/>
              <a:t>PAN Card Tampering Detection System using Machine Learning</a:t>
            </a:r>
            <a:r>
              <a:rPr lang="en-US" sz="2000" dirty="0"/>
              <a:t> is designed to </a:t>
            </a:r>
            <a:r>
              <a:rPr lang="en-US" sz="2000" b="1" dirty="0"/>
              <a:t>detect forged PAN cards</a:t>
            </a:r>
            <a:r>
              <a:rPr lang="en-US" sz="2000" dirty="0"/>
              <a:t> using </a:t>
            </a:r>
            <a:r>
              <a:rPr lang="en-US" sz="2000" b="1" dirty="0"/>
              <a:t>image processing and deep learning techniques</a:t>
            </a:r>
            <a:r>
              <a:rPr lang="en-US" sz="2000" dirty="0"/>
              <a:t>. It utilizes </a:t>
            </a:r>
            <a:r>
              <a:rPr lang="en-US" sz="2000" b="1" dirty="0"/>
              <a:t>OCR for text extraction, CNNs for forgery detection, and facial recognition</a:t>
            </a:r>
            <a:r>
              <a:rPr lang="en-US" sz="2000" dirty="0"/>
              <a:t> to verify identity. The system efficiently identifies </a:t>
            </a:r>
            <a:r>
              <a:rPr lang="en-US" sz="2000" b="1" dirty="0"/>
              <a:t>altered details, manipulated images, and signature mismatches</a:t>
            </a:r>
            <a:r>
              <a:rPr lang="en-US" sz="2000" dirty="0"/>
              <a:t> in PAN cards. </a:t>
            </a:r>
            <a:r>
              <a:rPr lang="en-US" sz="2000" b="1" dirty="0"/>
              <a:t>Preprocessing techniques enhance OCR accuracy</a:t>
            </a:r>
            <a:r>
              <a:rPr lang="en-US" sz="2000" dirty="0"/>
              <a:t>, while </a:t>
            </a:r>
            <a:r>
              <a:rPr lang="en-US" sz="2000" b="1" dirty="0"/>
              <a:t>deep learning models classify tampered vs. genuine documents</a:t>
            </a:r>
            <a:r>
              <a:rPr lang="en-US" sz="2000" dirty="0"/>
              <a:t>. This solution is </a:t>
            </a:r>
            <a:r>
              <a:rPr lang="en-US" sz="2000" b="1" dirty="0"/>
              <a:t>fast, scalable, and highly accurate</a:t>
            </a:r>
            <a:r>
              <a:rPr lang="en-US" sz="2000" dirty="0"/>
              <a:t>, making it ideal for </a:t>
            </a:r>
            <a:r>
              <a:rPr lang="en-US" sz="2000" b="1" dirty="0"/>
              <a:t>banks, financial institutions, and government agencies</a:t>
            </a:r>
            <a:r>
              <a:rPr lang="en-US" sz="2000" dirty="0"/>
              <a:t>. It enhances </a:t>
            </a:r>
            <a:r>
              <a:rPr lang="en-US" sz="2000" b="1" dirty="0"/>
              <a:t>fraud prevention</a:t>
            </a:r>
            <a:r>
              <a:rPr lang="en-US" sz="2000" dirty="0"/>
              <a:t> by providing </a:t>
            </a:r>
            <a:r>
              <a:rPr lang="en-US" sz="2000" b="1" dirty="0"/>
              <a:t>automated, real-time verification</a:t>
            </a:r>
            <a:r>
              <a:rPr lang="en-US" sz="2000" dirty="0"/>
              <a:t>. Future improvements include </a:t>
            </a:r>
            <a:r>
              <a:rPr lang="en-US" sz="2000" b="1" dirty="0"/>
              <a:t>blockchain-based identity verification and AI-driven deepfake detection</a:t>
            </a:r>
            <a:r>
              <a:rPr lang="en-US" sz="2000" dirty="0"/>
              <a:t>.</a:t>
            </a:r>
            <a:endParaRPr lang="en-IN" sz="2000" dirty="0"/>
          </a:p>
        </p:txBody>
      </p:sp>
    </p:spTree>
    <p:extLst>
      <p:ext uri="{BB962C8B-B14F-4D97-AF65-F5344CB8AC3E}">
        <p14:creationId xmlns:p14="http://schemas.microsoft.com/office/powerpoint/2010/main" val="214168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747D-02D5-4437-321B-749F47A109A5}"/>
              </a:ext>
            </a:extLst>
          </p:cNvPr>
          <p:cNvSpPr>
            <a:spLocks noGrp="1"/>
          </p:cNvSpPr>
          <p:nvPr>
            <p:ph type="title"/>
          </p:nvPr>
        </p:nvSpPr>
        <p:spPr/>
        <p:txBody>
          <a:bodyPr/>
          <a:lstStyle/>
          <a:p>
            <a:r>
              <a:rPr lang="en-IN" sz="4400" u="sng" dirty="0"/>
              <a:t>Introduction</a:t>
            </a:r>
            <a:endParaRPr lang="en-IN" dirty="0"/>
          </a:p>
        </p:txBody>
      </p:sp>
      <p:sp>
        <p:nvSpPr>
          <p:cNvPr id="3" name="Content Placeholder 2">
            <a:extLst>
              <a:ext uri="{FF2B5EF4-FFF2-40B4-BE49-F238E27FC236}">
                <a16:creationId xmlns:a16="http://schemas.microsoft.com/office/drawing/2014/main" id="{2F6033D8-9279-5984-FD4C-B0482772D6E2}"/>
              </a:ext>
            </a:extLst>
          </p:cNvPr>
          <p:cNvSpPr>
            <a:spLocks noGrp="1"/>
          </p:cNvSpPr>
          <p:nvPr>
            <p:ph idx="1"/>
          </p:nvPr>
        </p:nvSpPr>
        <p:spPr/>
        <p:txBody>
          <a:bodyPr>
            <a:noAutofit/>
          </a:bodyPr>
          <a:lstStyle/>
          <a:p>
            <a:pPr marL="0" indent="0" algn="just">
              <a:lnSpc>
                <a:spcPct val="150000"/>
              </a:lnSpc>
              <a:buNone/>
            </a:pPr>
            <a:r>
              <a:rPr lang="en-US" sz="1400" b="1" dirty="0"/>
              <a:t>Identity fraud is a major concern</a:t>
            </a:r>
            <a:r>
              <a:rPr lang="en-US" sz="1400" dirty="0"/>
              <a:t> in financial and government sectors, with </a:t>
            </a:r>
            <a:r>
              <a:rPr lang="en-US" sz="1400" b="1" dirty="0"/>
              <a:t>PAN card forgery</a:t>
            </a:r>
            <a:r>
              <a:rPr lang="en-US" sz="1400" dirty="0"/>
              <a:t> being a common issue. This project </a:t>
            </a:r>
            <a:r>
              <a:rPr lang="en-US" sz="1400" b="1" dirty="0"/>
              <a:t>automates PAN card verification</a:t>
            </a:r>
            <a:r>
              <a:rPr lang="en-US" sz="1400" dirty="0"/>
              <a:t> using </a:t>
            </a:r>
            <a:r>
              <a:rPr lang="en-US" sz="1400" b="1" dirty="0"/>
              <a:t>machine learning and image processing techniques</a:t>
            </a:r>
            <a:r>
              <a:rPr lang="en-US" sz="1400" dirty="0"/>
              <a:t>. It employs </a:t>
            </a:r>
            <a:r>
              <a:rPr lang="en-US" sz="1400" b="1" dirty="0"/>
              <a:t>OCR for text extraction</a:t>
            </a:r>
            <a:r>
              <a:rPr lang="en-US" sz="1400" dirty="0"/>
              <a:t>, </a:t>
            </a:r>
            <a:r>
              <a:rPr lang="en-US" sz="1400" b="1" dirty="0"/>
              <a:t>CNNs for forgery detection</a:t>
            </a:r>
            <a:r>
              <a:rPr lang="en-US" sz="1400" dirty="0"/>
              <a:t>, and </a:t>
            </a:r>
            <a:r>
              <a:rPr lang="en-US" sz="1400" b="1" dirty="0"/>
              <a:t>facial recognition for identity verification</a:t>
            </a:r>
            <a:r>
              <a:rPr lang="en-US" sz="1400" dirty="0"/>
              <a:t>. The system efficiently detects </a:t>
            </a:r>
            <a:r>
              <a:rPr lang="en-US" sz="1400" b="1" dirty="0"/>
              <a:t>text modifications, image tampering, and signature mismatches</a:t>
            </a:r>
            <a:r>
              <a:rPr lang="en-US" sz="1400" dirty="0"/>
              <a:t>. By providing </a:t>
            </a:r>
            <a:r>
              <a:rPr lang="en-US" sz="1400" b="1" dirty="0"/>
              <a:t>fast, accurate, and real-time fraud detection</a:t>
            </a:r>
            <a:r>
              <a:rPr lang="en-US" sz="1400" dirty="0"/>
              <a:t>, it helps </a:t>
            </a:r>
            <a:r>
              <a:rPr lang="en-US" sz="1400" b="1" dirty="0"/>
              <a:t>banks, financial institutions, and government agencies</a:t>
            </a:r>
            <a:r>
              <a:rPr lang="en-US" sz="1400" dirty="0"/>
              <a:t>. The project enhances </a:t>
            </a:r>
            <a:r>
              <a:rPr lang="en-US" sz="1400" b="1" dirty="0"/>
              <a:t>security and reliability in identity verification</a:t>
            </a:r>
            <a:r>
              <a:rPr lang="en-US" sz="1400" dirty="0"/>
              <a:t>. Future improvements include </a:t>
            </a:r>
            <a:r>
              <a:rPr lang="en-US" sz="1400" b="1" dirty="0"/>
              <a:t>blockchain integration and AI-driven deepfake detection</a:t>
            </a:r>
            <a:r>
              <a:rPr lang="en-US" sz="1400" dirty="0"/>
              <a:t>.</a:t>
            </a:r>
            <a:r>
              <a:rPr lang="en-US" sz="1400" b="1" dirty="0"/>
              <a:t> Identity fraud is a major concern</a:t>
            </a:r>
            <a:r>
              <a:rPr lang="en-US" sz="1400" dirty="0"/>
              <a:t> in financial and government sectors, with </a:t>
            </a:r>
            <a:r>
              <a:rPr lang="en-US" sz="1400" b="1" dirty="0"/>
              <a:t>PAN card forgery</a:t>
            </a:r>
            <a:r>
              <a:rPr lang="en-US" sz="1400" dirty="0"/>
              <a:t> being a common issue. This project </a:t>
            </a:r>
            <a:r>
              <a:rPr lang="en-US" sz="1400" b="1" dirty="0"/>
              <a:t>automates PAN card verification</a:t>
            </a:r>
            <a:r>
              <a:rPr lang="en-US" sz="1400" dirty="0"/>
              <a:t> using </a:t>
            </a:r>
            <a:r>
              <a:rPr lang="en-US" sz="1400" b="1" dirty="0"/>
              <a:t>machine learning and image processing techniques</a:t>
            </a:r>
            <a:r>
              <a:rPr lang="en-US" sz="1400" dirty="0"/>
              <a:t>. It employs </a:t>
            </a:r>
            <a:r>
              <a:rPr lang="en-US" sz="1400" b="1" dirty="0"/>
              <a:t>OCR for text extraction</a:t>
            </a:r>
            <a:r>
              <a:rPr lang="en-US" sz="1400" dirty="0"/>
              <a:t>, </a:t>
            </a:r>
            <a:r>
              <a:rPr lang="en-US" sz="1400" b="1" dirty="0"/>
              <a:t>CNNs for forgery detection</a:t>
            </a:r>
            <a:r>
              <a:rPr lang="en-US" sz="1400" dirty="0"/>
              <a:t>, and </a:t>
            </a:r>
            <a:r>
              <a:rPr lang="en-US" sz="1400" b="1" dirty="0"/>
              <a:t>facial recognition for identity verification</a:t>
            </a:r>
            <a:r>
              <a:rPr lang="en-US" sz="1400" dirty="0"/>
              <a:t>. The system efficiently detects </a:t>
            </a:r>
            <a:r>
              <a:rPr lang="en-US" sz="1400" b="1" dirty="0"/>
              <a:t>text modifications, image tampering, and signature mismatches</a:t>
            </a:r>
            <a:r>
              <a:rPr lang="en-US" sz="1400" dirty="0"/>
              <a:t>. By providing </a:t>
            </a:r>
            <a:r>
              <a:rPr lang="en-US" sz="1400" b="1" dirty="0"/>
              <a:t>fast, accurate, and real-time fraud detection</a:t>
            </a:r>
            <a:r>
              <a:rPr lang="en-US" sz="1400" dirty="0"/>
              <a:t>, it helps </a:t>
            </a:r>
            <a:r>
              <a:rPr lang="en-US" sz="1400" b="1" dirty="0"/>
              <a:t>banks, financial institutions, and government agencies</a:t>
            </a:r>
            <a:r>
              <a:rPr lang="en-US" sz="1400" dirty="0"/>
              <a:t>. The project enhances </a:t>
            </a:r>
            <a:r>
              <a:rPr lang="en-US" sz="1400" b="1" dirty="0"/>
              <a:t>security and reliability in identity verification</a:t>
            </a:r>
            <a:r>
              <a:rPr lang="en-US" sz="1400" dirty="0"/>
              <a:t>. Future improvements include </a:t>
            </a:r>
            <a:r>
              <a:rPr lang="en-US" sz="1400" b="1" dirty="0"/>
              <a:t>blockchain integration and AI-driven deepfake detection</a:t>
            </a:r>
            <a:r>
              <a:rPr lang="en-US" sz="1400" dirty="0"/>
              <a:t>.</a:t>
            </a:r>
            <a:endParaRPr lang="en-IN" sz="1400" dirty="0"/>
          </a:p>
        </p:txBody>
      </p:sp>
    </p:spTree>
    <p:extLst>
      <p:ext uri="{BB962C8B-B14F-4D97-AF65-F5344CB8AC3E}">
        <p14:creationId xmlns:p14="http://schemas.microsoft.com/office/powerpoint/2010/main" val="418742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E151-CF07-1671-15FD-1F007A9D3966}"/>
              </a:ext>
            </a:extLst>
          </p:cNvPr>
          <p:cNvSpPr>
            <a:spLocks noGrp="1"/>
          </p:cNvSpPr>
          <p:nvPr>
            <p:ph type="title"/>
          </p:nvPr>
        </p:nvSpPr>
        <p:spPr/>
        <p:txBody>
          <a:bodyPr/>
          <a:lstStyle/>
          <a:p>
            <a:r>
              <a:rPr lang="en-IN" sz="4400" u="sng" dirty="0"/>
              <a:t>Existing System</a:t>
            </a:r>
            <a:endParaRPr lang="en-IN" dirty="0"/>
          </a:p>
        </p:txBody>
      </p:sp>
      <p:sp>
        <p:nvSpPr>
          <p:cNvPr id="3" name="Content Placeholder 2">
            <a:extLst>
              <a:ext uri="{FF2B5EF4-FFF2-40B4-BE49-F238E27FC236}">
                <a16:creationId xmlns:a16="http://schemas.microsoft.com/office/drawing/2014/main" id="{4180B75D-A9C4-9041-485A-94813DC82C85}"/>
              </a:ext>
            </a:extLst>
          </p:cNvPr>
          <p:cNvSpPr>
            <a:spLocks noGrp="1"/>
          </p:cNvSpPr>
          <p:nvPr>
            <p:ph idx="1"/>
          </p:nvPr>
        </p:nvSpPr>
        <p:spPr/>
        <p:txBody>
          <a:bodyPr>
            <a:normAutofit/>
          </a:bodyPr>
          <a:lstStyle/>
          <a:p>
            <a:pPr marL="0" indent="0" algn="just">
              <a:lnSpc>
                <a:spcPct val="150000"/>
              </a:lnSpc>
              <a:buNone/>
            </a:pPr>
            <a:r>
              <a:rPr lang="en-US" sz="2000" dirty="0"/>
              <a:t>The current PAN card verification process is mostly manual, time-consuming, and error-prone. Officials check documents visually, making it difficult to detect high-quality forgeries and tampered details. Traditional OCR-based methods lack accuracy in extracting text from blurred or low-quality images. There is no automated mechanism to verify altered signatures, manipulated photos, or text modifications. Due to these limitations, fraudulent PAN cards often go undetected, leading to identity theft and financial fraud.</a:t>
            </a:r>
            <a:endParaRPr lang="en-IN" sz="2000" dirty="0"/>
          </a:p>
        </p:txBody>
      </p:sp>
    </p:spTree>
    <p:extLst>
      <p:ext uri="{BB962C8B-B14F-4D97-AF65-F5344CB8AC3E}">
        <p14:creationId xmlns:p14="http://schemas.microsoft.com/office/powerpoint/2010/main" val="415880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4D1B-ED26-0AC5-9AA6-FE5346CAB4D2}"/>
              </a:ext>
            </a:extLst>
          </p:cNvPr>
          <p:cNvSpPr>
            <a:spLocks noGrp="1"/>
          </p:cNvSpPr>
          <p:nvPr>
            <p:ph type="title"/>
          </p:nvPr>
        </p:nvSpPr>
        <p:spPr/>
        <p:txBody>
          <a:bodyPr/>
          <a:lstStyle/>
          <a:p>
            <a:r>
              <a:rPr lang="en-IN" sz="4400" u="sng" dirty="0"/>
              <a:t>Proposed System</a:t>
            </a:r>
            <a:endParaRPr lang="en-IN" dirty="0"/>
          </a:p>
        </p:txBody>
      </p:sp>
      <p:sp>
        <p:nvSpPr>
          <p:cNvPr id="3" name="Content Placeholder 2">
            <a:extLst>
              <a:ext uri="{FF2B5EF4-FFF2-40B4-BE49-F238E27FC236}">
                <a16:creationId xmlns:a16="http://schemas.microsoft.com/office/drawing/2014/main" id="{F722862B-7B64-B260-0E72-1992B349A81C}"/>
              </a:ext>
            </a:extLst>
          </p:cNvPr>
          <p:cNvSpPr>
            <a:spLocks noGrp="1"/>
          </p:cNvSpPr>
          <p:nvPr>
            <p:ph idx="1"/>
          </p:nvPr>
        </p:nvSpPr>
        <p:spPr/>
        <p:txBody>
          <a:bodyPr>
            <a:normAutofit/>
          </a:bodyPr>
          <a:lstStyle/>
          <a:p>
            <a:pPr marL="0" indent="0" algn="just">
              <a:lnSpc>
                <a:spcPct val="150000"/>
              </a:lnSpc>
              <a:buNone/>
            </a:pPr>
            <a:r>
              <a:rPr lang="en-US" sz="2000" dirty="0"/>
              <a:t>The proposed system automates PAN card verification using machine learning and deep learning techniques. It employs OCR for accurate text extraction, CNNs for forgery detection, and facial recognition for identity verification. The system can identify tampered details, altered images, and mismatched signatures with high accuracy. It provides fast, real-time fraud detection for banks, financial institutions, and government agencies. This solution enhances security, reduces manual errors, and prevents identity fraud effectively.</a:t>
            </a:r>
            <a:endParaRPr lang="en-IN" sz="2000" dirty="0"/>
          </a:p>
        </p:txBody>
      </p:sp>
    </p:spTree>
    <p:extLst>
      <p:ext uri="{BB962C8B-B14F-4D97-AF65-F5344CB8AC3E}">
        <p14:creationId xmlns:p14="http://schemas.microsoft.com/office/powerpoint/2010/main" val="21355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9692-DF9E-71A0-EBE0-6781731D76E1}"/>
              </a:ext>
            </a:extLst>
          </p:cNvPr>
          <p:cNvSpPr>
            <a:spLocks noGrp="1"/>
          </p:cNvSpPr>
          <p:nvPr>
            <p:ph type="title"/>
          </p:nvPr>
        </p:nvSpPr>
        <p:spPr/>
        <p:txBody>
          <a:bodyPr/>
          <a:lstStyle/>
          <a:p>
            <a:r>
              <a:rPr lang="en-IN" sz="4400" u="sng" dirty="0"/>
              <a:t>LITERATURE REVIEW</a:t>
            </a:r>
            <a:endParaRPr lang="en-IN" dirty="0"/>
          </a:p>
        </p:txBody>
      </p:sp>
      <p:sp>
        <p:nvSpPr>
          <p:cNvPr id="3" name="Content Placeholder 2">
            <a:extLst>
              <a:ext uri="{FF2B5EF4-FFF2-40B4-BE49-F238E27FC236}">
                <a16:creationId xmlns:a16="http://schemas.microsoft.com/office/drawing/2014/main" id="{ADE0AD44-7F58-7076-B58F-72CB6911633F}"/>
              </a:ext>
            </a:extLst>
          </p:cNvPr>
          <p:cNvSpPr>
            <a:spLocks noGrp="1"/>
          </p:cNvSpPr>
          <p:nvPr>
            <p:ph idx="1"/>
          </p:nvPr>
        </p:nvSpPr>
        <p:spPr/>
        <p:txBody>
          <a:bodyPr>
            <a:normAutofit/>
          </a:bodyPr>
          <a:lstStyle/>
          <a:p>
            <a:pPr marL="0" indent="0" algn="just">
              <a:lnSpc>
                <a:spcPct val="150000"/>
              </a:lnSpc>
              <a:buNone/>
            </a:pPr>
            <a:r>
              <a:rPr lang="en-US" sz="2000" dirty="0"/>
              <a:t>Several research studies focus on document forgery detection using image processing and deep learning. Traditional OCR-based methods struggle with accuracy in detecting altered text and images. Recent advancements in CNNs and deep learning models have improved fraud detection in identity documents. Studies show that AI-driven tampering detection enhances security and reduces manual verification errors. This project builds upon existing research by integrating OCR, CNNs, and facial recognition for robust PAN card verification.</a:t>
            </a:r>
            <a:endParaRPr lang="en-IN" sz="2000" dirty="0"/>
          </a:p>
        </p:txBody>
      </p:sp>
    </p:spTree>
    <p:extLst>
      <p:ext uri="{BB962C8B-B14F-4D97-AF65-F5344CB8AC3E}">
        <p14:creationId xmlns:p14="http://schemas.microsoft.com/office/powerpoint/2010/main" val="3400783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AC2F00-8B1F-625C-4D4F-D34AEB0E9639}"/>
              </a:ext>
            </a:extLst>
          </p:cNvPr>
          <p:cNvSpPr>
            <a:spLocks noGrp="1"/>
          </p:cNvSpPr>
          <p:nvPr>
            <p:ph idx="1"/>
          </p:nvPr>
        </p:nvSpPr>
        <p:spPr>
          <a:xfrm>
            <a:off x="838200" y="850900"/>
            <a:ext cx="10515600" cy="5326063"/>
          </a:xfrm>
        </p:spPr>
        <p:txBody>
          <a:bodyPr>
            <a:normAutofit fontScale="92500" lnSpcReduction="20000"/>
          </a:bodyPr>
          <a:lstStyle/>
          <a:p>
            <a:pPr marL="0" indent="0">
              <a:buNone/>
            </a:pPr>
            <a:r>
              <a:rPr lang="en-US" b="1" dirty="0"/>
              <a:t>Modules for PPT </a:t>
            </a:r>
          </a:p>
          <a:p>
            <a:pPr algn="just"/>
            <a:r>
              <a:rPr lang="en-US" dirty="0"/>
              <a:t> </a:t>
            </a:r>
            <a:r>
              <a:rPr lang="en-US" sz="2100" b="1" dirty="0"/>
              <a:t>Data Preprocessing</a:t>
            </a:r>
            <a:r>
              <a:rPr lang="en-US" sz="2100" dirty="0"/>
              <a:t> </a:t>
            </a:r>
            <a:r>
              <a:rPr lang="en-US" dirty="0"/>
              <a:t>– </a:t>
            </a:r>
            <a:r>
              <a:rPr lang="en-US" sz="2000" dirty="0"/>
              <a:t>The system begins with image preprocessing techniques such as grayscale conversion, noise removal, and contrast enhancement to improve OCR accuracy and feature extraction. This ensures that text and visual elements are clearly distinguishable for analysis</a:t>
            </a:r>
            <a:r>
              <a:rPr lang="en-US" dirty="0"/>
              <a:t>.</a:t>
            </a:r>
          </a:p>
          <a:p>
            <a:pPr algn="just"/>
            <a:r>
              <a:rPr lang="en-US" dirty="0"/>
              <a:t> </a:t>
            </a:r>
            <a:r>
              <a:rPr lang="en-US" sz="2100" b="1" dirty="0"/>
              <a:t>Feature Extraction &amp; Classification</a:t>
            </a:r>
            <a:r>
              <a:rPr lang="en-US" sz="2100" dirty="0"/>
              <a:t> </a:t>
            </a:r>
            <a:r>
              <a:rPr lang="en-US" dirty="0"/>
              <a:t>– </a:t>
            </a:r>
            <a:r>
              <a:rPr lang="en-US" sz="2000" dirty="0"/>
              <a:t>Key features such as text patterns, fonts, signatures, and facial images are extracted using OCR, edge detection, and CNN-based feature maps. These extracted features are then classified using machine learning models to detect forgeries or tampered PAN cards.</a:t>
            </a:r>
          </a:p>
          <a:p>
            <a:pPr algn="just"/>
            <a:r>
              <a:rPr lang="en-US" dirty="0"/>
              <a:t> </a:t>
            </a:r>
            <a:r>
              <a:rPr lang="en-US" sz="2100" b="1" dirty="0"/>
              <a:t>RGB Composite &amp; Band Selection</a:t>
            </a:r>
            <a:r>
              <a:rPr lang="en-US" sz="2100" dirty="0"/>
              <a:t> </a:t>
            </a:r>
            <a:r>
              <a:rPr lang="en-US" sz="2000" dirty="0"/>
              <a:t>– The system uses RGB image processing and multi-band selection techniques to analyze color distortions and manipulated regions in the document. This helps in identifying altered areas, hidden modifications, and inconsistencies in the PAN card.</a:t>
            </a:r>
          </a:p>
          <a:p>
            <a:pPr algn="just"/>
            <a:r>
              <a:rPr lang="en-US" dirty="0"/>
              <a:t> </a:t>
            </a:r>
            <a:r>
              <a:rPr lang="en-US" sz="2100" b="1" dirty="0"/>
              <a:t>Interactive Visualization</a:t>
            </a:r>
            <a:r>
              <a:rPr lang="en-US" sz="2100" dirty="0"/>
              <a:t> </a:t>
            </a:r>
            <a:r>
              <a:rPr lang="en-US" dirty="0"/>
              <a:t>– </a:t>
            </a:r>
            <a:r>
              <a:rPr lang="en-US" sz="2000" dirty="0"/>
              <a:t>An interactive dashboard displays the processed PAN card image, highlighting suspicious areas such as text modifications, signature mismatches, or facial inconsistencies. This visualization aids in quick fraud detection and enhances the decision-making process.</a:t>
            </a:r>
          </a:p>
          <a:p>
            <a:pPr algn="just"/>
            <a:r>
              <a:rPr lang="en-US" dirty="0"/>
              <a:t> </a:t>
            </a:r>
            <a:r>
              <a:rPr lang="en-US" sz="2100" b="1" dirty="0"/>
              <a:t>Model Deployment &amp; Performance Analysis</a:t>
            </a:r>
            <a:r>
              <a:rPr lang="en-US" sz="2100" dirty="0"/>
              <a:t> </a:t>
            </a:r>
            <a:r>
              <a:rPr lang="en-US" dirty="0"/>
              <a:t>– </a:t>
            </a:r>
            <a:r>
              <a:rPr lang="en-US" sz="2000" dirty="0"/>
              <a:t>The final model is deployed using Flask/</a:t>
            </a:r>
            <a:r>
              <a:rPr lang="en-US" sz="2000" dirty="0" err="1"/>
              <a:t>FastAPI</a:t>
            </a:r>
            <a:r>
              <a:rPr lang="en-US" sz="2000" dirty="0"/>
              <a:t> for real-time fraud detection. Performance is evaluated using precision, recall, F1-score, and confusion matrix to ensure high accuracy and reliability in detecting forged PAN cards.</a:t>
            </a:r>
          </a:p>
          <a:p>
            <a:pPr marL="0" indent="0">
              <a:buNone/>
            </a:pPr>
            <a:endParaRPr lang="en-IN" dirty="0"/>
          </a:p>
        </p:txBody>
      </p:sp>
    </p:spTree>
    <p:extLst>
      <p:ext uri="{BB962C8B-B14F-4D97-AF65-F5344CB8AC3E}">
        <p14:creationId xmlns:p14="http://schemas.microsoft.com/office/powerpoint/2010/main" val="2533196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ED9C1-E6A4-3B37-A11E-20D89FF741DD}"/>
              </a:ext>
            </a:extLst>
          </p:cNvPr>
          <p:cNvSpPr>
            <a:spLocks noGrp="1"/>
          </p:cNvSpPr>
          <p:nvPr>
            <p:ph idx="1"/>
          </p:nvPr>
        </p:nvSpPr>
        <p:spPr>
          <a:xfrm>
            <a:off x="838200" y="825500"/>
            <a:ext cx="10515600" cy="5351463"/>
          </a:xfrm>
        </p:spPr>
        <p:txBody>
          <a:bodyPr>
            <a:normAutofit/>
          </a:bodyPr>
          <a:lstStyle/>
          <a:p>
            <a:pPr marL="0" indent="0">
              <a:buNone/>
            </a:pPr>
            <a:r>
              <a:rPr lang="en-US" sz="2800" b="1" dirty="0"/>
              <a:t>Algorithms Used for PPT</a:t>
            </a:r>
            <a:br>
              <a:rPr lang="en-US" sz="2800" b="1" dirty="0"/>
            </a:br>
            <a:r>
              <a:rPr lang="en-US" sz="2000" b="1" dirty="0"/>
              <a:t>1. Convolutional Neural Networks (CNNs): </a:t>
            </a:r>
            <a:r>
              <a:rPr lang="en-US" sz="1800" dirty="0"/>
              <a:t>CNNs are used for </a:t>
            </a:r>
            <a:r>
              <a:rPr lang="en-US" sz="1800" b="1" dirty="0"/>
              <a:t>image-based forgery detection</a:t>
            </a:r>
            <a:r>
              <a:rPr lang="en-US" sz="1800" dirty="0"/>
              <a:t>, extracting key features like </a:t>
            </a:r>
            <a:r>
              <a:rPr lang="en-US" sz="1800" b="1" dirty="0"/>
              <a:t>text, signature, and photo anomalies</a:t>
            </a:r>
            <a:r>
              <a:rPr lang="en-US" sz="1800" dirty="0"/>
              <a:t>. Layers such as </a:t>
            </a:r>
            <a:r>
              <a:rPr lang="en-US" sz="1800" b="1" dirty="0"/>
              <a:t>convolution, pooling, and fully connected layers</a:t>
            </a:r>
            <a:r>
              <a:rPr lang="en-US" sz="1800" dirty="0"/>
              <a:t> help in identifying </a:t>
            </a:r>
            <a:r>
              <a:rPr lang="en-US" sz="1800" b="1" dirty="0"/>
              <a:t>tampered sections</a:t>
            </a:r>
            <a:r>
              <a:rPr lang="en-US" sz="1800" dirty="0"/>
              <a:t> in PAN cards with high accuracy.</a:t>
            </a:r>
            <a:br>
              <a:rPr lang="en-US" sz="2800" dirty="0"/>
            </a:br>
            <a:r>
              <a:rPr lang="en-US" sz="2000" b="1" dirty="0"/>
              <a:t>2. Principal Component Analysis (PCA) :</a:t>
            </a:r>
            <a:r>
              <a:rPr lang="en-US" sz="2800" b="1" dirty="0"/>
              <a:t> </a:t>
            </a:r>
            <a:r>
              <a:rPr lang="en-US" sz="1800" dirty="0"/>
              <a:t>PCA is applied for </a:t>
            </a:r>
            <a:r>
              <a:rPr lang="en-US" sz="1800" b="1" dirty="0"/>
              <a:t>dimensionality reduction</a:t>
            </a:r>
            <a:r>
              <a:rPr lang="en-US" sz="1800" dirty="0"/>
              <a:t>, enhancing model efficiency by selecting the most </a:t>
            </a:r>
            <a:r>
              <a:rPr lang="en-US" sz="1800" b="1" dirty="0"/>
              <a:t>important features</a:t>
            </a:r>
            <a:r>
              <a:rPr lang="en-US" sz="1800" dirty="0"/>
              <a:t> from images. This helps in </a:t>
            </a:r>
            <a:r>
              <a:rPr lang="en-US" sz="1800" b="1" dirty="0"/>
              <a:t>removing redundant data</a:t>
            </a:r>
            <a:r>
              <a:rPr lang="en-US" sz="1800" dirty="0"/>
              <a:t> and improving classification accuracy.</a:t>
            </a:r>
            <a:br>
              <a:rPr lang="en-US" sz="1800" dirty="0"/>
            </a:br>
            <a:r>
              <a:rPr lang="en-US" sz="2000" b="1" dirty="0"/>
              <a:t>3. </a:t>
            </a:r>
            <a:r>
              <a:rPr lang="en-US" sz="2000" b="1" dirty="0" err="1"/>
              <a:t>Softmax</a:t>
            </a:r>
            <a:r>
              <a:rPr lang="en-US" sz="2000" b="1" dirty="0"/>
              <a:t> Classifier : </a:t>
            </a:r>
            <a:r>
              <a:rPr lang="en-US" sz="1800" dirty="0"/>
              <a:t>The </a:t>
            </a:r>
            <a:r>
              <a:rPr lang="en-US" sz="1800" dirty="0" err="1"/>
              <a:t>Softmax</a:t>
            </a:r>
            <a:r>
              <a:rPr lang="en-US" sz="1800" dirty="0"/>
              <a:t> classifier is used in the </a:t>
            </a:r>
            <a:r>
              <a:rPr lang="en-US" sz="1800" b="1" dirty="0"/>
              <a:t>final decision-making layer</a:t>
            </a:r>
            <a:r>
              <a:rPr lang="en-US" sz="1800" dirty="0"/>
              <a:t> to categorize PAN cards as </a:t>
            </a:r>
            <a:r>
              <a:rPr lang="en-US" sz="1800" b="1" dirty="0"/>
              <a:t>genuine or tampered</a:t>
            </a:r>
            <a:r>
              <a:rPr lang="en-US" sz="1800" dirty="0"/>
              <a:t>. It assigns probability scores to different classes, ensuring </a:t>
            </a:r>
            <a:r>
              <a:rPr lang="en-US" sz="1800" b="1" dirty="0"/>
              <a:t>accurate classification of document authenticity</a:t>
            </a:r>
            <a:r>
              <a:rPr lang="en-US" sz="1800" dirty="0"/>
              <a:t>.</a:t>
            </a:r>
            <a:br>
              <a:rPr lang="en-US" sz="1800" dirty="0"/>
            </a:br>
            <a:r>
              <a:rPr lang="en-US" sz="2000" b="1" dirty="0"/>
              <a:t>4. Data Augmentation Techniques : </a:t>
            </a:r>
            <a:r>
              <a:rPr lang="en-US" sz="1800" dirty="0"/>
              <a:t>Techniques like </a:t>
            </a:r>
            <a:r>
              <a:rPr lang="en-US" sz="1800" b="1" dirty="0"/>
              <a:t>rotation, </a:t>
            </a:r>
            <a:r>
              <a:rPr lang="en-US" sz="1800" b="1" dirty="0" err="1"/>
              <a:t>flippig</a:t>
            </a:r>
            <a:r>
              <a:rPr lang="en-US" sz="1800" b="1" dirty="0"/>
              <a:t>, contrast adjustment, and noise addition</a:t>
            </a:r>
            <a:r>
              <a:rPr lang="en-US" sz="1800" dirty="0"/>
              <a:t> are used to generate </a:t>
            </a:r>
            <a:r>
              <a:rPr lang="en-US" sz="1800" b="1" dirty="0"/>
              <a:t>diverse training data</a:t>
            </a:r>
            <a:r>
              <a:rPr lang="en-US" sz="1800" dirty="0"/>
              <a:t>. This prevents </a:t>
            </a:r>
            <a:r>
              <a:rPr lang="en-US" sz="1800" b="1" dirty="0"/>
              <a:t>overfitting</a:t>
            </a:r>
            <a:r>
              <a:rPr lang="en-US" sz="1800" dirty="0"/>
              <a:t> and improves the model's ability to detect </a:t>
            </a:r>
            <a:r>
              <a:rPr lang="en-US" sz="1800" b="1" dirty="0"/>
              <a:t>forgeries under different conditions</a:t>
            </a:r>
            <a:r>
              <a:rPr lang="en-US" sz="1800" dirty="0"/>
              <a:t>.</a:t>
            </a:r>
            <a:br>
              <a:rPr lang="en-US" sz="1800" dirty="0"/>
            </a:br>
            <a:r>
              <a:rPr lang="en-US" sz="2000" b="1" dirty="0"/>
              <a:t>5. Adam Optimizer &amp; Cross-Entropy Loss : </a:t>
            </a:r>
            <a:r>
              <a:rPr lang="en-US" sz="1800" dirty="0"/>
              <a:t>The </a:t>
            </a:r>
            <a:r>
              <a:rPr lang="en-US" sz="1800" b="1" dirty="0"/>
              <a:t>Adam optimizer</a:t>
            </a:r>
            <a:r>
              <a:rPr lang="en-US" sz="1800" dirty="0"/>
              <a:t> ensures </a:t>
            </a:r>
            <a:r>
              <a:rPr lang="en-US" sz="1800" b="1" dirty="0"/>
              <a:t>fast and efficient learning</a:t>
            </a:r>
            <a:r>
              <a:rPr lang="en-US" sz="1800" dirty="0"/>
              <a:t>, adjusting model weights dynamically. </a:t>
            </a:r>
            <a:r>
              <a:rPr lang="en-US" sz="1800" b="1" dirty="0"/>
              <a:t>Cross-entropy loss</a:t>
            </a:r>
            <a:r>
              <a:rPr lang="en-US" sz="1800" dirty="0"/>
              <a:t> measures classification errors, helping in refining the model for </a:t>
            </a:r>
            <a:r>
              <a:rPr lang="en-US" sz="1800" b="1" dirty="0"/>
              <a:t>higher accuracy and reliability</a:t>
            </a:r>
            <a:r>
              <a:rPr lang="en-US" sz="1800" dirty="0"/>
              <a:t>.</a:t>
            </a:r>
            <a:br>
              <a:rPr lang="en-US" sz="1800" dirty="0"/>
            </a:br>
            <a:endParaRPr lang="en-IN" sz="1800" dirty="0"/>
          </a:p>
        </p:txBody>
      </p:sp>
    </p:spTree>
    <p:extLst>
      <p:ext uri="{BB962C8B-B14F-4D97-AF65-F5344CB8AC3E}">
        <p14:creationId xmlns:p14="http://schemas.microsoft.com/office/powerpoint/2010/main" val="634889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D25A1C-068F-DF15-CEF6-2C9432DEA923}"/>
              </a:ext>
            </a:extLst>
          </p:cNvPr>
          <p:cNvSpPr>
            <a:spLocks noGrp="1"/>
          </p:cNvSpPr>
          <p:nvPr>
            <p:ph idx="1"/>
          </p:nvPr>
        </p:nvSpPr>
        <p:spPr>
          <a:xfrm>
            <a:off x="838200" y="736600"/>
            <a:ext cx="10515600" cy="5440363"/>
          </a:xfrm>
        </p:spPr>
        <p:txBody>
          <a:bodyPr>
            <a:normAutofit fontScale="70000" lnSpcReduction="20000"/>
          </a:bodyPr>
          <a:lstStyle/>
          <a:p>
            <a:pPr>
              <a:buFont typeface="Wingdings" panose="05000000000000000000" pitchFamily="2" charset="2"/>
              <a:buChar char="Ø"/>
            </a:pPr>
            <a:r>
              <a:rPr lang="en-IN" sz="3400" b="1" dirty="0"/>
              <a:t> Software Components</a:t>
            </a:r>
            <a:endParaRPr lang="en-IN" sz="3400" dirty="0"/>
          </a:p>
          <a:p>
            <a:pPr>
              <a:buFont typeface="Wingdings" panose="05000000000000000000" pitchFamily="2" charset="2"/>
              <a:buChar char="§"/>
            </a:pPr>
            <a:r>
              <a:rPr lang="en-IN" dirty="0"/>
              <a:t> </a:t>
            </a:r>
            <a:r>
              <a:rPr lang="en-IN" b="1" dirty="0"/>
              <a:t>Programming Language:</a:t>
            </a:r>
            <a:r>
              <a:rPr lang="en-IN" dirty="0"/>
              <a:t> Python 3.9+ (For Machine Learning &amp; Image Processing)</a:t>
            </a:r>
          </a:p>
          <a:p>
            <a:pPr>
              <a:buFont typeface="Wingdings" panose="05000000000000000000" pitchFamily="2" charset="2"/>
              <a:buChar char="§"/>
            </a:pPr>
            <a:r>
              <a:rPr lang="en-IN" dirty="0"/>
              <a:t> </a:t>
            </a:r>
            <a:r>
              <a:rPr lang="en-IN" b="1" dirty="0"/>
              <a:t>Frameworks &amp; Libraries:</a:t>
            </a:r>
            <a:endParaRPr lang="en-IN" dirty="0"/>
          </a:p>
          <a:p>
            <a:pPr>
              <a:buFont typeface="Arial" panose="020B0604020202020204" pitchFamily="34" charset="0"/>
              <a:buChar char="•"/>
            </a:pPr>
            <a:r>
              <a:rPr lang="en-IN" b="1" dirty="0"/>
              <a:t>TensorFlow/</a:t>
            </a:r>
            <a:r>
              <a:rPr lang="en-IN" b="1" dirty="0" err="1"/>
              <a:t>Keras</a:t>
            </a:r>
            <a:r>
              <a:rPr lang="en-IN" b="1" dirty="0"/>
              <a:t> or </a:t>
            </a:r>
            <a:r>
              <a:rPr lang="en-IN" b="1" dirty="0" err="1"/>
              <a:t>PyTorch</a:t>
            </a:r>
            <a:r>
              <a:rPr lang="en-IN" dirty="0"/>
              <a:t> – Used for </a:t>
            </a:r>
            <a:r>
              <a:rPr lang="en-IN" b="1" dirty="0"/>
              <a:t>training deep learning models (CNNs)</a:t>
            </a:r>
            <a:r>
              <a:rPr lang="en-IN" dirty="0"/>
              <a:t>.</a:t>
            </a:r>
          </a:p>
          <a:p>
            <a:pPr>
              <a:buFont typeface="Arial" panose="020B0604020202020204" pitchFamily="34" charset="0"/>
              <a:buChar char="•"/>
            </a:pPr>
            <a:r>
              <a:rPr lang="en-IN" b="1" dirty="0"/>
              <a:t>OpenCV</a:t>
            </a:r>
            <a:r>
              <a:rPr lang="en-IN" dirty="0"/>
              <a:t> – Used for </a:t>
            </a:r>
            <a:r>
              <a:rPr lang="en-IN" b="1" dirty="0"/>
              <a:t>image preprocessing, feature extraction, and forgery detection</a:t>
            </a:r>
            <a:r>
              <a:rPr lang="en-IN" dirty="0"/>
              <a:t>.</a:t>
            </a:r>
          </a:p>
          <a:p>
            <a:pPr>
              <a:buFont typeface="Arial" panose="020B0604020202020204" pitchFamily="34" charset="0"/>
              <a:buChar char="•"/>
            </a:pPr>
            <a:r>
              <a:rPr lang="en-IN" b="1" dirty="0"/>
              <a:t>Scikit-learn</a:t>
            </a:r>
            <a:r>
              <a:rPr lang="en-IN" dirty="0"/>
              <a:t> – Used for </a:t>
            </a:r>
            <a:r>
              <a:rPr lang="en-IN" b="1" dirty="0"/>
              <a:t>machine learning classification and performance evaluation</a:t>
            </a:r>
            <a:r>
              <a:rPr lang="en-IN" dirty="0"/>
              <a:t>.</a:t>
            </a:r>
          </a:p>
          <a:p>
            <a:pPr>
              <a:buFont typeface="Arial" panose="020B0604020202020204" pitchFamily="34" charset="0"/>
              <a:buChar char="•"/>
            </a:pPr>
            <a:r>
              <a:rPr lang="en-IN" b="1" dirty="0"/>
              <a:t>Pandas &amp; NumPy</a:t>
            </a:r>
            <a:r>
              <a:rPr lang="en-IN" dirty="0"/>
              <a:t> – Used for </a:t>
            </a:r>
            <a:r>
              <a:rPr lang="en-IN" b="1" dirty="0"/>
              <a:t>data handling, manipulation, and feature engineering</a:t>
            </a:r>
            <a:r>
              <a:rPr lang="en-IN" dirty="0"/>
              <a:t>.</a:t>
            </a:r>
          </a:p>
          <a:p>
            <a:pPr>
              <a:buFont typeface="Arial" panose="020B0604020202020204" pitchFamily="34" charset="0"/>
              <a:buChar char="•"/>
            </a:pPr>
            <a:r>
              <a:rPr lang="en-IN" b="1" dirty="0"/>
              <a:t>Matplotlib &amp; Seaborn</a:t>
            </a:r>
            <a:r>
              <a:rPr lang="en-IN" dirty="0"/>
              <a:t> – Used for </a:t>
            </a:r>
            <a:r>
              <a:rPr lang="en-IN" b="1" dirty="0"/>
              <a:t>data visualization and result analysis</a:t>
            </a:r>
            <a:r>
              <a:rPr lang="en-IN" dirty="0"/>
              <a:t>.</a:t>
            </a:r>
          </a:p>
          <a:p>
            <a:pPr>
              <a:buFont typeface="Arial" panose="020B0604020202020204" pitchFamily="34" charset="0"/>
              <a:buChar char="•"/>
            </a:pPr>
            <a:r>
              <a:rPr lang="en-IN" b="1" dirty="0" err="1"/>
              <a:t>Streamlit</a:t>
            </a:r>
            <a:r>
              <a:rPr lang="en-IN" dirty="0"/>
              <a:t> – Used for </a:t>
            </a:r>
            <a:r>
              <a:rPr lang="en-IN" b="1" dirty="0"/>
              <a:t>developing an interactive web-based forgery detection interface</a:t>
            </a:r>
            <a:r>
              <a:rPr lang="en-IN" dirty="0"/>
              <a:t>.</a:t>
            </a:r>
          </a:p>
          <a:p>
            <a:pPr>
              <a:buFont typeface="Wingdings" panose="05000000000000000000" pitchFamily="2" charset="2"/>
              <a:buChar char="Ø"/>
            </a:pPr>
            <a:r>
              <a:rPr lang="en-IN" b="1" dirty="0"/>
              <a:t> </a:t>
            </a:r>
            <a:r>
              <a:rPr lang="en-IN" sz="3400" b="1" dirty="0"/>
              <a:t>Hardware Components</a:t>
            </a:r>
          </a:p>
          <a:p>
            <a:r>
              <a:rPr lang="en-IN" dirty="0"/>
              <a:t> </a:t>
            </a:r>
            <a:r>
              <a:rPr lang="en-IN" b="1" dirty="0"/>
              <a:t>Processor:</a:t>
            </a:r>
            <a:r>
              <a:rPr lang="en-IN" dirty="0"/>
              <a:t> Intel i5/i7 or AMD </a:t>
            </a:r>
            <a:r>
              <a:rPr lang="en-IN" dirty="0" err="1"/>
              <a:t>Ryzen</a:t>
            </a:r>
            <a:r>
              <a:rPr lang="en-IN" dirty="0"/>
              <a:t> 5/7 (Minimum Quad-Core)</a:t>
            </a:r>
          </a:p>
          <a:p>
            <a:r>
              <a:rPr lang="en-IN" dirty="0"/>
              <a:t> </a:t>
            </a:r>
            <a:r>
              <a:rPr lang="en-IN" b="1" dirty="0"/>
              <a:t>RAM:</a:t>
            </a:r>
            <a:r>
              <a:rPr lang="en-IN" dirty="0"/>
              <a:t> 8GB (16GB+ Recommended for Deep Learning)</a:t>
            </a:r>
          </a:p>
          <a:p>
            <a:r>
              <a:rPr lang="en-IN" dirty="0"/>
              <a:t> </a:t>
            </a:r>
            <a:r>
              <a:rPr lang="en-IN" b="1" dirty="0"/>
              <a:t>Storage:</a:t>
            </a:r>
            <a:r>
              <a:rPr lang="en-IN" dirty="0"/>
              <a:t> 256GB SSD (512GB+ Recommended for Faster Data Processing)</a:t>
            </a:r>
          </a:p>
          <a:p>
            <a:r>
              <a:rPr lang="en-IN" dirty="0"/>
              <a:t> </a:t>
            </a:r>
            <a:r>
              <a:rPr lang="en-IN" b="1" dirty="0"/>
              <a:t>GPU (Highly Recommended):</a:t>
            </a:r>
            <a:r>
              <a:rPr lang="en-IN" dirty="0"/>
              <a:t> NVIDIA GTX 1650 / RTX 3060+ for </a:t>
            </a:r>
            <a:r>
              <a:rPr lang="en-IN" b="1" dirty="0"/>
              <a:t>faster model training</a:t>
            </a:r>
            <a:endParaRPr lang="en-IN" dirty="0"/>
          </a:p>
          <a:p>
            <a:r>
              <a:rPr lang="en-IN" dirty="0"/>
              <a:t> </a:t>
            </a:r>
            <a:r>
              <a:rPr lang="en-IN" b="1" dirty="0"/>
              <a:t>Cloud GPU (Optional for Deployment):</a:t>
            </a:r>
            <a:r>
              <a:rPr lang="en-IN" dirty="0"/>
              <a:t> Google </a:t>
            </a:r>
            <a:r>
              <a:rPr lang="en-IN" dirty="0" err="1"/>
              <a:t>Colab</a:t>
            </a:r>
            <a:r>
              <a:rPr lang="en-IN" dirty="0"/>
              <a:t>, AWS EC2, or Google Cloud TPU for </a:t>
            </a:r>
            <a:r>
              <a:rPr lang="en-IN" b="1" dirty="0"/>
              <a:t>scalable deployment</a:t>
            </a:r>
            <a:endParaRPr lang="en-IN" dirty="0"/>
          </a:p>
          <a:p>
            <a:pPr marL="0" indent="0">
              <a:buNone/>
            </a:pPr>
            <a:endParaRPr lang="en-IN" dirty="0"/>
          </a:p>
        </p:txBody>
      </p:sp>
    </p:spTree>
    <p:extLst>
      <p:ext uri="{BB962C8B-B14F-4D97-AF65-F5344CB8AC3E}">
        <p14:creationId xmlns:p14="http://schemas.microsoft.com/office/powerpoint/2010/main" val="2859885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1539</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Times New Roman</vt:lpstr>
      <vt:lpstr>Wingdings</vt:lpstr>
      <vt:lpstr>Office Theme</vt:lpstr>
      <vt:lpstr>PAN Card Tampering Detection using Machine Learning Techniques</vt:lpstr>
      <vt:lpstr>Abstract</vt:lpstr>
      <vt:lpstr>Introduction</vt:lpstr>
      <vt:lpstr>Existing System</vt:lpstr>
      <vt:lpstr>Proposed System</vt:lpstr>
      <vt:lpstr>LITERATURE REVIEW</vt:lpstr>
      <vt:lpstr>PowerPoint Presentation</vt:lpstr>
      <vt:lpstr>PowerPoint Presentation</vt:lpstr>
      <vt:lpstr>PowerPoint Presentation</vt:lpstr>
      <vt:lpstr>Block Diagram </vt:lpstr>
      <vt:lpstr>UML Diagrams</vt:lpstr>
      <vt:lpstr>Use case Diagrams</vt:lpstr>
      <vt:lpstr>Data Flow Diagrams</vt:lpstr>
      <vt:lpstr>Sequance Diagrams</vt:lpstr>
      <vt:lpstr>Active Diagrams</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Kamalesh Kumar</dc:creator>
  <cp:lastModifiedBy>Kamalesh Kumar</cp:lastModifiedBy>
  <cp:revision>2</cp:revision>
  <dcterms:created xsi:type="dcterms:W3CDTF">2025-02-16T05:23:54Z</dcterms:created>
  <dcterms:modified xsi:type="dcterms:W3CDTF">2025-02-16T06:01:08Z</dcterms:modified>
</cp:coreProperties>
</file>