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8" r:id="rId2"/>
    <p:sldId id="256" r:id="rId3"/>
    <p:sldId id="257" r:id="rId4"/>
    <p:sldId id="258" r:id="rId5"/>
    <p:sldId id="259" r:id="rId6"/>
    <p:sldId id="262" r:id="rId7"/>
    <p:sldId id="264" r:id="rId8"/>
    <p:sldId id="265" r:id="rId9"/>
    <p:sldId id="266" r:id="rId10"/>
    <p:sldId id="267" r:id="rId11"/>
    <p:sldId id="268" r:id="rId12"/>
    <p:sldId id="269" r:id="rId13"/>
    <p:sldId id="270" r:id="rId14"/>
    <p:sldId id="271" r:id="rId15"/>
    <p:sldId id="272" r:id="rId16"/>
    <p:sldId id="273" r:id="rId17"/>
    <p:sldId id="275" r:id="rId18"/>
    <p:sldId id="279"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91-CA9B-8C8C-1AA9-F88DC1134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487A54-42E2-273C-206D-593881A9E9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C2FA6D-99C6-E8DA-CA55-46088361E714}"/>
              </a:ext>
            </a:extLst>
          </p:cNvPr>
          <p:cNvSpPr>
            <a:spLocks noGrp="1"/>
          </p:cNvSpPr>
          <p:nvPr>
            <p:ph type="dt" sz="half" idx="10"/>
          </p:nvPr>
        </p:nvSpPr>
        <p:spPr/>
        <p:txBody>
          <a:bodyPr/>
          <a:lstStyle/>
          <a:p>
            <a:fld id="{978CAB56-379E-445D-8171-9C474B9EC38C}" type="datetimeFigureOut">
              <a:rPr lang="en-IN" smtClean="0"/>
              <a:t>01-02-2025</a:t>
            </a:fld>
            <a:endParaRPr lang="en-IN"/>
          </a:p>
        </p:txBody>
      </p:sp>
      <p:sp>
        <p:nvSpPr>
          <p:cNvPr id="5" name="Footer Placeholder 4">
            <a:extLst>
              <a:ext uri="{FF2B5EF4-FFF2-40B4-BE49-F238E27FC236}">
                <a16:creationId xmlns:a16="http://schemas.microsoft.com/office/drawing/2014/main" id="{B417D34B-1351-6E08-F427-FC2F371AD0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40E2F5-C6E1-8BA8-9769-8B8AC0EABD35}"/>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60750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0BD1-EECE-3891-5CAC-6B3A79DC5B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AD02C7-D74D-CF86-FAF1-EA2CCB212A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CCD2DF-93E0-6E05-AE55-325C472DEBBF}"/>
              </a:ext>
            </a:extLst>
          </p:cNvPr>
          <p:cNvSpPr>
            <a:spLocks noGrp="1"/>
          </p:cNvSpPr>
          <p:nvPr>
            <p:ph type="dt" sz="half" idx="10"/>
          </p:nvPr>
        </p:nvSpPr>
        <p:spPr/>
        <p:txBody>
          <a:bodyPr/>
          <a:lstStyle/>
          <a:p>
            <a:fld id="{978CAB56-379E-445D-8171-9C474B9EC38C}" type="datetimeFigureOut">
              <a:rPr lang="en-IN" smtClean="0"/>
              <a:t>01-02-2025</a:t>
            </a:fld>
            <a:endParaRPr lang="en-IN"/>
          </a:p>
        </p:txBody>
      </p:sp>
      <p:sp>
        <p:nvSpPr>
          <p:cNvPr id="5" name="Footer Placeholder 4">
            <a:extLst>
              <a:ext uri="{FF2B5EF4-FFF2-40B4-BE49-F238E27FC236}">
                <a16:creationId xmlns:a16="http://schemas.microsoft.com/office/drawing/2014/main" id="{CC885144-F732-0FE0-F635-6165464D3B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199887-BC87-6752-6DF5-1674B075C42E}"/>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813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975CF7-0DD3-7D55-6612-6E90E48FA1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979BBD-C6E5-54EE-5153-DAFCC774CA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73B3FD-F0EE-BFD9-8362-79E3AE524D11}"/>
              </a:ext>
            </a:extLst>
          </p:cNvPr>
          <p:cNvSpPr>
            <a:spLocks noGrp="1"/>
          </p:cNvSpPr>
          <p:nvPr>
            <p:ph type="dt" sz="half" idx="10"/>
          </p:nvPr>
        </p:nvSpPr>
        <p:spPr/>
        <p:txBody>
          <a:bodyPr/>
          <a:lstStyle/>
          <a:p>
            <a:fld id="{978CAB56-379E-445D-8171-9C474B9EC38C}" type="datetimeFigureOut">
              <a:rPr lang="en-IN" smtClean="0"/>
              <a:t>01-02-2025</a:t>
            </a:fld>
            <a:endParaRPr lang="en-IN"/>
          </a:p>
        </p:txBody>
      </p:sp>
      <p:sp>
        <p:nvSpPr>
          <p:cNvPr id="5" name="Footer Placeholder 4">
            <a:extLst>
              <a:ext uri="{FF2B5EF4-FFF2-40B4-BE49-F238E27FC236}">
                <a16:creationId xmlns:a16="http://schemas.microsoft.com/office/drawing/2014/main" id="{09130AFD-89DA-E9FA-940F-94AC7CD756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830DC6-AE91-278C-D577-E6B5440388A0}"/>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185382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99474-12C9-AB33-56F7-45EE650D26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D8F372-5597-84B7-5B78-DAFA442628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992563-33D5-0AA5-A528-9410AE103F45}"/>
              </a:ext>
            </a:extLst>
          </p:cNvPr>
          <p:cNvSpPr>
            <a:spLocks noGrp="1"/>
          </p:cNvSpPr>
          <p:nvPr>
            <p:ph type="dt" sz="half" idx="10"/>
          </p:nvPr>
        </p:nvSpPr>
        <p:spPr/>
        <p:txBody>
          <a:bodyPr/>
          <a:lstStyle/>
          <a:p>
            <a:fld id="{978CAB56-379E-445D-8171-9C474B9EC38C}" type="datetimeFigureOut">
              <a:rPr lang="en-IN" smtClean="0"/>
              <a:t>01-02-2025</a:t>
            </a:fld>
            <a:endParaRPr lang="en-IN"/>
          </a:p>
        </p:txBody>
      </p:sp>
      <p:sp>
        <p:nvSpPr>
          <p:cNvPr id="5" name="Footer Placeholder 4">
            <a:extLst>
              <a:ext uri="{FF2B5EF4-FFF2-40B4-BE49-F238E27FC236}">
                <a16:creationId xmlns:a16="http://schemas.microsoft.com/office/drawing/2014/main" id="{E8CD6220-A914-9EF1-150B-48326CC83B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8793F-140B-A104-E338-2F4342CDE210}"/>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4663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AC85-ECBF-B78F-D4BB-603D5D5DC3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AFF84D-4D2A-FED5-D9DF-4AA828998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30DE83-A41B-FC74-5367-147F9570AB7B}"/>
              </a:ext>
            </a:extLst>
          </p:cNvPr>
          <p:cNvSpPr>
            <a:spLocks noGrp="1"/>
          </p:cNvSpPr>
          <p:nvPr>
            <p:ph type="dt" sz="half" idx="10"/>
          </p:nvPr>
        </p:nvSpPr>
        <p:spPr/>
        <p:txBody>
          <a:bodyPr/>
          <a:lstStyle/>
          <a:p>
            <a:fld id="{978CAB56-379E-445D-8171-9C474B9EC38C}" type="datetimeFigureOut">
              <a:rPr lang="en-IN" smtClean="0"/>
              <a:t>01-02-2025</a:t>
            </a:fld>
            <a:endParaRPr lang="en-IN"/>
          </a:p>
        </p:txBody>
      </p:sp>
      <p:sp>
        <p:nvSpPr>
          <p:cNvPr id="5" name="Footer Placeholder 4">
            <a:extLst>
              <a:ext uri="{FF2B5EF4-FFF2-40B4-BE49-F238E27FC236}">
                <a16:creationId xmlns:a16="http://schemas.microsoft.com/office/drawing/2014/main" id="{05C2A401-35DA-5FCC-2341-87D3A00F6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BD7036-7350-2F28-DB06-BB65F03DDE2F}"/>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220160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BBA6C-DABC-E27B-AFB3-089BE46D2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19F297-EE33-3850-2285-32906ED385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F23422-8DE2-FBCC-A09E-A40133AAE1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F7B143-688A-B756-1C0A-1090633033F5}"/>
              </a:ext>
            </a:extLst>
          </p:cNvPr>
          <p:cNvSpPr>
            <a:spLocks noGrp="1"/>
          </p:cNvSpPr>
          <p:nvPr>
            <p:ph type="dt" sz="half" idx="10"/>
          </p:nvPr>
        </p:nvSpPr>
        <p:spPr/>
        <p:txBody>
          <a:bodyPr/>
          <a:lstStyle/>
          <a:p>
            <a:fld id="{978CAB56-379E-445D-8171-9C474B9EC38C}" type="datetimeFigureOut">
              <a:rPr lang="en-IN" smtClean="0"/>
              <a:t>01-02-2025</a:t>
            </a:fld>
            <a:endParaRPr lang="en-IN"/>
          </a:p>
        </p:txBody>
      </p:sp>
      <p:sp>
        <p:nvSpPr>
          <p:cNvPr id="6" name="Footer Placeholder 5">
            <a:extLst>
              <a:ext uri="{FF2B5EF4-FFF2-40B4-BE49-F238E27FC236}">
                <a16:creationId xmlns:a16="http://schemas.microsoft.com/office/drawing/2014/main" id="{179A2AC7-7C4E-16F7-8F6F-608790F11C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F8813E-5B48-8A75-A07A-7CC3925D1A31}"/>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23963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4657-3341-165E-CADB-BC6254AE68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D7D41D-7004-CEA2-C914-32E70BB07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6DF6F1-238F-7785-8501-07119A56EF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02BDEC-5F82-02A9-4048-2B4A959F3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FD7771-F4E1-56AD-DC89-548B9111A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7B7182-0AFF-1A56-C12A-22F24F7E670A}"/>
              </a:ext>
            </a:extLst>
          </p:cNvPr>
          <p:cNvSpPr>
            <a:spLocks noGrp="1"/>
          </p:cNvSpPr>
          <p:nvPr>
            <p:ph type="dt" sz="half" idx="10"/>
          </p:nvPr>
        </p:nvSpPr>
        <p:spPr/>
        <p:txBody>
          <a:bodyPr/>
          <a:lstStyle/>
          <a:p>
            <a:fld id="{978CAB56-379E-445D-8171-9C474B9EC38C}" type="datetimeFigureOut">
              <a:rPr lang="en-IN" smtClean="0"/>
              <a:t>01-02-2025</a:t>
            </a:fld>
            <a:endParaRPr lang="en-IN"/>
          </a:p>
        </p:txBody>
      </p:sp>
      <p:sp>
        <p:nvSpPr>
          <p:cNvPr id="8" name="Footer Placeholder 7">
            <a:extLst>
              <a:ext uri="{FF2B5EF4-FFF2-40B4-BE49-F238E27FC236}">
                <a16:creationId xmlns:a16="http://schemas.microsoft.com/office/drawing/2014/main" id="{61668D7E-DE49-61B8-D1BF-CD6EB24DF7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3A98F5-E15F-B6A4-2B07-AD299AC135A1}"/>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242739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41FD-C26F-5CFA-F197-6829FC6367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CA430C-62B4-0210-5B09-CD46CB291BBC}"/>
              </a:ext>
            </a:extLst>
          </p:cNvPr>
          <p:cNvSpPr>
            <a:spLocks noGrp="1"/>
          </p:cNvSpPr>
          <p:nvPr>
            <p:ph type="dt" sz="half" idx="10"/>
          </p:nvPr>
        </p:nvSpPr>
        <p:spPr/>
        <p:txBody>
          <a:bodyPr/>
          <a:lstStyle/>
          <a:p>
            <a:fld id="{978CAB56-379E-445D-8171-9C474B9EC38C}" type="datetimeFigureOut">
              <a:rPr lang="en-IN" smtClean="0"/>
              <a:t>01-02-2025</a:t>
            </a:fld>
            <a:endParaRPr lang="en-IN"/>
          </a:p>
        </p:txBody>
      </p:sp>
      <p:sp>
        <p:nvSpPr>
          <p:cNvPr id="4" name="Footer Placeholder 3">
            <a:extLst>
              <a:ext uri="{FF2B5EF4-FFF2-40B4-BE49-F238E27FC236}">
                <a16:creationId xmlns:a16="http://schemas.microsoft.com/office/drawing/2014/main" id="{E7324703-706F-B564-DF4C-27FF581D79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BD29AE-0454-6612-23FE-705A35FD2EDE}"/>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0304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636547-9F4A-F66E-1E69-E8638B91FEE4}"/>
              </a:ext>
            </a:extLst>
          </p:cNvPr>
          <p:cNvSpPr>
            <a:spLocks noGrp="1"/>
          </p:cNvSpPr>
          <p:nvPr>
            <p:ph type="dt" sz="half" idx="10"/>
          </p:nvPr>
        </p:nvSpPr>
        <p:spPr/>
        <p:txBody>
          <a:bodyPr/>
          <a:lstStyle/>
          <a:p>
            <a:fld id="{978CAB56-379E-445D-8171-9C474B9EC38C}" type="datetimeFigureOut">
              <a:rPr lang="en-IN" smtClean="0"/>
              <a:t>01-02-2025</a:t>
            </a:fld>
            <a:endParaRPr lang="en-IN"/>
          </a:p>
        </p:txBody>
      </p:sp>
      <p:sp>
        <p:nvSpPr>
          <p:cNvPr id="3" name="Footer Placeholder 2">
            <a:extLst>
              <a:ext uri="{FF2B5EF4-FFF2-40B4-BE49-F238E27FC236}">
                <a16:creationId xmlns:a16="http://schemas.microsoft.com/office/drawing/2014/main" id="{3BE77F0E-B00B-CA87-39F5-4E20F0906B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10F09D-3DD9-7FA0-49BC-51B0E3A7C004}"/>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4789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5788-1FC8-443A-F080-DAAC64B8A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40FA12-77C1-7C1F-235C-31E74345B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85B69A-F255-B15F-E168-FCAC1EA20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40D2F-1F28-9598-F369-7015588D6174}"/>
              </a:ext>
            </a:extLst>
          </p:cNvPr>
          <p:cNvSpPr>
            <a:spLocks noGrp="1"/>
          </p:cNvSpPr>
          <p:nvPr>
            <p:ph type="dt" sz="half" idx="10"/>
          </p:nvPr>
        </p:nvSpPr>
        <p:spPr/>
        <p:txBody>
          <a:bodyPr/>
          <a:lstStyle/>
          <a:p>
            <a:fld id="{978CAB56-379E-445D-8171-9C474B9EC38C}" type="datetimeFigureOut">
              <a:rPr lang="en-IN" smtClean="0"/>
              <a:t>01-02-2025</a:t>
            </a:fld>
            <a:endParaRPr lang="en-IN"/>
          </a:p>
        </p:txBody>
      </p:sp>
      <p:sp>
        <p:nvSpPr>
          <p:cNvPr id="6" name="Footer Placeholder 5">
            <a:extLst>
              <a:ext uri="{FF2B5EF4-FFF2-40B4-BE49-F238E27FC236}">
                <a16:creationId xmlns:a16="http://schemas.microsoft.com/office/drawing/2014/main" id="{69F9A4D0-08D2-7776-702B-0142A534C1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0A4985-4E04-8C8A-B37D-D305C3D42F26}"/>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69692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0541-D7CC-EF18-6F1B-E520635A9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ACFA6D-9C64-2D4D-B8ED-50019406D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A0E425-67E8-CB20-0CA9-8D83BF845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65175E-AF62-E101-2F18-9DAFFFFBBD9E}"/>
              </a:ext>
            </a:extLst>
          </p:cNvPr>
          <p:cNvSpPr>
            <a:spLocks noGrp="1"/>
          </p:cNvSpPr>
          <p:nvPr>
            <p:ph type="dt" sz="half" idx="10"/>
          </p:nvPr>
        </p:nvSpPr>
        <p:spPr/>
        <p:txBody>
          <a:bodyPr/>
          <a:lstStyle/>
          <a:p>
            <a:fld id="{978CAB56-379E-445D-8171-9C474B9EC38C}" type="datetimeFigureOut">
              <a:rPr lang="en-IN" smtClean="0"/>
              <a:t>01-02-2025</a:t>
            </a:fld>
            <a:endParaRPr lang="en-IN"/>
          </a:p>
        </p:txBody>
      </p:sp>
      <p:sp>
        <p:nvSpPr>
          <p:cNvPr id="6" name="Footer Placeholder 5">
            <a:extLst>
              <a:ext uri="{FF2B5EF4-FFF2-40B4-BE49-F238E27FC236}">
                <a16:creationId xmlns:a16="http://schemas.microsoft.com/office/drawing/2014/main" id="{02583BF0-F979-7DBB-1FDF-D5B0D2AFD5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020C06-3BC2-D29B-38CC-5818B31E67CA}"/>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6974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44799-3058-BDC6-BF80-ED9222C80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D310E7-42D5-B293-6900-0804DAD21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4B74EB-A94A-7DBD-A382-7DCDFB2C8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CAB56-379E-445D-8171-9C474B9EC38C}" type="datetimeFigureOut">
              <a:rPr lang="en-IN" smtClean="0"/>
              <a:t>01-02-2025</a:t>
            </a:fld>
            <a:endParaRPr lang="en-IN"/>
          </a:p>
        </p:txBody>
      </p:sp>
      <p:sp>
        <p:nvSpPr>
          <p:cNvPr id="5" name="Footer Placeholder 4">
            <a:extLst>
              <a:ext uri="{FF2B5EF4-FFF2-40B4-BE49-F238E27FC236}">
                <a16:creationId xmlns:a16="http://schemas.microsoft.com/office/drawing/2014/main" id="{94A19BF0-F1B2-2665-F146-62B453BC07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F39565-9B3F-E664-33BB-542D290C5F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3CC46F-CB93-4B42-A947-A5C269F03F4E}" type="slidenum">
              <a:rPr lang="en-IN" smtClean="0"/>
              <a:t>‹#›</a:t>
            </a:fld>
            <a:endParaRPr lang="en-IN"/>
          </a:p>
        </p:txBody>
      </p:sp>
    </p:spTree>
    <p:extLst>
      <p:ext uri="{BB962C8B-B14F-4D97-AF65-F5344CB8AC3E}">
        <p14:creationId xmlns:p14="http://schemas.microsoft.com/office/powerpoint/2010/main" val="15904892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8A9B-0F35-514D-4B09-51AE1053E690}"/>
              </a:ext>
            </a:extLst>
          </p:cNvPr>
          <p:cNvSpPr>
            <a:spLocks noGrp="1"/>
          </p:cNvSpPr>
          <p:nvPr>
            <p:ph type="title"/>
          </p:nvPr>
        </p:nvSpPr>
        <p:spPr>
          <a:xfrm>
            <a:off x="1088571" y="365125"/>
            <a:ext cx="9753600" cy="2323646"/>
          </a:xfrm>
        </p:spPr>
        <p:txBody>
          <a:bodyPr>
            <a:normAutofit/>
          </a:bodyPr>
          <a:lstStyle/>
          <a:p>
            <a:pPr algn="ctr"/>
            <a:r>
              <a:rPr lang="en-US" sz="6000" dirty="0"/>
              <a:t>Predicting Poverty Level from Satellite Imagery</a:t>
            </a:r>
            <a:endParaRPr lang="en-IN" sz="6000" dirty="0"/>
          </a:p>
        </p:txBody>
      </p:sp>
    </p:spTree>
    <p:extLst>
      <p:ext uri="{BB962C8B-B14F-4D97-AF65-F5344CB8AC3E}">
        <p14:creationId xmlns:p14="http://schemas.microsoft.com/office/powerpoint/2010/main" val="274293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289ED-4019-4AB1-53EC-10054D2821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188128-3CA9-A40B-35C2-518A5F5A58EA}"/>
              </a:ext>
            </a:extLst>
          </p:cNvPr>
          <p:cNvSpPr>
            <a:spLocks noGrp="1"/>
          </p:cNvSpPr>
          <p:nvPr>
            <p:ph type="ctrTitle"/>
          </p:nvPr>
        </p:nvSpPr>
        <p:spPr>
          <a:xfrm>
            <a:off x="729343" y="501877"/>
            <a:ext cx="9144000" cy="891494"/>
          </a:xfrm>
        </p:spPr>
        <p:txBody>
          <a:bodyPr>
            <a:normAutofit/>
          </a:bodyPr>
          <a:lstStyle/>
          <a:p>
            <a:pPr algn="l"/>
            <a:r>
              <a:rPr lang="en-IN" sz="4000" b="1" u="sng" dirty="0"/>
              <a:t>Block Diagram  </a:t>
            </a:r>
          </a:p>
        </p:txBody>
      </p:sp>
      <p:pic>
        <p:nvPicPr>
          <p:cNvPr id="4" name="Picture 3">
            <a:extLst>
              <a:ext uri="{FF2B5EF4-FFF2-40B4-BE49-F238E27FC236}">
                <a16:creationId xmlns:a16="http://schemas.microsoft.com/office/drawing/2014/main" id="{113D3207-2895-48D4-8FD2-83EB551254C7}"/>
              </a:ext>
            </a:extLst>
          </p:cNvPr>
          <p:cNvPicPr/>
          <p:nvPr/>
        </p:nvPicPr>
        <p:blipFill>
          <a:blip r:embed="rId2"/>
          <a:stretch>
            <a:fillRect/>
          </a:stretch>
        </p:blipFill>
        <p:spPr>
          <a:xfrm>
            <a:off x="1439918" y="1671145"/>
            <a:ext cx="8923282" cy="3762703"/>
          </a:xfrm>
          <a:prstGeom prst="rect">
            <a:avLst/>
          </a:prstGeom>
        </p:spPr>
      </p:pic>
    </p:spTree>
    <p:extLst>
      <p:ext uri="{BB962C8B-B14F-4D97-AF65-F5344CB8AC3E}">
        <p14:creationId xmlns:p14="http://schemas.microsoft.com/office/powerpoint/2010/main" val="3944984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DFA81-D15B-F554-D9F3-47B6BB2DA4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D5C4F0-E14D-EAB5-1268-B06032F72C69}"/>
              </a:ext>
            </a:extLst>
          </p:cNvPr>
          <p:cNvSpPr>
            <a:spLocks noGrp="1"/>
          </p:cNvSpPr>
          <p:nvPr>
            <p:ph type="ctrTitle"/>
          </p:nvPr>
        </p:nvSpPr>
        <p:spPr>
          <a:xfrm>
            <a:off x="729343" y="501877"/>
            <a:ext cx="9144000" cy="891494"/>
          </a:xfrm>
        </p:spPr>
        <p:txBody>
          <a:bodyPr>
            <a:normAutofit/>
          </a:bodyPr>
          <a:lstStyle/>
          <a:p>
            <a:pPr algn="l"/>
            <a:r>
              <a:rPr lang="en-IN" sz="4000" b="1" u="sng" dirty="0"/>
              <a:t>UML Diagrams</a:t>
            </a:r>
          </a:p>
        </p:txBody>
      </p:sp>
      <p:sp>
        <p:nvSpPr>
          <p:cNvPr id="3" name="TextBox 2">
            <a:extLst>
              <a:ext uri="{FF2B5EF4-FFF2-40B4-BE49-F238E27FC236}">
                <a16:creationId xmlns:a16="http://schemas.microsoft.com/office/drawing/2014/main" id="{F219CD42-C721-0F19-3BD6-BCC0DF813FA5}"/>
              </a:ext>
            </a:extLst>
          </p:cNvPr>
          <p:cNvSpPr txBox="1"/>
          <p:nvPr/>
        </p:nvSpPr>
        <p:spPr>
          <a:xfrm>
            <a:off x="957943" y="1817914"/>
            <a:ext cx="8142514" cy="1538883"/>
          </a:xfrm>
          <a:prstGeom prst="rect">
            <a:avLst/>
          </a:prstGeom>
          <a:noFill/>
        </p:spPr>
        <p:txBody>
          <a:bodyPr wrap="square" rtlCol="0">
            <a:spAutoFit/>
          </a:bodyPr>
          <a:lstStyle/>
          <a:p>
            <a:pPr marL="457200" indent="-457200">
              <a:buAutoNum type="arabicPeriod"/>
            </a:pPr>
            <a:r>
              <a:rPr lang="en-US" sz="2000" b="1" dirty="0">
                <a:effectLst/>
                <a:latin typeface="Times New Roman" panose="02020603050405020304" pitchFamily="18" charset="0"/>
                <a:ea typeface="Aptos" panose="020B0004020202020204" pitchFamily="34" charset="0"/>
              </a:rPr>
              <a:t>Use Case Diagram</a:t>
            </a:r>
          </a:p>
          <a:p>
            <a:pPr marL="457200" indent="-457200">
              <a:buAutoNum type="arabicPeriod"/>
            </a:pPr>
            <a:r>
              <a:rPr lang="en-US" sz="1800" b="1" dirty="0">
                <a:effectLst/>
                <a:latin typeface="Times New Roman" panose="02020603050405020304" pitchFamily="18" charset="0"/>
                <a:ea typeface="Aptos" panose="020B0004020202020204" pitchFamily="34" charset="0"/>
              </a:rPr>
              <a:t>Data Flow Diagram</a:t>
            </a:r>
            <a:endParaRPr lang="en-US" sz="2000" b="1" dirty="0">
              <a:latin typeface="Times New Roman" panose="02020603050405020304" pitchFamily="18" charset="0"/>
              <a:ea typeface="Aptos" panose="020B0004020202020204" pitchFamily="34" charset="0"/>
            </a:endParaRPr>
          </a:p>
          <a:p>
            <a:pPr marL="457200" indent="-457200">
              <a:buAutoNum type="arabicPeriod"/>
            </a:pPr>
            <a:r>
              <a:rPr lang="en-US" sz="1800" b="1" dirty="0">
                <a:effectLst/>
                <a:latin typeface="Times New Roman" panose="02020603050405020304" pitchFamily="18" charset="0"/>
                <a:ea typeface="Aptos" panose="020B0004020202020204" pitchFamily="34" charset="0"/>
              </a:rPr>
              <a:t>Sequence Diagram</a:t>
            </a:r>
            <a:endParaRPr lang="en-US" sz="2000" b="1" dirty="0">
              <a:effectLst/>
              <a:latin typeface="Times New Roman" panose="02020603050405020304" pitchFamily="18" charset="0"/>
              <a:ea typeface="Aptos" panose="020B0004020202020204" pitchFamily="34" charset="0"/>
            </a:endParaRPr>
          </a:p>
          <a:p>
            <a:pPr marL="457200" indent="-457200">
              <a:buAutoNum type="arabicPeriod"/>
            </a:pPr>
            <a:r>
              <a:rPr lang="en-IN" sz="1800" b="1" dirty="0">
                <a:effectLst/>
                <a:latin typeface="Times New Roman" panose="02020603050405020304" pitchFamily="18" charset="0"/>
                <a:ea typeface="Aptos" panose="020B0004020202020204" pitchFamily="34" charset="0"/>
              </a:rPr>
              <a:t>State Diagram</a:t>
            </a:r>
            <a:endParaRPr lang="en-US" sz="2000" b="1" dirty="0">
              <a:latin typeface="Times New Roman" panose="02020603050405020304" pitchFamily="18" charset="0"/>
              <a:ea typeface="Aptos" panose="020B0004020202020204" pitchFamily="34" charset="0"/>
            </a:endParaRPr>
          </a:p>
          <a:p>
            <a:pPr marL="457200" indent="-457200">
              <a:buAutoNum type="arabicPeriod"/>
            </a:pPr>
            <a:endParaRPr lang="en-IN" sz="2000" dirty="0"/>
          </a:p>
        </p:txBody>
      </p:sp>
    </p:spTree>
    <p:extLst>
      <p:ext uri="{BB962C8B-B14F-4D97-AF65-F5344CB8AC3E}">
        <p14:creationId xmlns:p14="http://schemas.microsoft.com/office/powerpoint/2010/main" val="2290981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B0CE3-62B9-51D7-56AE-B3D0D253C9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C7CD2-AEB4-6A79-C24F-DC0F5AFDC240}"/>
              </a:ext>
            </a:extLst>
          </p:cNvPr>
          <p:cNvSpPr>
            <a:spLocks noGrp="1"/>
          </p:cNvSpPr>
          <p:nvPr>
            <p:ph type="ctrTitle"/>
          </p:nvPr>
        </p:nvSpPr>
        <p:spPr>
          <a:xfrm>
            <a:off x="729343" y="501877"/>
            <a:ext cx="9144000" cy="891494"/>
          </a:xfrm>
        </p:spPr>
        <p:txBody>
          <a:bodyPr>
            <a:normAutofit/>
          </a:bodyPr>
          <a:lstStyle/>
          <a:p>
            <a:pPr algn="l"/>
            <a:r>
              <a:rPr lang="en-IN" sz="4000" b="1" u="sng" dirty="0" err="1"/>
              <a:t>Usecase</a:t>
            </a:r>
            <a:r>
              <a:rPr lang="en-IN" sz="4000" b="1" u="sng" dirty="0"/>
              <a:t> Diagrams</a:t>
            </a:r>
          </a:p>
        </p:txBody>
      </p:sp>
      <p:pic>
        <p:nvPicPr>
          <p:cNvPr id="4" name="Picture 3">
            <a:extLst>
              <a:ext uri="{FF2B5EF4-FFF2-40B4-BE49-F238E27FC236}">
                <a16:creationId xmlns:a16="http://schemas.microsoft.com/office/drawing/2014/main" id="{A09970F5-1C5F-4083-8AB1-150D532F747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45269" y="501877"/>
            <a:ext cx="4939862" cy="5573102"/>
          </a:xfrm>
          <a:prstGeom prst="rect">
            <a:avLst/>
          </a:prstGeom>
          <a:noFill/>
          <a:ln>
            <a:noFill/>
          </a:ln>
        </p:spPr>
      </p:pic>
    </p:spTree>
    <p:extLst>
      <p:ext uri="{BB962C8B-B14F-4D97-AF65-F5344CB8AC3E}">
        <p14:creationId xmlns:p14="http://schemas.microsoft.com/office/powerpoint/2010/main" val="200176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9FBA7-56C0-4150-6596-C7C3D3359F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CCBE3E-3E84-C598-AF23-E18E86417768}"/>
              </a:ext>
            </a:extLst>
          </p:cNvPr>
          <p:cNvSpPr>
            <a:spLocks noGrp="1"/>
          </p:cNvSpPr>
          <p:nvPr>
            <p:ph type="ctrTitle"/>
          </p:nvPr>
        </p:nvSpPr>
        <p:spPr>
          <a:xfrm>
            <a:off x="729343" y="501877"/>
            <a:ext cx="9144000" cy="891494"/>
          </a:xfrm>
        </p:spPr>
        <p:txBody>
          <a:bodyPr>
            <a:normAutofit/>
          </a:bodyPr>
          <a:lstStyle/>
          <a:p>
            <a:pPr algn="l"/>
            <a:r>
              <a:rPr lang="en-IN" sz="4000" b="1" u="sng" dirty="0"/>
              <a:t>Data Flow Diagrams</a:t>
            </a:r>
          </a:p>
        </p:txBody>
      </p:sp>
      <p:pic>
        <p:nvPicPr>
          <p:cNvPr id="5" name="Picture 4">
            <a:extLst>
              <a:ext uri="{FF2B5EF4-FFF2-40B4-BE49-F238E27FC236}">
                <a16:creationId xmlns:a16="http://schemas.microsoft.com/office/drawing/2014/main" id="{C7AF6DB6-3B92-491B-A0CF-28ECCA837138}"/>
              </a:ext>
            </a:extLst>
          </p:cNvPr>
          <p:cNvPicPr/>
          <p:nvPr/>
        </p:nvPicPr>
        <p:blipFill>
          <a:blip r:embed="rId2"/>
          <a:stretch>
            <a:fillRect/>
          </a:stretch>
        </p:blipFill>
        <p:spPr>
          <a:xfrm>
            <a:off x="3175000" y="1970405"/>
            <a:ext cx="5842000" cy="2917190"/>
          </a:xfrm>
          <a:prstGeom prst="rect">
            <a:avLst/>
          </a:prstGeom>
        </p:spPr>
      </p:pic>
    </p:spTree>
    <p:extLst>
      <p:ext uri="{BB962C8B-B14F-4D97-AF65-F5344CB8AC3E}">
        <p14:creationId xmlns:p14="http://schemas.microsoft.com/office/powerpoint/2010/main" val="230898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F7254-3AD1-7D9E-BC8D-535E1AA5D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01557E-C1E3-3D3C-0C74-ECB6F6EB197B}"/>
              </a:ext>
            </a:extLst>
          </p:cNvPr>
          <p:cNvSpPr>
            <a:spLocks noGrp="1"/>
          </p:cNvSpPr>
          <p:nvPr>
            <p:ph type="ctrTitle"/>
          </p:nvPr>
        </p:nvSpPr>
        <p:spPr>
          <a:xfrm>
            <a:off x="729343" y="501877"/>
            <a:ext cx="9144000" cy="891494"/>
          </a:xfrm>
        </p:spPr>
        <p:txBody>
          <a:bodyPr>
            <a:normAutofit/>
          </a:bodyPr>
          <a:lstStyle/>
          <a:p>
            <a:pPr algn="l"/>
            <a:r>
              <a:rPr lang="en-IN" sz="4000" b="1" u="sng" dirty="0" err="1"/>
              <a:t>Sequance</a:t>
            </a:r>
            <a:r>
              <a:rPr lang="en-IN" sz="4000" b="1" u="sng" dirty="0"/>
              <a:t> Diagrams</a:t>
            </a:r>
          </a:p>
        </p:txBody>
      </p:sp>
      <p:pic>
        <p:nvPicPr>
          <p:cNvPr id="4" name="Picture 3">
            <a:extLst>
              <a:ext uri="{FF2B5EF4-FFF2-40B4-BE49-F238E27FC236}">
                <a16:creationId xmlns:a16="http://schemas.microsoft.com/office/drawing/2014/main" id="{37BFFD39-986D-4EBD-9A61-2C0ADBF501F2}"/>
              </a:ext>
            </a:extLst>
          </p:cNvPr>
          <p:cNvPicPr/>
          <p:nvPr/>
        </p:nvPicPr>
        <p:blipFill>
          <a:blip r:embed="rId2"/>
          <a:stretch>
            <a:fillRect/>
          </a:stretch>
        </p:blipFill>
        <p:spPr>
          <a:xfrm>
            <a:off x="3658881" y="1523715"/>
            <a:ext cx="5694045" cy="4441190"/>
          </a:xfrm>
          <a:prstGeom prst="rect">
            <a:avLst/>
          </a:prstGeom>
        </p:spPr>
      </p:pic>
    </p:spTree>
    <p:extLst>
      <p:ext uri="{BB962C8B-B14F-4D97-AF65-F5344CB8AC3E}">
        <p14:creationId xmlns:p14="http://schemas.microsoft.com/office/powerpoint/2010/main" val="3962403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97A5B-992D-C24B-9439-C4F1B9792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2D9E6C-13EE-F82A-2FA0-37BB4A64C885}"/>
              </a:ext>
            </a:extLst>
          </p:cNvPr>
          <p:cNvSpPr>
            <a:spLocks noGrp="1"/>
          </p:cNvSpPr>
          <p:nvPr>
            <p:ph type="ctrTitle"/>
          </p:nvPr>
        </p:nvSpPr>
        <p:spPr>
          <a:xfrm>
            <a:off x="729343" y="501877"/>
            <a:ext cx="9144000" cy="891494"/>
          </a:xfrm>
        </p:spPr>
        <p:txBody>
          <a:bodyPr>
            <a:normAutofit/>
          </a:bodyPr>
          <a:lstStyle/>
          <a:p>
            <a:pPr algn="l"/>
            <a:r>
              <a:rPr lang="en-IN" sz="4000" b="1" u="sng" dirty="0"/>
              <a:t>Active Diagrams</a:t>
            </a:r>
          </a:p>
        </p:txBody>
      </p:sp>
      <p:pic>
        <p:nvPicPr>
          <p:cNvPr id="5" name="Picture 4">
            <a:extLst>
              <a:ext uri="{FF2B5EF4-FFF2-40B4-BE49-F238E27FC236}">
                <a16:creationId xmlns:a16="http://schemas.microsoft.com/office/drawing/2014/main" id="{FEB85008-0BA3-49E9-9387-DE3CD183B076}"/>
              </a:ext>
            </a:extLst>
          </p:cNvPr>
          <p:cNvPicPr/>
          <p:nvPr/>
        </p:nvPicPr>
        <p:blipFill>
          <a:blip r:embed="rId2"/>
          <a:stretch>
            <a:fillRect/>
          </a:stretch>
        </p:blipFill>
        <p:spPr>
          <a:xfrm>
            <a:off x="3313681" y="1507359"/>
            <a:ext cx="6132195" cy="4368800"/>
          </a:xfrm>
          <a:prstGeom prst="rect">
            <a:avLst/>
          </a:prstGeom>
        </p:spPr>
      </p:pic>
    </p:spTree>
    <p:extLst>
      <p:ext uri="{BB962C8B-B14F-4D97-AF65-F5344CB8AC3E}">
        <p14:creationId xmlns:p14="http://schemas.microsoft.com/office/powerpoint/2010/main" val="2834029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44517-06EE-8823-E5F3-4C50532A38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C8B134-963B-7A30-1244-A31E3F8237DC}"/>
              </a:ext>
            </a:extLst>
          </p:cNvPr>
          <p:cNvSpPr>
            <a:spLocks noGrp="1"/>
          </p:cNvSpPr>
          <p:nvPr>
            <p:ph type="ctrTitle"/>
          </p:nvPr>
        </p:nvSpPr>
        <p:spPr>
          <a:xfrm>
            <a:off x="382501" y="56130"/>
            <a:ext cx="9144000" cy="891494"/>
          </a:xfrm>
        </p:spPr>
        <p:txBody>
          <a:bodyPr>
            <a:normAutofit/>
          </a:bodyPr>
          <a:lstStyle/>
          <a:p>
            <a:pPr algn="l"/>
            <a:r>
              <a:rPr lang="en-IN" sz="4000" b="1" u="sng" dirty="0"/>
              <a:t>Final Output</a:t>
            </a:r>
          </a:p>
        </p:txBody>
      </p:sp>
      <p:sp>
        <p:nvSpPr>
          <p:cNvPr id="3" name="Rectangle 1">
            <a:extLst>
              <a:ext uri="{FF2B5EF4-FFF2-40B4-BE49-F238E27FC236}">
                <a16:creationId xmlns:a16="http://schemas.microsoft.com/office/drawing/2014/main" id="{60ADCCE4-9073-120A-FB0E-F20393934ED6}"/>
              </a:ext>
            </a:extLst>
          </p:cNvPr>
          <p:cNvSpPr>
            <a:spLocks noChangeArrowheads="1"/>
          </p:cNvSpPr>
          <p:nvPr/>
        </p:nvSpPr>
        <p:spPr bwMode="auto">
          <a:xfrm>
            <a:off x="553844" y="1132986"/>
            <a:ext cx="1108431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The project provides an interactive </a:t>
            </a:r>
            <a:r>
              <a:rPr lang="en-US" b="1" dirty="0" err="1"/>
              <a:t>Streamlit</a:t>
            </a:r>
            <a:r>
              <a:rPr lang="en-US" b="1" dirty="0"/>
              <a:t>-based UI</a:t>
            </a:r>
            <a:r>
              <a:rPr lang="en-US" dirty="0"/>
              <a:t> for </a:t>
            </a:r>
            <a:r>
              <a:rPr lang="en-US" b="1" dirty="0"/>
              <a:t>hyperspectral image classification</a:t>
            </a:r>
            <a:r>
              <a:rPr lang="en-US" dirty="0"/>
              <a:t> using CNNs. Users can </a:t>
            </a:r>
            <a:r>
              <a:rPr lang="en-US" b="1" dirty="0"/>
              <a:t>upload hyperspectral images</a:t>
            </a:r>
            <a:r>
              <a:rPr lang="en-US" dirty="0"/>
              <a:t>, visualize different spectral bands, and generate </a:t>
            </a:r>
            <a:r>
              <a:rPr lang="en-US" b="1" dirty="0"/>
              <a:t>RGB composite images</a:t>
            </a:r>
            <a:r>
              <a:rPr lang="en-US" dirty="0"/>
              <a:t> for better interpretation. The system classifies each pixel with </a:t>
            </a:r>
            <a:r>
              <a:rPr lang="en-US" b="1" dirty="0"/>
              <a:t>96.2% accuracy</a:t>
            </a:r>
            <a:r>
              <a:rPr lang="en-US" dirty="0"/>
              <a:t>, displaying results alongside </a:t>
            </a:r>
            <a:r>
              <a:rPr lang="en-US" b="1" dirty="0"/>
              <a:t>ground truth data</a:t>
            </a:r>
            <a:r>
              <a:rPr lang="en-US" dirty="0"/>
              <a:t> for comparison. A </a:t>
            </a:r>
            <a:r>
              <a:rPr lang="en-US" b="1" dirty="0"/>
              <a:t>prediction heatmap</a:t>
            </a:r>
            <a:r>
              <a:rPr lang="en-US" dirty="0"/>
              <a:t> is generated to highlight classified regions, and key metrics like </a:t>
            </a:r>
            <a:r>
              <a:rPr lang="en-US" b="1" dirty="0"/>
              <a:t>accuracy, precision, recall, and F1-score</a:t>
            </a:r>
            <a:r>
              <a:rPr lang="en-US" dirty="0"/>
              <a:t> are shown for performance evaluation. Future enhancements aim for </a:t>
            </a:r>
            <a:r>
              <a:rPr lang="en-US" b="1" dirty="0"/>
              <a:t>real-time processing and cloud deployment</a:t>
            </a:r>
            <a:r>
              <a:rPr lang="en-US" dirty="0"/>
              <a:t> to make the system more scalable and efficient.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01FE37C7-6D93-41A9-96E2-7CDF73CB7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821" y="3169299"/>
            <a:ext cx="6077805" cy="3220497"/>
          </a:xfrm>
          <a:prstGeom prst="rect">
            <a:avLst/>
          </a:prstGeom>
        </p:spPr>
      </p:pic>
    </p:spTree>
    <p:extLst>
      <p:ext uri="{BB962C8B-B14F-4D97-AF65-F5344CB8AC3E}">
        <p14:creationId xmlns:p14="http://schemas.microsoft.com/office/powerpoint/2010/main" val="1667406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941B5-0C8D-24A5-FA83-8552C8339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344CA-8907-D345-C4EA-AB429D5E8E2E}"/>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4" name="TextBox 3">
            <a:extLst>
              <a:ext uri="{FF2B5EF4-FFF2-40B4-BE49-F238E27FC236}">
                <a16:creationId xmlns:a16="http://schemas.microsoft.com/office/drawing/2014/main" id="{131B2904-9D8C-AEFC-69CA-5BF77E3706EA}"/>
              </a:ext>
            </a:extLst>
          </p:cNvPr>
          <p:cNvSpPr txBox="1"/>
          <p:nvPr/>
        </p:nvSpPr>
        <p:spPr>
          <a:xfrm>
            <a:off x="729343" y="1643743"/>
            <a:ext cx="10254343" cy="461665"/>
          </a:xfrm>
          <a:prstGeom prst="rect">
            <a:avLst/>
          </a:prstGeom>
          <a:noFill/>
        </p:spPr>
        <p:txBody>
          <a:bodyPr wrap="square" rtlCol="0">
            <a:spAutoFit/>
          </a:bodyPr>
          <a:lstStyle/>
          <a:p>
            <a:pPr algn="ctr"/>
            <a:r>
              <a:rPr lang="en-US" sz="2400" b="1" dirty="0">
                <a:effectLst/>
                <a:latin typeface="Times New Roman" panose="02020603050405020304" pitchFamily="18" charset="0"/>
                <a:ea typeface="Aptos" panose="020B0004020202020204" pitchFamily="34" charset="0"/>
              </a:rPr>
              <a:t>Prediction Of Image</a:t>
            </a:r>
            <a:endParaRPr lang="en-IN" sz="2400" b="1" dirty="0">
              <a:effectLst/>
              <a:latin typeface="Times New Roman" panose="02020603050405020304" pitchFamily="18" charset="0"/>
              <a:ea typeface="Aptos" panose="020B0004020202020204" pitchFamily="34" charset="0"/>
            </a:endParaRPr>
          </a:p>
        </p:txBody>
      </p:sp>
      <p:pic>
        <p:nvPicPr>
          <p:cNvPr id="7" name="Picture 6">
            <a:extLst>
              <a:ext uri="{FF2B5EF4-FFF2-40B4-BE49-F238E27FC236}">
                <a16:creationId xmlns:a16="http://schemas.microsoft.com/office/drawing/2014/main" id="{48E5525C-73A4-4EED-90D9-8D073F9CB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30" y="3216166"/>
            <a:ext cx="4981904" cy="2650888"/>
          </a:xfrm>
          <a:prstGeom prst="rect">
            <a:avLst/>
          </a:prstGeom>
        </p:spPr>
      </p:pic>
      <p:pic>
        <p:nvPicPr>
          <p:cNvPr id="9" name="Picture 8">
            <a:extLst>
              <a:ext uri="{FF2B5EF4-FFF2-40B4-BE49-F238E27FC236}">
                <a16:creationId xmlns:a16="http://schemas.microsoft.com/office/drawing/2014/main" id="{D72EAE20-BB68-4179-BB3F-10A8C9949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0536" y="3299299"/>
            <a:ext cx="5725134" cy="2487472"/>
          </a:xfrm>
          <a:prstGeom prst="rect">
            <a:avLst/>
          </a:prstGeom>
        </p:spPr>
      </p:pic>
    </p:spTree>
    <p:extLst>
      <p:ext uri="{BB962C8B-B14F-4D97-AF65-F5344CB8AC3E}">
        <p14:creationId xmlns:p14="http://schemas.microsoft.com/office/powerpoint/2010/main" val="341748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941B5-0C8D-24A5-FA83-8552C8339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344CA-8907-D345-C4EA-AB429D5E8E2E}"/>
              </a:ext>
            </a:extLst>
          </p:cNvPr>
          <p:cNvSpPr>
            <a:spLocks noGrp="1"/>
          </p:cNvSpPr>
          <p:nvPr>
            <p:ph type="ctrTitle"/>
          </p:nvPr>
        </p:nvSpPr>
        <p:spPr>
          <a:xfrm>
            <a:off x="277839" y="0"/>
            <a:ext cx="9144000" cy="891494"/>
          </a:xfrm>
        </p:spPr>
        <p:txBody>
          <a:bodyPr>
            <a:normAutofit/>
          </a:bodyPr>
          <a:lstStyle/>
          <a:p>
            <a:pPr algn="l"/>
            <a:r>
              <a:rPr lang="en-IN" sz="4000" b="1" u="sng" dirty="0"/>
              <a:t>Final Output</a:t>
            </a:r>
          </a:p>
        </p:txBody>
      </p:sp>
      <p:pic>
        <p:nvPicPr>
          <p:cNvPr id="5" name="Picture 4">
            <a:extLst>
              <a:ext uri="{FF2B5EF4-FFF2-40B4-BE49-F238E27FC236}">
                <a16:creationId xmlns:a16="http://schemas.microsoft.com/office/drawing/2014/main" id="{AB3FEB85-E85B-41F7-BCDD-9494B78DF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39" y="1440748"/>
            <a:ext cx="5578675" cy="2500988"/>
          </a:xfrm>
          <a:prstGeom prst="rect">
            <a:avLst/>
          </a:prstGeom>
        </p:spPr>
      </p:pic>
      <p:pic>
        <p:nvPicPr>
          <p:cNvPr id="8" name="Picture 7">
            <a:extLst>
              <a:ext uri="{FF2B5EF4-FFF2-40B4-BE49-F238E27FC236}">
                <a16:creationId xmlns:a16="http://schemas.microsoft.com/office/drawing/2014/main" id="{34328C92-04A4-4EE1-A3BD-266CF9F5A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168" y="1440748"/>
            <a:ext cx="5233765" cy="2358070"/>
          </a:xfrm>
          <a:prstGeom prst="rect">
            <a:avLst/>
          </a:prstGeom>
        </p:spPr>
      </p:pic>
      <p:pic>
        <p:nvPicPr>
          <p:cNvPr id="11" name="Picture 10">
            <a:extLst>
              <a:ext uri="{FF2B5EF4-FFF2-40B4-BE49-F238E27FC236}">
                <a16:creationId xmlns:a16="http://schemas.microsoft.com/office/drawing/2014/main" id="{3614ED41-C027-4BCF-A259-45A9797DB5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64" y="4089832"/>
            <a:ext cx="5350675" cy="2358070"/>
          </a:xfrm>
          <a:prstGeom prst="rect">
            <a:avLst/>
          </a:prstGeom>
        </p:spPr>
      </p:pic>
    </p:spTree>
    <p:extLst>
      <p:ext uri="{BB962C8B-B14F-4D97-AF65-F5344CB8AC3E}">
        <p14:creationId xmlns:p14="http://schemas.microsoft.com/office/powerpoint/2010/main" val="2783095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54A77-4278-6A92-7551-1B344B6857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654828-B188-B07D-8959-B87069B63344}"/>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3" name="TextBox 2">
            <a:extLst>
              <a:ext uri="{FF2B5EF4-FFF2-40B4-BE49-F238E27FC236}">
                <a16:creationId xmlns:a16="http://schemas.microsoft.com/office/drawing/2014/main" id="{043CED3A-61FE-E087-1793-E4928FD044CC}"/>
              </a:ext>
            </a:extLst>
          </p:cNvPr>
          <p:cNvSpPr txBox="1"/>
          <p:nvPr/>
        </p:nvSpPr>
        <p:spPr>
          <a:xfrm>
            <a:off x="4784271" y="1557048"/>
            <a:ext cx="2623458" cy="369332"/>
          </a:xfrm>
          <a:prstGeom prst="rect">
            <a:avLst/>
          </a:prstGeom>
          <a:noFill/>
        </p:spPr>
        <p:txBody>
          <a:bodyPr wrap="square" rtlCol="0">
            <a:spAutoFit/>
          </a:bodyPr>
          <a:lstStyle/>
          <a:p>
            <a:pPr algn="ctr"/>
            <a:r>
              <a:rPr lang="en-IN" b="1" dirty="0"/>
              <a:t>Prediction Analysis</a:t>
            </a:r>
          </a:p>
        </p:txBody>
      </p:sp>
      <p:pic>
        <p:nvPicPr>
          <p:cNvPr id="6" name="Picture 5">
            <a:extLst>
              <a:ext uri="{FF2B5EF4-FFF2-40B4-BE49-F238E27FC236}">
                <a16:creationId xmlns:a16="http://schemas.microsoft.com/office/drawing/2014/main" id="{D82A0984-2E1E-4D21-94B0-5F7E89939035}"/>
              </a:ext>
            </a:extLst>
          </p:cNvPr>
          <p:cNvPicPr/>
          <p:nvPr/>
        </p:nvPicPr>
        <p:blipFill>
          <a:blip r:embed="rId2"/>
          <a:stretch>
            <a:fillRect/>
          </a:stretch>
        </p:blipFill>
        <p:spPr>
          <a:xfrm>
            <a:off x="2186152" y="2375338"/>
            <a:ext cx="8282151" cy="3541986"/>
          </a:xfrm>
          <a:prstGeom prst="rect">
            <a:avLst/>
          </a:prstGeom>
        </p:spPr>
      </p:pic>
    </p:spTree>
    <p:extLst>
      <p:ext uri="{BB962C8B-B14F-4D97-AF65-F5344CB8AC3E}">
        <p14:creationId xmlns:p14="http://schemas.microsoft.com/office/powerpoint/2010/main" val="123724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0AD8-F640-14B3-ED55-B4EE359C0C91}"/>
              </a:ext>
            </a:extLst>
          </p:cNvPr>
          <p:cNvSpPr>
            <a:spLocks noGrp="1"/>
          </p:cNvSpPr>
          <p:nvPr>
            <p:ph type="ctrTitle"/>
          </p:nvPr>
        </p:nvSpPr>
        <p:spPr>
          <a:xfrm>
            <a:off x="729343" y="501877"/>
            <a:ext cx="9144000" cy="891494"/>
          </a:xfrm>
        </p:spPr>
        <p:txBody>
          <a:bodyPr>
            <a:normAutofit/>
          </a:bodyPr>
          <a:lstStyle/>
          <a:p>
            <a:pPr algn="l"/>
            <a:r>
              <a:rPr lang="en-IN" sz="4000" b="1" u="sng" dirty="0"/>
              <a:t>Abstract</a:t>
            </a:r>
          </a:p>
        </p:txBody>
      </p:sp>
      <p:sp>
        <p:nvSpPr>
          <p:cNvPr id="3" name="Subtitle 2">
            <a:extLst>
              <a:ext uri="{FF2B5EF4-FFF2-40B4-BE49-F238E27FC236}">
                <a16:creationId xmlns:a16="http://schemas.microsoft.com/office/drawing/2014/main" id="{DEE13D07-F49B-740C-1F65-5C3D7C822A83}"/>
              </a:ext>
            </a:extLst>
          </p:cNvPr>
          <p:cNvSpPr>
            <a:spLocks noGrp="1"/>
          </p:cNvSpPr>
          <p:nvPr>
            <p:ph type="subTitle" idx="1"/>
          </p:nvPr>
        </p:nvSpPr>
        <p:spPr>
          <a:xfrm>
            <a:off x="642257" y="1795009"/>
            <a:ext cx="10657115" cy="2439533"/>
          </a:xfrm>
        </p:spPr>
        <p:txBody>
          <a:bodyPr>
            <a:normAutofit fontScale="85000" lnSpcReduction="10000"/>
          </a:bodyPr>
          <a:lstStyle/>
          <a:p>
            <a:pPr algn="just"/>
            <a:r>
              <a:rPr lang="en-US" dirty="0"/>
              <a:t>This project presents a hyperspectral image processing and classification system using Convolutional Neural Networks (CNNs) to achieve high accuracy in spectral analysis. The system integrates interactive visualization, band selection, and RGB composite generation through a </a:t>
            </a:r>
            <a:r>
              <a:rPr lang="en-US" dirty="0" err="1"/>
              <a:t>Streamlit</a:t>
            </a:r>
            <a:r>
              <a:rPr lang="en-US" dirty="0"/>
              <a:t>-based UI for enhanced user experience. </a:t>
            </a:r>
          </a:p>
          <a:p>
            <a:pPr algn="just"/>
            <a:r>
              <a:rPr lang="en-US" dirty="0"/>
              <a:t>Achieving 96.2% classification accuracy, it outperforms traditional models by automating feature extraction and improving data interpretation. Challenges such as computational complexity, data imbalance, and cloud deployment are addressed with future enhancements, including advanced AI models and real-time processing. This solution has potential applications in remote sensing, precision agriculture, environmental monitoring, and land-use classification.</a:t>
            </a:r>
            <a:endParaRPr lang="en-IN" dirty="0"/>
          </a:p>
        </p:txBody>
      </p:sp>
    </p:spTree>
    <p:extLst>
      <p:ext uri="{BB962C8B-B14F-4D97-AF65-F5344CB8AC3E}">
        <p14:creationId xmlns:p14="http://schemas.microsoft.com/office/powerpoint/2010/main" val="3935296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EBE1B-0D4C-84B7-A53D-C9F94A733A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5DB1D-E87D-DF5A-72A5-19ADA10025BD}"/>
              </a:ext>
            </a:extLst>
          </p:cNvPr>
          <p:cNvSpPr>
            <a:spLocks noGrp="1"/>
          </p:cNvSpPr>
          <p:nvPr>
            <p:ph type="ctrTitle"/>
          </p:nvPr>
        </p:nvSpPr>
        <p:spPr>
          <a:xfrm>
            <a:off x="729343" y="501877"/>
            <a:ext cx="9144000" cy="891494"/>
          </a:xfrm>
        </p:spPr>
        <p:txBody>
          <a:bodyPr>
            <a:normAutofit/>
          </a:bodyPr>
          <a:lstStyle/>
          <a:p>
            <a:pPr algn="l"/>
            <a:r>
              <a:rPr lang="en-IN" sz="4000" b="1" u="sng" dirty="0"/>
              <a:t>Conclusion</a:t>
            </a:r>
          </a:p>
        </p:txBody>
      </p:sp>
      <p:sp>
        <p:nvSpPr>
          <p:cNvPr id="3" name="TextBox 2">
            <a:extLst>
              <a:ext uri="{FF2B5EF4-FFF2-40B4-BE49-F238E27FC236}">
                <a16:creationId xmlns:a16="http://schemas.microsoft.com/office/drawing/2014/main" id="{77EDAC52-96B9-23ED-6F66-3F3542809FF5}"/>
              </a:ext>
            </a:extLst>
          </p:cNvPr>
          <p:cNvSpPr txBox="1"/>
          <p:nvPr/>
        </p:nvSpPr>
        <p:spPr>
          <a:xfrm>
            <a:off x="718457" y="1486562"/>
            <a:ext cx="10755086" cy="4524315"/>
          </a:xfrm>
          <a:prstGeom prst="rect">
            <a:avLst/>
          </a:prstGeom>
          <a:noFill/>
        </p:spPr>
        <p:txBody>
          <a:bodyPr wrap="square" rtlCol="0">
            <a:spAutoFit/>
          </a:bodyPr>
          <a:lstStyle/>
          <a:p>
            <a:r>
              <a:rPr lang="en-US" sz="2400" dirty="0"/>
              <a:t>This project successfully implements a </a:t>
            </a:r>
            <a:r>
              <a:rPr lang="en-US" sz="2400" b="1" dirty="0"/>
              <a:t>hyperspectral image processing and classification system</a:t>
            </a:r>
            <a:r>
              <a:rPr lang="en-US" sz="2400" dirty="0"/>
              <a:t> using </a:t>
            </a:r>
            <a:r>
              <a:rPr lang="en-US" sz="2400" b="1" dirty="0"/>
              <a:t>Convolutional Neural Networks (CNNs)</a:t>
            </a:r>
            <a:r>
              <a:rPr lang="en-US" sz="2400" dirty="0"/>
              <a:t>, achieving </a:t>
            </a:r>
            <a:r>
              <a:rPr lang="en-US" sz="2400" b="1" dirty="0"/>
              <a:t>96.2% accuracy</a:t>
            </a:r>
            <a:r>
              <a:rPr lang="en-US" sz="2400" dirty="0"/>
              <a:t> and outperforming traditional machine learning models. The </a:t>
            </a:r>
            <a:r>
              <a:rPr lang="en-US" sz="2400" b="1" dirty="0" err="1"/>
              <a:t>Streamlit</a:t>
            </a:r>
            <a:r>
              <a:rPr lang="en-US" sz="2400" b="1" dirty="0"/>
              <a:t>-based UI</a:t>
            </a:r>
            <a:r>
              <a:rPr lang="en-US" sz="2400" dirty="0"/>
              <a:t> provides an interactive platform for </a:t>
            </a:r>
            <a:r>
              <a:rPr lang="en-US" sz="2400" b="1" dirty="0"/>
              <a:t>visualizing spectral bands, RGB composite images, and classification results</a:t>
            </a:r>
            <a:r>
              <a:rPr lang="en-US" sz="2400" dirty="0"/>
              <a:t>, enhancing user experience and data interpretation. </a:t>
            </a:r>
          </a:p>
          <a:p>
            <a:r>
              <a:rPr lang="en-US" sz="2400" dirty="0"/>
              <a:t>While challenges like </a:t>
            </a:r>
            <a:r>
              <a:rPr lang="en-US" sz="2400" b="1" dirty="0"/>
              <a:t>computational complexity and data imbalance</a:t>
            </a:r>
            <a:r>
              <a:rPr lang="en-US" sz="2400" dirty="0"/>
              <a:t> exist, future enhancements such as </a:t>
            </a:r>
            <a:r>
              <a:rPr lang="en-US" sz="2400" b="1" dirty="0"/>
              <a:t>advanced AI architectures, cloud deployment, and real-time processing</a:t>
            </a:r>
            <a:r>
              <a:rPr lang="en-US" sz="2400" dirty="0"/>
              <a:t> will further improve efficiency and scalability. This system has significant potential applications in </a:t>
            </a:r>
            <a:r>
              <a:rPr lang="en-US" sz="2400" b="1" dirty="0"/>
              <a:t>remote sensing, precision agriculture, environmental monitoring, and land-use classification</a:t>
            </a:r>
            <a:r>
              <a:rPr lang="en-US" sz="2400" dirty="0"/>
              <a:t>, paving the way for more </a:t>
            </a:r>
            <a:r>
              <a:rPr lang="en-US" sz="2400" b="1" dirty="0"/>
              <a:t>intelligent and automated hyperspectral image analysis</a:t>
            </a:r>
            <a:r>
              <a:rPr lang="en-US" sz="2400" dirty="0"/>
              <a:t>. 🚀</a:t>
            </a:r>
          </a:p>
        </p:txBody>
      </p:sp>
    </p:spTree>
    <p:extLst>
      <p:ext uri="{BB962C8B-B14F-4D97-AF65-F5344CB8AC3E}">
        <p14:creationId xmlns:p14="http://schemas.microsoft.com/office/powerpoint/2010/main" val="4134926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F0917-34E4-AD5B-ABD9-7880E36FA2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CE013-805A-A433-E559-6A144BFB8211}"/>
              </a:ext>
            </a:extLst>
          </p:cNvPr>
          <p:cNvSpPr>
            <a:spLocks noGrp="1"/>
          </p:cNvSpPr>
          <p:nvPr>
            <p:ph type="ctrTitle"/>
          </p:nvPr>
        </p:nvSpPr>
        <p:spPr>
          <a:xfrm>
            <a:off x="729343" y="501877"/>
            <a:ext cx="9144000" cy="891494"/>
          </a:xfrm>
        </p:spPr>
        <p:txBody>
          <a:bodyPr>
            <a:normAutofit/>
          </a:bodyPr>
          <a:lstStyle/>
          <a:p>
            <a:pPr algn="l"/>
            <a:r>
              <a:rPr lang="en-IN" sz="4000" b="1" u="sng" dirty="0"/>
              <a:t>Introduction</a:t>
            </a:r>
          </a:p>
        </p:txBody>
      </p:sp>
      <p:sp>
        <p:nvSpPr>
          <p:cNvPr id="3" name="Subtitle 2">
            <a:extLst>
              <a:ext uri="{FF2B5EF4-FFF2-40B4-BE49-F238E27FC236}">
                <a16:creationId xmlns:a16="http://schemas.microsoft.com/office/drawing/2014/main" id="{32B46443-CD01-F170-D401-917B33B3D249}"/>
              </a:ext>
            </a:extLst>
          </p:cNvPr>
          <p:cNvSpPr>
            <a:spLocks noGrp="1"/>
          </p:cNvSpPr>
          <p:nvPr>
            <p:ph type="subTitle" idx="1"/>
          </p:nvPr>
        </p:nvSpPr>
        <p:spPr>
          <a:xfrm>
            <a:off x="642257" y="1795008"/>
            <a:ext cx="10940143" cy="3930877"/>
          </a:xfrm>
        </p:spPr>
        <p:txBody>
          <a:bodyPr>
            <a:normAutofit/>
          </a:bodyPr>
          <a:lstStyle/>
          <a:p>
            <a:pPr algn="just"/>
            <a:r>
              <a:rPr lang="en-US" dirty="0"/>
              <a:t>Hyperspectral imaging captures detailed spectral information across multiple wavelengths, enabling precise classification of materials and surfaces. This project utilizes </a:t>
            </a:r>
            <a:r>
              <a:rPr lang="en-US" b="1" dirty="0"/>
              <a:t>Convolutional Neural Networks (CNNs)</a:t>
            </a:r>
            <a:r>
              <a:rPr lang="en-US" dirty="0"/>
              <a:t> to automatically extract spectral patterns and improve classification accuracy. </a:t>
            </a:r>
          </a:p>
          <a:p>
            <a:pPr algn="just"/>
            <a:r>
              <a:rPr lang="en-US" dirty="0"/>
              <a:t>A </a:t>
            </a:r>
            <a:r>
              <a:rPr lang="en-US" b="1" dirty="0" err="1"/>
              <a:t>Streamlit</a:t>
            </a:r>
            <a:r>
              <a:rPr lang="en-US" b="1" dirty="0"/>
              <a:t>-based UI</a:t>
            </a:r>
            <a:r>
              <a:rPr lang="en-US" dirty="0"/>
              <a:t> provides interactive visualization, allowing users to explore hyperspectral data with ease. The model achieves </a:t>
            </a:r>
            <a:r>
              <a:rPr lang="en-US" b="1" dirty="0"/>
              <a:t>96.2% accuracy</a:t>
            </a:r>
            <a:r>
              <a:rPr lang="en-US" dirty="0"/>
              <a:t>, surpassing traditional methods in performance. Future enhancements focus on </a:t>
            </a:r>
            <a:r>
              <a:rPr lang="en-US" b="1" dirty="0"/>
              <a:t>real-time processing, cloud deployment, and advanced AI architectures</a:t>
            </a:r>
            <a:r>
              <a:rPr lang="en-US" dirty="0"/>
              <a:t> for scalability and efficiency.</a:t>
            </a:r>
            <a:endParaRPr lang="en-IN" dirty="0"/>
          </a:p>
        </p:txBody>
      </p:sp>
    </p:spTree>
    <p:extLst>
      <p:ext uri="{BB962C8B-B14F-4D97-AF65-F5344CB8AC3E}">
        <p14:creationId xmlns:p14="http://schemas.microsoft.com/office/powerpoint/2010/main" val="400794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0EF94-91F2-A9F4-01FD-38DE2FE9F4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CF4A60-9D8A-1926-B35F-05B73085CA36}"/>
              </a:ext>
            </a:extLst>
          </p:cNvPr>
          <p:cNvSpPr>
            <a:spLocks noGrp="1"/>
          </p:cNvSpPr>
          <p:nvPr>
            <p:ph type="ctrTitle"/>
          </p:nvPr>
        </p:nvSpPr>
        <p:spPr>
          <a:xfrm>
            <a:off x="729343" y="501877"/>
            <a:ext cx="9144000" cy="891494"/>
          </a:xfrm>
        </p:spPr>
        <p:txBody>
          <a:bodyPr>
            <a:normAutofit/>
          </a:bodyPr>
          <a:lstStyle/>
          <a:p>
            <a:pPr algn="l"/>
            <a:r>
              <a:rPr lang="en-IN" sz="4000" b="1" u="sng" dirty="0"/>
              <a:t>Existing System</a:t>
            </a:r>
          </a:p>
        </p:txBody>
      </p:sp>
      <p:sp>
        <p:nvSpPr>
          <p:cNvPr id="3" name="Subtitle 2">
            <a:extLst>
              <a:ext uri="{FF2B5EF4-FFF2-40B4-BE49-F238E27FC236}">
                <a16:creationId xmlns:a16="http://schemas.microsoft.com/office/drawing/2014/main" id="{54493926-2004-BD1B-1937-BDEBD632A8F4}"/>
              </a:ext>
            </a:extLst>
          </p:cNvPr>
          <p:cNvSpPr>
            <a:spLocks noGrp="1"/>
          </p:cNvSpPr>
          <p:nvPr>
            <p:ph type="subTitle" idx="1"/>
          </p:nvPr>
        </p:nvSpPr>
        <p:spPr>
          <a:xfrm>
            <a:off x="642257" y="1795008"/>
            <a:ext cx="10940143" cy="3930877"/>
          </a:xfrm>
        </p:spPr>
        <p:txBody>
          <a:bodyPr>
            <a:normAutofit/>
          </a:bodyPr>
          <a:lstStyle/>
          <a:p>
            <a:pPr algn="just"/>
            <a:r>
              <a:rPr lang="en-US" dirty="0"/>
              <a:t>Traditional hyperspectral image classification relies on </a:t>
            </a:r>
            <a:r>
              <a:rPr lang="en-US" b="1" dirty="0"/>
              <a:t>machine learning models</a:t>
            </a:r>
            <a:r>
              <a:rPr lang="en-US" dirty="0"/>
              <a:t> like SVM and Random Forest, which require manual feature extraction. These methods struggle with </a:t>
            </a:r>
            <a:r>
              <a:rPr lang="en-US" b="1" dirty="0"/>
              <a:t>high-dimensional data</a:t>
            </a:r>
            <a:r>
              <a:rPr lang="en-US" dirty="0"/>
              <a:t>, leading to increased computational complexity and lower accuracy. Visualization and interpretation of hyperspectral bands are often </a:t>
            </a:r>
            <a:r>
              <a:rPr lang="en-US" b="1" dirty="0"/>
              <a:t>limited and non-interactive</a:t>
            </a:r>
            <a:r>
              <a:rPr lang="en-US" dirty="0"/>
              <a:t>. Handling </a:t>
            </a:r>
            <a:r>
              <a:rPr lang="en-US" b="1" dirty="0"/>
              <a:t>class imbalance</a:t>
            </a:r>
            <a:r>
              <a:rPr lang="en-US" dirty="0"/>
              <a:t> in datasets remains a challenge, affecting model generalization. Additionally, </a:t>
            </a:r>
            <a:r>
              <a:rPr lang="en-US" b="1" dirty="0"/>
              <a:t>real-time processing and cloud deployment</a:t>
            </a:r>
            <a:r>
              <a:rPr lang="en-US" dirty="0"/>
              <a:t> are not well-optimized in existing systems.</a:t>
            </a:r>
          </a:p>
        </p:txBody>
      </p:sp>
    </p:spTree>
    <p:extLst>
      <p:ext uri="{BB962C8B-B14F-4D97-AF65-F5344CB8AC3E}">
        <p14:creationId xmlns:p14="http://schemas.microsoft.com/office/powerpoint/2010/main" val="2261552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D9256-4011-304A-4BBE-D8752A5E61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1F54F-F1BA-64FF-5686-3078ECF1AADC}"/>
              </a:ext>
            </a:extLst>
          </p:cNvPr>
          <p:cNvSpPr>
            <a:spLocks noGrp="1"/>
          </p:cNvSpPr>
          <p:nvPr>
            <p:ph type="ctrTitle"/>
          </p:nvPr>
        </p:nvSpPr>
        <p:spPr>
          <a:xfrm>
            <a:off x="729343" y="501877"/>
            <a:ext cx="9144000" cy="891494"/>
          </a:xfrm>
        </p:spPr>
        <p:txBody>
          <a:bodyPr>
            <a:normAutofit/>
          </a:bodyPr>
          <a:lstStyle/>
          <a:p>
            <a:pPr algn="l"/>
            <a:r>
              <a:rPr lang="en-IN" sz="4000" b="1" u="sng" dirty="0"/>
              <a:t>Proposed System</a:t>
            </a:r>
          </a:p>
        </p:txBody>
      </p:sp>
      <p:sp>
        <p:nvSpPr>
          <p:cNvPr id="3" name="Subtitle 2">
            <a:extLst>
              <a:ext uri="{FF2B5EF4-FFF2-40B4-BE49-F238E27FC236}">
                <a16:creationId xmlns:a16="http://schemas.microsoft.com/office/drawing/2014/main" id="{93930589-3414-57BB-E75D-21DFE1FAC67C}"/>
              </a:ext>
            </a:extLst>
          </p:cNvPr>
          <p:cNvSpPr>
            <a:spLocks noGrp="1"/>
          </p:cNvSpPr>
          <p:nvPr>
            <p:ph type="subTitle" idx="1"/>
          </p:nvPr>
        </p:nvSpPr>
        <p:spPr>
          <a:xfrm>
            <a:off x="642257" y="1795008"/>
            <a:ext cx="10940143" cy="3930877"/>
          </a:xfrm>
        </p:spPr>
        <p:txBody>
          <a:bodyPr>
            <a:normAutofit/>
          </a:bodyPr>
          <a:lstStyle/>
          <a:p>
            <a:pPr algn="just"/>
            <a:r>
              <a:rPr lang="en-US" dirty="0"/>
              <a:t>The proposed system utilizes Convolutional Neural Networks (CNNs) for automated feature extraction, achieving 96.2% classification accuracy in hyperspectral image analysis. A </a:t>
            </a:r>
            <a:r>
              <a:rPr lang="en-US" dirty="0" err="1"/>
              <a:t>Streamlit</a:t>
            </a:r>
            <a:r>
              <a:rPr lang="en-US" dirty="0"/>
              <a:t>-based UI enhances user interaction, enabling dynamic band selection, RGB composite generation, and real-time visualization. </a:t>
            </a:r>
          </a:p>
          <a:p>
            <a:pPr algn="just"/>
            <a:r>
              <a:rPr lang="en-US" dirty="0"/>
              <a:t>The model efficiently handles high-dimensional data, reducing computational complexity compared to traditional methods. Data augmentation and advanced AI architectures like </a:t>
            </a:r>
            <a:r>
              <a:rPr lang="en-US" dirty="0" err="1"/>
              <a:t>ResNet</a:t>
            </a:r>
            <a:r>
              <a:rPr lang="en-US" dirty="0"/>
              <a:t> and </a:t>
            </a:r>
            <a:r>
              <a:rPr lang="en-US" dirty="0" err="1"/>
              <a:t>EfficientNet</a:t>
            </a:r>
            <a:r>
              <a:rPr lang="en-US" dirty="0"/>
              <a:t> are integrated to address class imbalance and improve generalization. Future enhancements include cloud deployment and edge AI for real-time, scalable hyperspectral image processing.</a:t>
            </a:r>
          </a:p>
        </p:txBody>
      </p:sp>
    </p:spTree>
    <p:extLst>
      <p:ext uri="{BB962C8B-B14F-4D97-AF65-F5344CB8AC3E}">
        <p14:creationId xmlns:p14="http://schemas.microsoft.com/office/powerpoint/2010/main" val="2817864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8C02F-958C-ABB4-9ABD-1AD419097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C57574-4553-C172-6214-BB4E09F03E99}"/>
              </a:ext>
            </a:extLst>
          </p:cNvPr>
          <p:cNvSpPr>
            <a:spLocks noGrp="1"/>
          </p:cNvSpPr>
          <p:nvPr>
            <p:ph type="ctrTitle"/>
          </p:nvPr>
        </p:nvSpPr>
        <p:spPr>
          <a:xfrm>
            <a:off x="729343" y="501877"/>
            <a:ext cx="9144000" cy="891494"/>
          </a:xfrm>
        </p:spPr>
        <p:txBody>
          <a:bodyPr>
            <a:normAutofit/>
          </a:bodyPr>
          <a:lstStyle/>
          <a:p>
            <a:pPr algn="l"/>
            <a:r>
              <a:rPr lang="en-IN" sz="4000" b="1" u="sng" dirty="0"/>
              <a:t>LITERATURE REVIEW</a:t>
            </a:r>
          </a:p>
        </p:txBody>
      </p:sp>
      <p:sp>
        <p:nvSpPr>
          <p:cNvPr id="3" name="Subtitle 2">
            <a:extLst>
              <a:ext uri="{FF2B5EF4-FFF2-40B4-BE49-F238E27FC236}">
                <a16:creationId xmlns:a16="http://schemas.microsoft.com/office/drawing/2014/main" id="{CA38C80B-86CB-5AC1-A23B-FAA2EF6EE0DA}"/>
              </a:ext>
            </a:extLst>
          </p:cNvPr>
          <p:cNvSpPr>
            <a:spLocks noGrp="1"/>
          </p:cNvSpPr>
          <p:nvPr>
            <p:ph type="subTitle" idx="1"/>
          </p:nvPr>
        </p:nvSpPr>
        <p:spPr>
          <a:xfrm>
            <a:off x="642257" y="1795008"/>
            <a:ext cx="10940143" cy="3930877"/>
          </a:xfrm>
        </p:spPr>
        <p:txBody>
          <a:bodyPr>
            <a:normAutofit lnSpcReduction="10000"/>
          </a:bodyPr>
          <a:lstStyle/>
          <a:p>
            <a:pPr algn="just"/>
            <a:r>
              <a:rPr lang="en-US" dirty="0"/>
              <a:t>Recent studies highlight the effectiveness of </a:t>
            </a:r>
            <a:r>
              <a:rPr lang="en-US" b="1" dirty="0"/>
              <a:t>deep learning models</a:t>
            </a:r>
            <a:r>
              <a:rPr lang="en-US" dirty="0"/>
              <a:t>, particularly CNNs, in hyperspectral image classification due to their ability to extract spectral-spatial features automatically. </a:t>
            </a:r>
          </a:p>
          <a:p>
            <a:pPr algn="just"/>
            <a:r>
              <a:rPr lang="en-US" dirty="0"/>
              <a:t>Traditional methods like </a:t>
            </a:r>
            <a:r>
              <a:rPr lang="en-US" b="1" dirty="0"/>
              <a:t>Support Vector Machines (SVMs) and Random Forest</a:t>
            </a:r>
            <a:r>
              <a:rPr lang="en-US" dirty="0"/>
              <a:t> require manual feature engineering, limiting scalability and accuracy. Researchers have explored </a:t>
            </a:r>
            <a:r>
              <a:rPr lang="en-US" b="1" dirty="0"/>
              <a:t>dimensionality reduction techniques</a:t>
            </a:r>
            <a:r>
              <a:rPr lang="en-US" dirty="0"/>
              <a:t> like PCA to address computational challenges but with potential information loss.</a:t>
            </a:r>
          </a:p>
          <a:p>
            <a:pPr algn="just"/>
            <a:r>
              <a:rPr lang="en-US" dirty="0"/>
              <a:t> Studies also emphasize the need for </a:t>
            </a:r>
            <a:r>
              <a:rPr lang="en-US" b="1" dirty="0"/>
              <a:t>interactive visualization tools</a:t>
            </a:r>
            <a:r>
              <a:rPr lang="en-US" dirty="0"/>
              <a:t> to improve data interpretation and usability. Advancements in </a:t>
            </a:r>
            <a:r>
              <a:rPr lang="en-US" b="1" dirty="0"/>
              <a:t>transformer-based architectures and cloud computing</a:t>
            </a:r>
            <a:r>
              <a:rPr lang="en-US" dirty="0"/>
              <a:t> are emerging as promising solutions for real-time hyperspectral image analysis.</a:t>
            </a:r>
            <a:endParaRPr lang="en-IN" sz="3200" dirty="0"/>
          </a:p>
        </p:txBody>
      </p:sp>
    </p:spTree>
    <p:extLst>
      <p:ext uri="{BB962C8B-B14F-4D97-AF65-F5344CB8AC3E}">
        <p14:creationId xmlns:p14="http://schemas.microsoft.com/office/powerpoint/2010/main" val="1849450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23F0FC-2A0B-A89D-44BF-AA83E4AD5305}"/>
              </a:ext>
            </a:extLst>
          </p:cNvPr>
          <p:cNvSpPr txBox="1"/>
          <p:nvPr/>
        </p:nvSpPr>
        <p:spPr>
          <a:xfrm>
            <a:off x="623864" y="975732"/>
            <a:ext cx="10755086" cy="4524315"/>
          </a:xfrm>
          <a:prstGeom prst="rect">
            <a:avLst/>
          </a:prstGeom>
          <a:noFill/>
        </p:spPr>
        <p:txBody>
          <a:bodyPr wrap="square" rtlCol="0">
            <a:spAutoFit/>
          </a:bodyPr>
          <a:lstStyle/>
          <a:p>
            <a:r>
              <a:rPr lang="en-IN" sz="2400" b="1" dirty="0"/>
              <a:t>Modules:</a:t>
            </a:r>
          </a:p>
          <a:p>
            <a:pPr>
              <a:buFont typeface="+mj-lt"/>
              <a:buAutoNum type="arabicPeriod"/>
            </a:pPr>
            <a:r>
              <a:rPr lang="en-IN" sz="2400" b="1" dirty="0"/>
              <a:t>Data </a:t>
            </a:r>
            <a:r>
              <a:rPr lang="en-IN" sz="2400" b="1" dirty="0" err="1"/>
              <a:t>Preprocessing</a:t>
            </a:r>
            <a:r>
              <a:rPr lang="en-IN" sz="2400" dirty="0"/>
              <a:t> – Handles hyperspectral image loading, noise reduction, normalization, and dimensionality reduction.</a:t>
            </a:r>
          </a:p>
          <a:p>
            <a:pPr>
              <a:buFont typeface="+mj-lt"/>
              <a:buAutoNum type="arabicPeriod"/>
            </a:pPr>
            <a:r>
              <a:rPr lang="en-IN" sz="2400" b="1" dirty="0"/>
              <a:t>Feature Extraction &amp; Classification</a:t>
            </a:r>
            <a:r>
              <a:rPr lang="en-IN" sz="2400" dirty="0"/>
              <a:t> – Uses </a:t>
            </a:r>
            <a:r>
              <a:rPr lang="en-IN" sz="2400" b="1" dirty="0"/>
              <a:t>Convolutional Neural Networks (CNNs)</a:t>
            </a:r>
            <a:r>
              <a:rPr lang="en-IN" sz="2400" dirty="0"/>
              <a:t> to automatically learn spectral-spatial features from hyperspectral data.</a:t>
            </a:r>
          </a:p>
          <a:p>
            <a:pPr>
              <a:buFont typeface="+mj-lt"/>
              <a:buAutoNum type="arabicPeriod"/>
            </a:pPr>
            <a:r>
              <a:rPr lang="en-IN" sz="2400" b="1" dirty="0"/>
              <a:t>RGB Composite &amp; Band Selection</a:t>
            </a:r>
            <a:r>
              <a:rPr lang="en-IN" sz="2400" dirty="0"/>
              <a:t> – Generates RGB composite images and allows users to explore different hyperspectral bands.</a:t>
            </a:r>
          </a:p>
          <a:p>
            <a:pPr>
              <a:buFont typeface="+mj-lt"/>
              <a:buAutoNum type="arabicPeriod"/>
            </a:pPr>
            <a:r>
              <a:rPr lang="en-IN" sz="2400" b="1" dirty="0"/>
              <a:t>Interactive Visualization</a:t>
            </a:r>
            <a:r>
              <a:rPr lang="en-IN" sz="2400" dirty="0"/>
              <a:t> – A </a:t>
            </a:r>
            <a:r>
              <a:rPr lang="en-IN" sz="2400" b="1" dirty="0" err="1"/>
              <a:t>Streamlit</a:t>
            </a:r>
            <a:r>
              <a:rPr lang="en-IN" sz="2400" b="1" dirty="0"/>
              <a:t>-based UI</a:t>
            </a:r>
            <a:r>
              <a:rPr lang="en-IN" sz="2400" dirty="0"/>
              <a:t> enables real-time data exploration, classification results, and ground truth comparisons.</a:t>
            </a:r>
          </a:p>
          <a:p>
            <a:pPr>
              <a:buFont typeface="+mj-lt"/>
              <a:buAutoNum type="arabicPeriod"/>
            </a:pPr>
            <a:r>
              <a:rPr lang="en-IN" sz="2400" b="1" dirty="0"/>
              <a:t>Model Deployment &amp; Performance Analysis</a:t>
            </a:r>
            <a:r>
              <a:rPr lang="en-IN" sz="2400" dirty="0"/>
              <a:t> – Evaluates accuracy, precision, recall, and F1-score; optimizes for cloud deployment and real-time inference.</a:t>
            </a:r>
          </a:p>
          <a:p>
            <a:pPr algn="just"/>
            <a:endParaRPr lang="en-IN" sz="2400" dirty="0"/>
          </a:p>
        </p:txBody>
      </p:sp>
    </p:spTree>
    <p:extLst>
      <p:ext uri="{BB962C8B-B14F-4D97-AF65-F5344CB8AC3E}">
        <p14:creationId xmlns:p14="http://schemas.microsoft.com/office/powerpoint/2010/main" val="4101117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7BE60-D87A-579B-36CB-ED5A4B56B93F}"/>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36F26335-A045-992D-5D71-84BF82BC0A0A}"/>
              </a:ext>
            </a:extLst>
          </p:cNvPr>
          <p:cNvSpPr>
            <a:spLocks noGrp="1" noChangeArrowheads="1"/>
          </p:cNvSpPr>
          <p:nvPr>
            <p:ph idx="1"/>
          </p:nvPr>
        </p:nvSpPr>
        <p:spPr bwMode="auto">
          <a:xfrm>
            <a:off x="531541" y="754349"/>
            <a:ext cx="11128917"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000" b="1" dirty="0"/>
              <a:t>Algorithms Used:</a:t>
            </a:r>
          </a:p>
          <a:p>
            <a:pPr>
              <a:buFont typeface="+mj-lt"/>
              <a:buAutoNum type="arabicPeriod"/>
            </a:pPr>
            <a:r>
              <a:rPr lang="en-IN" sz="2000" b="1" dirty="0"/>
              <a:t>Convolutional Neural Networks (CNNs)</a:t>
            </a:r>
            <a:r>
              <a:rPr lang="en-IN" sz="2000" dirty="0"/>
              <a:t> – Core deep learning model for hyperspectral image classification.</a:t>
            </a:r>
          </a:p>
          <a:p>
            <a:pPr>
              <a:buFont typeface="+mj-lt"/>
              <a:buAutoNum type="arabicPeriod"/>
            </a:pPr>
            <a:r>
              <a:rPr lang="en-IN" sz="2000" b="1" dirty="0"/>
              <a:t>Principal Component Analysis (PCA)</a:t>
            </a:r>
            <a:r>
              <a:rPr lang="en-IN" sz="2000" dirty="0"/>
              <a:t> – Reduces dimensionality while preserving essential spectral features.</a:t>
            </a:r>
          </a:p>
          <a:p>
            <a:pPr>
              <a:buFont typeface="+mj-lt"/>
              <a:buAutoNum type="arabicPeriod"/>
            </a:pPr>
            <a:r>
              <a:rPr lang="en-IN" sz="2000" b="1" dirty="0" err="1"/>
              <a:t>Softmax</a:t>
            </a:r>
            <a:r>
              <a:rPr lang="en-IN" sz="2000" b="1" dirty="0"/>
              <a:t> Classifier</a:t>
            </a:r>
            <a:r>
              <a:rPr lang="en-IN" sz="2000" dirty="0"/>
              <a:t> – Final classification layer in CNN for multi-class prediction.</a:t>
            </a:r>
          </a:p>
          <a:p>
            <a:pPr>
              <a:buFont typeface="+mj-lt"/>
              <a:buAutoNum type="arabicPeriod"/>
            </a:pPr>
            <a:r>
              <a:rPr lang="en-IN" sz="2000" b="1" dirty="0"/>
              <a:t>Data Augmentation Techniques</a:t>
            </a:r>
            <a:r>
              <a:rPr lang="en-IN" sz="2000" dirty="0"/>
              <a:t> – Synthetic data generation to address class imbalance issues.</a:t>
            </a:r>
          </a:p>
          <a:p>
            <a:pPr>
              <a:buFont typeface="+mj-lt"/>
              <a:buAutoNum type="arabicPeriod"/>
            </a:pPr>
            <a:r>
              <a:rPr lang="en-IN" sz="2000" b="1" dirty="0"/>
              <a:t>Adam Optimizer &amp; Cross-Entropy Loss</a:t>
            </a:r>
            <a:r>
              <a:rPr lang="en-IN" sz="2000" dirty="0"/>
              <a:t> – Used for efficient model training and optimization.</a:t>
            </a:r>
          </a:p>
        </p:txBody>
      </p:sp>
    </p:spTree>
    <p:extLst>
      <p:ext uri="{BB962C8B-B14F-4D97-AF65-F5344CB8AC3E}">
        <p14:creationId xmlns:p14="http://schemas.microsoft.com/office/powerpoint/2010/main" val="39512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E249F-B978-9CBB-F3B3-5BC92F7B2DCB}"/>
            </a:ext>
          </a:extLst>
        </p:cNvPr>
        <p:cNvGrpSpPr/>
        <p:nvPr/>
      </p:nvGrpSpPr>
      <p:grpSpPr>
        <a:xfrm>
          <a:off x="0" y="0"/>
          <a:ext cx="0" cy="0"/>
          <a:chOff x="0" y="0"/>
          <a:chExt cx="0" cy="0"/>
        </a:xfrm>
      </p:grpSpPr>
      <p:sp>
        <p:nvSpPr>
          <p:cNvPr id="5" name="Rectangle 3">
            <a:extLst>
              <a:ext uri="{FF2B5EF4-FFF2-40B4-BE49-F238E27FC236}">
                <a16:creationId xmlns:a16="http://schemas.microsoft.com/office/drawing/2014/main" id="{EFDC887A-D723-44D5-93E8-9821E9171598}"/>
              </a:ext>
            </a:extLst>
          </p:cNvPr>
          <p:cNvSpPr>
            <a:spLocks noGrp="1" noChangeArrowheads="1"/>
          </p:cNvSpPr>
          <p:nvPr>
            <p:ph type="subTitle" idx="1"/>
          </p:nvPr>
        </p:nvSpPr>
        <p:spPr bwMode="auto">
          <a:xfrm>
            <a:off x="719357" y="516921"/>
            <a:ext cx="9801498" cy="5824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IN" sz="1800" b="1" u="sng" dirty="0"/>
              <a:t>Software Components:</a:t>
            </a:r>
          </a:p>
          <a:p>
            <a:pPr algn="l">
              <a:buFont typeface="+mj-lt"/>
              <a:buAutoNum type="arabicPeriod"/>
            </a:pPr>
            <a:r>
              <a:rPr lang="en-IN" sz="1800" b="1" dirty="0"/>
              <a:t>Programming Language</a:t>
            </a:r>
            <a:r>
              <a:rPr lang="en-IN" sz="1800" dirty="0"/>
              <a:t>: Python (for deep learning and UI development)</a:t>
            </a:r>
          </a:p>
          <a:p>
            <a:pPr algn="l">
              <a:buFont typeface="+mj-lt"/>
              <a:buAutoNum type="arabicPeriod"/>
            </a:pPr>
            <a:r>
              <a:rPr lang="en-IN" sz="1800" b="1" dirty="0"/>
              <a:t>Frameworks &amp; Libraries</a:t>
            </a:r>
            <a:r>
              <a:rPr lang="en-IN" sz="1800" dirty="0"/>
              <a:t>:</a:t>
            </a:r>
          </a:p>
          <a:p>
            <a:pPr marL="742950" lvl="1" indent="-285750" algn="l">
              <a:buFont typeface="+mj-lt"/>
              <a:buAutoNum type="arabicPeriod"/>
            </a:pPr>
            <a:r>
              <a:rPr lang="en-IN" sz="1600" b="1" dirty="0"/>
              <a:t>TensorFlow/</a:t>
            </a:r>
            <a:r>
              <a:rPr lang="en-IN" sz="1600" b="1" dirty="0" err="1"/>
              <a:t>Keras</a:t>
            </a:r>
            <a:r>
              <a:rPr lang="en-IN" sz="1600" b="1" dirty="0"/>
              <a:t> or </a:t>
            </a:r>
            <a:r>
              <a:rPr lang="en-IN" sz="1600" b="1" dirty="0" err="1"/>
              <a:t>PyTorch</a:t>
            </a:r>
            <a:r>
              <a:rPr lang="en-IN" sz="1600" dirty="0"/>
              <a:t> – For building and training CNN models</a:t>
            </a:r>
          </a:p>
          <a:p>
            <a:pPr marL="742950" lvl="1" indent="-285750" algn="l">
              <a:buFont typeface="+mj-lt"/>
              <a:buAutoNum type="arabicPeriod"/>
            </a:pPr>
            <a:r>
              <a:rPr lang="en-IN" sz="1600" b="1" dirty="0"/>
              <a:t>OpenCV</a:t>
            </a:r>
            <a:r>
              <a:rPr lang="en-IN" sz="1600" dirty="0"/>
              <a:t> – For image processing and manipulation</a:t>
            </a:r>
          </a:p>
          <a:p>
            <a:pPr marL="742950" lvl="1" indent="-285750" algn="l">
              <a:buFont typeface="+mj-lt"/>
              <a:buAutoNum type="arabicPeriod"/>
            </a:pPr>
            <a:r>
              <a:rPr lang="en-IN" sz="1600" b="1" dirty="0"/>
              <a:t>Scikit-learn</a:t>
            </a:r>
            <a:r>
              <a:rPr lang="en-IN" sz="1600" dirty="0"/>
              <a:t> – For </a:t>
            </a:r>
            <a:r>
              <a:rPr lang="en-IN" sz="1600" dirty="0" err="1"/>
              <a:t>preprocessing</a:t>
            </a:r>
            <a:r>
              <a:rPr lang="en-IN" sz="1600" dirty="0"/>
              <a:t>, feature extraction, and evaluation metrics</a:t>
            </a:r>
          </a:p>
          <a:p>
            <a:pPr marL="742950" lvl="1" indent="-285750" algn="l">
              <a:buFont typeface="+mj-lt"/>
              <a:buAutoNum type="arabicPeriod"/>
            </a:pPr>
            <a:r>
              <a:rPr lang="en-IN" sz="1600" b="1" dirty="0"/>
              <a:t>Pandas &amp; NumPy</a:t>
            </a:r>
            <a:r>
              <a:rPr lang="en-IN" sz="1600" dirty="0"/>
              <a:t> – For handling and processing hyperspectral data</a:t>
            </a:r>
          </a:p>
          <a:p>
            <a:pPr marL="742950" lvl="1" indent="-285750" algn="l">
              <a:buFont typeface="+mj-lt"/>
              <a:buAutoNum type="arabicPeriod"/>
            </a:pPr>
            <a:r>
              <a:rPr lang="en-IN" sz="1600" b="1" dirty="0"/>
              <a:t>Matplotlib &amp; Seaborn</a:t>
            </a:r>
            <a:r>
              <a:rPr lang="en-IN" sz="1600" dirty="0"/>
              <a:t> – For data visualization</a:t>
            </a:r>
          </a:p>
          <a:p>
            <a:pPr marL="742950" lvl="1" indent="-285750" algn="l">
              <a:buFont typeface="+mj-lt"/>
              <a:buAutoNum type="arabicPeriod"/>
            </a:pPr>
            <a:r>
              <a:rPr lang="en-IN" sz="1600" b="1" dirty="0" err="1"/>
              <a:t>Streamlit</a:t>
            </a:r>
            <a:r>
              <a:rPr lang="en-IN" sz="1600" dirty="0"/>
              <a:t> – For developing an interactive web-based UI</a:t>
            </a:r>
          </a:p>
          <a:p>
            <a:pPr algn="l"/>
            <a:r>
              <a:rPr lang="en-IN" sz="1800" b="1" u="sng" dirty="0"/>
              <a:t>Hardware Components:</a:t>
            </a:r>
          </a:p>
          <a:p>
            <a:pPr algn="l">
              <a:buFont typeface="+mj-lt"/>
              <a:buAutoNum type="arabicPeriod"/>
            </a:pPr>
            <a:r>
              <a:rPr lang="en-IN" sz="1800" b="1" dirty="0"/>
              <a:t>Processor</a:t>
            </a:r>
            <a:r>
              <a:rPr lang="en-IN" sz="1800" dirty="0"/>
              <a:t>: Minimum </a:t>
            </a:r>
            <a:r>
              <a:rPr lang="en-IN" sz="1800" b="1" dirty="0"/>
              <a:t>Intel Core i7 / AMD </a:t>
            </a:r>
            <a:r>
              <a:rPr lang="en-IN" sz="1800" b="1" dirty="0" err="1"/>
              <a:t>Ryzen</a:t>
            </a:r>
            <a:r>
              <a:rPr lang="en-IN" sz="1800" b="1" dirty="0"/>
              <a:t> 7</a:t>
            </a:r>
            <a:r>
              <a:rPr lang="en-IN" sz="1800" dirty="0"/>
              <a:t> (Recommended: GPU-based computing for faster training)</a:t>
            </a:r>
          </a:p>
          <a:p>
            <a:pPr algn="l">
              <a:buFont typeface="+mj-lt"/>
              <a:buAutoNum type="arabicPeriod"/>
            </a:pPr>
            <a:r>
              <a:rPr lang="en-IN" sz="1800" b="1" dirty="0"/>
              <a:t>RAM</a:t>
            </a:r>
            <a:r>
              <a:rPr lang="en-IN" sz="1800" dirty="0"/>
              <a:t>: Minimum </a:t>
            </a:r>
            <a:r>
              <a:rPr lang="en-IN" sz="1800" b="1" dirty="0"/>
              <a:t>16GB</a:t>
            </a:r>
            <a:r>
              <a:rPr lang="en-IN" sz="1800" dirty="0"/>
              <a:t> (Recommended: </a:t>
            </a:r>
            <a:r>
              <a:rPr lang="en-IN" sz="1800" b="1" dirty="0"/>
              <a:t>32GB</a:t>
            </a:r>
            <a:r>
              <a:rPr lang="en-IN" sz="1800" dirty="0"/>
              <a:t> for handling large hyperspectral datasets)</a:t>
            </a:r>
          </a:p>
          <a:p>
            <a:pPr algn="l">
              <a:buFont typeface="+mj-lt"/>
              <a:buAutoNum type="arabicPeriod"/>
            </a:pPr>
            <a:r>
              <a:rPr lang="en-IN" sz="1800" b="1" dirty="0"/>
              <a:t>Storage</a:t>
            </a:r>
            <a:r>
              <a:rPr lang="en-IN" sz="1800" dirty="0"/>
              <a:t>: Minimum </a:t>
            </a:r>
            <a:r>
              <a:rPr lang="en-IN" sz="1800" b="1" dirty="0"/>
              <a:t>512GB SSD</a:t>
            </a:r>
            <a:r>
              <a:rPr lang="en-IN" sz="1800" dirty="0"/>
              <a:t> (Recommended: </a:t>
            </a:r>
            <a:r>
              <a:rPr lang="en-IN" sz="1800" b="1" dirty="0"/>
              <a:t>1TB SSD</a:t>
            </a:r>
            <a:r>
              <a:rPr lang="en-IN" sz="1800" dirty="0"/>
              <a:t> for faster data processing)</a:t>
            </a:r>
          </a:p>
          <a:p>
            <a:pPr algn="l">
              <a:buFont typeface="+mj-lt"/>
              <a:buAutoNum type="arabicPeriod"/>
            </a:pPr>
            <a:r>
              <a:rPr lang="en-IN" sz="1800" b="1" dirty="0"/>
              <a:t>GPU (Highly Recommended)</a:t>
            </a:r>
            <a:r>
              <a:rPr lang="en-IN" sz="1800" dirty="0"/>
              <a:t>: NVIDIA </a:t>
            </a:r>
            <a:r>
              <a:rPr lang="en-IN" sz="1800" b="1" dirty="0"/>
              <a:t>RTX 3060 or higher</a:t>
            </a:r>
            <a:r>
              <a:rPr lang="en-IN" sz="1800" dirty="0"/>
              <a:t> (Recommended: RTX 3090/Tesla A100 for deep learning tasks)</a:t>
            </a:r>
          </a:p>
          <a:p>
            <a:pPr algn="l">
              <a:buFont typeface="+mj-lt"/>
              <a:buAutoNum type="arabicPeriod"/>
            </a:pPr>
            <a:r>
              <a:rPr lang="en-IN" sz="1800" b="1" dirty="0"/>
              <a:t>Cloud GPU (Optional for Deployment)</a:t>
            </a:r>
            <a:r>
              <a:rPr lang="en-IN" sz="1800" dirty="0"/>
              <a:t>: Google </a:t>
            </a:r>
            <a:r>
              <a:rPr lang="en-IN" sz="1800" dirty="0" err="1"/>
              <a:t>Colab</a:t>
            </a:r>
            <a:r>
              <a:rPr lang="en-IN" sz="1800" dirty="0"/>
              <a:t> Pro, AWS EC2 (GPU instances), or Azure ML for large-scale inference</a:t>
            </a:r>
          </a:p>
        </p:txBody>
      </p:sp>
    </p:spTree>
    <p:extLst>
      <p:ext uri="{BB962C8B-B14F-4D97-AF65-F5344CB8AC3E}">
        <p14:creationId xmlns:p14="http://schemas.microsoft.com/office/powerpoint/2010/main" val="2454077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479</TotalTime>
  <Words>1087</Words>
  <Application>Microsoft Office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Predicting Poverty Level from Satellite Imagery</vt:lpstr>
      <vt:lpstr>Abstract</vt:lpstr>
      <vt:lpstr>Introduction</vt:lpstr>
      <vt:lpstr>Existing System</vt:lpstr>
      <vt:lpstr>Proposed System</vt:lpstr>
      <vt:lpstr>LITERATURE REVIEW</vt:lpstr>
      <vt:lpstr>PowerPoint Presentation</vt:lpstr>
      <vt:lpstr>PowerPoint Presentation</vt:lpstr>
      <vt:lpstr>PowerPoint Presentation</vt:lpstr>
      <vt:lpstr>Block Diagram  </vt:lpstr>
      <vt:lpstr>UML Diagrams</vt:lpstr>
      <vt:lpstr>Usecase Diagrams</vt:lpstr>
      <vt:lpstr>Data Flow Diagrams</vt:lpstr>
      <vt:lpstr>Sequance Diagrams</vt:lpstr>
      <vt:lpstr>Active Diagrams</vt:lpstr>
      <vt:lpstr>Final Output</vt:lpstr>
      <vt:lpstr>Final Output</vt:lpstr>
      <vt:lpstr>Final Output</vt:lpstr>
      <vt:lpstr>Final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Poverty Level from Satellite Imagery</dc:title>
  <dc:creator>Subramanyam Rekhandar</dc:creator>
  <cp:lastModifiedBy>Subramanyam Rekhandar</cp:lastModifiedBy>
  <cp:revision>3</cp:revision>
  <dcterms:created xsi:type="dcterms:W3CDTF">2024-12-03T07:11:17Z</dcterms:created>
  <dcterms:modified xsi:type="dcterms:W3CDTF">2025-02-01T16:21:04Z</dcterms:modified>
</cp:coreProperties>
</file>