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03-12-2024</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03-12-2024</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IN" sz="2800" b="1" kern="100" dirty="0">
                <a:effectLst/>
                <a:latin typeface="Times New Roman" panose="02020603050405020304" pitchFamily="18" charset="0"/>
                <a:ea typeface="Aptos" panose="020B0004020202020204" pitchFamily="34" charset="0"/>
                <a:cs typeface="Gautami" panose="020B0502040204020203" pitchFamily="34" charset="0"/>
              </a:rPr>
              <a:t>CYBERBULLYING PREDICTION USING MACHINE LEARNING</a:t>
            </a:r>
            <a:br>
              <a:rPr lang="en-IN" sz="2800" kern="100" dirty="0">
                <a:effectLst/>
                <a:latin typeface="Aptos" panose="020B0004020202020204" pitchFamily="34" charset="0"/>
                <a:ea typeface="Aptos" panose="020B0004020202020204" pitchFamily="34" charset="0"/>
                <a:cs typeface="Gautami" panose="020B0502040204020203" pitchFamily="34" charset="0"/>
              </a:rPr>
            </a:br>
            <a:endParaRPr lang="en-IN" sz="6000" dirty="0"/>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021A4A-889F-7541-02FC-BCCA4ED49AE2}"/>
              </a:ext>
            </a:extLst>
          </p:cNvPr>
          <p:cNvSpPr>
            <a:spLocks noGrp="1" noChangeArrowheads="1"/>
          </p:cNvSpPr>
          <p:nvPr>
            <p:ph idx="1"/>
          </p:nvPr>
        </p:nvSpPr>
        <p:spPr bwMode="auto">
          <a:xfrm>
            <a:off x="858643" y="628765"/>
            <a:ext cx="10493297" cy="603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AutoNum type="arabicPeriod"/>
            </a:pPr>
            <a:r>
              <a:rPr lang="en-IN" sz="2400" b="1" dirty="0"/>
              <a:t>ML Kit</a:t>
            </a:r>
          </a:p>
          <a:p>
            <a:r>
              <a:rPr lang="en-IN" sz="2400" b="1" dirty="0"/>
              <a:t>scikit-learn (</a:t>
            </a:r>
            <a:r>
              <a:rPr lang="en-IN" sz="2400" b="1" dirty="0" err="1"/>
              <a:t>sklearn</a:t>
            </a:r>
            <a:r>
              <a:rPr lang="en-IN" sz="2400" b="1" dirty="0"/>
              <a:t>)</a:t>
            </a:r>
            <a:r>
              <a:rPr lang="en-IN" sz="2400" dirty="0"/>
              <a:t>: Provides efficient tools for machine learning tasks like classification, regression, and clustering, used for algorithms like Logistic Regression and SVM.</a:t>
            </a:r>
          </a:p>
          <a:p>
            <a:r>
              <a:rPr lang="en-IN" sz="2400" b="1" dirty="0"/>
              <a:t>NLTK (Natural Language Toolkit)</a:t>
            </a:r>
            <a:r>
              <a:rPr lang="en-IN" sz="2400" dirty="0"/>
              <a:t>: Used for preprocessing text data, including tokenization, stemming, and stop word removal.</a:t>
            </a:r>
          </a:p>
          <a:p>
            <a:pPr marL="0" indent="0">
              <a:buNone/>
            </a:pPr>
            <a:endParaRPr lang="en-IN" sz="2400" dirty="0"/>
          </a:p>
          <a:p>
            <a:pPr marL="0" indent="0">
              <a:buNone/>
            </a:pPr>
            <a:r>
              <a:rPr lang="en-IN" sz="2400" b="1" dirty="0"/>
              <a:t>2. Machine Learning Algorithms</a:t>
            </a:r>
          </a:p>
          <a:p>
            <a:r>
              <a:rPr lang="en-IN" sz="2400" b="1" dirty="0"/>
              <a:t>Support Vector Machines (SVM)</a:t>
            </a:r>
            <a:r>
              <a:rPr lang="en-IN" sz="2400" dirty="0"/>
              <a:t>: Effective for text classification tasks, identifying patterns in high-dimensional data.</a:t>
            </a:r>
          </a:p>
          <a:p>
            <a:r>
              <a:rPr lang="en-IN" sz="2400" b="1" dirty="0"/>
              <a:t>Random Forest</a:t>
            </a:r>
            <a:r>
              <a:rPr lang="en-IN" sz="2400" dirty="0"/>
              <a:t>: An ensemble method combining multiple decision trees for robust and accurate predictions.</a:t>
            </a:r>
          </a:p>
          <a:p>
            <a:endParaRPr lang="en-IN" sz="3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11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7BE60-D87A-579B-36CB-ED5A4B56B93F}"/>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6F26335-A045-992D-5D71-84BF82BC0A0A}"/>
              </a:ext>
            </a:extLst>
          </p:cNvPr>
          <p:cNvSpPr>
            <a:spLocks noGrp="1" noChangeArrowheads="1"/>
          </p:cNvSpPr>
          <p:nvPr>
            <p:ph idx="1"/>
          </p:nvPr>
        </p:nvSpPr>
        <p:spPr bwMode="auto">
          <a:xfrm>
            <a:off x="602166" y="1294952"/>
            <a:ext cx="1112891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b="1" dirty="0"/>
              <a:t>3. Flask</a:t>
            </a:r>
          </a:p>
          <a:p>
            <a:r>
              <a:rPr lang="en-US" sz="2400" b="1" dirty="0"/>
              <a:t>RESTful API Creation</a:t>
            </a:r>
            <a:r>
              <a:rPr lang="en-US" sz="2400" dirty="0"/>
              <a:t>: Flask is used to create endpoints that serve the cyberbullying detection model in real time.</a:t>
            </a:r>
          </a:p>
          <a:p>
            <a:r>
              <a:rPr lang="en-US" sz="2400" b="1" dirty="0"/>
              <a:t>Model Deployment</a:t>
            </a:r>
            <a:r>
              <a:rPr lang="en-US" sz="2400" dirty="0"/>
              <a:t>: Facilitates deploying the trained model as a web service accessible to various platforms.</a:t>
            </a:r>
          </a:p>
          <a:p>
            <a:pPr marL="0" indent="0">
              <a:buNone/>
            </a:pPr>
            <a:r>
              <a:rPr lang="en-US" sz="2400" b="1" dirty="0"/>
              <a:t>4. Python Libraries</a:t>
            </a:r>
          </a:p>
          <a:p>
            <a:r>
              <a:rPr lang="en-US" sz="2400" b="1" dirty="0"/>
              <a:t>Pandas</a:t>
            </a:r>
            <a:r>
              <a:rPr lang="en-US" sz="2400" dirty="0"/>
              <a:t>: Used for data manipulation and cleaning, ensuring high-quality input for ML models.</a:t>
            </a:r>
          </a:p>
          <a:p>
            <a:r>
              <a:rPr lang="en-US" sz="2400" b="1" dirty="0"/>
              <a:t>Matplotlib</a:t>
            </a:r>
            <a:r>
              <a:rPr lang="en-US" sz="2400" dirty="0"/>
              <a:t>: Provides visualization tools for analyzing and presenting data and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2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4B8EE4A-D9B0-4B4C-9FA0-B501A957B599}"/>
              </a:ext>
            </a:extLst>
          </p:cNvPr>
          <p:cNvSpPr>
            <a:spLocks noGrp="1"/>
          </p:cNvSpPr>
          <p:nvPr>
            <p:ph type="subTitle" idx="1"/>
          </p:nvPr>
        </p:nvSpPr>
        <p:spPr>
          <a:xfrm>
            <a:off x="576944" y="1076551"/>
            <a:ext cx="10755086" cy="4464278"/>
          </a:xfrm>
        </p:spPr>
        <p:txBody>
          <a:bodyPr>
            <a:normAutofit lnSpcReduction="10000"/>
          </a:bodyPr>
          <a:lstStyle/>
          <a:p>
            <a:pPr algn="just"/>
            <a:r>
              <a:rPr lang="en-IN" b="1" dirty="0"/>
              <a:t>Software Components</a:t>
            </a:r>
          </a:p>
          <a:p>
            <a:pPr algn="just">
              <a:buFont typeface="+mj-lt"/>
              <a:buAutoNum type="arabicPeriod"/>
            </a:pPr>
            <a:r>
              <a:rPr lang="en-IN" b="1" dirty="0"/>
              <a:t>Python</a:t>
            </a:r>
            <a:r>
              <a:rPr lang="en-IN" dirty="0"/>
              <a:t>: The primary programming language for implementing machine learning models and data processing workflows.</a:t>
            </a:r>
          </a:p>
          <a:p>
            <a:pPr algn="just">
              <a:buFont typeface="+mj-lt"/>
              <a:buAutoNum type="arabicPeriod"/>
            </a:pPr>
            <a:r>
              <a:rPr lang="en-IN" b="1" dirty="0" err="1"/>
              <a:t>Jupyter</a:t>
            </a:r>
            <a:r>
              <a:rPr lang="en-IN" b="1" dirty="0"/>
              <a:t> Notebook</a:t>
            </a:r>
            <a:r>
              <a:rPr lang="en-IN" dirty="0"/>
              <a:t>: An interactive development environment used for coding, testing, and visualizing data and results.</a:t>
            </a:r>
          </a:p>
          <a:p>
            <a:pPr algn="just"/>
            <a:endParaRPr lang="en-IN" dirty="0"/>
          </a:p>
          <a:p>
            <a:pPr algn="just"/>
            <a:r>
              <a:rPr lang="en-IN" b="1" dirty="0"/>
              <a:t>Hardware Components</a:t>
            </a:r>
          </a:p>
          <a:p>
            <a:pPr algn="just">
              <a:buFont typeface="+mj-lt"/>
              <a:buAutoNum type="arabicPeriod"/>
            </a:pPr>
            <a:r>
              <a:rPr lang="en-IN" b="1" dirty="0"/>
              <a:t>Processor</a:t>
            </a:r>
            <a:r>
              <a:rPr lang="en-IN" dirty="0"/>
              <a:t>: A multi-core processor, such as Intel i5 or above, for handling computational tasks efficiently.</a:t>
            </a:r>
          </a:p>
          <a:p>
            <a:pPr algn="just">
              <a:buFont typeface="+mj-lt"/>
              <a:buAutoNum type="arabicPeriod"/>
            </a:pPr>
            <a:r>
              <a:rPr lang="en-IN" b="1" dirty="0"/>
              <a:t>RAM</a:t>
            </a:r>
            <a:r>
              <a:rPr lang="en-IN" dirty="0"/>
              <a:t>: Minimum 8GB RAM to support data preprocessing, training, and testing machine learning models.</a:t>
            </a:r>
          </a:p>
          <a:p>
            <a:pPr marL="514350" indent="-514350" algn="just">
              <a:buAutoNum type="arabicPeriod"/>
            </a:pPr>
            <a:endParaRPr lang="en-IN" sz="3200" dirty="0"/>
          </a:p>
        </p:txBody>
      </p:sp>
    </p:spTree>
    <p:extLst>
      <p:ext uri="{BB962C8B-B14F-4D97-AF65-F5344CB8AC3E}">
        <p14:creationId xmlns:p14="http://schemas.microsoft.com/office/powerpoint/2010/main" val="245407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descr="A diagram of a company&#10;&#10;Description automatically generated">
            <a:extLst>
              <a:ext uri="{FF2B5EF4-FFF2-40B4-BE49-F238E27FC236}">
                <a16:creationId xmlns:a16="http://schemas.microsoft.com/office/drawing/2014/main" id="{B2BD0738-07E6-855B-026A-C7AB6F6F8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324" y="1931776"/>
            <a:ext cx="10121447" cy="3402223"/>
          </a:xfrm>
          <a:prstGeom prst="rect">
            <a:avLst/>
          </a:prstGeom>
        </p:spPr>
      </p:pic>
    </p:spTree>
    <p:extLst>
      <p:ext uri="{BB962C8B-B14F-4D97-AF65-F5344CB8AC3E}">
        <p14:creationId xmlns:p14="http://schemas.microsoft.com/office/powerpoint/2010/main" val="394498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Picture 3">
            <a:extLst>
              <a:ext uri="{FF2B5EF4-FFF2-40B4-BE49-F238E27FC236}">
                <a16:creationId xmlns:a16="http://schemas.microsoft.com/office/drawing/2014/main" id="{362EB74A-8BA9-C21C-96AB-E11E5CDB16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2331" y="1646419"/>
            <a:ext cx="7143967" cy="4308067"/>
          </a:xfrm>
          <a:prstGeom prst="rect">
            <a:avLst/>
          </a:prstGeom>
          <a:noFill/>
          <a:ln>
            <a:noFill/>
          </a:ln>
        </p:spPr>
      </p:pic>
    </p:spTree>
    <p:extLst>
      <p:ext uri="{BB962C8B-B14F-4D97-AF65-F5344CB8AC3E}">
        <p14:creationId xmlns:p14="http://schemas.microsoft.com/office/powerpoint/2010/main" val="20017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3" name="Picture 2">
            <a:extLst>
              <a:ext uri="{FF2B5EF4-FFF2-40B4-BE49-F238E27FC236}">
                <a16:creationId xmlns:a16="http://schemas.microsoft.com/office/drawing/2014/main" id="{B1CEF7FF-A05B-E642-DA45-BA58E350A0F5}"/>
              </a:ext>
            </a:extLst>
          </p:cNvPr>
          <p:cNvPicPr>
            <a:picLocks noChangeAspect="1"/>
          </p:cNvPicPr>
          <p:nvPr/>
        </p:nvPicPr>
        <p:blipFill>
          <a:blip r:embed="rId2"/>
          <a:stretch>
            <a:fillRect/>
          </a:stretch>
        </p:blipFill>
        <p:spPr>
          <a:xfrm>
            <a:off x="3820886" y="1605597"/>
            <a:ext cx="4057241" cy="4151209"/>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4" name="Picture 3">
            <a:extLst>
              <a:ext uri="{FF2B5EF4-FFF2-40B4-BE49-F238E27FC236}">
                <a16:creationId xmlns:a16="http://schemas.microsoft.com/office/drawing/2014/main" id="{32C5D642-F1BA-8BDC-4D6A-67A73EA8F8A3}"/>
              </a:ext>
            </a:extLst>
          </p:cNvPr>
          <p:cNvPicPr>
            <a:picLocks noChangeAspect="1"/>
          </p:cNvPicPr>
          <p:nvPr/>
        </p:nvPicPr>
        <p:blipFill>
          <a:blip r:embed="rId2"/>
          <a:stretch>
            <a:fillRect/>
          </a:stretch>
        </p:blipFill>
        <p:spPr>
          <a:xfrm>
            <a:off x="3313430" y="1602105"/>
            <a:ext cx="5565140" cy="3653790"/>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State Diagrams</a:t>
            </a:r>
          </a:p>
        </p:txBody>
      </p:sp>
      <p:pic>
        <p:nvPicPr>
          <p:cNvPr id="3" name="Picture 2">
            <a:extLst>
              <a:ext uri="{FF2B5EF4-FFF2-40B4-BE49-F238E27FC236}">
                <a16:creationId xmlns:a16="http://schemas.microsoft.com/office/drawing/2014/main" id="{4FB73158-B8B0-4A80-6A3E-CB2100440906}"/>
              </a:ext>
            </a:extLst>
          </p:cNvPr>
          <p:cNvPicPr>
            <a:picLocks noChangeAspect="1"/>
          </p:cNvPicPr>
          <p:nvPr/>
        </p:nvPicPr>
        <p:blipFill>
          <a:blip r:embed="rId2"/>
          <a:stretch>
            <a:fillRect/>
          </a:stretch>
        </p:blipFill>
        <p:spPr>
          <a:xfrm>
            <a:off x="3592286" y="1672272"/>
            <a:ext cx="4495709" cy="3964737"/>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A6C2B4F0-0CBE-1BF0-AA9A-7E76EDE22027}"/>
              </a:ext>
            </a:extLst>
          </p:cNvPr>
          <p:cNvSpPr txBox="1"/>
          <p:nvPr/>
        </p:nvSpPr>
        <p:spPr>
          <a:xfrm>
            <a:off x="729343" y="1643743"/>
            <a:ext cx="10254343" cy="1569660"/>
          </a:xfrm>
          <a:prstGeom prst="rect">
            <a:avLst/>
          </a:prstGeom>
          <a:noFill/>
        </p:spPr>
        <p:txBody>
          <a:bodyPr wrap="square" rtlCol="0">
            <a:spAutoFit/>
          </a:bodyPr>
          <a:lstStyle/>
          <a:p>
            <a:r>
              <a:rPr lang="en-IN" sz="2400" b="1" dirty="0">
                <a:effectLst/>
                <a:latin typeface="Times New Roman" panose="02020603050405020304" pitchFamily="18" charset="0"/>
                <a:ea typeface="Aptos" panose="020B0004020202020204" pitchFamily="34" charset="0"/>
              </a:rPr>
              <a:t>Non-Bullying Flow:</a:t>
            </a:r>
            <a:r>
              <a:rPr lang="en-IN" sz="2400" dirty="0">
                <a:effectLst/>
                <a:latin typeface="Times New Roman" panose="02020603050405020304" pitchFamily="18" charset="0"/>
                <a:ea typeface="Aptos" panose="020B0004020202020204" pitchFamily="34" charset="0"/>
              </a:rPr>
              <a:t>  Whenever the user posts a message in the chat, our prediction service will the load the model and if the text enter is categorized as non-bullying then text or messages will be displayed on the chat screen as shown in the fig below.</a:t>
            </a:r>
          </a:p>
        </p:txBody>
      </p:sp>
      <p:pic>
        <p:nvPicPr>
          <p:cNvPr id="5" name="Picture 4">
            <a:extLst>
              <a:ext uri="{FF2B5EF4-FFF2-40B4-BE49-F238E27FC236}">
                <a16:creationId xmlns:a16="http://schemas.microsoft.com/office/drawing/2014/main" id="{06B96CE5-C3E7-BD6C-1475-843472E8A1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057" y="3463775"/>
            <a:ext cx="5434784" cy="2673437"/>
          </a:xfrm>
          <a:prstGeom prst="rect">
            <a:avLst/>
          </a:prstGeom>
          <a:noFill/>
          <a:ln>
            <a:noFill/>
          </a:ln>
        </p:spPr>
      </p:pic>
    </p:spTree>
    <p:extLst>
      <p:ext uri="{BB962C8B-B14F-4D97-AF65-F5344CB8AC3E}">
        <p14:creationId xmlns:p14="http://schemas.microsoft.com/office/powerpoint/2010/main" val="166740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a:bodyPr>
          <a:lstStyle/>
          <a:p>
            <a:pPr algn="just"/>
            <a:r>
              <a:rPr lang="en-US" dirty="0"/>
              <a:t>Cyberbullying is a growing concern in the digital age, affecting individuals across social media platforms. This project proposes a machine learning-based system to predict cyberbullying using </a:t>
            </a:r>
            <a:r>
              <a:rPr lang="en-US" dirty="0" err="1"/>
              <a:t>sklearn</a:t>
            </a:r>
            <a:r>
              <a:rPr lang="en-US" dirty="0"/>
              <a:t> algorithms. The solution utilizes NLP techniques like tokenization, stop word removal, and vectorization for text preprocessing. Models such as Logistic Regression, SVM, and Random Forest are evaluated for accuracy and efficiency. The outcome is a scalable, real-time detection system aimed at creating safer online environments.</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pic>
        <p:nvPicPr>
          <p:cNvPr id="3" name="Picture 2">
            <a:extLst>
              <a:ext uri="{FF2B5EF4-FFF2-40B4-BE49-F238E27FC236}">
                <a16:creationId xmlns:a16="http://schemas.microsoft.com/office/drawing/2014/main" id="{68C9F53A-2CEA-D95B-CF28-C5CA847E87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59" y="1918176"/>
            <a:ext cx="4989081" cy="3274310"/>
          </a:xfrm>
          <a:prstGeom prst="rect">
            <a:avLst/>
          </a:prstGeom>
          <a:noFill/>
          <a:ln>
            <a:noFill/>
          </a:ln>
        </p:spPr>
      </p:pic>
      <p:pic>
        <p:nvPicPr>
          <p:cNvPr id="6" name="Picture 5">
            <a:extLst>
              <a:ext uri="{FF2B5EF4-FFF2-40B4-BE49-F238E27FC236}">
                <a16:creationId xmlns:a16="http://schemas.microsoft.com/office/drawing/2014/main" id="{42FEC03F-BF40-871B-1C60-95AEC848C8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18176"/>
            <a:ext cx="5250336" cy="3274310"/>
          </a:xfrm>
          <a:prstGeom prst="rect">
            <a:avLst/>
          </a:prstGeom>
          <a:noFill/>
          <a:ln>
            <a:noFill/>
          </a:ln>
        </p:spPr>
      </p:pic>
    </p:spTree>
    <p:extLst>
      <p:ext uri="{BB962C8B-B14F-4D97-AF65-F5344CB8AC3E}">
        <p14:creationId xmlns:p14="http://schemas.microsoft.com/office/powerpoint/2010/main" val="267921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643743"/>
            <a:ext cx="10254343" cy="1200329"/>
          </a:xfrm>
          <a:prstGeom prst="rect">
            <a:avLst/>
          </a:prstGeom>
          <a:noFill/>
        </p:spPr>
        <p:txBody>
          <a:bodyPr wrap="square" rtlCol="0">
            <a:spAutoFit/>
          </a:bodyPr>
          <a:lstStyle/>
          <a:p>
            <a:r>
              <a:rPr lang="en-IN" sz="2400" b="1" dirty="0">
                <a:effectLst/>
                <a:latin typeface="Times New Roman" panose="02020603050405020304" pitchFamily="18" charset="0"/>
                <a:ea typeface="Aptos" panose="020B0004020202020204" pitchFamily="34" charset="0"/>
              </a:rPr>
              <a:t>Bullying Flow:</a:t>
            </a:r>
            <a:r>
              <a:rPr lang="en-IN" sz="2400" dirty="0">
                <a:effectLst/>
                <a:latin typeface="Times New Roman" panose="02020603050405020304" pitchFamily="18" charset="0"/>
                <a:ea typeface="Aptos" panose="020B0004020202020204" pitchFamily="34" charset="0"/>
              </a:rPr>
              <a:t>  Whenever the user posts a message in the chat, our prediction service will the load the model and if the text enter is categorized as bullying then text or messages will be displayed on the chat screen as shown in the fig below.</a:t>
            </a:r>
          </a:p>
        </p:txBody>
      </p:sp>
      <p:pic>
        <p:nvPicPr>
          <p:cNvPr id="3" name="Picture 2">
            <a:extLst>
              <a:ext uri="{FF2B5EF4-FFF2-40B4-BE49-F238E27FC236}">
                <a16:creationId xmlns:a16="http://schemas.microsoft.com/office/drawing/2014/main" id="{6679BB42-E7D7-8D98-7767-C6B8A1FDF2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359" y="3429000"/>
            <a:ext cx="5731510" cy="2463165"/>
          </a:xfrm>
          <a:prstGeom prst="rect">
            <a:avLst/>
          </a:prstGeom>
          <a:noFill/>
          <a:ln>
            <a:noFill/>
          </a:ln>
        </p:spPr>
      </p:pic>
    </p:spTree>
    <p:extLst>
      <p:ext uri="{BB962C8B-B14F-4D97-AF65-F5344CB8AC3E}">
        <p14:creationId xmlns:p14="http://schemas.microsoft.com/office/powerpoint/2010/main" val="3417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54A77-4278-6A92-7551-1B344B685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54828-B188-B07D-8959-B87069B63344}"/>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pic>
        <p:nvPicPr>
          <p:cNvPr id="4" name="Picture 3">
            <a:extLst>
              <a:ext uri="{FF2B5EF4-FFF2-40B4-BE49-F238E27FC236}">
                <a16:creationId xmlns:a16="http://schemas.microsoft.com/office/drawing/2014/main" id="{BF9FB68C-DB09-C2E1-D866-066EA0983B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3114" y="1831838"/>
            <a:ext cx="8586137" cy="3708991"/>
          </a:xfrm>
          <a:prstGeom prst="rect">
            <a:avLst/>
          </a:prstGeom>
          <a:noFill/>
          <a:ln>
            <a:noFill/>
          </a:ln>
        </p:spPr>
      </p:pic>
    </p:spTree>
    <p:extLst>
      <p:ext uri="{BB962C8B-B14F-4D97-AF65-F5344CB8AC3E}">
        <p14:creationId xmlns:p14="http://schemas.microsoft.com/office/powerpoint/2010/main" val="123724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881743" y="1578429"/>
            <a:ext cx="10755086" cy="4524315"/>
          </a:xfrm>
          <a:prstGeom prst="rect">
            <a:avLst/>
          </a:prstGeom>
          <a:noFill/>
        </p:spPr>
        <p:txBody>
          <a:bodyPr wrap="square" rtlCol="0">
            <a:spAutoFit/>
          </a:bodyPr>
          <a:lstStyle/>
          <a:p>
            <a:r>
              <a:rPr lang="en-US" sz="2400" dirty="0"/>
              <a:t>This project successfully demonstrates the potential of machine learning to combat cyberbullying by developing a scalable and efficient detection system. Using </a:t>
            </a:r>
            <a:r>
              <a:rPr lang="en-US" sz="2400" dirty="0" err="1"/>
              <a:t>sklearn</a:t>
            </a:r>
            <a:r>
              <a:rPr lang="en-US" sz="2400" dirty="0"/>
              <a:t> algorithms and natural language processing techniques, the system accurately classifies harmful and non-harmful content based on textual data. By addressing challenges like nuanced language, imbalanced datasets, and real-time detection, the project provides a robust framework that can be integrated into social media platforms to enhance user safety.</a:t>
            </a:r>
          </a:p>
          <a:p>
            <a:endParaRPr lang="en-US" sz="2400" dirty="0"/>
          </a:p>
          <a:p>
            <a:r>
              <a:rPr lang="en-US" sz="2400" dirty="0"/>
              <a:t>The solution not only ensures proactive moderation of online interactions but also lays the groundwork for further advancements in automated content analysis. This initiative contributes to creating a safer and more inclusive digital environment, fostering positive interactions across online communities.</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lnSpcReduction="10000"/>
          </a:bodyPr>
          <a:lstStyle/>
          <a:p>
            <a:pPr algn="just"/>
            <a:r>
              <a:rPr lang="en-US" dirty="0"/>
              <a:t>Cyberbullying has emerged as a significant issue in the digital era, with individuals facing harassment and abuse on social media platforms. Unlike traditional bullying, cyberbullying operates anonymously, occurs 24/7, and can reach a vast audience, amplifying its negative impact. This growing concern has highlighted the need for automated systems capable of detecting and mitigating such harmful behaviors in real-time.</a:t>
            </a:r>
          </a:p>
          <a:p>
            <a:pPr algn="just"/>
            <a:r>
              <a:rPr lang="en-US" dirty="0"/>
              <a:t>This project focuses on leveraging machine learning algorithms to identify instances of cyberbullying based on textual data. By employing natural language processing (NLP) techniques for preprocessing and classification algorithms such as Logistic Regression, SVM, and Random Forest, the system aims to accurately classify user-generated content. The solution addresses challenges like context understanding, data imbalance, and real-time performance.</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lnSpcReduction="10000"/>
          </a:bodyPr>
          <a:lstStyle/>
          <a:p>
            <a:pPr algn="just"/>
            <a:r>
              <a:rPr lang="en-US" dirty="0"/>
              <a:t>Cyberbullying has emerged as a significant issue in the digital era, with individuals facing harassment and abuse on social media platforms. Unlike traditional bullying, cyberbullying operates anonymously, occurs 24/7, and can reach a vast audience, amplifying its negative impact. This growing concern has highlighted the need for automated systems capable of detecting and mitigating such harmful behaviors in real-time.</a:t>
            </a:r>
          </a:p>
          <a:p>
            <a:pPr algn="just"/>
            <a:r>
              <a:rPr lang="en-US" dirty="0"/>
              <a:t>This project focuses on leveraging machine learning algorithms to identify instances of cyberbullying based on textual data. By employing natural language processing (NLP) techniques for preprocessing and classification algorithms such as Logistic Regression, SVM, and Random Forest, the system aims to accurately classify user-generated content. The solution addresses challenges like context understanding, data imbalance, and real-time performance.</a:t>
            </a:r>
            <a:endParaRPr lang="en-IN" dirty="0"/>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proposed system aims to predict instances of cyberbullying using machine learning techniques, ensuring real-time and accurate detection of harmful online content. It leverages the </a:t>
            </a:r>
            <a:r>
              <a:rPr lang="en-US" dirty="0" err="1"/>
              <a:t>sklearn</a:t>
            </a:r>
            <a:r>
              <a:rPr lang="en-US" dirty="0"/>
              <a:t> library for implementing efficient algorithms and natural language processing (NLP) for analyzing text data. </a:t>
            </a:r>
          </a:p>
          <a:p>
            <a:pPr algn="just"/>
            <a:r>
              <a:rPr lang="en-US" dirty="0"/>
              <a:t>The system is designed with the following key components:</a:t>
            </a:r>
          </a:p>
          <a:p>
            <a:pPr algn="just"/>
            <a:r>
              <a:rPr lang="en-US" b="1" dirty="0"/>
              <a:t>1. Data Preprocessing</a:t>
            </a:r>
            <a:r>
              <a:rPr lang="en-US" dirty="0"/>
              <a:t>:</a:t>
            </a:r>
          </a:p>
          <a:p>
            <a:pPr marL="342900" indent="-342900" algn="just">
              <a:buFont typeface="Arial" panose="020B0604020202020204" pitchFamily="34" charset="0"/>
              <a:buChar char="•"/>
            </a:pPr>
            <a:r>
              <a:rPr lang="en-US" dirty="0"/>
              <a:t>Text data is cleaned and prepared using NLP techniques such as tokenization, stop word removal, lemmatization, and vectorization (TF-IDF).</a:t>
            </a:r>
          </a:p>
          <a:p>
            <a:pPr marL="342900" indent="-342900" algn="just">
              <a:buFont typeface="Arial" panose="020B0604020202020204" pitchFamily="34" charset="0"/>
              <a:buChar char="•"/>
            </a:pPr>
            <a:r>
              <a:rPr lang="en-US" dirty="0"/>
              <a:t>This ensures the text is converted into a structured format suitable for machine learning.</a:t>
            </a:r>
          </a:p>
          <a:p>
            <a:pPr algn="just"/>
            <a:endParaRPr lang="en-IN" sz="2800" dirty="0"/>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A34B9-F006-EE7C-2228-ABE5D4589565}"/>
              </a:ext>
            </a:extLst>
          </p:cNvPr>
          <p:cNvSpPr>
            <a:spLocks noGrp="1"/>
          </p:cNvSpPr>
          <p:nvPr>
            <p:ph idx="1"/>
          </p:nvPr>
        </p:nvSpPr>
        <p:spPr>
          <a:xfrm>
            <a:off x="642257" y="531812"/>
            <a:ext cx="10515600" cy="5794375"/>
          </a:xfrm>
        </p:spPr>
        <p:txBody>
          <a:bodyPr>
            <a:normAutofit/>
          </a:bodyPr>
          <a:lstStyle/>
          <a:p>
            <a:pPr marL="0" indent="0">
              <a:buNone/>
            </a:pPr>
            <a:r>
              <a:rPr lang="en-US" sz="2400" b="1" dirty="0"/>
              <a:t>2.Feature Engineering</a:t>
            </a:r>
            <a:r>
              <a:rPr lang="en-US" sz="2400" dirty="0"/>
              <a:t>:</a:t>
            </a:r>
          </a:p>
          <a:p>
            <a:r>
              <a:rPr lang="en-US" sz="2400" dirty="0"/>
              <a:t>Linguistic features like word frequency, sentiment analysis, and n-grams are extracted to capture patterns indicative of bullying behavior.</a:t>
            </a:r>
          </a:p>
          <a:p>
            <a:r>
              <a:rPr lang="en-US" sz="2400" dirty="0"/>
              <a:t>Advanced embeddings like Word2Vec or </a:t>
            </a:r>
            <a:r>
              <a:rPr lang="en-US" sz="2400" dirty="0" err="1"/>
              <a:t>GloVe</a:t>
            </a:r>
            <a:r>
              <a:rPr lang="en-US" sz="2400" dirty="0"/>
              <a:t> may be utilized for deeper context understanding.</a:t>
            </a:r>
          </a:p>
          <a:p>
            <a:pPr marL="0" indent="0">
              <a:buNone/>
            </a:pPr>
            <a:r>
              <a:rPr lang="en-US" sz="2400" b="1" dirty="0"/>
              <a:t>3.Machine Learning Algorithms</a:t>
            </a:r>
            <a:r>
              <a:rPr lang="en-US" sz="2400" dirty="0"/>
              <a:t>:</a:t>
            </a:r>
          </a:p>
          <a:p>
            <a:pPr>
              <a:buFont typeface="Arial" panose="020B0604020202020204" pitchFamily="34" charset="0"/>
              <a:buChar char="•"/>
            </a:pPr>
            <a:r>
              <a:rPr lang="en-US" sz="2400" dirty="0"/>
              <a:t>Models such as Logistic Regression, SVM, and Random Forest are implemented to classify text as "bullying" or "non-bullying."</a:t>
            </a:r>
          </a:p>
          <a:p>
            <a:pPr>
              <a:buFont typeface="Arial" panose="020B0604020202020204" pitchFamily="34" charset="0"/>
              <a:buChar char="•"/>
            </a:pPr>
            <a:r>
              <a:rPr lang="en-US" sz="2400" dirty="0"/>
              <a:t>Hyperparameter tuning and cross-validation ensure the robustness and accuracy of the models.</a:t>
            </a:r>
          </a:p>
          <a:p>
            <a:pPr>
              <a:buFont typeface="Arial" panose="020B0604020202020204" pitchFamily="34" charset="0"/>
              <a:buChar char="•"/>
            </a:pPr>
            <a:endParaRPr lang="en-US" sz="2400" dirty="0"/>
          </a:p>
          <a:p>
            <a:endParaRPr lang="en-US" sz="2400" dirty="0"/>
          </a:p>
          <a:p>
            <a:endParaRPr lang="en-IN" sz="2400" dirty="0"/>
          </a:p>
        </p:txBody>
      </p:sp>
    </p:spTree>
    <p:extLst>
      <p:ext uri="{BB962C8B-B14F-4D97-AF65-F5344CB8AC3E}">
        <p14:creationId xmlns:p14="http://schemas.microsoft.com/office/powerpoint/2010/main" val="34165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99340-EAE5-218A-5728-C5E4C404DC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E60ED-C1C4-9073-5937-78AC44AF702E}"/>
              </a:ext>
            </a:extLst>
          </p:cNvPr>
          <p:cNvSpPr>
            <a:spLocks noGrp="1"/>
          </p:cNvSpPr>
          <p:nvPr>
            <p:ph idx="1"/>
          </p:nvPr>
        </p:nvSpPr>
        <p:spPr>
          <a:xfrm>
            <a:off x="642257" y="531812"/>
            <a:ext cx="10515600" cy="5794375"/>
          </a:xfrm>
        </p:spPr>
        <p:txBody>
          <a:bodyPr>
            <a:normAutofit/>
          </a:bodyPr>
          <a:lstStyle/>
          <a:p>
            <a:pPr marL="0" indent="0">
              <a:buNone/>
            </a:pPr>
            <a:r>
              <a:rPr lang="en-US" sz="2400" b="1" dirty="0"/>
              <a:t>4.Evaluation Metrics:</a:t>
            </a:r>
          </a:p>
          <a:p>
            <a:r>
              <a:rPr lang="en-US" sz="2400" dirty="0"/>
              <a:t>Model performance is assessed using metrics like accuracy, precision, recall, and F1-score.</a:t>
            </a:r>
          </a:p>
          <a:p>
            <a:r>
              <a:rPr lang="en-US" sz="2400" dirty="0"/>
              <a:t>Special emphasis is placed on minimizing false negatives to ensure harmful content is identified effectively.</a:t>
            </a:r>
          </a:p>
          <a:p>
            <a:pPr marL="0" indent="0">
              <a:buNone/>
            </a:pPr>
            <a:endParaRPr lang="en-US" sz="2400" dirty="0"/>
          </a:p>
          <a:p>
            <a:pPr marL="0" indent="0">
              <a:buNone/>
            </a:pPr>
            <a:r>
              <a:rPr lang="en-US" sz="2400" b="1" dirty="0"/>
              <a:t>5.Scalability and Real-Time Integration</a:t>
            </a:r>
            <a:r>
              <a:rPr lang="en-US" sz="2400" dirty="0"/>
              <a:t>:</a:t>
            </a:r>
          </a:p>
          <a:p>
            <a:pPr>
              <a:buFont typeface="Arial" panose="020B0604020202020204" pitchFamily="34" charset="0"/>
              <a:buChar char="•"/>
            </a:pPr>
            <a:r>
              <a:rPr lang="en-US" sz="2400" dirty="0"/>
              <a:t>The system is designed to handle large volumes of data, enabling real-time detection.</a:t>
            </a:r>
          </a:p>
          <a:p>
            <a:pPr>
              <a:buFont typeface="Arial" panose="020B0604020202020204" pitchFamily="34" charset="0"/>
              <a:buChar char="•"/>
            </a:pPr>
            <a:r>
              <a:rPr lang="en-US" sz="2400" dirty="0"/>
              <a:t>It can be integrated into social media platforms or moderation tools to flag harmful content instantly.</a:t>
            </a:r>
          </a:p>
          <a:p>
            <a:pPr marL="0" indent="0">
              <a:buNone/>
            </a:pPr>
            <a:endParaRPr lang="en-IN" sz="2400" dirty="0"/>
          </a:p>
        </p:txBody>
      </p:sp>
    </p:spTree>
    <p:extLst>
      <p:ext uri="{BB962C8B-B14F-4D97-AF65-F5344CB8AC3E}">
        <p14:creationId xmlns:p14="http://schemas.microsoft.com/office/powerpoint/2010/main" val="368216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The rise of social media has led to increased cyberbullying, prompting research into automated detection using machine learning and NLP techniques. Early methods relied on keyword detection but lacked context understanding, resulting in inaccuracies. Recent advancements include supervised models like SVM and deep learning techniques such as CNNs, improving detection capabilities. However, challenges remain, including imbalanced datasets, nuanced language, and the need for real-time systems. This project addresses these gaps by developing a scalable and efficient ML-based cyberbullying detection system.</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729343" y="501877"/>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642257" y="1795008"/>
            <a:ext cx="10940143" cy="3930877"/>
          </a:xfrm>
        </p:spPr>
        <p:txBody>
          <a:bodyPr>
            <a:normAutofit/>
          </a:bodyPr>
          <a:lstStyle/>
          <a:p>
            <a:pPr marL="514350" indent="-514350" algn="just">
              <a:buAutoNum type="arabicPeriod"/>
            </a:pPr>
            <a:r>
              <a:rPr lang="en-IN" sz="3200" dirty="0"/>
              <a:t>ML kit</a:t>
            </a:r>
          </a:p>
          <a:p>
            <a:pPr marL="514350" indent="-514350" algn="just">
              <a:buAutoNum type="arabicPeriod"/>
            </a:pPr>
            <a:r>
              <a:rPr lang="en-IN" sz="3200" dirty="0"/>
              <a:t>Machine </a:t>
            </a:r>
            <a:r>
              <a:rPr lang="en-IN" sz="3200" dirty="0" err="1"/>
              <a:t>Alogrithums</a:t>
            </a:r>
            <a:r>
              <a:rPr lang="en-IN" sz="3200" dirty="0"/>
              <a:t> </a:t>
            </a:r>
          </a:p>
          <a:p>
            <a:pPr marL="514350" indent="-514350" algn="just">
              <a:buAutoNum type="arabicPeriod"/>
            </a:pPr>
            <a:r>
              <a:rPr lang="en-IN" sz="3200" dirty="0"/>
              <a:t>Flask</a:t>
            </a:r>
          </a:p>
          <a:p>
            <a:pPr marL="514350" indent="-514350" algn="just">
              <a:buAutoNum type="arabicPeriod"/>
            </a:pPr>
            <a:r>
              <a:rPr lang="en-IN" sz="3200" dirty="0"/>
              <a:t>Python Libraries</a:t>
            </a:r>
          </a:p>
        </p:txBody>
      </p:sp>
    </p:spTree>
    <p:extLst>
      <p:ext uri="{BB962C8B-B14F-4D97-AF65-F5344CB8AC3E}">
        <p14:creationId xmlns:p14="http://schemas.microsoft.com/office/powerpoint/2010/main" val="22495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1211</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Calibri</vt:lpstr>
      <vt:lpstr>Calibri Light</vt:lpstr>
      <vt:lpstr>Times New Roman</vt:lpstr>
      <vt:lpstr>Office Theme</vt:lpstr>
      <vt:lpstr>CYBERBULLYING PREDICTION USING MACHINE LEARNING </vt:lpstr>
      <vt:lpstr>Abstract</vt:lpstr>
      <vt:lpstr>Introduction</vt:lpstr>
      <vt:lpstr>Existing System</vt:lpstr>
      <vt:lpstr>Proposed System</vt:lpstr>
      <vt:lpstr>PowerPoint Presentation</vt:lpstr>
      <vt:lpstr>PowerPoint Presentation</vt:lpstr>
      <vt:lpstr>LITERATURE REVIEW</vt:lpstr>
      <vt:lpstr>Module </vt:lpstr>
      <vt:lpstr>PowerPoint Presentation</vt:lpstr>
      <vt:lpstr>PowerPoint Presentation</vt:lpstr>
      <vt:lpstr>PowerPoint Presentation</vt:lpstr>
      <vt:lpstr>Block Diagram  </vt:lpstr>
      <vt:lpstr>UML Diagrams</vt:lpstr>
      <vt:lpstr>Usecase Diagrams</vt:lpstr>
      <vt:lpstr>Data Flow Diagrams</vt:lpstr>
      <vt:lpstr>Sequance Diagrams</vt:lpstr>
      <vt:lpstr>State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Subramanyam Rekhandar</cp:lastModifiedBy>
  <cp:revision>1</cp:revision>
  <dcterms:created xsi:type="dcterms:W3CDTF">2024-12-03T07:11:17Z</dcterms:created>
  <dcterms:modified xsi:type="dcterms:W3CDTF">2024-12-03T07:50:22Z</dcterms:modified>
</cp:coreProperties>
</file>