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9"/>
  </p:notesMasterIdLst>
  <p:sldIdLst>
    <p:sldId id="281" r:id="rId2"/>
    <p:sldId id="280" r:id="rId3"/>
    <p:sldId id="256" r:id="rId4"/>
    <p:sldId id="257" r:id="rId5"/>
    <p:sldId id="263" r:id="rId6"/>
    <p:sldId id="258" r:id="rId7"/>
    <p:sldId id="264" r:id="rId8"/>
    <p:sldId id="274" r:id="rId9"/>
    <p:sldId id="276" r:id="rId10"/>
    <p:sldId id="286" r:id="rId11"/>
    <p:sldId id="273" r:id="rId12"/>
    <p:sldId id="283" r:id="rId13"/>
    <p:sldId id="285" r:id="rId14"/>
    <p:sldId id="268" r:id="rId15"/>
    <p:sldId id="287" r:id="rId16"/>
    <p:sldId id="288" r:id="rId17"/>
    <p:sldId id="289" r:id="rId18"/>
    <p:sldId id="290" r:id="rId19"/>
    <p:sldId id="291" r:id="rId20"/>
    <p:sldId id="292" r:id="rId21"/>
    <p:sldId id="293" r:id="rId22"/>
    <p:sldId id="294" r:id="rId23"/>
    <p:sldId id="295" r:id="rId24"/>
    <p:sldId id="296" r:id="rId25"/>
    <p:sldId id="278" r:id="rId26"/>
    <p:sldId id="262"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C2C51E-92C2-4C21-89A1-DC051D5C2A75}">
          <p14:sldIdLst>
            <p14:sldId id="281"/>
            <p14:sldId id="280"/>
            <p14:sldId id="256"/>
            <p14:sldId id="257"/>
            <p14:sldId id="263"/>
            <p14:sldId id="258"/>
            <p14:sldId id="264"/>
            <p14:sldId id="274"/>
            <p14:sldId id="276"/>
            <p14:sldId id="286"/>
          </p14:sldIdLst>
        </p14:section>
        <p14:section name="Phase 1" id="{E491F981-21FB-40A7-8DA5-0A00FC5AC0A0}">
          <p14:sldIdLst>
            <p14:sldId id="273"/>
            <p14:sldId id="283"/>
          </p14:sldIdLst>
        </p14:section>
        <p14:section name="Phase 2" id="{9D69D7B0-23DD-4085-B076-7E05BBF03138}">
          <p14:sldIdLst>
            <p14:sldId id="285"/>
            <p14:sldId id="268"/>
          </p14:sldIdLst>
        </p14:section>
        <p14:section name="Phase 3" id="{2214649B-E7E6-4686-AB39-4000D7585AE7}">
          <p14:sldIdLst>
            <p14:sldId id="287"/>
            <p14:sldId id="288"/>
            <p14:sldId id="289"/>
            <p14:sldId id="290"/>
            <p14:sldId id="291"/>
          </p14:sldIdLst>
        </p14:section>
        <p14:section name="Phase 4" id="{DDCA75B5-5C1D-4FB9-B9CE-A7D4F55DDC40}">
          <p14:sldIdLst>
            <p14:sldId id="292"/>
            <p14:sldId id="293"/>
            <p14:sldId id="294"/>
            <p14:sldId id="295"/>
            <p14:sldId id="296"/>
            <p14:sldId id="278"/>
            <p14:sldId id="262"/>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E8749C-D58A-4B59-A703-656AC38800B1}"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95A9CD30-D899-4979-AA2B-9F6EDD6BADE4}">
      <dgm:prSet/>
      <dgm:spPr/>
      <dgm:t>
        <a:bodyPr/>
        <a:lstStyle/>
        <a:p>
          <a:r>
            <a:rPr lang="en-US"/>
            <a:t>Introduction</a:t>
          </a:r>
        </a:p>
      </dgm:t>
    </dgm:pt>
    <dgm:pt modelId="{9BA41123-E111-42D5-A4C0-52DAFB87A49E}" type="parTrans" cxnId="{8AFFE1A6-D190-48FF-9C60-43AC27AE6500}">
      <dgm:prSet/>
      <dgm:spPr/>
      <dgm:t>
        <a:bodyPr/>
        <a:lstStyle/>
        <a:p>
          <a:endParaRPr lang="en-US"/>
        </a:p>
      </dgm:t>
    </dgm:pt>
    <dgm:pt modelId="{1C7C6D57-4950-4060-B51C-7425A7700238}" type="sibTrans" cxnId="{8AFFE1A6-D190-48FF-9C60-43AC27AE6500}">
      <dgm:prSet/>
      <dgm:spPr/>
      <dgm:t>
        <a:bodyPr/>
        <a:lstStyle/>
        <a:p>
          <a:endParaRPr lang="en-US"/>
        </a:p>
      </dgm:t>
    </dgm:pt>
    <dgm:pt modelId="{A5123563-88EC-47BF-89AE-147CDA04676F}">
      <dgm:prSet/>
      <dgm:spPr/>
      <dgm:t>
        <a:bodyPr/>
        <a:lstStyle/>
        <a:p>
          <a:r>
            <a:rPr lang="en-US"/>
            <a:t>Problem Statement</a:t>
          </a:r>
        </a:p>
      </dgm:t>
    </dgm:pt>
    <dgm:pt modelId="{C7B3CEC6-4BB4-4D1B-957A-F1DB8FA5DF32}" type="parTrans" cxnId="{3772C03C-4908-4DCA-AD96-16FEA4C20DB2}">
      <dgm:prSet/>
      <dgm:spPr/>
      <dgm:t>
        <a:bodyPr/>
        <a:lstStyle/>
        <a:p>
          <a:endParaRPr lang="en-US"/>
        </a:p>
      </dgm:t>
    </dgm:pt>
    <dgm:pt modelId="{DB875185-FDEE-4951-9A7F-9F5D03DBA57C}" type="sibTrans" cxnId="{3772C03C-4908-4DCA-AD96-16FEA4C20DB2}">
      <dgm:prSet/>
      <dgm:spPr/>
      <dgm:t>
        <a:bodyPr/>
        <a:lstStyle/>
        <a:p>
          <a:endParaRPr lang="en-US"/>
        </a:p>
      </dgm:t>
    </dgm:pt>
    <dgm:pt modelId="{613E9598-5528-40FB-9F47-0F9B1A28E97D}">
      <dgm:prSet/>
      <dgm:spPr/>
      <dgm:t>
        <a:bodyPr/>
        <a:lstStyle/>
        <a:p>
          <a:r>
            <a:rPr lang="en-US" dirty="0"/>
            <a:t>Our solution</a:t>
          </a:r>
        </a:p>
      </dgm:t>
    </dgm:pt>
    <dgm:pt modelId="{A25D0F35-8FFA-4AA7-BE09-F630D5C47A76}" type="parTrans" cxnId="{A06B4858-9FF6-49F3-9DD5-CCF3F6B6CCA9}">
      <dgm:prSet/>
      <dgm:spPr/>
      <dgm:t>
        <a:bodyPr/>
        <a:lstStyle/>
        <a:p>
          <a:endParaRPr lang="en-US"/>
        </a:p>
      </dgm:t>
    </dgm:pt>
    <dgm:pt modelId="{0D800671-B108-4CCB-A4BE-F0B945D23B87}" type="sibTrans" cxnId="{A06B4858-9FF6-49F3-9DD5-CCF3F6B6CCA9}">
      <dgm:prSet/>
      <dgm:spPr/>
      <dgm:t>
        <a:bodyPr/>
        <a:lstStyle/>
        <a:p>
          <a:endParaRPr lang="en-US"/>
        </a:p>
      </dgm:t>
    </dgm:pt>
    <dgm:pt modelId="{443A2B30-56BA-47C1-8573-437721946CDD}">
      <dgm:prSet/>
      <dgm:spPr/>
      <dgm:t>
        <a:bodyPr/>
        <a:lstStyle/>
        <a:p>
          <a:r>
            <a:rPr lang="en-IN" dirty="0"/>
            <a:t>Objective</a:t>
          </a:r>
          <a:endParaRPr lang="en-US" dirty="0"/>
        </a:p>
      </dgm:t>
    </dgm:pt>
    <dgm:pt modelId="{CF0A8CC2-2746-4EEE-BE27-58A2328A7F78}" type="parTrans" cxnId="{5D5A1796-82BB-4B66-8458-56325FF31BA2}">
      <dgm:prSet/>
      <dgm:spPr/>
      <dgm:t>
        <a:bodyPr/>
        <a:lstStyle/>
        <a:p>
          <a:endParaRPr lang="en-US"/>
        </a:p>
      </dgm:t>
    </dgm:pt>
    <dgm:pt modelId="{C84759D6-F393-4980-8D34-1989517A2E99}" type="sibTrans" cxnId="{5D5A1796-82BB-4B66-8458-56325FF31BA2}">
      <dgm:prSet/>
      <dgm:spPr/>
      <dgm:t>
        <a:bodyPr/>
        <a:lstStyle/>
        <a:p>
          <a:endParaRPr lang="en-US"/>
        </a:p>
      </dgm:t>
    </dgm:pt>
    <dgm:pt modelId="{C71D6012-3C22-42D7-99F2-4FDB854A4EF9}">
      <dgm:prSet/>
      <dgm:spPr/>
      <dgm:t>
        <a:bodyPr/>
        <a:lstStyle/>
        <a:p>
          <a:r>
            <a:rPr lang="en-IN" b="0" dirty="0"/>
            <a:t>Assumptions and dependencies</a:t>
          </a:r>
          <a:endParaRPr lang="en-US" dirty="0"/>
        </a:p>
      </dgm:t>
    </dgm:pt>
    <dgm:pt modelId="{B8429C4E-A9D1-41AA-99A4-9F0E982F8C6B}" type="parTrans" cxnId="{C146DD92-7047-43DC-96B6-C97907D54B2B}">
      <dgm:prSet/>
      <dgm:spPr/>
      <dgm:t>
        <a:bodyPr/>
        <a:lstStyle/>
        <a:p>
          <a:endParaRPr lang="en-US"/>
        </a:p>
      </dgm:t>
    </dgm:pt>
    <dgm:pt modelId="{53B0521B-F6A5-447C-80A8-49CF9749A65B}" type="sibTrans" cxnId="{C146DD92-7047-43DC-96B6-C97907D54B2B}">
      <dgm:prSet/>
      <dgm:spPr/>
      <dgm:t>
        <a:bodyPr/>
        <a:lstStyle/>
        <a:p>
          <a:endParaRPr lang="en-US"/>
        </a:p>
      </dgm:t>
    </dgm:pt>
    <dgm:pt modelId="{FB90D87B-A365-444B-BDF8-396E7F50BE3A}">
      <dgm:prSet/>
      <dgm:spPr/>
      <dgm:t>
        <a:bodyPr/>
        <a:lstStyle/>
        <a:p>
          <a:r>
            <a:rPr lang="en-IN" dirty="0"/>
            <a:t>System Architecture </a:t>
          </a:r>
          <a:endParaRPr lang="en-US" b="0" dirty="0"/>
        </a:p>
      </dgm:t>
    </dgm:pt>
    <dgm:pt modelId="{029C43CF-0D39-444D-BB2B-71A531D53B52}" type="parTrans" cxnId="{CDF76E7E-EE33-4E45-AEA1-8A3A7C934160}">
      <dgm:prSet/>
      <dgm:spPr/>
      <dgm:t>
        <a:bodyPr/>
        <a:lstStyle/>
        <a:p>
          <a:endParaRPr lang="en-US"/>
        </a:p>
      </dgm:t>
    </dgm:pt>
    <dgm:pt modelId="{0954B0FC-DAE7-4C46-AA53-0D97BCF7C877}" type="sibTrans" cxnId="{CDF76E7E-EE33-4E45-AEA1-8A3A7C934160}">
      <dgm:prSet/>
      <dgm:spPr/>
      <dgm:t>
        <a:bodyPr/>
        <a:lstStyle/>
        <a:p>
          <a:endParaRPr lang="en-US"/>
        </a:p>
      </dgm:t>
    </dgm:pt>
    <dgm:pt modelId="{B79836C9-5421-49D0-BAB6-761A57F67E40}">
      <dgm:prSet/>
      <dgm:spPr/>
      <dgm:t>
        <a:bodyPr/>
        <a:lstStyle/>
        <a:p>
          <a:r>
            <a:rPr lang="en-US" b="0" dirty="0"/>
            <a:t>Implementation</a:t>
          </a:r>
          <a:endParaRPr lang="en-US" dirty="0"/>
        </a:p>
      </dgm:t>
    </dgm:pt>
    <dgm:pt modelId="{5657D74E-D6D2-41CA-AC3B-8D94702F2D00}" type="parTrans" cxnId="{560B0340-9B25-47E0-87EA-BCC3BA54E591}">
      <dgm:prSet/>
      <dgm:spPr/>
      <dgm:t>
        <a:bodyPr/>
        <a:lstStyle/>
        <a:p>
          <a:endParaRPr lang="en-US"/>
        </a:p>
      </dgm:t>
    </dgm:pt>
    <dgm:pt modelId="{B55CCFE9-686B-4115-AF63-1AB92BE1F82C}" type="sibTrans" cxnId="{560B0340-9B25-47E0-87EA-BCC3BA54E591}">
      <dgm:prSet/>
      <dgm:spPr/>
      <dgm:t>
        <a:bodyPr/>
        <a:lstStyle/>
        <a:p>
          <a:endParaRPr lang="en-US"/>
        </a:p>
      </dgm:t>
    </dgm:pt>
    <dgm:pt modelId="{B8761091-4003-4224-870A-8F139203120A}">
      <dgm:prSet/>
      <dgm:spPr/>
      <dgm:t>
        <a:bodyPr/>
        <a:lstStyle/>
        <a:p>
          <a:r>
            <a:rPr lang="en-US" dirty="0"/>
            <a:t>Model</a:t>
          </a:r>
          <a:r>
            <a:rPr lang="en-US" baseline="0" dirty="0"/>
            <a:t> used and selection</a:t>
          </a:r>
          <a:endParaRPr lang="en-US" dirty="0"/>
        </a:p>
      </dgm:t>
    </dgm:pt>
    <dgm:pt modelId="{D8E78700-B23A-489D-8957-49A89C02F83E}" type="parTrans" cxnId="{008CCAAB-12FF-4AB8-80C5-63CD7B1765F6}">
      <dgm:prSet/>
      <dgm:spPr/>
      <dgm:t>
        <a:bodyPr/>
        <a:lstStyle/>
        <a:p>
          <a:endParaRPr lang="en-US"/>
        </a:p>
      </dgm:t>
    </dgm:pt>
    <dgm:pt modelId="{A8B644C5-3F89-49FB-A2A3-B99345DD3D7A}" type="sibTrans" cxnId="{008CCAAB-12FF-4AB8-80C5-63CD7B1765F6}">
      <dgm:prSet/>
      <dgm:spPr/>
      <dgm:t>
        <a:bodyPr/>
        <a:lstStyle/>
        <a:p>
          <a:endParaRPr lang="en-US"/>
        </a:p>
      </dgm:t>
    </dgm:pt>
    <dgm:pt modelId="{F83B2938-52A6-4D38-B5BD-B56A524E0253}">
      <dgm:prSet/>
      <dgm:spPr/>
      <dgm:t>
        <a:bodyPr/>
        <a:lstStyle/>
        <a:p>
          <a:r>
            <a:rPr lang="en-IN" dirty="0"/>
            <a:t>References</a:t>
          </a:r>
          <a:endParaRPr lang="en-US" dirty="0"/>
        </a:p>
      </dgm:t>
    </dgm:pt>
    <dgm:pt modelId="{9452866B-C2BB-4033-A31B-3E6296523187}" type="parTrans" cxnId="{5830B78C-B648-47CD-8CB3-B89806B7C444}">
      <dgm:prSet/>
      <dgm:spPr/>
      <dgm:t>
        <a:bodyPr/>
        <a:lstStyle/>
        <a:p>
          <a:endParaRPr lang="en-US"/>
        </a:p>
      </dgm:t>
    </dgm:pt>
    <dgm:pt modelId="{BE525B84-1976-4A29-AD81-6E1F9ED976D4}" type="sibTrans" cxnId="{5830B78C-B648-47CD-8CB3-B89806B7C444}">
      <dgm:prSet/>
      <dgm:spPr/>
      <dgm:t>
        <a:bodyPr/>
        <a:lstStyle/>
        <a:p>
          <a:endParaRPr lang="en-US"/>
        </a:p>
      </dgm:t>
    </dgm:pt>
    <dgm:pt modelId="{47E6C7DA-D43F-4827-9F46-4594B2C10930}">
      <dgm:prSet/>
      <dgm:spPr/>
      <dgm:t>
        <a:bodyPr/>
        <a:lstStyle/>
        <a:p>
          <a:r>
            <a:rPr lang="en-IN" dirty="0"/>
            <a:t>Data flow</a:t>
          </a:r>
          <a:endParaRPr lang="en-US" b="0" dirty="0"/>
        </a:p>
      </dgm:t>
    </dgm:pt>
    <dgm:pt modelId="{14662F15-C207-4AFB-B3F9-03C18C73509C}" type="parTrans" cxnId="{C5AC0B64-E68D-473C-956B-3AC32E53F856}">
      <dgm:prSet/>
      <dgm:spPr/>
      <dgm:t>
        <a:bodyPr/>
        <a:lstStyle/>
        <a:p>
          <a:endParaRPr lang="en-IN"/>
        </a:p>
      </dgm:t>
    </dgm:pt>
    <dgm:pt modelId="{324CAF5D-5B72-4650-AD54-AD0F1D0A50A8}" type="sibTrans" cxnId="{C5AC0B64-E68D-473C-956B-3AC32E53F856}">
      <dgm:prSet/>
      <dgm:spPr/>
      <dgm:t>
        <a:bodyPr/>
        <a:lstStyle/>
        <a:p>
          <a:endParaRPr lang="en-IN"/>
        </a:p>
      </dgm:t>
    </dgm:pt>
    <dgm:pt modelId="{4849CAB7-B0C4-4088-99A0-1E8140985F3C}">
      <dgm:prSet/>
      <dgm:spPr/>
      <dgm:t>
        <a:bodyPr/>
        <a:lstStyle/>
        <a:p>
          <a:r>
            <a:rPr lang="en-US" dirty="0"/>
            <a:t>Conclusion</a:t>
          </a:r>
        </a:p>
      </dgm:t>
    </dgm:pt>
    <dgm:pt modelId="{38F681D5-F01B-4C75-A6C9-34CDB9CF5D90}" type="parTrans" cxnId="{3D5502F6-B281-4CE7-84D1-A604CDA5D46A}">
      <dgm:prSet/>
      <dgm:spPr/>
      <dgm:t>
        <a:bodyPr/>
        <a:lstStyle/>
        <a:p>
          <a:endParaRPr lang="en-IN"/>
        </a:p>
      </dgm:t>
    </dgm:pt>
    <dgm:pt modelId="{3E8C2BBA-6D64-4C29-B70F-268BB2D2BD86}" type="sibTrans" cxnId="{3D5502F6-B281-4CE7-84D1-A604CDA5D46A}">
      <dgm:prSet/>
      <dgm:spPr/>
      <dgm:t>
        <a:bodyPr/>
        <a:lstStyle/>
        <a:p>
          <a:endParaRPr lang="en-IN"/>
        </a:p>
      </dgm:t>
    </dgm:pt>
    <dgm:pt modelId="{F0B4F99F-F1F3-45E1-9E22-E19693AF2EFD}">
      <dgm:prSet/>
      <dgm:spPr/>
      <dgm:t>
        <a:bodyPr/>
        <a:lstStyle/>
        <a:p>
          <a:r>
            <a:rPr lang="en-IN" dirty="0"/>
            <a:t>Future of the project</a:t>
          </a:r>
          <a:endParaRPr lang="en-US" dirty="0"/>
        </a:p>
      </dgm:t>
    </dgm:pt>
    <dgm:pt modelId="{A46150C1-B8C9-4315-BFCC-3E65B50CEB6B}" type="parTrans" cxnId="{88E12370-1812-4FF0-B5E1-A3AED59E60DA}">
      <dgm:prSet/>
      <dgm:spPr/>
      <dgm:t>
        <a:bodyPr/>
        <a:lstStyle/>
        <a:p>
          <a:endParaRPr lang="en-IN"/>
        </a:p>
      </dgm:t>
    </dgm:pt>
    <dgm:pt modelId="{F2AD0BA4-88C5-42E2-9325-9556C69D8979}" type="sibTrans" cxnId="{88E12370-1812-4FF0-B5E1-A3AED59E60DA}">
      <dgm:prSet/>
      <dgm:spPr/>
      <dgm:t>
        <a:bodyPr/>
        <a:lstStyle/>
        <a:p>
          <a:endParaRPr lang="en-IN"/>
        </a:p>
      </dgm:t>
    </dgm:pt>
    <dgm:pt modelId="{59F91087-E0C8-40CC-A474-90383A657C4E}" type="pres">
      <dgm:prSet presAssocID="{F3E8749C-D58A-4B59-A703-656AC38800B1}" presName="vert0" presStyleCnt="0">
        <dgm:presLayoutVars>
          <dgm:dir/>
          <dgm:animOne val="branch"/>
          <dgm:animLvl val="lvl"/>
        </dgm:presLayoutVars>
      </dgm:prSet>
      <dgm:spPr/>
    </dgm:pt>
    <dgm:pt modelId="{525F778B-354B-48CC-BF74-0BEC1BA20BB8}" type="pres">
      <dgm:prSet presAssocID="{95A9CD30-D899-4979-AA2B-9F6EDD6BADE4}" presName="thickLine" presStyleLbl="alignNode1" presStyleIdx="0" presStyleCnt="12"/>
      <dgm:spPr/>
    </dgm:pt>
    <dgm:pt modelId="{6C6CE8C4-50B2-47AF-8CA8-3882F281BEE9}" type="pres">
      <dgm:prSet presAssocID="{95A9CD30-D899-4979-AA2B-9F6EDD6BADE4}" presName="horz1" presStyleCnt="0"/>
      <dgm:spPr/>
    </dgm:pt>
    <dgm:pt modelId="{8C599865-27DA-4F71-A1FA-744BA4F192EE}" type="pres">
      <dgm:prSet presAssocID="{95A9CD30-D899-4979-AA2B-9F6EDD6BADE4}" presName="tx1" presStyleLbl="revTx" presStyleIdx="0" presStyleCnt="12"/>
      <dgm:spPr/>
    </dgm:pt>
    <dgm:pt modelId="{1044BBC2-8B19-40D5-B52A-744DB1930126}" type="pres">
      <dgm:prSet presAssocID="{95A9CD30-D899-4979-AA2B-9F6EDD6BADE4}" presName="vert1" presStyleCnt="0"/>
      <dgm:spPr/>
    </dgm:pt>
    <dgm:pt modelId="{42E70161-BC6E-4B87-9035-6A0B88468377}" type="pres">
      <dgm:prSet presAssocID="{A5123563-88EC-47BF-89AE-147CDA04676F}" presName="thickLine" presStyleLbl="alignNode1" presStyleIdx="1" presStyleCnt="12"/>
      <dgm:spPr/>
    </dgm:pt>
    <dgm:pt modelId="{CCB412F0-9FA5-4A6B-BC8E-A7CB9FC49D7E}" type="pres">
      <dgm:prSet presAssocID="{A5123563-88EC-47BF-89AE-147CDA04676F}" presName="horz1" presStyleCnt="0"/>
      <dgm:spPr/>
    </dgm:pt>
    <dgm:pt modelId="{827301FE-4E91-4DBC-AF9A-12B8E250FF59}" type="pres">
      <dgm:prSet presAssocID="{A5123563-88EC-47BF-89AE-147CDA04676F}" presName="tx1" presStyleLbl="revTx" presStyleIdx="1" presStyleCnt="12"/>
      <dgm:spPr/>
    </dgm:pt>
    <dgm:pt modelId="{B3E0442D-ADB2-4BB9-9B32-92C927E5C16F}" type="pres">
      <dgm:prSet presAssocID="{A5123563-88EC-47BF-89AE-147CDA04676F}" presName="vert1" presStyleCnt="0"/>
      <dgm:spPr/>
    </dgm:pt>
    <dgm:pt modelId="{165F7132-92C2-402F-9319-6ADA2FA50190}" type="pres">
      <dgm:prSet presAssocID="{613E9598-5528-40FB-9F47-0F9B1A28E97D}" presName="thickLine" presStyleLbl="alignNode1" presStyleIdx="2" presStyleCnt="12"/>
      <dgm:spPr/>
    </dgm:pt>
    <dgm:pt modelId="{3B30032F-AEE1-4927-A39A-99A369F06BDF}" type="pres">
      <dgm:prSet presAssocID="{613E9598-5528-40FB-9F47-0F9B1A28E97D}" presName="horz1" presStyleCnt="0"/>
      <dgm:spPr/>
    </dgm:pt>
    <dgm:pt modelId="{15FBC16E-6939-4C39-969D-F8CCD3095A32}" type="pres">
      <dgm:prSet presAssocID="{613E9598-5528-40FB-9F47-0F9B1A28E97D}" presName="tx1" presStyleLbl="revTx" presStyleIdx="2" presStyleCnt="12"/>
      <dgm:spPr/>
    </dgm:pt>
    <dgm:pt modelId="{6E4C8B5C-4D2A-4D91-84DB-EF35CA18E91D}" type="pres">
      <dgm:prSet presAssocID="{613E9598-5528-40FB-9F47-0F9B1A28E97D}" presName="vert1" presStyleCnt="0"/>
      <dgm:spPr/>
    </dgm:pt>
    <dgm:pt modelId="{35E656F3-11C5-40E8-AFDB-A6E90F565212}" type="pres">
      <dgm:prSet presAssocID="{443A2B30-56BA-47C1-8573-437721946CDD}" presName="thickLine" presStyleLbl="alignNode1" presStyleIdx="3" presStyleCnt="12"/>
      <dgm:spPr/>
    </dgm:pt>
    <dgm:pt modelId="{D4ED0708-D734-4C65-9FC6-1CA61943FB89}" type="pres">
      <dgm:prSet presAssocID="{443A2B30-56BA-47C1-8573-437721946CDD}" presName="horz1" presStyleCnt="0"/>
      <dgm:spPr/>
    </dgm:pt>
    <dgm:pt modelId="{7796019E-F986-46C8-A5AA-FC845EEAD312}" type="pres">
      <dgm:prSet presAssocID="{443A2B30-56BA-47C1-8573-437721946CDD}" presName="tx1" presStyleLbl="revTx" presStyleIdx="3" presStyleCnt="12"/>
      <dgm:spPr/>
    </dgm:pt>
    <dgm:pt modelId="{F7CEC0B3-DA65-46B4-9612-E9D17895EC8F}" type="pres">
      <dgm:prSet presAssocID="{443A2B30-56BA-47C1-8573-437721946CDD}" presName="vert1" presStyleCnt="0"/>
      <dgm:spPr/>
    </dgm:pt>
    <dgm:pt modelId="{86D4BE63-53A1-4E99-B54D-4174C66E1190}" type="pres">
      <dgm:prSet presAssocID="{C71D6012-3C22-42D7-99F2-4FDB854A4EF9}" presName="thickLine" presStyleLbl="alignNode1" presStyleIdx="4" presStyleCnt="12"/>
      <dgm:spPr/>
    </dgm:pt>
    <dgm:pt modelId="{E688CC8F-445D-484E-BECE-0B94F6334AF2}" type="pres">
      <dgm:prSet presAssocID="{C71D6012-3C22-42D7-99F2-4FDB854A4EF9}" presName="horz1" presStyleCnt="0"/>
      <dgm:spPr/>
    </dgm:pt>
    <dgm:pt modelId="{DF642B5A-2B97-48D6-A8FB-2B88AFE20407}" type="pres">
      <dgm:prSet presAssocID="{C71D6012-3C22-42D7-99F2-4FDB854A4EF9}" presName="tx1" presStyleLbl="revTx" presStyleIdx="4" presStyleCnt="12"/>
      <dgm:spPr/>
    </dgm:pt>
    <dgm:pt modelId="{A43D898F-7836-4A45-8A61-BC4263CC8545}" type="pres">
      <dgm:prSet presAssocID="{C71D6012-3C22-42D7-99F2-4FDB854A4EF9}" presName="vert1" presStyleCnt="0"/>
      <dgm:spPr/>
    </dgm:pt>
    <dgm:pt modelId="{337A6F76-AD04-4102-8182-6F712BA5DC4E}" type="pres">
      <dgm:prSet presAssocID="{FB90D87B-A365-444B-BDF8-396E7F50BE3A}" presName="thickLine" presStyleLbl="alignNode1" presStyleIdx="5" presStyleCnt="12"/>
      <dgm:spPr/>
    </dgm:pt>
    <dgm:pt modelId="{111970E6-CAA4-44CA-8981-6BA11B6CEDA1}" type="pres">
      <dgm:prSet presAssocID="{FB90D87B-A365-444B-BDF8-396E7F50BE3A}" presName="horz1" presStyleCnt="0"/>
      <dgm:spPr/>
    </dgm:pt>
    <dgm:pt modelId="{91C4596F-0A62-423C-990B-C93E9C679463}" type="pres">
      <dgm:prSet presAssocID="{FB90D87B-A365-444B-BDF8-396E7F50BE3A}" presName="tx1" presStyleLbl="revTx" presStyleIdx="5" presStyleCnt="12"/>
      <dgm:spPr/>
    </dgm:pt>
    <dgm:pt modelId="{7766B239-D2AD-46C9-9FF3-B4A9CB42A9B3}" type="pres">
      <dgm:prSet presAssocID="{FB90D87B-A365-444B-BDF8-396E7F50BE3A}" presName="vert1" presStyleCnt="0"/>
      <dgm:spPr/>
    </dgm:pt>
    <dgm:pt modelId="{144EDB86-CDC5-4113-9569-C9C35E2FC956}" type="pres">
      <dgm:prSet presAssocID="{47E6C7DA-D43F-4827-9F46-4594B2C10930}" presName="thickLine" presStyleLbl="alignNode1" presStyleIdx="6" presStyleCnt="12"/>
      <dgm:spPr/>
    </dgm:pt>
    <dgm:pt modelId="{F1F34EC3-ED29-4C27-91DA-DCB4E85E599E}" type="pres">
      <dgm:prSet presAssocID="{47E6C7DA-D43F-4827-9F46-4594B2C10930}" presName="horz1" presStyleCnt="0"/>
      <dgm:spPr/>
    </dgm:pt>
    <dgm:pt modelId="{C4EE39F7-1EC3-40E1-BD3A-C4663D1939D8}" type="pres">
      <dgm:prSet presAssocID="{47E6C7DA-D43F-4827-9F46-4594B2C10930}" presName="tx1" presStyleLbl="revTx" presStyleIdx="6" presStyleCnt="12"/>
      <dgm:spPr/>
    </dgm:pt>
    <dgm:pt modelId="{419BB085-4ABE-40A1-ACBB-F0B9E906BEBC}" type="pres">
      <dgm:prSet presAssocID="{47E6C7DA-D43F-4827-9F46-4594B2C10930}" presName="vert1" presStyleCnt="0"/>
      <dgm:spPr/>
    </dgm:pt>
    <dgm:pt modelId="{2A9FFEED-4E67-4B27-BF97-1A64921058E8}" type="pres">
      <dgm:prSet presAssocID="{B79836C9-5421-49D0-BAB6-761A57F67E40}" presName="thickLine" presStyleLbl="alignNode1" presStyleIdx="7" presStyleCnt="12"/>
      <dgm:spPr/>
    </dgm:pt>
    <dgm:pt modelId="{2308772E-ABAB-43AA-B8FE-7187E79315C2}" type="pres">
      <dgm:prSet presAssocID="{B79836C9-5421-49D0-BAB6-761A57F67E40}" presName="horz1" presStyleCnt="0"/>
      <dgm:spPr/>
    </dgm:pt>
    <dgm:pt modelId="{27779F21-B42D-4766-AF2D-8746767D79C1}" type="pres">
      <dgm:prSet presAssocID="{B79836C9-5421-49D0-BAB6-761A57F67E40}" presName="tx1" presStyleLbl="revTx" presStyleIdx="7" presStyleCnt="12" custScaleY="106703"/>
      <dgm:spPr/>
    </dgm:pt>
    <dgm:pt modelId="{19F3BEBD-4FF7-4222-9D81-84EF9ABAE854}" type="pres">
      <dgm:prSet presAssocID="{B79836C9-5421-49D0-BAB6-761A57F67E40}" presName="vert1" presStyleCnt="0"/>
      <dgm:spPr/>
    </dgm:pt>
    <dgm:pt modelId="{C0CF2CEB-D717-4E89-BD57-D342AEB5341C}" type="pres">
      <dgm:prSet presAssocID="{B8761091-4003-4224-870A-8F139203120A}" presName="thickLine" presStyleLbl="alignNode1" presStyleIdx="8" presStyleCnt="12"/>
      <dgm:spPr/>
    </dgm:pt>
    <dgm:pt modelId="{214335C9-2714-4B72-8460-14A6D522D5C5}" type="pres">
      <dgm:prSet presAssocID="{B8761091-4003-4224-870A-8F139203120A}" presName="horz1" presStyleCnt="0"/>
      <dgm:spPr/>
    </dgm:pt>
    <dgm:pt modelId="{CAA3CF9E-10BC-45BB-9897-8BF38ABF84F9}" type="pres">
      <dgm:prSet presAssocID="{B8761091-4003-4224-870A-8F139203120A}" presName="tx1" presStyleLbl="revTx" presStyleIdx="8" presStyleCnt="12"/>
      <dgm:spPr/>
    </dgm:pt>
    <dgm:pt modelId="{A930D351-4246-4951-A302-82DF5E4A0AF0}" type="pres">
      <dgm:prSet presAssocID="{B8761091-4003-4224-870A-8F139203120A}" presName="vert1" presStyleCnt="0"/>
      <dgm:spPr/>
    </dgm:pt>
    <dgm:pt modelId="{A68DCA33-620E-4779-B456-C46B191F202E}" type="pres">
      <dgm:prSet presAssocID="{4849CAB7-B0C4-4088-99A0-1E8140985F3C}" presName="thickLine" presStyleLbl="alignNode1" presStyleIdx="9" presStyleCnt="12"/>
      <dgm:spPr/>
    </dgm:pt>
    <dgm:pt modelId="{B7955777-F85E-41D0-BFD3-940B44A934A4}" type="pres">
      <dgm:prSet presAssocID="{4849CAB7-B0C4-4088-99A0-1E8140985F3C}" presName="horz1" presStyleCnt="0"/>
      <dgm:spPr/>
    </dgm:pt>
    <dgm:pt modelId="{9C5E590E-C97F-4B3C-A925-5B130012BB0C}" type="pres">
      <dgm:prSet presAssocID="{4849CAB7-B0C4-4088-99A0-1E8140985F3C}" presName="tx1" presStyleLbl="revTx" presStyleIdx="9" presStyleCnt="12"/>
      <dgm:spPr/>
    </dgm:pt>
    <dgm:pt modelId="{169C07CD-4C5D-418E-B696-EC1B51699A37}" type="pres">
      <dgm:prSet presAssocID="{4849CAB7-B0C4-4088-99A0-1E8140985F3C}" presName="vert1" presStyleCnt="0"/>
      <dgm:spPr/>
    </dgm:pt>
    <dgm:pt modelId="{CD7DB7EE-3DF5-45BD-8E2E-1570FD52F083}" type="pres">
      <dgm:prSet presAssocID="{F0B4F99F-F1F3-45E1-9E22-E19693AF2EFD}" presName="thickLine" presStyleLbl="alignNode1" presStyleIdx="10" presStyleCnt="12"/>
      <dgm:spPr/>
    </dgm:pt>
    <dgm:pt modelId="{147FC829-DFE1-4765-B921-A25A6CF0EB73}" type="pres">
      <dgm:prSet presAssocID="{F0B4F99F-F1F3-45E1-9E22-E19693AF2EFD}" presName="horz1" presStyleCnt="0"/>
      <dgm:spPr/>
    </dgm:pt>
    <dgm:pt modelId="{6F780492-C565-481B-B893-55A49FA21831}" type="pres">
      <dgm:prSet presAssocID="{F0B4F99F-F1F3-45E1-9E22-E19693AF2EFD}" presName="tx1" presStyleLbl="revTx" presStyleIdx="10" presStyleCnt="12"/>
      <dgm:spPr/>
    </dgm:pt>
    <dgm:pt modelId="{E768580F-0E3D-48A2-A993-93C885C34CEC}" type="pres">
      <dgm:prSet presAssocID="{F0B4F99F-F1F3-45E1-9E22-E19693AF2EFD}" presName="vert1" presStyleCnt="0"/>
      <dgm:spPr/>
    </dgm:pt>
    <dgm:pt modelId="{189433F4-00C6-4B1D-B312-B6E4441D9DB8}" type="pres">
      <dgm:prSet presAssocID="{F83B2938-52A6-4D38-B5BD-B56A524E0253}" presName="thickLine" presStyleLbl="alignNode1" presStyleIdx="11" presStyleCnt="12"/>
      <dgm:spPr/>
    </dgm:pt>
    <dgm:pt modelId="{FB8B519F-F38D-4300-A577-F0EE485FD863}" type="pres">
      <dgm:prSet presAssocID="{F83B2938-52A6-4D38-B5BD-B56A524E0253}" presName="horz1" presStyleCnt="0"/>
      <dgm:spPr/>
    </dgm:pt>
    <dgm:pt modelId="{BF30DB35-7196-40D3-A4B9-A2034F25A393}" type="pres">
      <dgm:prSet presAssocID="{F83B2938-52A6-4D38-B5BD-B56A524E0253}" presName="tx1" presStyleLbl="revTx" presStyleIdx="11" presStyleCnt="12"/>
      <dgm:spPr/>
    </dgm:pt>
    <dgm:pt modelId="{534B08BD-ECAA-41E8-A17C-D07333C948C4}" type="pres">
      <dgm:prSet presAssocID="{F83B2938-52A6-4D38-B5BD-B56A524E0253}" presName="vert1" presStyleCnt="0"/>
      <dgm:spPr/>
    </dgm:pt>
  </dgm:ptLst>
  <dgm:cxnLst>
    <dgm:cxn modelId="{F7059201-E0EB-44A6-86C0-C7568C174FF3}" type="presOf" srcId="{F0B4F99F-F1F3-45E1-9E22-E19693AF2EFD}" destId="{6F780492-C565-481B-B893-55A49FA21831}" srcOrd="0" destOrd="0" presId="urn:microsoft.com/office/officeart/2008/layout/LinedList"/>
    <dgm:cxn modelId="{3AC21214-1A1D-419A-88CD-F505497EB338}" type="presOf" srcId="{A5123563-88EC-47BF-89AE-147CDA04676F}" destId="{827301FE-4E91-4DBC-AF9A-12B8E250FF59}" srcOrd="0" destOrd="0" presId="urn:microsoft.com/office/officeart/2008/layout/LinedList"/>
    <dgm:cxn modelId="{6218F915-A456-4EFF-83F2-91F3551C1A5C}" type="presOf" srcId="{F3E8749C-D58A-4B59-A703-656AC38800B1}" destId="{59F91087-E0C8-40CC-A474-90383A657C4E}" srcOrd="0" destOrd="0" presId="urn:microsoft.com/office/officeart/2008/layout/LinedList"/>
    <dgm:cxn modelId="{2CD5B833-1715-4899-A6F3-701C17D7CBE2}" type="presOf" srcId="{443A2B30-56BA-47C1-8573-437721946CDD}" destId="{7796019E-F986-46C8-A5AA-FC845EEAD312}" srcOrd="0" destOrd="0" presId="urn:microsoft.com/office/officeart/2008/layout/LinedList"/>
    <dgm:cxn modelId="{82B8B535-3E49-4738-89FF-DAB4651A86D8}" type="presOf" srcId="{95A9CD30-D899-4979-AA2B-9F6EDD6BADE4}" destId="{8C599865-27DA-4F71-A1FA-744BA4F192EE}" srcOrd="0" destOrd="0" presId="urn:microsoft.com/office/officeart/2008/layout/LinedList"/>
    <dgm:cxn modelId="{3772C03C-4908-4DCA-AD96-16FEA4C20DB2}" srcId="{F3E8749C-D58A-4B59-A703-656AC38800B1}" destId="{A5123563-88EC-47BF-89AE-147CDA04676F}" srcOrd="1" destOrd="0" parTransId="{C7B3CEC6-4BB4-4D1B-957A-F1DB8FA5DF32}" sibTransId="{DB875185-FDEE-4951-9A7F-9F5D03DBA57C}"/>
    <dgm:cxn modelId="{560B0340-9B25-47E0-87EA-BCC3BA54E591}" srcId="{F3E8749C-D58A-4B59-A703-656AC38800B1}" destId="{B79836C9-5421-49D0-BAB6-761A57F67E40}" srcOrd="7" destOrd="0" parTransId="{5657D74E-D6D2-41CA-AC3B-8D94702F2D00}" sibTransId="{B55CCFE9-686B-4115-AF63-1AB92BE1F82C}"/>
    <dgm:cxn modelId="{E86E7C61-1CAE-44CB-B3B2-16D92B29082A}" type="presOf" srcId="{B8761091-4003-4224-870A-8F139203120A}" destId="{CAA3CF9E-10BC-45BB-9897-8BF38ABF84F9}" srcOrd="0" destOrd="0" presId="urn:microsoft.com/office/officeart/2008/layout/LinedList"/>
    <dgm:cxn modelId="{C5AC0B64-E68D-473C-956B-3AC32E53F856}" srcId="{F3E8749C-D58A-4B59-A703-656AC38800B1}" destId="{47E6C7DA-D43F-4827-9F46-4594B2C10930}" srcOrd="6" destOrd="0" parTransId="{14662F15-C207-4AFB-B3F9-03C18C73509C}" sibTransId="{324CAF5D-5B72-4650-AD54-AD0F1D0A50A8}"/>
    <dgm:cxn modelId="{01D57D49-D7F8-4C5C-9F5A-4C1361B46A30}" type="presOf" srcId="{F83B2938-52A6-4D38-B5BD-B56A524E0253}" destId="{BF30DB35-7196-40D3-A4B9-A2034F25A393}" srcOrd="0" destOrd="0" presId="urn:microsoft.com/office/officeart/2008/layout/LinedList"/>
    <dgm:cxn modelId="{88E12370-1812-4FF0-B5E1-A3AED59E60DA}" srcId="{F3E8749C-D58A-4B59-A703-656AC38800B1}" destId="{F0B4F99F-F1F3-45E1-9E22-E19693AF2EFD}" srcOrd="10" destOrd="0" parTransId="{A46150C1-B8C9-4315-BFCC-3E65B50CEB6B}" sibTransId="{F2AD0BA4-88C5-42E2-9325-9556C69D8979}"/>
    <dgm:cxn modelId="{D0BA2271-B0AF-4327-A56C-A2F9D6AD643F}" type="presOf" srcId="{613E9598-5528-40FB-9F47-0F9B1A28E97D}" destId="{15FBC16E-6939-4C39-969D-F8CCD3095A32}" srcOrd="0" destOrd="0" presId="urn:microsoft.com/office/officeart/2008/layout/LinedList"/>
    <dgm:cxn modelId="{A06B4858-9FF6-49F3-9DD5-CCF3F6B6CCA9}" srcId="{F3E8749C-D58A-4B59-A703-656AC38800B1}" destId="{613E9598-5528-40FB-9F47-0F9B1A28E97D}" srcOrd="2" destOrd="0" parTransId="{A25D0F35-8FFA-4AA7-BE09-F630D5C47A76}" sibTransId="{0D800671-B108-4CCB-A4BE-F0B945D23B87}"/>
    <dgm:cxn modelId="{CDF76E7E-EE33-4E45-AEA1-8A3A7C934160}" srcId="{F3E8749C-D58A-4B59-A703-656AC38800B1}" destId="{FB90D87B-A365-444B-BDF8-396E7F50BE3A}" srcOrd="5" destOrd="0" parTransId="{029C43CF-0D39-444D-BB2B-71A531D53B52}" sibTransId="{0954B0FC-DAE7-4C46-AA53-0D97BCF7C877}"/>
    <dgm:cxn modelId="{B7BE1982-3F77-4A15-B499-18F09AF9428A}" type="presOf" srcId="{47E6C7DA-D43F-4827-9F46-4594B2C10930}" destId="{C4EE39F7-1EC3-40E1-BD3A-C4663D1939D8}" srcOrd="0" destOrd="0" presId="urn:microsoft.com/office/officeart/2008/layout/LinedList"/>
    <dgm:cxn modelId="{5830B78C-B648-47CD-8CB3-B89806B7C444}" srcId="{F3E8749C-D58A-4B59-A703-656AC38800B1}" destId="{F83B2938-52A6-4D38-B5BD-B56A524E0253}" srcOrd="11" destOrd="0" parTransId="{9452866B-C2BB-4033-A31B-3E6296523187}" sibTransId="{BE525B84-1976-4A29-AD81-6E1F9ED976D4}"/>
    <dgm:cxn modelId="{C146DD92-7047-43DC-96B6-C97907D54B2B}" srcId="{F3E8749C-D58A-4B59-A703-656AC38800B1}" destId="{C71D6012-3C22-42D7-99F2-4FDB854A4EF9}" srcOrd="4" destOrd="0" parTransId="{B8429C4E-A9D1-41AA-99A4-9F0E982F8C6B}" sibTransId="{53B0521B-F6A5-447C-80A8-49CF9749A65B}"/>
    <dgm:cxn modelId="{5D5A1796-82BB-4B66-8458-56325FF31BA2}" srcId="{F3E8749C-D58A-4B59-A703-656AC38800B1}" destId="{443A2B30-56BA-47C1-8573-437721946CDD}" srcOrd="3" destOrd="0" parTransId="{CF0A8CC2-2746-4EEE-BE27-58A2328A7F78}" sibTransId="{C84759D6-F393-4980-8D34-1989517A2E99}"/>
    <dgm:cxn modelId="{AACF4397-470C-42BA-8C1A-3473E8760732}" type="presOf" srcId="{FB90D87B-A365-444B-BDF8-396E7F50BE3A}" destId="{91C4596F-0A62-423C-990B-C93E9C679463}" srcOrd="0" destOrd="0" presId="urn:microsoft.com/office/officeart/2008/layout/LinedList"/>
    <dgm:cxn modelId="{1E96C1A2-76C9-4CBD-B9E9-186EBB8106D7}" type="presOf" srcId="{4849CAB7-B0C4-4088-99A0-1E8140985F3C}" destId="{9C5E590E-C97F-4B3C-A925-5B130012BB0C}" srcOrd="0" destOrd="0" presId="urn:microsoft.com/office/officeart/2008/layout/LinedList"/>
    <dgm:cxn modelId="{8AFFE1A6-D190-48FF-9C60-43AC27AE6500}" srcId="{F3E8749C-D58A-4B59-A703-656AC38800B1}" destId="{95A9CD30-D899-4979-AA2B-9F6EDD6BADE4}" srcOrd="0" destOrd="0" parTransId="{9BA41123-E111-42D5-A4C0-52DAFB87A49E}" sibTransId="{1C7C6D57-4950-4060-B51C-7425A7700238}"/>
    <dgm:cxn modelId="{3F3E8AA7-E526-495A-8F00-2849974D2CB7}" type="presOf" srcId="{B79836C9-5421-49D0-BAB6-761A57F67E40}" destId="{27779F21-B42D-4766-AF2D-8746767D79C1}" srcOrd="0" destOrd="0" presId="urn:microsoft.com/office/officeart/2008/layout/LinedList"/>
    <dgm:cxn modelId="{008CCAAB-12FF-4AB8-80C5-63CD7B1765F6}" srcId="{F3E8749C-D58A-4B59-A703-656AC38800B1}" destId="{B8761091-4003-4224-870A-8F139203120A}" srcOrd="8" destOrd="0" parTransId="{D8E78700-B23A-489D-8957-49A89C02F83E}" sibTransId="{A8B644C5-3F89-49FB-A2A3-B99345DD3D7A}"/>
    <dgm:cxn modelId="{F5E40CEB-96C2-4CFE-9629-3A378B1771A7}" type="presOf" srcId="{C71D6012-3C22-42D7-99F2-4FDB854A4EF9}" destId="{DF642B5A-2B97-48D6-A8FB-2B88AFE20407}" srcOrd="0" destOrd="0" presId="urn:microsoft.com/office/officeart/2008/layout/LinedList"/>
    <dgm:cxn modelId="{3D5502F6-B281-4CE7-84D1-A604CDA5D46A}" srcId="{F3E8749C-D58A-4B59-A703-656AC38800B1}" destId="{4849CAB7-B0C4-4088-99A0-1E8140985F3C}" srcOrd="9" destOrd="0" parTransId="{38F681D5-F01B-4C75-A6C9-34CDB9CF5D90}" sibTransId="{3E8C2BBA-6D64-4C29-B70F-268BB2D2BD86}"/>
    <dgm:cxn modelId="{E18EC6BB-9E4C-488F-B31E-0D83B2D8F3DB}" type="presParOf" srcId="{59F91087-E0C8-40CC-A474-90383A657C4E}" destId="{525F778B-354B-48CC-BF74-0BEC1BA20BB8}" srcOrd="0" destOrd="0" presId="urn:microsoft.com/office/officeart/2008/layout/LinedList"/>
    <dgm:cxn modelId="{D5007744-8779-4BC9-BAA2-7385C020C60D}" type="presParOf" srcId="{59F91087-E0C8-40CC-A474-90383A657C4E}" destId="{6C6CE8C4-50B2-47AF-8CA8-3882F281BEE9}" srcOrd="1" destOrd="0" presId="urn:microsoft.com/office/officeart/2008/layout/LinedList"/>
    <dgm:cxn modelId="{0D16D230-632B-4CDF-AD2F-E3F704297F50}" type="presParOf" srcId="{6C6CE8C4-50B2-47AF-8CA8-3882F281BEE9}" destId="{8C599865-27DA-4F71-A1FA-744BA4F192EE}" srcOrd="0" destOrd="0" presId="urn:microsoft.com/office/officeart/2008/layout/LinedList"/>
    <dgm:cxn modelId="{69664414-2929-48C9-A072-1E79C411C925}" type="presParOf" srcId="{6C6CE8C4-50B2-47AF-8CA8-3882F281BEE9}" destId="{1044BBC2-8B19-40D5-B52A-744DB1930126}" srcOrd="1" destOrd="0" presId="urn:microsoft.com/office/officeart/2008/layout/LinedList"/>
    <dgm:cxn modelId="{83D16828-1E05-485F-BDD2-786A0C002895}" type="presParOf" srcId="{59F91087-E0C8-40CC-A474-90383A657C4E}" destId="{42E70161-BC6E-4B87-9035-6A0B88468377}" srcOrd="2" destOrd="0" presId="urn:microsoft.com/office/officeart/2008/layout/LinedList"/>
    <dgm:cxn modelId="{3D194BC8-9562-4EBC-9669-CB47FB47EF6D}" type="presParOf" srcId="{59F91087-E0C8-40CC-A474-90383A657C4E}" destId="{CCB412F0-9FA5-4A6B-BC8E-A7CB9FC49D7E}" srcOrd="3" destOrd="0" presId="urn:microsoft.com/office/officeart/2008/layout/LinedList"/>
    <dgm:cxn modelId="{A67C7DC4-2877-413F-A130-3E13893CB0E3}" type="presParOf" srcId="{CCB412F0-9FA5-4A6B-BC8E-A7CB9FC49D7E}" destId="{827301FE-4E91-4DBC-AF9A-12B8E250FF59}" srcOrd="0" destOrd="0" presId="urn:microsoft.com/office/officeart/2008/layout/LinedList"/>
    <dgm:cxn modelId="{4974C6B4-0268-4262-A07F-9FE4471A71B1}" type="presParOf" srcId="{CCB412F0-9FA5-4A6B-BC8E-A7CB9FC49D7E}" destId="{B3E0442D-ADB2-4BB9-9B32-92C927E5C16F}" srcOrd="1" destOrd="0" presId="urn:microsoft.com/office/officeart/2008/layout/LinedList"/>
    <dgm:cxn modelId="{796B240F-1B62-4BA0-A684-F6A6B1A67244}" type="presParOf" srcId="{59F91087-E0C8-40CC-A474-90383A657C4E}" destId="{165F7132-92C2-402F-9319-6ADA2FA50190}" srcOrd="4" destOrd="0" presId="urn:microsoft.com/office/officeart/2008/layout/LinedList"/>
    <dgm:cxn modelId="{75D5B2CB-70B9-4E97-8E31-F46EA9ED9733}" type="presParOf" srcId="{59F91087-E0C8-40CC-A474-90383A657C4E}" destId="{3B30032F-AEE1-4927-A39A-99A369F06BDF}" srcOrd="5" destOrd="0" presId="urn:microsoft.com/office/officeart/2008/layout/LinedList"/>
    <dgm:cxn modelId="{B8B9FF0D-C130-4426-ADB2-97E8BF0F515A}" type="presParOf" srcId="{3B30032F-AEE1-4927-A39A-99A369F06BDF}" destId="{15FBC16E-6939-4C39-969D-F8CCD3095A32}" srcOrd="0" destOrd="0" presId="urn:microsoft.com/office/officeart/2008/layout/LinedList"/>
    <dgm:cxn modelId="{DB7A8F1F-52F9-4A7E-9F1E-4807955B35E3}" type="presParOf" srcId="{3B30032F-AEE1-4927-A39A-99A369F06BDF}" destId="{6E4C8B5C-4D2A-4D91-84DB-EF35CA18E91D}" srcOrd="1" destOrd="0" presId="urn:microsoft.com/office/officeart/2008/layout/LinedList"/>
    <dgm:cxn modelId="{0325E3AF-C3A5-48C4-94F3-4BEB3F1D27C7}" type="presParOf" srcId="{59F91087-E0C8-40CC-A474-90383A657C4E}" destId="{35E656F3-11C5-40E8-AFDB-A6E90F565212}" srcOrd="6" destOrd="0" presId="urn:microsoft.com/office/officeart/2008/layout/LinedList"/>
    <dgm:cxn modelId="{B532471A-1850-4695-9ED6-D9165B70DEC0}" type="presParOf" srcId="{59F91087-E0C8-40CC-A474-90383A657C4E}" destId="{D4ED0708-D734-4C65-9FC6-1CA61943FB89}" srcOrd="7" destOrd="0" presId="urn:microsoft.com/office/officeart/2008/layout/LinedList"/>
    <dgm:cxn modelId="{E2F336F6-F925-4AF3-A9F6-86E1D473DF2A}" type="presParOf" srcId="{D4ED0708-D734-4C65-9FC6-1CA61943FB89}" destId="{7796019E-F986-46C8-A5AA-FC845EEAD312}" srcOrd="0" destOrd="0" presId="urn:microsoft.com/office/officeart/2008/layout/LinedList"/>
    <dgm:cxn modelId="{C66FB3E9-5448-41F5-A2F1-1BABD866EEDF}" type="presParOf" srcId="{D4ED0708-D734-4C65-9FC6-1CA61943FB89}" destId="{F7CEC0B3-DA65-46B4-9612-E9D17895EC8F}" srcOrd="1" destOrd="0" presId="urn:microsoft.com/office/officeart/2008/layout/LinedList"/>
    <dgm:cxn modelId="{E3597157-EC0C-4F97-8BDA-71E52C758FF3}" type="presParOf" srcId="{59F91087-E0C8-40CC-A474-90383A657C4E}" destId="{86D4BE63-53A1-4E99-B54D-4174C66E1190}" srcOrd="8" destOrd="0" presId="urn:microsoft.com/office/officeart/2008/layout/LinedList"/>
    <dgm:cxn modelId="{526EF966-DB4D-406F-B5D6-FD3999F7DFE3}" type="presParOf" srcId="{59F91087-E0C8-40CC-A474-90383A657C4E}" destId="{E688CC8F-445D-484E-BECE-0B94F6334AF2}" srcOrd="9" destOrd="0" presId="urn:microsoft.com/office/officeart/2008/layout/LinedList"/>
    <dgm:cxn modelId="{0125928F-0C80-41FF-85C7-8CF6411F571A}" type="presParOf" srcId="{E688CC8F-445D-484E-BECE-0B94F6334AF2}" destId="{DF642B5A-2B97-48D6-A8FB-2B88AFE20407}" srcOrd="0" destOrd="0" presId="urn:microsoft.com/office/officeart/2008/layout/LinedList"/>
    <dgm:cxn modelId="{55EDCFAA-04B7-4E57-911C-332CB7B4D4BD}" type="presParOf" srcId="{E688CC8F-445D-484E-BECE-0B94F6334AF2}" destId="{A43D898F-7836-4A45-8A61-BC4263CC8545}" srcOrd="1" destOrd="0" presId="urn:microsoft.com/office/officeart/2008/layout/LinedList"/>
    <dgm:cxn modelId="{1F598637-26D9-4460-9CAB-DCBB5A15BB56}" type="presParOf" srcId="{59F91087-E0C8-40CC-A474-90383A657C4E}" destId="{337A6F76-AD04-4102-8182-6F712BA5DC4E}" srcOrd="10" destOrd="0" presId="urn:microsoft.com/office/officeart/2008/layout/LinedList"/>
    <dgm:cxn modelId="{82859DD9-B633-4594-86F7-F4429DE4593B}" type="presParOf" srcId="{59F91087-E0C8-40CC-A474-90383A657C4E}" destId="{111970E6-CAA4-44CA-8981-6BA11B6CEDA1}" srcOrd="11" destOrd="0" presId="urn:microsoft.com/office/officeart/2008/layout/LinedList"/>
    <dgm:cxn modelId="{36B283DC-4F8D-4B29-AFB3-904202D2BC91}" type="presParOf" srcId="{111970E6-CAA4-44CA-8981-6BA11B6CEDA1}" destId="{91C4596F-0A62-423C-990B-C93E9C679463}" srcOrd="0" destOrd="0" presId="urn:microsoft.com/office/officeart/2008/layout/LinedList"/>
    <dgm:cxn modelId="{29F53340-91B8-4CEE-B36F-971B5E373506}" type="presParOf" srcId="{111970E6-CAA4-44CA-8981-6BA11B6CEDA1}" destId="{7766B239-D2AD-46C9-9FF3-B4A9CB42A9B3}" srcOrd="1" destOrd="0" presId="urn:microsoft.com/office/officeart/2008/layout/LinedList"/>
    <dgm:cxn modelId="{680D251E-2AAE-4718-AE3F-D0E43BC61969}" type="presParOf" srcId="{59F91087-E0C8-40CC-A474-90383A657C4E}" destId="{144EDB86-CDC5-4113-9569-C9C35E2FC956}" srcOrd="12" destOrd="0" presId="urn:microsoft.com/office/officeart/2008/layout/LinedList"/>
    <dgm:cxn modelId="{98679942-58A1-43B5-82E5-065D898A0C05}" type="presParOf" srcId="{59F91087-E0C8-40CC-A474-90383A657C4E}" destId="{F1F34EC3-ED29-4C27-91DA-DCB4E85E599E}" srcOrd="13" destOrd="0" presId="urn:microsoft.com/office/officeart/2008/layout/LinedList"/>
    <dgm:cxn modelId="{CA8797EF-2144-40FD-96FD-D76E54F1620A}" type="presParOf" srcId="{F1F34EC3-ED29-4C27-91DA-DCB4E85E599E}" destId="{C4EE39F7-1EC3-40E1-BD3A-C4663D1939D8}" srcOrd="0" destOrd="0" presId="urn:microsoft.com/office/officeart/2008/layout/LinedList"/>
    <dgm:cxn modelId="{69CBA703-F76B-4C2D-BD75-B025DE456A1B}" type="presParOf" srcId="{F1F34EC3-ED29-4C27-91DA-DCB4E85E599E}" destId="{419BB085-4ABE-40A1-ACBB-F0B9E906BEBC}" srcOrd="1" destOrd="0" presId="urn:microsoft.com/office/officeart/2008/layout/LinedList"/>
    <dgm:cxn modelId="{8A131F31-BFC9-408A-8363-31DC43878227}" type="presParOf" srcId="{59F91087-E0C8-40CC-A474-90383A657C4E}" destId="{2A9FFEED-4E67-4B27-BF97-1A64921058E8}" srcOrd="14" destOrd="0" presId="urn:microsoft.com/office/officeart/2008/layout/LinedList"/>
    <dgm:cxn modelId="{24757CFF-FE20-4D11-88D4-1FBB54E8053D}" type="presParOf" srcId="{59F91087-E0C8-40CC-A474-90383A657C4E}" destId="{2308772E-ABAB-43AA-B8FE-7187E79315C2}" srcOrd="15" destOrd="0" presId="urn:microsoft.com/office/officeart/2008/layout/LinedList"/>
    <dgm:cxn modelId="{432BCF2F-7E6D-42B9-BB6C-4A9EDD1750DF}" type="presParOf" srcId="{2308772E-ABAB-43AA-B8FE-7187E79315C2}" destId="{27779F21-B42D-4766-AF2D-8746767D79C1}" srcOrd="0" destOrd="0" presId="urn:microsoft.com/office/officeart/2008/layout/LinedList"/>
    <dgm:cxn modelId="{BF5D00EB-ED86-4539-8957-EDFCC9DE3AE5}" type="presParOf" srcId="{2308772E-ABAB-43AA-B8FE-7187E79315C2}" destId="{19F3BEBD-4FF7-4222-9D81-84EF9ABAE854}" srcOrd="1" destOrd="0" presId="urn:microsoft.com/office/officeart/2008/layout/LinedList"/>
    <dgm:cxn modelId="{783331A6-C640-47DF-9E73-C7B74634E9C1}" type="presParOf" srcId="{59F91087-E0C8-40CC-A474-90383A657C4E}" destId="{C0CF2CEB-D717-4E89-BD57-D342AEB5341C}" srcOrd="16" destOrd="0" presId="urn:microsoft.com/office/officeart/2008/layout/LinedList"/>
    <dgm:cxn modelId="{BBE99F44-7842-4C90-A847-0E37D48F2227}" type="presParOf" srcId="{59F91087-E0C8-40CC-A474-90383A657C4E}" destId="{214335C9-2714-4B72-8460-14A6D522D5C5}" srcOrd="17" destOrd="0" presId="urn:microsoft.com/office/officeart/2008/layout/LinedList"/>
    <dgm:cxn modelId="{A62C3B7C-C1F3-4167-9F8D-575E16184DB4}" type="presParOf" srcId="{214335C9-2714-4B72-8460-14A6D522D5C5}" destId="{CAA3CF9E-10BC-45BB-9897-8BF38ABF84F9}" srcOrd="0" destOrd="0" presId="urn:microsoft.com/office/officeart/2008/layout/LinedList"/>
    <dgm:cxn modelId="{81275955-1B12-4725-8800-A944500FCC8D}" type="presParOf" srcId="{214335C9-2714-4B72-8460-14A6D522D5C5}" destId="{A930D351-4246-4951-A302-82DF5E4A0AF0}" srcOrd="1" destOrd="0" presId="urn:microsoft.com/office/officeart/2008/layout/LinedList"/>
    <dgm:cxn modelId="{2CB6EF4D-B464-48C6-AEC4-DBA55E46EA24}" type="presParOf" srcId="{59F91087-E0C8-40CC-A474-90383A657C4E}" destId="{A68DCA33-620E-4779-B456-C46B191F202E}" srcOrd="18" destOrd="0" presId="urn:microsoft.com/office/officeart/2008/layout/LinedList"/>
    <dgm:cxn modelId="{832B16FA-843E-49BA-9DD2-532B098ED8CE}" type="presParOf" srcId="{59F91087-E0C8-40CC-A474-90383A657C4E}" destId="{B7955777-F85E-41D0-BFD3-940B44A934A4}" srcOrd="19" destOrd="0" presId="urn:microsoft.com/office/officeart/2008/layout/LinedList"/>
    <dgm:cxn modelId="{BD08D980-F3A1-4707-9114-5D87B5C5EDB0}" type="presParOf" srcId="{B7955777-F85E-41D0-BFD3-940B44A934A4}" destId="{9C5E590E-C97F-4B3C-A925-5B130012BB0C}" srcOrd="0" destOrd="0" presId="urn:microsoft.com/office/officeart/2008/layout/LinedList"/>
    <dgm:cxn modelId="{165D2DC5-03F7-444D-8E1F-62455D4C6C66}" type="presParOf" srcId="{B7955777-F85E-41D0-BFD3-940B44A934A4}" destId="{169C07CD-4C5D-418E-B696-EC1B51699A37}" srcOrd="1" destOrd="0" presId="urn:microsoft.com/office/officeart/2008/layout/LinedList"/>
    <dgm:cxn modelId="{F248E5D9-220A-48E0-9717-934A2B9F1F6A}" type="presParOf" srcId="{59F91087-E0C8-40CC-A474-90383A657C4E}" destId="{CD7DB7EE-3DF5-45BD-8E2E-1570FD52F083}" srcOrd="20" destOrd="0" presId="urn:microsoft.com/office/officeart/2008/layout/LinedList"/>
    <dgm:cxn modelId="{ED5508A9-306C-45E8-9D11-349601AE904F}" type="presParOf" srcId="{59F91087-E0C8-40CC-A474-90383A657C4E}" destId="{147FC829-DFE1-4765-B921-A25A6CF0EB73}" srcOrd="21" destOrd="0" presId="urn:microsoft.com/office/officeart/2008/layout/LinedList"/>
    <dgm:cxn modelId="{50E19B91-072C-4595-974C-920E31B8C217}" type="presParOf" srcId="{147FC829-DFE1-4765-B921-A25A6CF0EB73}" destId="{6F780492-C565-481B-B893-55A49FA21831}" srcOrd="0" destOrd="0" presId="urn:microsoft.com/office/officeart/2008/layout/LinedList"/>
    <dgm:cxn modelId="{CE223BA1-51A8-4C59-B6B8-CBE94C8259A5}" type="presParOf" srcId="{147FC829-DFE1-4765-B921-A25A6CF0EB73}" destId="{E768580F-0E3D-48A2-A993-93C885C34CEC}" srcOrd="1" destOrd="0" presId="urn:microsoft.com/office/officeart/2008/layout/LinedList"/>
    <dgm:cxn modelId="{0A409111-D02F-4AC4-990A-14CFA1E1FAB0}" type="presParOf" srcId="{59F91087-E0C8-40CC-A474-90383A657C4E}" destId="{189433F4-00C6-4B1D-B312-B6E4441D9DB8}" srcOrd="22" destOrd="0" presId="urn:microsoft.com/office/officeart/2008/layout/LinedList"/>
    <dgm:cxn modelId="{0B5B84DB-0B18-4C69-B99D-C53114A04AE2}" type="presParOf" srcId="{59F91087-E0C8-40CC-A474-90383A657C4E}" destId="{FB8B519F-F38D-4300-A577-F0EE485FD863}" srcOrd="23" destOrd="0" presId="urn:microsoft.com/office/officeart/2008/layout/LinedList"/>
    <dgm:cxn modelId="{C230690A-897A-4E19-89DE-C269FB7B5364}" type="presParOf" srcId="{FB8B519F-F38D-4300-A577-F0EE485FD863}" destId="{BF30DB35-7196-40D3-A4B9-A2034F25A393}" srcOrd="0" destOrd="0" presId="urn:microsoft.com/office/officeart/2008/layout/LinedList"/>
    <dgm:cxn modelId="{5DC86627-7670-4407-BFF5-D31B9E966E45}" type="presParOf" srcId="{FB8B519F-F38D-4300-A577-F0EE485FD863}" destId="{534B08BD-ECAA-41E8-A17C-D07333C948C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71990D-C6DF-440F-AD1E-1C01949B5307}" type="doc">
      <dgm:prSet loTypeId="urn:microsoft.com/office/officeart/2005/8/layout/vList2" loCatId="list" qsTypeId="urn:microsoft.com/office/officeart/2005/8/quickstyle/simple5" qsCatId="simple" csTypeId="urn:microsoft.com/office/officeart/2005/8/colors/accent5_2" csCatId="accent5" phldr="1"/>
      <dgm:spPr/>
      <dgm:t>
        <a:bodyPr/>
        <a:lstStyle/>
        <a:p>
          <a:endParaRPr lang="en-US"/>
        </a:p>
      </dgm:t>
    </dgm:pt>
    <dgm:pt modelId="{DAB295A7-F194-40F1-82CA-85BBB3105DCB}">
      <dgm:prSet/>
      <dgm:spPr/>
      <dgm:t>
        <a:bodyPr/>
        <a:lstStyle/>
        <a:p>
          <a:r>
            <a:rPr lang="en-US"/>
            <a:t>Introduction:</a:t>
          </a:r>
        </a:p>
      </dgm:t>
    </dgm:pt>
    <dgm:pt modelId="{3BE8078D-B459-4E77-B2D5-728590AC1820}" type="parTrans" cxnId="{7A72EAA3-AB09-4B2C-8049-18DC4B448D28}">
      <dgm:prSet/>
      <dgm:spPr/>
      <dgm:t>
        <a:bodyPr/>
        <a:lstStyle/>
        <a:p>
          <a:endParaRPr lang="en-US"/>
        </a:p>
      </dgm:t>
    </dgm:pt>
    <dgm:pt modelId="{841113F8-BE95-4A47-BD52-49A935E4CB29}" type="sibTrans" cxnId="{7A72EAA3-AB09-4B2C-8049-18DC4B448D28}">
      <dgm:prSet/>
      <dgm:spPr/>
      <dgm:t>
        <a:bodyPr/>
        <a:lstStyle/>
        <a:p>
          <a:endParaRPr lang="en-US"/>
        </a:p>
      </dgm:t>
    </dgm:pt>
    <dgm:pt modelId="{6B29C5B8-D9DB-4296-A67B-9A8ADEB39DCE}">
      <dgm:prSet/>
      <dgm:spPr/>
      <dgm:t>
        <a:bodyPr/>
        <a:lstStyle/>
        <a:p>
          <a:pPr algn="just"/>
          <a:r>
            <a:rPr lang="en-IN" dirty="0"/>
            <a:t>Accident-related fatalities and injuries are predicted to be an increasingly common problem. Since the invention of the vehicle, traffic safety has been a major problem. In India, road accidents claimed the lives of 1,53,972 individuals in total in 2021, according to the Ministry of Road Transport and Highways (</a:t>
          </a:r>
          <a:r>
            <a:rPr lang="en-IN" dirty="0" err="1"/>
            <a:t>MoRTH</a:t>
          </a:r>
          <a:r>
            <a:rPr lang="en-IN" dirty="0"/>
            <a:t>). Statistics have also shown that young individuals, who make up a significant portion of the workforce, have a relatively high death rate in traffic accidents. Various road safety measures are required to solve this issue. Research interest in figuring out the important impact of the severity of accidents caused by traffic accidents. The prime goal of this research paper is to </a:t>
          </a:r>
          <a:r>
            <a:rPr lang="en-IN" dirty="0" err="1"/>
            <a:t>analyze</a:t>
          </a:r>
          <a:r>
            <a:rPr lang="en-IN" dirty="0"/>
            <a:t> road accidents and determines the severity of an accident by applying advanced machine learning techniques.</a:t>
          </a:r>
          <a:endParaRPr lang="en-US" dirty="0"/>
        </a:p>
      </dgm:t>
    </dgm:pt>
    <dgm:pt modelId="{6EB06CBB-5828-4476-A6A1-CB1D64C04AC2}" type="parTrans" cxnId="{D0F00926-B62F-43B1-95EA-AD30349DE068}">
      <dgm:prSet/>
      <dgm:spPr/>
      <dgm:t>
        <a:bodyPr/>
        <a:lstStyle/>
        <a:p>
          <a:endParaRPr lang="en-US"/>
        </a:p>
      </dgm:t>
    </dgm:pt>
    <dgm:pt modelId="{666D78D0-F8E2-43FD-96B1-C291FB8E3843}" type="sibTrans" cxnId="{D0F00926-B62F-43B1-95EA-AD30349DE068}">
      <dgm:prSet/>
      <dgm:spPr/>
      <dgm:t>
        <a:bodyPr/>
        <a:lstStyle/>
        <a:p>
          <a:endParaRPr lang="en-US"/>
        </a:p>
      </dgm:t>
    </dgm:pt>
    <dgm:pt modelId="{E138578F-41BA-4998-8D98-87A7A569A893}" type="pres">
      <dgm:prSet presAssocID="{B271990D-C6DF-440F-AD1E-1C01949B5307}" presName="linear" presStyleCnt="0">
        <dgm:presLayoutVars>
          <dgm:animLvl val="lvl"/>
          <dgm:resizeHandles val="exact"/>
        </dgm:presLayoutVars>
      </dgm:prSet>
      <dgm:spPr/>
    </dgm:pt>
    <dgm:pt modelId="{9870BB17-1463-4A48-A05D-E1AC292F880F}" type="pres">
      <dgm:prSet presAssocID="{DAB295A7-F194-40F1-82CA-85BBB3105DCB}" presName="parentText" presStyleLbl="node1" presStyleIdx="0" presStyleCnt="1" custLinFactNeighborX="957" custLinFactNeighborY="-15303">
        <dgm:presLayoutVars>
          <dgm:chMax val="0"/>
          <dgm:bulletEnabled val="1"/>
        </dgm:presLayoutVars>
      </dgm:prSet>
      <dgm:spPr/>
    </dgm:pt>
    <dgm:pt modelId="{330FB4F0-A52B-4E8F-8134-159CDC2D22D3}" type="pres">
      <dgm:prSet presAssocID="{DAB295A7-F194-40F1-82CA-85BBB3105DCB}" presName="childText" presStyleLbl="revTx" presStyleIdx="0" presStyleCnt="1">
        <dgm:presLayoutVars>
          <dgm:bulletEnabled val="1"/>
        </dgm:presLayoutVars>
      </dgm:prSet>
      <dgm:spPr/>
    </dgm:pt>
  </dgm:ptLst>
  <dgm:cxnLst>
    <dgm:cxn modelId="{F9DD3F07-2232-4616-9680-68297CE56777}" type="presOf" srcId="{DAB295A7-F194-40F1-82CA-85BBB3105DCB}" destId="{9870BB17-1463-4A48-A05D-E1AC292F880F}" srcOrd="0" destOrd="0" presId="urn:microsoft.com/office/officeart/2005/8/layout/vList2"/>
    <dgm:cxn modelId="{D0F00926-B62F-43B1-95EA-AD30349DE068}" srcId="{DAB295A7-F194-40F1-82CA-85BBB3105DCB}" destId="{6B29C5B8-D9DB-4296-A67B-9A8ADEB39DCE}" srcOrd="0" destOrd="0" parTransId="{6EB06CBB-5828-4476-A6A1-CB1D64C04AC2}" sibTransId="{666D78D0-F8E2-43FD-96B1-C291FB8E3843}"/>
    <dgm:cxn modelId="{CCC7E744-4088-49E6-8BD5-02ED842524E0}" type="presOf" srcId="{B271990D-C6DF-440F-AD1E-1C01949B5307}" destId="{E138578F-41BA-4998-8D98-87A7A569A893}" srcOrd="0" destOrd="0" presId="urn:microsoft.com/office/officeart/2005/8/layout/vList2"/>
    <dgm:cxn modelId="{049F5767-9DEE-4E02-A922-C7F4EEF83A7A}" type="presOf" srcId="{6B29C5B8-D9DB-4296-A67B-9A8ADEB39DCE}" destId="{330FB4F0-A52B-4E8F-8134-159CDC2D22D3}" srcOrd="0" destOrd="0" presId="urn:microsoft.com/office/officeart/2005/8/layout/vList2"/>
    <dgm:cxn modelId="{7A72EAA3-AB09-4B2C-8049-18DC4B448D28}" srcId="{B271990D-C6DF-440F-AD1E-1C01949B5307}" destId="{DAB295A7-F194-40F1-82CA-85BBB3105DCB}" srcOrd="0" destOrd="0" parTransId="{3BE8078D-B459-4E77-B2D5-728590AC1820}" sibTransId="{841113F8-BE95-4A47-BD52-49A935E4CB29}"/>
    <dgm:cxn modelId="{9B1E1FF4-EC46-4E7D-8268-C4B725527CF8}" type="presParOf" srcId="{E138578F-41BA-4998-8D98-87A7A569A893}" destId="{9870BB17-1463-4A48-A05D-E1AC292F880F}" srcOrd="0" destOrd="0" presId="urn:microsoft.com/office/officeart/2005/8/layout/vList2"/>
    <dgm:cxn modelId="{D4925351-2A24-4E86-8D07-01D9E8EEDBE9}" type="presParOf" srcId="{E138578F-41BA-4998-8D98-87A7A569A893}" destId="{330FB4F0-A52B-4E8F-8134-159CDC2D22D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FC993C-7BF1-4921-ACE6-82222244CC14}"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E32046F3-895A-4144-8A2D-7CE124E19DF3}">
      <dgm:prSet/>
      <dgm:spPr/>
      <dgm:t>
        <a:bodyPr/>
        <a:lstStyle/>
        <a:p>
          <a:r>
            <a:rPr lang="en-IN"/>
            <a:t>1. To study the causes of the accident by features extraction.</a:t>
          </a:r>
          <a:endParaRPr lang="en-US"/>
        </a:p>
      </dgm:t>
    </dgm:pt>
    <dgm:pt modelId="{9E4EA9A3-3F88-4C64-9694-C5CC61817B92}" type="parTrans" cxnId="{648410F6-DC56-4128-B460-8C6B6274268A}">
      <dgm:prSet/>
      <dgm:spPr/>
      <dgm:t>
        <a:bodyPr/>
        <a:lstStyle/>
        <a:p>
          <a:endParaRPr lang="en-US"/>
        </a:p>
      </dgm:t>
    </dgm:pt>
    <dgm:pt modelId="{E94F638F-7B21-4617-9E7A-5A552A7639C9}" type="sibTrans" cxnId="{648410F6-DC56-4128-B460-8C6B6274268A}">
      <dgm:prSet/>
      <dgm:spPr/>
      <dgm:t>
        <a:bodyPr/>
        <a:lstStyle/>
        <a:p>
          <a:endParaRPr lang="en-US"/>
        </a:p>
      </dgm:t>
    </dgm:pt>
    <dgm:pt modelId="{02140489-1989-4025-80F7-258CAE73B228}">
      <dgm:prSet/>
      <dgm:spPr/>
      <dgm:t>
        <a:bodyPr/>
        <a:lstStyle/>
        <a:p>
          <a:r>
            <a:rPr lang="en-IN"/>
            <a:t>2. To understand the severity of the accident based on these features. </a:t>
          </a:r>
          <a:endParaRPr lang="en-US"/>
        </a:p>
      </dgm:t>
    </dgm:pt>
    <dgm:pt modelId="{7A3CB6DA-8B29-4508-B118-C23AE8E3F936}" type="parTrans" cxnId="{2E08AAE2-E79C-42FB-9718-AE0257A2CFB2}">
      <dgm:prSet/>
      <dgm:spPr/>
      <dgm:t>
        <a:bodyPr/>
        <a:lstStyle/>
        <a:p>
          <a:endParaRPr lang="en-US"/>
        </a:p>
      </dgm:t>
    </dgm:pt>
    <dgm:pt modelId="{0AF66620-6C65-4080-9089-85317563C1C5}" type="sibTrans" cxnId="{2E08AAE2-E79C-42FB-9718-AE0257A2CFB2}">
      <dgm:prSet/>
      <dgm:spPr/>
      <dgm:t>
        <a:bodyPr/>
        <a:lstStyle/>
        <a:p>
          <a:endParaRPr lang="en-US"/>
        </a:p>
      </dgm:t>
    </dgm:pt>
    <dgm:pt modelId="{45A71808-B1B8-4610-936E-2DB9C00DBFB2}">
      <dgm:prSet/>
      <dgm:spPr/>
      <dgm:t>
        <a:bodyPr/>
        <a:lstStyle/>
        <a:p>
          <a:r>
            <a:rPr lang="en-IN"/>
            <a:t>3. To classify it as fatal, grievous, simple injury or motor collision. </a:t>
          </a:r>
          <a:endParaRPr lang="en-US"/>
        </a:p>
      </dgm:t>
    </dgm:pt>
    <dgm:pt modelId="{19DD4CF6-25F7-433A-9236-3073B7E99DCE}" type="parTrans" cxnId="{F4489536-22F7-4D15-B580-1607064A8B5E}">
      <dgm:prSet/>
      <dgm:spPr/>
      <dgm:t>
        <a:bodyPr/>
        <a:lstStyle/>
        <a:p>
          <a:endParaRPr lang="en-US"/>
        </a:p>
      </dgm:t>
    </dgm:pt>
    <dgm:pt modelId="{21573899-81FA-4D1E-89E4-6A905FEC0B81}" type="sibTrans" cxnId="{F4489536-22F7-4D15-B580-1607064A8B5E}">
      <dgm:prSet/>
      <dgm:spPr/>
      <dgm:t>
        <a:bodyPr/>
        <a:lstStyle/>
        <a:p>
          <a:endParaRPr lang="en-US"/>
        </a:p>
      </dgm:t>
    </dgm:pt>
    <dgm:pt modelId="{957A0849-B15C-440E-BE9D-D1D48940D461}">
      <dgm:prSet/>
      <dgm:spPr/>
      <dgm:t>
        <a:bodyPr/>
        <a:lstStyle/>
        <a:p>
          <a:r>
            <a:rPr lang="en-IN"/>
            <a:t>4. To carry out algorithms to predict the performance and accuracy of each. </a:t>
          </a:r>
          <a:endParaRPr lang="en-US"/>
        </a:p>
      </dgm:t>
    </dgm:pt>
    <dgm:pt modelId="{012AF42C-5EE2-4249-B66C-C7FCCABA8F27}" type="parTrans" cxnId="{D9398DCC-9324-4BA7-ABD6-482E92A173E5}">
      <dgm:prSet/>
      <dgm:spPr/>
      <dgm:t>
        <a:bodyPr/>
        <a:lstStyle/>
        <a:p>
          <a:endParaRPr lang="en-US"/>
        </a:p>
      </dgm:t>
    </dgm:pt>
    <dgm:pt modelId="{6847FA56-50D6-4CCB-ACB7-831BC1D979E6}" type="sibTrans" cxnId="{D9398DCC-9324-4BA7-ABD6-482E92A173E5}">
      <dgm:prSet/>
      <dgm:spPr/>
      <dgm:t>
        <a:bodyPr/>
        <a:lstStyle/>
        <a:p>
          <a:endParaRPr lang="en-US"/>
        </a:p>
      </dgm:t>
    </dgm:pt>
    <dgm:pt modelId="{1B40D183-25E9-4389-B21C-2197486A2BAA}">
      <dgm:prSet/>
      <dgm:spPr/>
      <dgm:t>
        <a:bodyPr/>
        <a:lstStyle/>
        <a:p>
          <a:r>
            <a:rPr lang="en-IN"/>
            <a:t>5. To conclude the fastest algorithm. </a:t>
          </a:r>
          <a:endParaRPr lang="en-US"/>
        </a:p>
      </dgm:t>
    </dgm:pt>
    <dgm:pt modelId="{589795FF-5411-4A3B-BC16-51B992A56D28}" type="parTrans" cxnId="{2EA11C31-5D97-43B6-B047-E7D778BC416A}">
      <dgm:prSet/>
      <dgm:spPr/>
      <dgm:t>
        <a:bodyPr/>
        <a:lstStyle/>
        <a:p>
          <a:endParaRPr lang="en-US"/>
        </a:p>
      </dgm:t>
    </dgm:pt>
    <dgm:pt modelId="{52EF1462-4E0D-4DA8-944A-36228DBD68D4}" type="sibTrans" cxnId="{2EA11C31-5D97-43B6-B047-E7D778BC416A}">
      <dgm:prSet/>
      <dgm:spPr/>
      <dgm:t>
        <a:bodyPr/>
        <a:lstStyle/>
        <a:p>
          <a:endParaRPr lang="en-US"/>
        </a:p>
      </dgm:t>
    </dgm:pt>
    <dgm:pt modelId="{B63BFDEE-1B85-4189-8724-D13703B6F2CF}">
      <dgm:prSet/>
      <dgm:spPr/>
      <dgm:t>
        <a:bodyPr/>
        <a:lstStyle/>
        <a:p>
          <a:r>
            <a:rPr lang="en-IN" dirty="0"/>
            <a:t>6. To understand the effect of each feature on the accident and conclude how much is it responsible for the accident.</a:t>
          </a:r>
          <a:endParaRPr lang="en-US" dirty="0"/>
        </a:p>
      </dgm:t>
    </dgm:pt>
    <dgm:pt modelId="{5D014F12-1077-45CC-81B9-4BC40597255B}" type="parTrans" cxnId="{DF58B2D8-E93F-47F2-A6FF-9B31F6E7723E}">
      <dgm:prSet/>
      <dgm:spPr/>
      <dgm:t>
        <a:bodyPr/>
        <a:lstStyle/>
        <a:p>
          <a:endParaRPr lang="en-US"/>
        </a:p>
      </dgm:t>
    </dgm:pt>
    <dgm:pt modelId="{1C331191-D28B-4197-8628-7F23753B7BCC}" type="sibTrans" cxnId="{DF58B2D8-E93F-47F2-A6FF-9B31F6E7723E}">
      <dgm:prSet/>
      <dgm:spPr/>
      <dgm:t>
        <a:bodyPr/>
        <a:lstStyle/>
        <a:p>
          <a:endParaRPr lang="en-US"/>
        </a:p>
      </dgm:t>
    </dgm:pt>
    <dgm:pt modelId="{B4575787-2404-487B-A5B6-87FA0C39CCDA}" type="pres">
      <dgm:prSet presAssocID="{7EFC993C-7BF1-4921-ACE6-82222244CC14}" presName="diagram" presStyleCnt="0">
        <dgm:presLayoutVars>
          <dgm:dir/>
          <dgm:resizeHandles val="exact"/>
        </dgm:presLayoutVars>
      </dgm:prSet>
      <dgm:spPr/>
    </dgm:pt>
    <dgm:pt modelId="{75DFCDCB-7A57-4DF2-9C12-8958D065E8BF}" type="pres">
      <dgm:prSet presAssocID="{E32046F3-895A-4144-8A2D-7CE124E19DF3}" presName="node" presStyleLbl="node1" presStyleIdx="0" presStyleCnt="6">
        <dgm:presLayoutVars>
          <dgm:bulletEnabled val="1"/>
        </dgm:presLayoutVars>
      </dgm:prSet>
      <dgm:spPr/>
    </dgm:pt>
    <dgm:pt modelId="{5BF38D8E-3E41-4439-86C1-16F685277204}" type="pres">
      <dgm:prSet presAssocID="{E94F638F-7B21-4617-9E7A-5A552A7639C9}" presName="sibTrans" presStyleCnt="0"/>
      <dgm:spPr/>
    </dgm:pt>
    <dgm:pt modelId="{BCA149DF-2014-4E82-82BB-81772434AF9E}" type="pres">
      <dgm:prSet presAssocID="{02140489-1989-4025-80F7-258CAE73B228}" presName="node" presStyleLbl="node1" presStyleIdx="1" presStyleCnt="6">
        <dgm:presLayoutVars>
          <dgm:bulletEnabled val="1"/>
        </dgm:presLayoutVars>
      </dgm:prSet>
      <dgm:spPr/>
    </dgm:pt>
    <dgm:pt modelId="{BD08CFAF-43F3-4B56-AECA-93DEDAC22874}" type="pres">
      <dgm:prSet presAssocID="{0AF66620-6C65-4080-9089-85317563C1C5}" presName="sibTrans" presStyleCnt="0"/>
      <dgm:spPr/>
    </dgm:pt>
    <dgm:pt modelId="{22E7DED8-0013-4AA9-892B-18D50067450C}" type="pres">
      <dgm:prSet presAssocID="{45A71808-B1B8-4610-936E-2DB9C00DBFB2}" presName="node" presStyleLbl="node1" presStyleIdx="2" presStyleCnt="6">
        <dgm:presLayoutVars>
          <dgm:bulletEnabled val="1"/>
        </dgm:presLayoutVars>
      </dgm:prSet>
      <dgm:spPr/>
    </dgm:pt>
    <dgm:pt modelId="{70F5DC04-FFC9-43CA-8B33-81DE3A74186F}" type="pres">
      <dgm:prSet presAssocID="{21573899-81FA-4D1E-89E4-6A905FEC0B81}" presName="sibTrans" presStyleCnt="0"/>
      <dgm:spPr/>
    </dgm:pt>
    <dgm:pt modelId="{B3B5D044-C2EA-45D0-BDC0-E9FAEF76E6C5}" type="pres">
      <dgm:prSet presAssocID="{957A0849-B15C-440E-BE9D-D1D48940D461}" presName="node" presStyleLbl="node1" presStyleIdx="3" presStyleCnt="6">
        <dgm:presLayoutVars>
          <dgm:bulletEnabled val="1"/>
        </dgm:presLayoutVars>
      </dgm:prSet>
      <dgm:spPr/>
    </dgm:pt>
    <dgm:pt modelId="{AE6F448A-C69E-4965-B9AC-90912C47A489}" type="pres">
      <dgm:prSet presAssocID="{6847FA56-50D6-4CCB-ACB7-831BC1D979E6}" presName="sibTrans" presStyleCnt="0"/>
      <dgm:spPr/>
    </dgm:pt>
    <dgm:pt modelId="{C8FDAD7B-472C-4C6D-AC76-74CA5726DD16}" type="pres">
      <dgm:prSet presAssocID="{1B40D183-25E9-4389-B21C-2197486A2BAA}" presName="node" presStyleLbl="node1" presStyleIdx="4" presStyleCnt="6">
        <dgm:presLayoutVars>
          <dgm:bulletEnabled val="1"/>
        </dgm:presLayoutVars>
      </dgm:prSet>
      <dgm:spPr/>
    </dgm:pt>
    <dgm:pt modelId="{E1CDE4F5-9A31-49C0-BC10-116AAE1C2A42}" type="pres">
      <dgm:prSet presAssocID="{52EF1462-4E0D-4DA8-944A-36228DBD68D4}" presName="sibTrans" presStyleCnt="0"/>
      <dgm:spPr/>
    </dgm:pt>
    <dgm:pt modelId="{E119CC3A-015F-4A02-B8CC-D8DBBEC636EF}" type="pres">
      <dgm:prSet presAssocID="{B63BFDEE-1B85-4189-8724-D13703B6F2CF}" presName="node" presStyleLbl="node1" presStyleIdx="5" presStyleCnt="6">
        <dgm:presLayoutVars>
          <dgm:bulletEnabled val="1"/>
        </dgm:presLayoutVars>
      </dgm:prSet>
      <dgm:spPr/>
    </dgm:pt>
  </dgm:ptLst>
  <dgm:cxnLst>
    <dgm:cxn modelId="{0F453130-F390-48DA-86A3-F669717FF5B8}" type="presOf" srcId="{E32046F3-895A-4144-8A2D-7CE124E19DF3}" destId="{75DFCDCB-7A57-4DF2-9C12-8958D065E8BF}" srcOrd="0" destOrd="0" presId="urn:microsoft.com/office/officeart/2005/8/layout/default"/>
    <dgm:cxn modelId="{2EA11C31-5D97-43B6-B047-E7D778BC416A}" srcId="{7EFC993C-7BF1-4921-ACE6-82222244CC14}" destId="{1B40D183-25E9-4389-B21C-2197486A2BAA}" srcOrd="4" destOrd="0" parTransId="{589795FF-5411-4A3B-BC16-51B992A56D28}" sibTransId="{52EF1462-4E0D-4DA8-944A-36228DBD68D4}"/>
    <dgm:cxn modelId="{F4489536-22F7-4D15-B580-1607064A8B5E}" srcId="{7EFC993C-7BF1-4921-ACE6-82222244CC14}" destId="{45A71808-B1B8-4610-936E-2DB9C00DBFB2}" srcOrd="2" destOrd="0" parTransId="{19DD4CF6-25F7-433A-9236-3073B7E99DCE}" sibTransId="{21573899-81FA-4D1E-89E4-6A905FEC0B81}"/>
    <dgm:cxn modelId="{FB500A4E-C284-4960-B2FB-D8696F130009}" type="presOf" srcId="{B63BFDEE-1B85-4189-8724-D13703B6F2CF}" destId="{E119CC3A-015F-4A02-B8CC-D8DBBEC636EF}" srcOrd="0" destOrd="0" presId="urn:microsoft.com/office/officeart/2005/8/layout/default"/>
    <dgm:cxn modelId="{70900852-7910-41AB-B6DA-9677214C0045}" type="presOf" srcId="{45A71808-B1B8-4610-936E-2DB9C00DBFB2}" destId="{22E7DED8-0013-4AA9-892B-18D50067450C}" srcOrd="0" destOrd="0" presId="urn:microsoft.com/office/officeart/2005/8/layout/default"/>
    <dgm:cxn modelId="{7452F694-0CD1-496E-A5C2-68BF19F89E2D}" type="presOf" srcId="{1B40D183-25E9-4389-B21C-2197486A2BAA}" destId="{C8FDAD7B-472C-4C6D-AC76-74CA5726DD16}" srcOrd="0" destOrd="0" presId="urn:microsoft.com/office/officeart/2005/8/layout/default"/>
    <dgm:cxn modelId="{627C8DCA-2E5E-4E24-AF9A-8179F9A2A385}" type="presOf" srcId="{7EFC993C-7BF1-4921-ACE6-82222244CC14}" destId="{B4575787-2404-487B-A5B6-87FA0C39CCDA}" srcOrd="0" destOrd="0" presId="urn:microsoft.com/office/officeart/2005/8/layout/default"/>
    <dgm:cxn modelId="{D9398DCC-9324-4BA7-ABD6-482E92A173E5}" srcId="{7EFC993C-7BF1-4921-ACE6-82222244CC14}" destId="{957A0849-B15C-440E-BE9D-D1D48940D461}" srcOrd="3" destOrd="0" parTransId="{012AF42C-5EE2-4249-B66C-C7FCCABA8F27}" sibTransId="{6847FA56-50D6-4CCB-ACB7-831BC1D979E6}"/>
    <dgm:cxn modelId="{DF58B2D8-E93F-47F2-A6FF-9B31F6E7723E}" srcId="{7EFC993C-7BF1-4921-ACE6-82222244CC14}" destId="{B63BFDEE-1B85-4189-8724-D13703B6F2CF}" srcOrd="5" destOrd="0" parTransId="{5D014F12-1077-45CC-81B9-4BC40597255B}" sibTransId="{1C331191-D28B-4197-8628-7F23753B7BCC}"/>
    <dgm:cxn modelId="{A7888BDF-1C86-41DC-8CC5-8AC0CEA3D949}" type="presOf" srcId="{957A0849-B15C-440E-BE9D-D1D48940D461}" destId="{B3B5D044-C2EA-45D0-BDC0-E9FAEF76E6C5}" srcOrd="0" destOrd="0" presId="urn:microsoft.com/office/officeart/2005/8/layout/default"/>
    <dgm:cxn modelId="{2E08AAE2-E79C-42FB-9718-AE0257A2CFB2}" srcId="{7EFC993C-7BF1-4921-ACE6-82222244CC14}" destId="{02140489-1989-4025-80F7-258CAE73B228}" srcOrd="1" destOrd="0" parTransId="{7A3CB6DA-8B29-4508-B118-C23AE8E3F936}" sibTransId="{0AF66620-6C65-4080-9089-85317563C1C5}"/>
    <dgm:cxn modelId="{E4D8E8EC-3094-49F7-B3C3-B7FBCEF28644}" type="presOf" srcId="{02140489-1989-4025-80F7-258CAE73B228}" destId="{BCA149DF-2014-4E82-82BB-81772434AF9E}" srcOrd="0" destOrd="0" presId="urn:microsoft.com/office/officeart/2005/8/layout/default"/>
    <dgm:cxn modelId="{648410F6-DC56-4128-B460-8C6B6274268A}" srcId="{7EFC993C-7BF1-4921-ACE6-82222244CC14}" destId="{E32046F3-895A-4144-8A2D-7CE124E19DF3}" srcOrd="0" destOrd="0" parTransId="{9E4EA9A3-3F88-4C64-9694-C5CC61817B92}" sibTransId="{E94F638F-7B21-4617-9E7A-5A552A7639C9}"/>
    <dgm:cxn modelId="{709752EF-ECF9-45DD-8466-94AF86F93BC6}" type="presParOf" srcId="{B4575787-2404-487B-A5B6-87FA0C39CCDA}" destId="{75DFCDCB-7A57-4DF2-9C12-8958D065E8BF}" srcOrd="0" destOrd="0" presId="urn:microsoft.com/office/officeart/2005/8/layout/default"/>
    <dgm:cxn modelId="{BD0C41C2-9AFA-4881-A970-AF961B5F3808}" type="presParOf" srcId="{B4575787-2404-487B-A5B6-87FA0C39CCDA}" destId="{5BF38D8E-3E41-4439-86C1-16F685277204}" srcOrd="1" destOrd="0" presId="urn:microsoft.com/office/officeart/2005/8/layout/default"/>
    <dgm:cxn modelId="{239EE6CE-4976-4F04-B77E-F95037ABF192}" type="presParOf" srcId="{B4575787-2404-487B-A5B6-87FA0C39CCDA}" destId="{BCA149DF-2014-4E82-82BB-81772434AF9E}" srcOrd="2" destOrd="0" presId="urn:microsoft.com/office/officeart/2005/8/layout/default"/>
    <dgm:cxn modelId="{F9F9DE30-7E29-4103-9604-05310B16BFA9}" type="presParOf" srcId="{B4575787-2404-487B-A5B6-87FA0C39CCDA}" destId="{BD08CFAF-43F3-4B56-AECA-93DEDAC22874}" srcOrd="3" destOrd="0" presId="urn:microsoft.com/office/officeart/2005/8/layout/default"/>
    <dgm:cxn modelId="{40F99876-43D8-424B-91B8-30EA3F98F8A9}" type="presParOf" srcId="{B4575787-2404-487B-A5B6-87FA0C39CCDA}" destId="{22E7DED8-0013-4AA9-892B-18D50067450C}" srcOrd="4" destOrd="0" presId="urn:microsoft.com/office/officeart/2005/8/layout/default"/>
    <dgm:cxn modelId="{0B123482-BDE2-4F09-9F6D-DF35F157A9B5}" type="presParOf" srcId="{B4575787-2404-487B-A5B6-87FA0C39CCDA}" destId="{70F5DC04-FFC9-43CA-8B33-81DE3A74186F}" srcOrd="5" destOrd="0" presId="urn:microsoft.com/office/officeart/2005/8/layout/default"/>
    <dgm:cxn modelId="{130AB67B-CCD5-4D46-90CD-819787CF363F}" type="presParOf" srcId="{B4575787-2404-487B-A5B6-87FA0C39CCDA}" destId="{B3B5D044-C2EA-45D0-BDC0-E9FAEF76E6C5}" srcOrd="6" destOrd="0" presId="urn:microsoft.com/office/officeart/2005/8/layout/default"/>
    <dgm:cxn modelId="{40B56E4A-5DF2-4992-9FA7-0CAD38921E3D}" type="presParOf" srcId="{B4575787-2404-487B-A5B6-87FA0C39CCDA}" destId="{AE6F448A-C69E-4965-B9AC-90912C47A489}" srcOrd="7" destOrd="0" presId="urn:microsoft.com/office/officeart/2005/8/layout/default"/>
    <dgm:cxn modelId="{ADE33A21-0D12-49CE-A666-B1675082D04C}" type="presParOf" srcId="{B4575787-2404-487B-A5B6-87FA0C39CCDA}" destId="{C8FDAD7B-472C-4C6D-AC76-74CA5726DD16}" srcOrd="8" destOrd="0" presId="urn:microsoft.com/office/officeart/2005/8/layout/default"/>
    <dgm:cxn modelId="{D8C4BAC5-86CD-4C58-8C88-7CD50AD8E457}" type="presParOf" srcId="{B4575787-2404-487B-A5B6-87FA0C39CCDA}" destId="{E1CDE4F5-9A31-49C0-BC10-116AAE1C2A42}" srcOrd="9" destOrd="0" presId="urn:microsoft.com/office/officeart/2005/8/layout/default"/>
    <dgm:cxn modelId="{9E0030EB-ADA4-4527-8469-3D1E9A315196}" type="presParOf" srcId="{B4575787-2404-487B-A5B6-87FA0C39CCDA}" destId="{E119CC3A-015F-4A02-B8CC-D8DBBEC636EF}"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5F778B-354B-48CC-BF74-0BEC1BA20BB8}">
      <dsp:nvSpPr>
        <dsp:cNvPr id="0" name=""/>
        <dsp:cNvSpPr/>
      </dsp:nvSpPr>
      <dsp:spPr>
        <a:xfrm>
          <a:off x="0" y="3639"/>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599865-27DA-4F71-A1FA-744BA4F192EE}">
      <dsp:nvSpPr>
        <dsp:cNvPr id="0" name=""/>
        <dsp:cNvSpPr/>
      </dsp:nvSpPr>
      <dsp:spPr>
        <a:xfrm>
          <a:off x="0" y="3639"/>
          <a:ext cx="6797675" cy="467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Introduction</a:t>
          </a:r>
        </a:p>
      </dsp:txBody>
      <dsp:txXfrm>
        <a:off x="0" y="3639"/>
        <a:ext cx="6797675" cy="467607"/>
      </dsp:txXfrm>
    </dsp:sp>
    <dsp:sp modelId="{42E70161-BC6E-4B87-9035-6A0B88468377}">
      <dsp:nvSpPr>
        <dsp:cNvPr id="0" name=""/>
        <dsp:cNvSpPr/>
      </dsp:nvSpPr>
      <dsp:spPr>
        <a:xfrm>
          <a:off x="0" y="471246"/>
          <a:ext cx="6797675" cy="0"/>
        </a:xfrm>
        <a:prstGeom prst="line">
          <a:avLst/>
        </a:prstGeom>
        <a:solidFill>
          <a:schemeClr val="accent2">
            <a:hueOff val="108691"/>
            <a:satOff val="67"/>
            <a:lumOff val="873"/>
            <a:alphaOff val="0"/>
          </a:schemeClr>
        </a:solidFill>
        <a:ln w="15875" cap="flat" cmpd="sng" algn="ctr">
          <a:solidFill>
            <a:schemeClr val="accent2">
              <a:hueOff val="108691"/>
              <a:satOff val="67"/>
              <a:lumOff val="87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7301FE-4E91-4DBC-AF9A-12B8E250FF59}">
      <dsp:nvSpPr>
        <dsp:cNvPr id="0" name=""/>
        <dsp:cNvSpPr/>
      </dsp:nvSpPr>
      <dsp:spPr>
        <a:xfrm>
          <a:off x="0" y="471246"/>
          <a:ext cx="6797675" cy="467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Problem Statement</a:t>
          </a:r>
        </a:p>
      </dsp:txBody>
      <dsp:txXfrm>
        <a:off x="0" y="471246"/>
        <a:ext cx="6797675" cy="467607"/>
      </dsp:txXfrm>
    </dsp:sp>
    <dsp:sp modelId="{165F7132-92C2-402F-9319-6ADA2FA50190}">
      <dsp:nvSpPr>
        <dsp:cNvPr id="0" name=""/>
        <dsp:cNvSpPr/>
      </dsp:nvSpPr>
      <dsp:spPr>
        <a:xfrm>
          <a:off x="0" y="938854"/>
          <a:ext cx="6797675" cy="0"/>
        </a:xfrm>
        <a:prstGeom prst="line">
          <a:avLst/>
        </a:prstGeom>
        <a:solidFill>
          <a:schemeClr val="accent2">
            <a:hueOff val="217382"/>
            <a:satOff val="134"/>
            <a:lumOff val="1747"/>
            <a:alphaOff val="0"/>
          </a:schemeClr>
        </a:solidFill>
        <a:ln w="15875" cap="flat" cmpd="sng" algn="ctr">
          <a:solidFill>
            <a:schemeClr val="accent2">
              <a:hueOff val="217382"/>
              <a:satOff val="134"/>
              <a:lumOff val="174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FBC16E-6939-4C39-969D-F8CCD3095A32}">
      <dsp:nvSpPr>
        <dsp:cNvPr id="0" name=""/>
        <dsp:cNvSpPr/>
      </dsp:nvSpPr>
      <dsp:spPr>
        <a:xfrm>
          <a:off x="0" y="938854"/>
          <a:ext cx="6797675" cy="467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Our solution</a:t>
          </a:r>
        </a:p>
      </dsp:txBody>
      <dsp:txXfrm>
        <a:off x="0" y="938854"/>
        <a:ext cx="6797675" cy="467607"/>
      </dsp:txXfrm>
    </dsp:sp>
    <dsp:sp modelId="{35E656F3-11C5-40E8-AFDB-A6E90F565212}">
      <dsp:nvSpPr>
        <dsp:cNvPr id="0" name=""/>
        <dsp:cNvSpPr/>
      </dsp:nvSpPr>
      <dsp:spPr>
        <a:xfrm>
          <a:off x="0" y="1406461"/>
          <a:ext cx="6797675" cy="0"/>
        </a:xfrm>
        <a:prstGeom prst="line">
          <a:avLst/>
        </a:prstGeom>
        <a:solidFill>
          <a:schemeClr val="accent2">
            <a:hueOff val="326072"/>
            <a:satOff val="200"/>
            <a:lumOff val="2620"/>
            <a:alphaOff val="0"/>
          </a:schemeClr>
        </a:solidFill>
        <a:ln w="15875" cap="flat" cmpd="sng" algn="ctr">
          <a:solidFill>
            <a:schemeClr val="accent2">
              <a:hueOff val="326072"/>
              <a:satOff val="200"/>
              <a:lumOff val="262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96019E-F986-46C8-A5AA-FC845EEAD312}">
      <dsp:nvSpPr>
        <dsp:cNvPr id="0" name=""/>
        <dsp:cNvSpPr/>
      </dsp:nvSpPr>
      <dsp:spPr>
        <a:xfrm>
          <a:off x="0" y="1406461"/>
          <a:ext cx="6797675" cy="467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kern="1200" dirty="0"/>
            <a:t>Objective</a:t>
          </a:r>
          <a:endParaRPr lang="en-US" sz="2100" kern="1200" dirty="0"/>
        </a:p>
      </dsp:txBody>
      <dsp:txXfrm>
        <a:off x="0" y="1406461"/>
        <a:ext cx="6797675" cy="467607"/>
      </dsp:txXfrm>
    </dsp:sp>
    <dsp:sp modelId="{86D4BE63-53A1-4E99-B54D-4174C66E1190}">
      <dsp:nvSpPr>
        <dsp:cNvPr id="0" name=""/>
        <dsp:cNvSpPr/>
      </dsp:nvSpPr>
      <dsp:spPr>
        <a:xfrm>
          <a:off x="0" y="1874069"/>
          <a:ext cx="6797675" cy="0"/>
        </a:xfrm>
        <a:prstGeom prst="line">
          <a:avLst/>
        </a:prstGeom>
        <a:solidFill>
          <a:schemeClr val="accent2">
            <a:hueOff val="434763"/>
            <a:satOff val="267"/>
            <a:lumOff val="3494"/>
            <a:alphaOff val="0"/>
          </a:schemeClr>
        </a:solidFill>
        <a:ln w="15875" cap="flat" cmpd="sng" algn="ctr">
          <a:solidFill>
            <a:schemeClr val="accent2">
              <a:hueOff val="434763"/>
              <a:satOff val="267"/>
              <a:lumOff val="349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642B5A-2B97-48D6-A8FB-2B88AFE20407}">
      <dsp:nvSpPr>
        <dsp:cNvPr id="0" name=""/>
        <dsp:cNvSpPr/>
      </dsp:nvSpPr>
      <dsp:spPr>
        <a:xfrm>
          <a:off x="0" y="1874069"/>
          <a:ext cx="6797675" cy="467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b="0" kern="1200" dirty="0"/>
            <a:t>Assumptions and dependencies</a:t>
          </a:r>
          <a:endParaRPr lang="en-US" sz="2100" kern="1200" dirty="0"/>
        </a:p>
      </dsp:txBody>
      <dsp:txXfrm>
        <a:off x="0" y="1874069"/>
        <a:ext cx="6797675" cy="467607"/>
      </dsp:txXfrm>
    </dsp:sp>
    <dsp:sp modelId="{337A6F76-AD04-4102-8182-6F712BA5DC4E}">
      <dsp:nvSpPr>
        <dsp:cNvPr id="0" name=""/>
        <dsp:cNvSpPr/>
      </dsp:nvSpPr>
      <dsp:spPr>
        <a:xfrm>
          <a:off x="0" y="2341676"/>
          <a:ext cx="6797675" cy="0"/>
        </a:xfrm>
        <a:prstGeom prst="line">
          <a:avLst/>
        </a:prstGeom>
        <a:solidFill>
          <a:schemeClr val="accent2">
            <a:hueOff val="543454"/>
            <a:satOff val="334"/>
            <a:lumOff val="4367"/>
            <a:alphaOff val="0"/>
          </a:schemeClr>
        </a:solidFill>
        <a:ln w="15875" cap="flat" cmpd="sng" algn="ctr">
          <a:solidFill>
            <a:schemeClr val="accent2">
              <a:hueOff val="543454"/>
              <a:satOff val="334"/>
              <a:lumOff val="436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C4596F-0A62-423C-990B-C93E9C679463}">
      <dsp:nvSpPr>
        <dsp:cNvPr id="0" name=""/>
        <dsp:cNvSpPr/>
      </dsp:nvSpPr>
      <dsp:spPr>
        <a:xfrm>
          <a:off x="0" y="2341676"/>
          <a:ext cx="6797675" cy="467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kern="1200" dirty="0"/>
            <a:t>System Architecture </a:t>
          </a:r>
          <a:endParaRPr lang="en-US" sz="2100" b="0" kern="1200" dirty="0"/>
        </a:p>
      </dsp:txBody>
      <dsp:txXfrm>
        <a:off x="0" y="2341676"/>
        <a:ext cx="6797675" cy="467607"/>
      </dsp:txXfrm>
    </dsp:sp>
    <dsp:sp modelId="{144EDB86-CDC5-4113-9569-C9C35E2FC956}">
      <dsp:nvSpPr>
        <dsp:cNvPr id="0" name=""/>
        <dsp:cNvSpPr/>
      </dsp:nvSpPr>
      <dsp:spPr>
        <a:xfrm>
          <a:off x="0" y="2809284"/>
          <a:ext cx="6797675" cy="0"/>
        </a:xfrm>
        <a:prstGeom prst="line">
          <a:avLst/>
        </a:prstGeom>
        <a:solidFill>
          <a:schemeClr val="accent2">
            <a:hueOff val="652145"/>
            <a:satOff val="401"/>
            <a:lumOff val="5241"/>
            <a:alphaOff val="0"/>
          </a:schemeClr>
        </a:solidFill>
        <a:ln w="15875" cap="flat" cmpd="sng" algn="ctr">
          <a:solidFill>
            <a:schemeClr val="accent2">
              <a:hueOff val="652145"/>
              <a:satOff val="401"/>
              <a:lumOff val="524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EE39F7-1EC3-40E1-BD3A-C4663D1939D8}">
      <dsp:nvSpPr>
        <dsp:cNvPr id="0" name=""/>
        <dsp:cNvSpPr/>
      </dsp:nvSpPr>
      <dsp:spPr>
        <a:xfrm>
          <a:off x="0" y="2809284"/>
          <a:ext cx="6797675" cy="467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kern="1200" dirty="0"/>
            <a:t>Data flow</a:t>
          </a:r>
          <a:endParaRPr lang="en-US" sz="2100" b="0" kern="1200" dirty="0"/>
        </a:p>
      </dsp:txBody>
      <dsp:txXfrm>
        <a:off x="0" y="2809284"/>
        <a:ext cx="6797675" cy="467607"/>
      </dsp:txXfrm>
    </dsp:sp>
    <dsp:sp modelId="{2A9FFEED-4E67-4B27-BF97-1A64921058E8}">
      <dsp:nvSpPr>
        <dsp:cNvPr id="0" name=""/>
        <dsp:cNvSpPr/>
      </dsp:nvSpPr>
      <dsp:spPr>
        <a:xfrm>
          <a:off x="0" y="3276891"/>
          <a:ext cx="6797675" cy="0"/>
        </a:xfrm>
        <a:prstGeom prst="line">
          <a:avLst/>
        </a:prstGeom>
        <a:solidFill>
          <a:schemeClr val="accent2">
            <a:hueOff val="760836"/>
            <a:satOff val="468"/>
            <a:lumOff val="6114"/>
            <a:alphaOff val="0"/>
          </a:schemeClr>
        </a:solidFill>
        <a:ln w="15875" cap="flat" cmpd="sng" algn="ctr">
          <a:solidFill>
            <a:schemeClr val="accent2">
              <a:hueOff val="760836"/>
              <a:satOff val="468"/>
              <a:lumOff val="611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779F21-B42D-4766-AF2D-8746767D79C1}">
      <dsp:nvSpPr>
        <dsp:cNvPr id="0" name=""/>
        <dsp:cNvSpPr/>
      </dsp:nvSpPr>
      <dsp:spPr>
        <a:xfrm>
          <a:off x="0" y="3276891"/>
          <a:ext cx="6791036" cy="498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kern="1200" dirty="0"/>
            <a:t>Implementation</a:t>
          </a:r>
          <a:endParaRPr lang="en-US" sz="2100" kern="1200" dirty="0"/>
        </a:p>
      </dsp:txBody>
      <dsp:txXfrm>
        <a:off x="0" y="3276891"/>
        <a:ext cx="6791036" cy="498951"/>
      </dsp:txXfrm>
    </dsp:sp>
    <dsp:sp modelId="{C0CF2CEB-D717-4E89-BD57-D342AEB5341C}">
      <dsp:nvSpPr>
        <dsp:cNvPr id="0" name=""/>
        <dsp:cNvSpPr/>
      </dsp:nvSpPr>
      <dsp:spPr>
        <a:xfrm>
          <a:off x="0" y="3775842"/>
          <a:ext cx="6797675" cy="0"/>
        </a:xfrm>
        <a:prstGeom prst="line">
          <a:avLst/>
        </a:prstGeom>
        <a:solidFill>
          <a:schemeClr val="accent2">
            <a:hueOff val="869527"/>
            <a:satOff val="535"/>
            <a:lumOff val="6988"/>
            <a:alphaOff val="0"/>
          </a:schemeClr>
        </a:solidFill>
        <a:ln w="15875" cap="flat" cmpd="sng" algn="ctr">
          <a:solidFill>
            <a:schemeClr val="accent2">
              <a:hueOff val="869527"/>
              <a:satOff val="535"/>
              <a:lumOff val="69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A3CF9E-10BC-45BB-9897-8BF38ABF84F9}">
      <dsp:nvSpPr>
        <dsp:cNvPr id="0" name=""/>
        <dsp:cNvSpPr/>
      </dsp:nvSpPr>
      <dsp:spPr>
        <a:xfrm>
          <a:off x="0" y="3775842"/>
          <a:ext cx="6797675" cy="467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Model</a:t>
          </a:r>
          <a:r>
            <a:rPr lang="en-US" sz="2100" kern="1200" baseline="0" dirty="0"/>
            <a:t> used and selection</a:t>
          </a:r>
          <a:endParaRPr lang="en-US" sz="2100" kern="1200" dirty="0"/>
        </a:p>
      </dsp:txBody>
      <dsp:txXfrm>
        <a:off x="0" y="3775842"/>
        <a:ext cx="6797675" cy="467607"/>
      </dsp:txXfrm>
    </dsp:sp>
    <dsp:sp modelId="{A68DCA33-620E-4779-B456-C46B191F202E}">
      <dsp:nvSpPr>
        <dsp:cNvPr id="0" name=""/>
        <dsp:cNvSpPr/>
      </dsp:nvSpPr>
      <dsp:spPr>
        <a:xfrm>
          <a:off x="0" y="4243450"/>
          <a:ext cx="6797675" cy="0"/>
        </a:xfrm>
        <a:prstGeom prst="line">
          <a:avLst/>
        </a:prstGeom>
        <a:solidFill>
          <a:schemeClr val="accent2">
            <a:hueOff val="978217"/>
            <a:satOff val="601"/>
            <a:lumOff val="7861"/>
            <a:alphaOff val="0"/>
          </a:schemeClr>
        </a:solidFill>
        <a:ln w="15875" cap="flat" cmpd="sng" algn="ctr">
          <a:solidFill>
            <a:schemeClr val="accent2">
              <a:hueOff val="978217"/>
              <a:satOff val="601"/>
              <a:lumOff val="786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5E590E-C97F-4B3C-A925-5B130012BB0C}">
      <dsp:nvSpPr>
        <dsp:cNvPr id="0" name=""/>
        <dsp:cNvSpPr/>
      </dsp:nvSpPr>
      <dsp:spPr>
        <a:xfrm>
          <a:off x="0" y="4243450"/>
          <a:ext cx="6797675" cy="467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Conclusion</a:t>
          </a:r>
        </a:p>
      </dsp:txBody>
      <dsp:txXfrm>
        <a:off x="0" y="4243450"/>
        <a:ext cx="6797675" cy="467607"/>
      </dsp:txXfrm>
    </dsp:sp>
    <dsp:sp modelId="{CD7DB7EE-3DF5-45BD-8E2E-1570FD52F083}">
      <dsp:nvSpPr>
        <dsp:cNvPr id="0" name=""/>
        <dsp:cNvSpPr/>
      </dsp:nvSpPr>
      <dsp:spPr>
        <a:xfrm>
          <a:off x="0" y="4711057"/>
          <a:ext cx="6797675" cy="0"/>
        </a:xfrm>
        <a:prstGeom prst="line">
          <a:avLst/>
        </a:prstGeom>
        <a:solidFill>
          <a:schemeClr val="accent2">
            <a:hueOff val="1086908"/>
            <a:satOff val="668"/>
            <a:lumOff val="8735"/>
            <a:alphaOff val="0"/>
          </a:schemeClr>
        </a:solidFill>
        <a:ln w="15875" cap="flat" cmpd="sng" algn="ctr">
          <a:solidFill>
            <a:schemeClr val="accent2">
              <a:hueOff val="1086908"/>
              <a:satOff val="668"/>
              <a:lumOff val="873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780492-C565-481B-B893-55A49FA21831}">
      <dsp:nvSpPr>
        <dsp:cNvPr id="0" name=""/>
        <dsp:cNvSpPr/>
      </dsp:nvSpPr>
      <dsp:spPr>
        <a:xfrm>
          <a:off x="0" y="4711057"/>
          <a:ext cx="6797675" cy="467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kern="1200" dirty="0"/>
            <a:t>Future of the project</a:t>
          </a:r>
          <a:endParaRPr lang="en-US" sz="2100" kern="1200" dirty="0"/>
        </a:p>
      </dsp:txBody>
      <dsp:txXfrm>
        <a:off x="0" y="4711057"/>
        <a:ext cx="6797675" cy="467607"/>
      </dsp:txXfrm>
    </dsp:sp>
    <dsp:sp modelId="{189433F4-00C6-4B1D-B312-B6E4441D9DB8}">
      <dsp:nvSpPr>
        <dsp:cNvPr id="0" name=""/>
        <dsp:cNvSpPr/>
      </dsp:nvSpPr>
      <dsp:spPr>
        <a:xfrm>
          <a:off x="0" y="5178665"/>
          <a:ext cx="6797675" cy="0"/>
        </a:xfrm>
        <a:prstGeom prst="line">
          <a:avLst/>
        </a:prstGeom>
        <a:solidFill>
          <a:schemeClr val="accent2">
            <a:hueOff val="1195599"/>
            <a:satOff val="735"/>
            <a:lumOff val="9608"/>
            <a:alphaOff val="0"/>
          </a:schemeClr>
        </a:solidFill>
        <a:ln w="15875" cap="flat" cmpd="sng" algn="ctr">
          <a:solidFill>
            <a:schemeClr val="accent2">
              <a:hueOff val="1195599"/>
              <a:satOff val="735"/>
              <a:lumOff val="960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30DB35-7196-40D3-A4B9-A2034F25A393}">
      <dsp:nvSpPr>
        <dsp:cNvPr id="0" name=""/>
        <dsp:cNvSpPr/>
      </dsp:nvSpPr>
      <dsp:spPr>
        <a:xfrm>
          <a:off x="0" y="5178665"/>
          <a:ext cx="6797675" cy="467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kern="1200" dirty="0"/>
            <a:t>References</a:t>
          </a:r>
          <a:endParaRPr lang="en-US" sz="2100" kern="1200" dirty="0"/>
        </a:p>
      </dsp:txBody>
      <dsp:txXfrm>
        <a:off x="0" y="5178665"/>
        <a:ext cx="6797675" cy="4676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70BB17-1463-4A48-A05D-E1AC292F880F}">
      <dsp:nvSpPr>
        <dsp:cNvPr id="0" name=""/>
        <dsp:cNvSpPr/>
      </dsp:nvSpPr>
      <dsp:spPr>
        <a:xfrm>
          <a:off x="0" y="0"/>
          <a:ext cx="10058399" cy="647595"/>
        </a:xfrm>
        <a:prstGeom prst="roundRect">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Introduction:</a:t>
          </a:r>
        </a:p>
      </dsp:txBody>
      <dsp:txXfrm>
        <a:off x="31613" y="31613"/>
        <a:ext cx="9995173" cy="584369"/>
      </dsp:txXfrm>
    </dsp:sp>
    <dsp:sp modelId="{330FB4F0-A52B-4E8F-8134-159CDC2D22D3}">
      <dsp:nvSpPr>
        <dsp:cNvPr id="0" name=""/>
        <dsp:cNvSpPr/>
      </dsp:nvSpPr>
      <dsp:spPr>
        <a:xfrm>
          <a:off x="0" y="826447"/>
          <a:ext cx="10058399" cy="3018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34290" rIns="192024" bIns="34290" numCol="1" spcCol="1270" anchor="t" anchorCtr="0">
          <a:noAutofit/>
        </a:bodyPr>
        <a:lstStyle/>
        <a:p>
          <a:pPr marL="228600" lvl="1" indent="-228600" algn="just" defTabSz="933450">
            <a:lnSpc>
              <a:spcPct val="90000"/>
            </a:lnSpc>
            <a:spcBef>
              <a:spcPct val="0"/>
            </a:spcBef>
            <a:spcAft>
              <a:spcPct val="20000"/>
            </a:spcAft>
            <a:buChar char="•"/>
          </a:pPr>
          <a:r>
            <a:rPr lang="en-IN" sz="2100" kern="1200" dirty="0"/>
            <a:t>Accident-related fatalities and injuries are predicted to be an increasingly common problem. Since the invention of the vehicle, traffic safety has been a major problem. In India, road accidents claimed the lives of 1,53,972 individuals in total in 2021, according to the Ministry of Road Transport and Highways (</a:t>
          </a:r>
          <a:r>
            <a:rPr lang="en-IN" sz="2100" kern="1200" dirty="0" err="1"/>
            <a:t>MoRTH</a:t>
          </a:r>
          <a:r>
            <a:rPr lang="en-IN" sz="2100" kern="1200" dirty="0"/>
            <a:t>). Statistics have also shown that young individuals, who make up a significant portion of the workforce, have a relatively high death rate in traffic accidents. Various road safety measures are required to solve this issue. Research interest in figuring out the important impact of the severity of accidents caused by traffic accidents. The prime goal of this research paper is to </a:t>
          </a:r>
          <a:r>
            <a:rPr lang="en-IN" sz="2100" kern="1200" dirty="0" err="1"/>
            <a:t>analyze</a:t>
          </a:r>
          <a:r>
            <a:rPr lang="en-IN" sz="2100" kern="1200" dirty="0"/>
            <a:t> road accidents and determines the severity of an accident by applying advanced machine learning techniques.</a:t>
          </a:r>
          <a:endParaRPr lang="en-US" sz="2100" kern="1200" dirty="0"/>
        </a:p>
      </dsp:txBody>
      <dsp:txXfrm>
        <a:off x="0" y="826447"/>
        <a:ext cx="10058399" cy="30180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DFCDCB-7A57-4DF2-9C12-8958D065E8BF}">
      <dsp:nvSpPr>
        <dsp:cNvPr id="0" name=""/>
        <dsp:cNvSpPr/>
      </dsp:nvSpPr>
      <dsp:spPr>
        <a:xfrm>
          <a:off x="377190" y="3160"/>
          <a:ext cx="2907506" cy="174450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1. To study the causes of the accident by features extraction.</a:t>
          </a:r>
          <a:endParaRPr lang="en-US" sz="2000" kern="1200"/>
        </a:p>
      </dsp:txBody>
      <dsp:txXfrm>
        <a:off x="377190" y="3160"/>
        <a:ext cx="2907506" cy="1744503"/>
      </dsp:txXfrm>
    </dsp:sp>
    <dsp:sp modelId="{BCA149DF-2014-4E82-82BB-81772434AF9E}">
      <dsp:nvSpPr>
        <dsp:cNvPr id="0" name=""/>
        <dsp:cNvSpPr/>
      </dsp:nvSpPr>
      <dsp:spPr>
        <a:xfrm>
          <a:off x="3575446" y="3160"/>
          <a:ext cx="2907506" cy="1744503"/>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2. To understand the severity of the accident based on these features. </a:t>
          </a:r>
          <a:endParaRPr lang="en-US" sz="2000" kern="1200"/>
        </a:p>
      </dsp:txBody>
      <dsp:txXfrm>
        <a:off x="3575446" y="3160"/>
        <a:ext cx="2907506" cy="1744503"/>
      </dsp:txXfrm>
    </dsp:sp>
    <dsp:sp modelId="{22E7DED8-0013-4AA9-892B-18D50067450C}">
      <dsp:nvSpPr>
        <dsp:cNvPr id="0" name=""/>
        <dsp:cNvSpPr/>
      </dsp:nvSpPr>
      <dsp:spPr>
        <a:xfrm>
          <a:off x="6773703" y="3160"/>
          <a:ext cx="2907506" cy="1744503"/>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3. To classify it as fatal, grievous, simple injury or motor collision. </a:t>
          </a:r>
          <a:endParaRPr lang="en-US" sz="2000" kern="1200"/>
        </a:p>
      </dsp:txBody>
      <dsp:txXfrm>
        <a:off x="6773703" y="3160"/>
        <a:ext cx="2907506" cy="1744503"/>
      </dsp:txXfrm>
    </dsp:sp>
    <dsp:sp modelId="{B3B5D044-C2EA-45D0-BDC0-E9FAEF76E6C5}">
      <dsp:nvSpPr>
        <dsp:cNvPr id="0" name=""/>
        <dsp:cNvSpPr/>
      </dsp:nvSpPr>
      <dsp:spPr>
        <a:xfrm>
          <a:off x="377190" y="2038415"/>
          <a:ext cx="2907506" cy="1744503"/>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4. To carry out algorithms to predict the performance and accuracy of each. </a:t>
          </a:r>
          <a:endParaRPr lang="en-US" sz="2000" kern="1200"/>
        </a:p>
      </dsp:txBody>
      <dsp:txXfrm>
        <a:off x="377190" y="2038415"/>
        <a:ext cx="2907506" cy="1744503"/>
      </dsp:txXfrm>
    </dsp:sp>
    <dsp:sp modelId="{C8FDAD7B-472C-4C6D-AC76-74CA5726DD16}">
      <dsp:nvSpPr>
        <dsp:cNvPr id="0" name=""/>
        <dsp:cNvSpPr/>
      </dsp:nvSpPr>
      <dsp:spPr>
        <a:xfrm>
          <a:off x="3575446" y="2038415"/>
          <a:ext cx="2907506" cy="1744503"/>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5. To conclude the fastest algorithm. </a:t>
          </a:r>
          <a:endParaRPr lang="en-US" sz="2000" kern="1200"/>
        </a:p>
      </dsp:txBody>
      <dsp:txXfrm>
        <a:off x="3575446" y="2038415"/>
        <a:ext cx="2907506" cy="1744503"/>
      </dsp:txXfrm>
    </dsp:sp>
    <dsp:sp modelId="{E119CC3A-015F-4A02-B8CC-D8DBBEC636EF}">
      <dsp:nvSpPr>
        <dsp:cNvPr id="0" name=""/>
        <dsp:cNvSpPr/>
      </dsp:nvSpPr>
      <dsp:spPr>
        <a:xfrm>
          <a:off x="6773703" y="2038415"/>
          <a:ext cx="2907506" cy="174450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6. To understand the effect of each feature on the accident and conclude how much is it responsible for the accident.</a:t>
          </a:r>
          <a:endParaRPr lang="en-US" sz="2000" kern="1200" dirty="0"/>
        </a:p>
      </dsp:txBody>
      <dsp:txXfrm>
        <a:off x="6773703" y="2038415"/>
        <a:ext cx="2907506" cy="174450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D49919-4B14-497A-98F4-C96F68972017}" type="datetimeFigureOut">
              <a:rPr lang="en-IN" smtClean="0"/>
              <a:t>21-12-2024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3FE5A2-A17D-4CC4-B675-9918FB0FB0ED}" type="slidenum">
              <a:rPr lang="en-IN" smtClean="0"/>
              <a:t>‹#›</a:t>
            </a:fld>
            <a:endParaRPr lang="en-IN"/>
          </a:p>
        </p:txBody>
      </p:sp>
    </p:spTree>
    <p:extLst>
      <p:ext uri="{BB962C8B-B14F-4D97-AF65-F5344CB8AC3E}">
        <p14:creationId xmlns:p14="http://schemas.microsoft.com/office/powerpoint/2010/main" val="1881249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33FE5A2-A17D-4CC4-B675-9918FB0FB0ED}" type="slidenum">
              <a:rPr lang="en-IN" smtClean="0"/>
              <a:t>20</a:t>
            </a:fld>
            <a:endParaRPr lang="en-IN"/>
          </a:p>
        </p:txBody>
      </p:sp>
    </p:spTree>
    <p:extLst>
      <p:ext uri="{BB962C8B-B14F-4D97-AF65-F5344CB8AC3E}">
        <p14:creationId xmlns:p14="http://schemas.microsoft.com/office/powerpoint/2010/main" val="1350044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33FE5A2-A17D-4CC4-B675-9918FB0FB0ED}" type="slidenum">
              <a:rPr lang="en-IN" smtClean="0"/>
              <a:t>27</a:t>
            </a:fld>
            <a:endParaRPr lang="en-IN"/>
          </a:p>
        </p:txBody>
      </p:sp>
    </p:spTree>
    <p:extLst>
      <p:ext uri="{BB962C8B-B14F-4D97-AF65-F5344CB8AC3E}">
        <p14:creationId xmlns:p14="http://schemas.microsoft.com/office/powerpoint/2010/main" val="3733118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1135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607543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648380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483779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16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0D92BC-42A9-434B-8530-ADBF4485E407}" type="datetimeFigureOut">
              <a:rPr lang="en-US" smtClean="0"/>
              <a:t>12/21/2024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193653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0D92BC-42A9-434B-8530-ADBF4485E407}" type="datetimeFigureOut">
              <a:rPr lang="en-US" smtClean="0"/>
              <a:t>12/21/2024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604569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0D92BC-42A9-434B-8530-ADBF4485E407}" type="datetimeFigureOut">
              <a:rPr lang="en-US" smtClean="0"/>
              <a:t>12/21/2024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322453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D0D92BC-42A9-434B-8530-ADBF4485E407}" type="datetimeFigureOut">
              <a:rPr lang="en-US" smtClean="0"/>
              <a:t>12/21/2024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781408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D0D92BC-42A9-434B-8530-ADBF4485E407}" type="datetimeFigureOut">
              <a:rPr lang="en-US" smtClean="0"/>
              <a:t>12/21/2024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0289F9E-9962-4B7B-BA18-A15907CCC6BF}" type="slidenum">
              <a:rPr lang="en-US" smtClean="0"/>
              <a:t>‹#›</a:t>
            </a:fld>
            <a:endParaRPr lang="en-US"/>
          </a:p>
        </p:txBody>
      </p:sp>
    </p:spTree>
    <p:extLst>
      <p:ext uri="{BB962C8B-B14F-4D97-AF65-F5344CB8AC3E}">
        <p14:creationId xmlns:p14="http://schemas.microsoft.com/office/powerpoint/2010/main" val="3240445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D92BC-42A9-434B-8530-ADBF4485E407}" type="datetimeFigureOut">
              <a:rPr lang="en-US" smtClean="0"/>
              <a:t>12/21/2024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352765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D0D92BC-42A9-434B-8530-ADBF4485E407}" type="datetimeFigureOut">
              <a:rPr lang="en-US" smtClean="0"/>
              <a:pPr/>
              <a:t>12/21/2024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0289F9E-9962-4B7B-BA18-A15907CCC6BF}"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388286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new.pptx" TargetMode="External"/><Relationship Id="rId2" Type="http://schemas.openxmlformats.org/officeDocument/2006/relationships/hyperlink" Target="https://ncrb.gov.in/sites/default/files/ADSI-2021/ADSI_2021_FULL_REPORT.pdf" TargetMode="External"/><Relationship Id="rId1" Type="http://schemas.openxmlformats.org/officeDocument/2006/relationships/slideLayout" Target="../slideLayouts/slideLayout2.xml"/><Relationship Id="rId6" Type="http://schemas.openxmlformats.org/officeDocument/2006/relationships/hyperlink" Target="https://road-accident-ml.onrender.com/" TargetMode="External"/><Relationship Id="rId5" Type="http://schemas.openxmlformats.org/officeDocument/2006/relationships/hyperlink" Target="https://docs.streamlit.io/" TargetMode="External"/><Relationship Id="rId4" Type="http://schemas.openxmlformats.org/officeDocument/2006/relationships/hyperlink" Target="https://colab.research.google.com/"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333E4AF-AE50-96A9-C85E-0B0566F0E0CC}"/>
              </a:ext>
            </a:extLst>
          </p:cNvPr>
          <p:cNvSpPr/>
          <p:nvPr/>
        </p:nvSpPr>
        <p:spPr>
          <a:xfrm>
            <a:off x="1157564" y="1439313"/>
            <a:ext cx="9876871" cy="1754326"/>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Road Accident Prediction By using </a:t>
            </a:r>
          </a:p>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Machine learning</a:t>
            </a:r>
          </a:p>
        </p:txBody>
      </p:sp>
    </p:spTree>
    <p:extLst>
      <p:ext uri="{BB962C8B-B14F-4D97-AF65-F5344CB8AC3E}">
        <p14:creationId xmlns:p14="http://schemas.microsoft.com/office/powerpoint/2010/main" val="376618791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IN" dirty="0">
                <a:effectLst>
                  <a:outerShdw blurRad="38100" dist="38100" dir="2700000" algn="tl">
                    <a:srgbClr val="000000">
                      <a:alpha val="43137"/>
                    </a:srgbClr>
                  </a:outerShdw>
                </a:effectLst>
              </a:rPr>
              <a:t>Implementation</a:t>
            </a:r>
          </a:p>
        </p:txBody>
      </p:sp>
      <p:sp>
        <p:nvSpPr>
          <p:cNvPr id="6" name="Subtitle 5"/>
          <p:cNvSpPr>
            <a:spLocks noGrp="1"/>
          </p:cNvSpPr>
          <p:nvPr>
            <p:ph type="subTitle" idx="1"/>
          </p:nvPr>
        </p:nvSpPr>
        <p:spPr>
          <a:xfrm>
            <a:off x="1100051" y="4455620"/>
            <a:ext cx="10058400" cy="1661715"/>
          </a:xfrm>
        </p:spPr>
        <p:txBody>
          <a:bodyPr>
            <a:noAutofit/>
          </a:bodyPr>
          <a:lstStyle/>
          <a:p>
            <a:pPr algn="just"/>
            <a:r>
              <a:rPr lang="en-US" sz="2000" dirty="0">
                <a:latin typeface="+mn-lt"/>
              </a:rPr>
              <a:t>We are now in the implementation phase of our project. This is where we take the ideas that we have developed and put them into action. We will be working closely with our team to make sure that the project is implemented smoothly and that all of the requirements are met. We are excited to see this project come to life and we are confident that it will be a success.</a:t>
            </a:r>
            <a:endParaRPr lang="en-IN" sz="2000" dirty="0">
              <a:latin typeface="+mn-lt"/>
            </a:endParaRPr>
          </a:p>
        </p:txBody>
      </p:sp>
    </p:spTree>
    <p:extLst>
      <p:ext uri="{BB962C8B-B14F-4D97-AF65-F5344CB8AC3E}">
        <p14:creationId xmlns:p14="http://schemas.microsoft.com/office/powerpoint/2010/main" val="2556487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1D1D1210-3BD3-4C6E-AD1B-07BFB5ABD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E4947F56-9DBB-4FF9-ABF2-5B7B3C7B5F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7" name="Straight Connector 36">
            <a:extLst>
              <a:ext uri="{FF2B5EF4-FFF2-40B4-BE49-F238E27FC236}">
                <a16:creationId xmlns:a16="http://schemas.microsoft.com/office/drawing/2014/main" id="{B6E21A4B-9996-44C9-AE8B-9B156A6CDF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9" name="Rectangle 38">
            <a:extLst>
              <a:ext uri="{FF2B5EF4-FFF2-40B4-BE49-F238E27FC236}">
                <a16:creationId xmlns:a16="http://schemas.microsoft.com/office/drawing/2014/main" id="{F5773171-0576-4132-A405-A6861EB51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19B878C-B90F-4ECB-965C-222272341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DCB57F7D-1ACD-DE98-BF8A-052720155B9B}"/>
              </a:ext>
            </a:extLst>
          </p:cNvPr>
          <p:cNvSpPr/>
          <p:nvPr/>
        </p:nvSpPr>
        <p:spPr>
          <a:xfrm>
            <a:off x="2892675" y="5362047"/>
            <a:ext cx="10058400" cy="822960"/>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600" b="0" cap="none" spc="-50" dirty="0">
                <a:ln w="0"/>
                <a:solidFill>
                  <a:srgbClr val="FFFFFF"/>
                </a:solidFill>
                <a:effectLst>
                  <a:outerShdw blurRad="38100" dist="19050" dir="2700000" algn="tl" rotWithShape="0">
                    <a:schemeClr val="dk1">
                      <a:alpha val="40000"/>
                    </a:schemeClr>
                  </a:outerShdw>
                </a:effectLst>
                <a:latin typeface="+mj-lt"/>
                <a:ea typeface="+mj-ea"/>
                <a:cs typeface="+mj-cs"/>
              </a:rPr>
              <a:t>Overall  ML model process </a:t>
            </a:r>
          </a:p>
        </p:txBody>
      </p:sp>
      <p:pic>
        <p:nvPicPr>
          <p:cNvPr id="4" name="Picture 3">
            <a:extLst>
              <a:ext uri="{FF2B5EF4-FFF2-40B4-BE49-F238E27FC236}">
                <a16:creationId xmlns:a16="http://schemas.microsoft.com/office/drawing/2014/main" id="{FF9A7BE5-F787-A7BC-5C57-E56EA28C6982}"/>
              </a:ext>
            </a:extLst>
          </p:cNvPr>
          <p:cNvPicPr>
            <a:picLocks noChangeAspect="1"/>
          </p:cNvPicPr>
          <p:nvPr/>
        </p:nvPicPr>
        <p:blipFill>
          <a:blip r:embed="rId2"/>
          <a:stretch>
            <a:fillRect/>
          </a:stretch>
        </p:blipFill>
        <p:spPr>
          <a:xfrm>
            <a:off x="1" y="0"/>
            <a:ext cx="12192000" cy="4903700"/>
          </a:xfrm>
          <a:prstGeom prst="rect">
            <a:avLst/>
          </a:prstGeom>
        </p:spPr>
      </p:pic>
      <p:sp>
        <p:nvSpPr>
          <p:cNvPr id="43" name="Rectangle 42">
            <a:extLst>
              <a:ext uri="{FF2B5EF4-FFF2-40B4-BE49-F238E27FC236}">
                <a16:creationId xmlns:a16="http://schemas.microsoft.com/office/drawing/2014/main" id="{DEA90D0B-AC38-4D61-872C-1B5C58A55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4892472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10">
            <a:extLst>
              <a:ext uri="{FF2B5EF4-FFF2-40B4-BE49-F238E27FC236}">
                <a16:creationId xmlns:a16="http://schemas.microsoft.com/office/drawing/2014/main" id="{84C1B39F-2829-488D-BCFA-11D92D990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4A78B4-E31F-2A04-4E6F-90B34AF6F764}"/>
              </a:ext>
            </a:extLst>
          </p:cNvPr>
          <p:cNvSpPr>
            <a:spLocks noGrp="1"/>
          </p:cNvSpPr>
          <p:nvPr>
            <p:ph type="title"/>
          </p:nvPr>
        </p:nvSpPr>
        <p:spPr>
          <a:xfrm>
            <a:off x="6956868" y="634946"/>
            <a:ext cx="4592874" cy="1384273"/>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a:bodyPr>
          <a:lstStyle/>
          <a:p>
            <a:r>
              <a:rPr lang="en-IN" b="1" dirty="0">
                <a:effectLst>
                  <a:outerShdw blurRad="38100" dist="38100" dir="2700000" algn="tl">
                    <a:srgbClr val="000000">
                      <a:alpha val="43137"/>
                    </a:srgbClr>
                  </a:outerShdw>
                </a:effectLst>
              </a:rPr>
              <a:t>Data Mining:</a:t>
            </a:r>
            <a:endParaRPr lang="en-US" dirty="0">
              <a:effectLst>
                <a:outerShdw blurRad="38100" dist="38100" dir="2700000" algn="tl">
                  <a:srgbClr val="000000">
                    <a:alpha val="43137"/>
                  </a:srgbClr>
                </a:outerShdw>
              </a:effectLst>
            </a:endParaRPr>
          </a:p>
        </p:txBody>
      </p:sp>
      <p:sp>
        <p:nvSpPr>
          <p:cNvPr id="28" name="Rectangle 12">
            <a:extLst>
              <a:ext uri="{FF2B5EF4-FFF2-40B4-BE49-F238E27FC236}">
                <a16:creationId xmlns:a16="http://schemas.microsoft.com/office/drawing/2014/main" id="{DA63DCEF-951F-4D00-82BE-C571BDE2D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79458" cy="63343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4">
            <a:extLst>
              <a:ext uri="{FF2B5EF4-FFF2-40B4-BE49-F238E27FC236}">
                <a16:creationId xmlns:a16="http://schemas.microsoft.com/office/drawing/2014/main" id="{CFB673E1-DBF7-4F28-B9D7-A143A9F42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3057906" cy="3408237"/>
          </a:xfrm>
          <a:prstGeom prst="rect">
            <a:avLst/>
          </a:prstGeom>
          <a:solidFill>
            <a:srgbClr val="FFFFF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6">
            <a:extLst>
              <a:ext uri="{FF2B5EF4-FFF2-40B4-BE49-F238E27FC236}">
                <a16:creationId xmlns:a16="http://schemas.microsoft.com/office/drawing/2014/main" id="{7B1F1E67-BFCE-400E-8068-A87C5ABF0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061" y="321733"/>
            <a:ext cx="2583939" cy="195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a:solidFill>
                  <a:schemeClr val="tx1"/>
                </a:solidFill>
                <a:effectLst>
                  <a:outerShdw blurRad="38100" dist="38100" dir="2700000" algn="tl">
                    <a:srgbClr val="000000">
                      <a:alpha val="43137"/>
                    </a:srgbClr>
                  </a:outerShdw>
                </a:effectLst>
              </a:rPr>
              <a:t>DATA GATHERING</a:t>
            </a:r>
            <a:r>
              <a:rPr lang="en-IN" sz="1600" b="1" dirty="0">
                <a:solidFill>
                  <a:schemeClr val="tx1"/>
                </a:solidFill>
              </a:rPr>
              <a:t>:</a:t>
            </a:r>
            <a:r>
              <a:rPr lang="en-IN" sz="1600" dirty="0">
                <a:solidFill>
                  <a:schemeClr val="tx1"/>
                </a:solidFill>
              </a:rPr>
              <a:t> </a:t>
            </a:r>
          </a:p>
          <a:p>
            <a:pPr algn="just"/>
            <a:r>
              <a:rPr lang="en-IN" sz="1600" dirty="0">
                <a:solidFill>
                  <a:schemeClr val="tx1"/>
                </a:solidFill>
              </a:rPr>
              <a:t>We will use a variety of sources to gather data for machine learning, including </a:t>
            </a:r>
            <a:r>
              <a:rPr lang="en-IN" sz="1600" dirty="0" err="1">
                <a:solidFill>
                  <a:schemeClr val="tx1"/>
                </a:solidFill>
              </a:rPr>
              <a:t>Kaggle</a:t>
            </a:r>
            <a:r>
              <a:rPr lang="en-IN" sz="1600" dirty="0">
                <a:solidFill>
                  <a:schemeClr val="tx1"/>
                </a:solidFill>
              </a:rPr>
              <a:t>. </a:t>
            </a:r>
            <a:r>
              <a:rPr lang="en-IN" sz="1600" dirty="0" err="1">
                <a:solidFill>
                  <a:schemeClr val="tx1"/>
                </a:solidFill>
              </a:rPr>
              <a:t>Kaggle</a:t>
            </a:r>
            <a:r>
              <a:rPr lang="en-IN" sz="1600" dirty="0">
                <a:solidFill>
                  <a:schemeClr val="tx1"/>
                </a:solidFill>
              </a:rPr>
              <a:t> is a great resource for finding high-quality data sets</a:t>
            </a:r>
          </a:p>
        </p:txBody>
      </p:sp>
      <p:cxnSp>
        <p:nvCxnSpPr>
          <p:cNvPr id="31" name="Straight Connector 18">
            <a:extLst>
              <a:ext uri="{FF2B5EF4-FFF2-40B4-BE49-F238E27FC236}">
                <a16:creationId xmlns:a16="http://schemas.microsoft.com/office/drawing/2014/main" id="{A7D1A4EE-99DE-4170-A9F2-6FAF58CEFB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6569" y="2085703"/>
            <a:ext cx="4114800" cy="0"/>
          </a:xfrm>
          <a:prstGeom prst="line">
            <a:avLst/>
          </a:prstGeom>
          <a:ln/>
        </p:spPr>
        <p:style>
          <a:lnRef idx="3">
            <a:schemeClr val="dk1"/>
          </a:lnRef>
          <a:fillRef idx="0">
            <a:schemeClr val="dk1"/>
          </a:fillRef>
          <a:effectRef idx="2">
            <a:schemeClr val="dk1"/>
          </a:effectRef>
          <a:fontRef idx="minor">
            <a:schemeClr val="tx1"/>
          </a:fontRef>
        </p:style>
      </p:cxnSp>
      <p:sp>
        <p:nvSpPr>
          <p:cNvPr id="32" name="Rectangle 20">
            <a:extLst>
              <a:ext uri="{FF2B5EF4-FFF2-40B4-BE49-F238E27FC236}">
                <a16:creationId xmlns:a16="http://schemas.microsoft.com/office/drawing/2014/main" id="{3CD3E005-A4F0-413D-A66F-43FF9C646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879167"/>
            <a:ext cx="3057906" cy="2135564"/>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chemeClr val="tx1"/>
                </a:solidFill>
                <a:effectLst>
                  <a:outerShdw blurRad="38100" dist="38100" dir="2700000" algn="tl">
                    <a:srgbClr val="000000">
                      <a:alpha val="43137"/>
                    </a:srgbClr>
                  </a:outerShdw>
                </a:effectLst>
              </a:rPr>
              <a:t>DATA VISUALIZATION:</a:t>
            </a:r>
            <a:r>
              <a:rPr lang="en-IN" dirty="0">
                <a:solidFill>
                  <a:schemeClr val="tx1"/>
                </a:solidFill>
                <a:effectLst>
                  <a:outerShdw blurRad="38100" dist="38100" dir="2700000" algn="tl">
                    <a:srgbClr val="000000">
                      <a:alpha val="43137"/>
                    </a:srgbClr>
                  </a:outerShdw>
                </a:effectLst>
              </a:rPr>
              <a:t> </a:t>
            </a:r>
          </a:p>
          <a:p>
            <a:pPr algn="just"/>
            <a:r>
              <a:rPr lang="en-IN" dirty="0">
                <a:solidFill>
                  <a:schemeClr val="tx1"/>
                </a:solidFill>
              </a:rPr>
              <a:t>The visual representation of data is known as data visualization. Data patterns and trends that would be challenging to spot would be made visible in this process.</a:t>
            </a:r>
          </a:p>
        </p:txBody>
      </p:sp>
      <p:sp>
        <p:nvSpPr>
          <p:cNvPr id="33" name="Rectangle 22">
            <a:extLst>
              <a:ext uri="{FF2B5EF4-FFF2-40B4-BE49-F238E27FC236}">
                <a16:creationId xmlns:a16="http://schemas.microsoft.com/office/drawing/2014/main" id="{4E4EF01D-E02F-48F9-AC1B-9F12764FE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2451014"/>
            <a:ext cx="2567411" cy="3532765"/>
          </a:xfrm>
          <a:prstGeom prst="rect">
            <a:avLst/>
          </a:prstGeom>
          <a:solidFill>
            <a:srgbClr val="FFFFF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1FE6378-970B-767F-1D43-92425343EE5D}"/>
              </a:ext>
            </a:extLst>
          </p:cNvPr>
          <p:cNvSpPr/>
          <p:nvPr/>
        </p:nvSpPr>
        <p:spPr>
          <a:xfrm>
            <a:off x="325779" y="421882"/>
            <a:ext cx="2984350" cy="3408237"/>
          </a:xfrm>
          <a:prstGeom prst="rect">
            <a:avLst/>
          </a:prstGeom>
        </p:spPr>
        <p:txBody>
          <a:bodyPr vert="horz" lIns="0" tIns="45720" rIns="0" bIns="45720" rtlCol="0">
            <a:normAutofit/>
          </a:bodyPr>
          <a:lstStyle/>
          <a:p>
            <a:r>
              <a:rPr lang="en-IN" b="1" dirty="0">
                <a:effectLst>
                  <a:outerShdw blurRad="38100" dist="38100" dir="2700000" algn="tl">
                    <a:srgbClr val="000000">
                      <a:alpha val="43137"/>
                    </a:srgbClr>
                  </a:outerShdw>
                </a:effectLst>
              </a:rPr>
              <a:t>DATA PRE-PROCESSING: </a:t>
            </a:r>
          </a:p>
          <a:p>
            <a:pPr algn="just"/>
            <a:r>
              <a:rPr lang="en-IN" dirty="0"/>
              <a:t>A key stage of the data mining process is data preparation. It is the process of preparing raw data for analysis by cleaning, formatting, and other changes.</a:t>
            </a:r>
          </a:p>
          <a:p>
            <a:pPr algn="just"/>
            <a:r>
              <a:rPr lang="en-IN" dirty="0"/>
              <a:t>We have used Python inbuilt library function to perform the cleaning and formatting of the dataset we have selected.</a:t>
            </a:r>
          </a:p>
          <a:p>
            <a:pPr algn="just"/>
            <a:endParaRPr lang="en-IN" dirty="0">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CE156123-C058-4FBB-9D16-FAD25040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049BFCD2-119E-4A5F-A6DD-63F748C73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1019B689-61EB-852D-DD6B-F090CE0C93EA}"/>
              </a:ext>
            </a:extLst>
          </p:cNvPr>
          <p:cNvSpPr/>
          <p:nvPr/>
        </p:nvSpPr>
        <p:spPr>
          <a:xfrm>
            <a:off x="6766456" y="2308678"/>
            <a:ext cx="5096267" cy="1200329"/>
          </a:xfrm>
          <a:prstGeom prst="rect">
            <a:avLst/>
          </a:prstGeom>
          <a:noFill/>
        </p:spPr>
        <p:txBody>
          <a:bodyPr wrap="square" lIns="91440" tIns="45720" rIns="91440" bIns="45720">
            <a:spAutoFit/>
          </a:bodyPr>
          <a:lstStyle/>
          <a:p>
            <a:pPr algn="just"/>
            <a:r>
              <a:rPr lang="en-IN" dirty="0">
                <a:latin typeface="Arial" panose="020B0604020202020204" pitchFamily="34" charset="0"/>
                <a:cs typeface="Arial" panose="020B0604020202020204" pitchFamily="34" charset="0"/>
              </a:rPr>
              <a:t>Here are some of the steps involved in data mining. Which transform a data into something which can be understand by human and can be used in ML algorithms to build an model.</a:t>
            </a:r>
          </a:p>
        </p:txBody>
      </p:sp>
    </p:spTree>
    <p:extLst>
      <p:ext uri="{BB962C8B-B14F-4D97-AF65-F5344CB8AC3E}">
        <p14:creationId xmlns:p14="http://schemas.microsoft.com/office/powerpoint/2010/main" val="228167199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843AFC8-D8D0-4784-B08C-6324FA88E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54B1A56-8AFB-4D4F-8D98-1E832D6FFE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BBF8850-68FA-469A-2D89-7966BC4B1CEB}"/>
              </a:ext>
            </a:extLst>
          </p:cNvPr>
          <p:cNvSpPr/>
          <p:nvPr/>
        </p:nvSpPr>
        <p:spPr>
          <a:xfrm>
            <a:off x="1921995" y="2944369"/>
            <a:ext cx="3720353" cy="1371600"/>
          </a:xfrm>
          <a:prstGeom prst="rect">
            <a:avLst/>
          </a:prstGeom>
          <a:ln w="25400" cap="sq">
            <a:noFill/>
            <a:miter lim="800000"/>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normAutofit/>
          </a:bodyPr>
          <a:lstStyle/>
          <a:p>
            <a:pPr algn="ctr" defTabSz="914400">
              <a:lnSpc>
                <a:spcPct val="85000"/>
              </a:lnSpc>
              <a:spcBef>
                <a:spcPct val="0"/>
              </a:spcBef>
              <a:spcAft>
                <a:spcPts val="600"/>
              </a:spcAft>
              <a:buClr>
                <a:schemeClr val="accent1"/>
              </a:buClr>
            </a:pPr>
            <a:r>
              <a:rPr lang="en-IN" sz="3200" b="1" dirty="0">
                <a:effectLst>
                  <a:outerShdw blurRad="38100" dist="38100" dir="2700000" algn="tl">
                    <a:srgbClr val="000000">
                      <a:alpha val="43137"/>
                    </a:srgbClr>
                  </a:outerShdw>
                </a:effectLst>
              </a:rPr>
              <a:t>FEATURE SELECTION:</a:t>
            </a:r>
            <a:r>
              <a:rPr lang="en-IN" sz="3200" dirty="0">
                <a:effectLst>
                  <a:outerShdw blurRad="38100" dist="38100" dir="2700000" algn="tl">
                    <a:srgbClr val="000000">
                      <a:alpha val="43137"/>
                    </a:srgbClr>
                  </a:outerShdw>
                </a:effectLst>
              </a:rPr>
              <a:t> </a:t>
            </a:r>
            <a:endParaRPr lang="en-US" sz="3200" b="0" cap="none" spc="-50" dirty="0">
              <a:ln w="0"/>
              <a:solidFill>
                <a:srgbClr val="FFFFFF"/>
              </a:solidFill>
              <a:effectLst>
                <a:outerShdw blurRad="38100" dist="38100" dir="2700000" algn="tl">
                  <a:srgbClr val="000000">
                    <a:alpha val="43137"/>
                  </a:srgbClr>
                </a:outerShdw>
              </a:effectLst>
              <a:latin typeface="+mj-lt"/>
              <a:ea typeface="+mj-ea"/>
              <a:cs typeface="+mj-cs"/>
            </a:endParaRPr>
          </a:p>
        </p:txBody>
      </p:sp>
      <p:sp>
        <p:nvSpPr>
          <p:cNvPr id="75" name="Rectangle 74">
            <a:extLst>
              <a:ext uri="{FF2B5EF4-FFF2-40B4-BE49-F238E27FC236}">
                <a16:creationId xmlns:a16="http://schemas.microsoft.com/office/drawing/2014/main" id="{F8E828FC-05B4-4BA4-92D3-3DF79D42D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8BE3B53-7368-56D7-D6BD-B5B4663329FA}"/>
              </a:ext>
            </a:extLst>
          </p:cNvPr>
          <p:cNvSpPr txBox="1"/>
          <p:nvPr/>
        </p:nvSpPr>
        <p:spPr>
          <a:xfrm>
            <a:off x="6729984" y="2002537"/>
            <a:ext cx="4864608" cy="3255264"/>
          </a:xfrm>
          <a:prstGeom prst="rect">
            <a:avLst/>
          </a:prstGeom>
        </p:spPr>
        <p:txBody>
          <a:bodyPr vert="horz" lIns="0" tIns="45720" rIns="0" bIns="45720" rtlCol="0" anchor="ctr">
            <a:normAutofit/>
          </a:bodyPr>
          <a:lstStyle/>
          <a:p>
            <a:pPr algn="just"/>
            <a:endParaRPr lang="en-IN" dirty="0"/>
          </a:p>
        </p:txBody>
      </p:sp>
      <p:sp>
        <p:nvSpPr>
          <p:cNvPr id="3" name="TextBox 2">
            <a:extLst>
              <a:ext uri="{FF2B5EF4-FFF2-40B4-BE49-F238E27FC236}">
                <a16:creationId xmlns:a16="http://schemas.microsoft.com/office/drawing/2014/main" id="{BDF34041-D773-7AA8-F156-8F3E5A35F825}"/>
              </a:ext>
            </a:extLst>
          </p:cNvPr>
          <p:cNvSpPr txBox="1"/>
          <p:nvPr/>
        </p:nvSpPr>
        <p:spPr>
          <a:xfrm>
            <a:off x="6181470" y="2118480"/>
            <a:ext cx="6094638" cy="3139321"/>
          </a:xfrm>
          <a:prstGeom prst="rect">
            <a:avLst/>
          </a:prstGeom>
          <a:noFill/>
        </p:spPr>
        <p:txBody>
          <a:bodyPr wrap="square">
            <a:spAutoFit/>
          </a:bodyPr>
          <a:lstStyle/>
          <a:p>
            <a:r>
              <a:rPr lang="en-IN" dirty="0"/>
              <a:t>Age band of driver</a:t>
            </a:r>
          </a:p>
          <a:p>
            <a:r>
              <a:rPr lang="en-IN" dirty="0"/>
              <a:t>Vehicle type</a:t>
            </a:r>
          </a:p>
          <a:p>
            <a:r>
              <a:rPr lang="en-IN" dirty="0"/>
              <a:t>Age of vehicle</a:t>
            </a:r>
          </a:p>
          <a:p>
            <a:r>
              <a:rPr lang="en-IN" dirty="0"/>
              <a:t>Weather conditions</a:t>
            </a:r>
          </a:p>
          <a:p>
            <a:r>
              <a:rPr lang="en-IN" dirty="0"/>
              <a:t>Day of week</a:t>
            </a:r>
          </a:p>
          <a:p>
            <a:r>
              <a:rPr lang="en-IN" dirty="0"/>
              <a:t>Road surface conditions</a:t>
            </a:r>
          </a:p>
          <a:p>
            <a:r>
              <a:rPr lang="en-IN" dirty="0"/>
              <a:t>Light conditions</a:t>
            </a:r>
          </a:p>
          <a:p>
            <a:r>
              <a:rPr lang="en-IN" dirty="0"/>
              <a:t>Sex of driver</a:t>
            </a:r>
          </a:p>
          <a:p>
            <a:r>
              <a:rPr lang="en-IN" dirty="0"/>
              <a:t>Season</a:t>
            </a:r>
          </a:p>
          <a:p>
            <a:r>
              <a:rPr lang="en-IN" dirty="0"/>
              <a:t>Speed limit</a:t>
            </a:r>
          </a:p>
          <a:p>
            <a:r>
              <a:rPr lang="en-IN" dirty="0"/>
              <a:t>Accident seriousness</a:t>
            </a:r>
          </a:p>
        </p:txBody>
      </p:sp>
    </p:spTree>
    <p:extLst>
      <p:ext uri="{BB962C8B-B14F-4D97-AF65-F5344CB8AC3E}">
        <p14:creationId xmlns:p14="http://schemas.microsoft.com/office/powerpoint/2010/main" val="1740178281"/>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A7C97B8-2379-40E5-A95F-FB5E61A530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85BC38-E8E5-E48A-CA31-099587307E5B}"/>
              </a:ext>
            </a:extLst>
          </p:cNvPr>
          <p:cNvSpPr>
            <a:spLocks noGrp="1"/>
          </p:cNvSpPr>
          <p:nvPr>
            <p:ph type="title"/>
          </p:nvPr>
        </p:nvSpPr>
        <p:spPr>
          <a:xfrm>
            <a:off x="7859485" y="634946"/>
            <a:ext cx="3690257" cy="1450757"/>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en-US" dirty="0">
                <a:effectLst>
                  <a:outerShdw blurRad="38100" dist="38100" dir="2700000" algn="tl">
                    <a:srgbClr val="000000">
                      <a:alpha val="43137"/>
                    </a:srgbClr>
                  </a:outerShdw>
                </a:effectLst>
              </a:rPr>
              <a:t>Time</a:t>
            </a:r>
            <a:endParaRPr lang="en-IN" dirty="0">
              <a:effectLst>
                <a:outerShdw blurRad="38100" dist="38100" dir="2700000" algn="tl">
                  <a:srgbClr val="000000">
                    <a:alpha val="43137"/>
                  </a:srgbClr>
                </a:outerShdw>
              </a:effectLst>
            </a:endParaRPr>
          </a:p>
        </p:txBody>
      </p:sp>
      <p:cxnSp>
        <p:nvCxnSpPr>
          <p:cNvPr id="12" name="Straight Connector 11">
            <a:extLst>
              <a:ext uri="{FF2B5EF4-FFF2-40B4-BE49-F238E27FC236}">
                <a16:creationId xmlns:a16="http://schemas.microsoft.com/office/drawing/2014/main" id="{AC29A6B1-EC94-4744-BE48-B764337E95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6B992B-7541-68F4-8969-FAF9E35C83EB}"/>
              </a:ext>
            </a:extLst>
          </p:cNvPr>
          <p:cNvSpPr>
            <a:spLocks noGrp="1"/>
          </p:cNvSpPr>
          <p:nvPr>
            <p:ph idx="1"/>
          </p:nvPr>
        </p:nvSpPr>
        <p:spPr>
          <a:xfrm>
            <a:off x="7859485" y="2198914"/>
            <a:ext cx="3690257" cy="3670180"/>
          </a:xfrm>
        </p:spPr>
        <p:txBody>
          <a:bodyPr>
            <a:normAutofit/>
          </a:bodyPr>
          <a:lstStyle/>
          <a:p>
            <a:pPr algn="just"/>
            <a:r>
              <a:rPr lang="en-US" i="0" dirty="0">
                <a:effectLst/>
              </a:rPr>
              <a:t>we have Start Time &amp; End Time for the timings of each accident. Start Time shows start time of the accident in local time zone. End Time shows end time of the accident in local time zone. End time here refers to when the impact of accident on traffic flow.</a:t>
            </a:r>
            <a:endParaRPr lang="en-IN" dirty="0"/>
          </a:p>
        </p:txBody>
      </p:sp>
      <p:sp>
        <p:nvSpPr>
          <p:cNvPr id="14" name="Rectangle 13">
            <a:extLst>
              <a:ext uri="{FF2B5EF4-FFF2-40B4-BE49-F238E27FC236}">
                <a16:creationId xmlns:a16="http://schemas.microsoft.com/office/drawing/2014/main" id="{863FF3CE-53DE-41A6-A8DF-EE8A85EDC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B0F0D992-B6E9-451D-A97E-B81C761D0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AC75A86D-5F3E-606D-5C91-85F7339EA19B}"/>
              </a:ext>
            </a:extLst>
          </p:cNvPr>
          <p:cNvSpPr txBox="1"/>
          <p:nvPr/>
        </p:nvSpPr>
        <p:spPr>
          <a:xfrm>
            <a:off x="1053452" y="5423951"/>
            <a:ext cx="6070893" cy="369332"/>
          </a:xfrm>
          <a:prstGeom prst="rect">
            <a:avLst/>
          </a:prstGeom>
          <a:noFill/>
        </p:spPr>
        <p:txBody>
          <a:bodyPr wrap="none" rtlCol="0">
            <a:spAutoFit/>
          </a:bodyPr>
          <a:lstStyle/>
          <a:p>
            <a:r>
              <a:rPr lang="en-IN" b="1" i="0" dirty="0">
                <a:solidFill>
                  <a:srgbClr val="000000"/>
                </a:solidFill>
                <a:effectLst/>
                <a:latin typeface="arial" panose="020B0604020202020204" pitchFamily="34" charset="0"/>
              </a:rPr>
              <a:t>67% road accidents take place between 9AM and 9PM</a:t>
            </a:r>
            <a:endParaRPr lang="en-IN" dirty="0"/>
          </a:p>
        </p:txBody>
      </p:sp>
      <p:pic>
        <p:nvPicPr>
          <p:cNvPr id="11" name="Picture 10" descr="A picture containing text, screenshot, diagram, design&#10;&#10;Description automatically generated"/>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3452" y="1344677"/>
            <a:ext cx="6528816" cy="3909935"/>
          </a:xfrm>
          <a:prstGeom prst="rect">
            <a:avLst/>
          </a:prstGeom>
          <a:noFill/>
          <a:ln>
            <a:noFill/>
          </a:ln>
        </p:spPr>
      </p:pic>
    </p:spTree>
    <p:extLst>
      <p:ext uri="{BB962C8B-B14F-4D97-AF65-F5344CB8AC3E}">
        <p14:creationId xmlns:p14="http://schemas.microsoft.com/office/powerpoint/2010/main" val="146198002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376" y="3319273"/>
            <a:ext cx="3200400" cy="2286000"/>
          </a:xfrm>
        </p:spPr>
        <p:txBody>
          <a:bodyPr>
            <a:normAutofit/>
          </a:bodyPr>
          <a:lstStyle/>
          <a:p>
            <a:r>
              <a:rPr lang="en-IN" sz="2000" dirty="0" err="1"/>
              <a:t>Xg</a:t>
            </a:r>
            <a:r>
              <a:rPr lang="en-IN" sz="2000" dirty="0"/>
              <a:t> Boost</a:t>
            </a:r>
          </a:p>
        </p:txBody>
      </p:sp>
      <p:sp>
        <p:nvSpPr>
          <p:cNvPr id="3" name="Content Placeholder 2"/>
          <p:cNvSpPr>
            <a:spLocks noGrp="1"/>
          </p:cNvSpPr>
          <p:nvPr>
            <p:ph idx="1"/>
          </p:nvPr>
        </p:nvSpPr>
        <p:spPr>
          <a:xfrm>
            <a:off x="4773168" y="594359"/>
            <a:ext cx="6492240" cy="2331721"/>
          </a:xfrm>
          <a:ln>
            <a:noFill/>
          </a:ln>
          <a:effectLst>
            <a:outerShdw blurRad="149987" dist="250190" dir="8460000" algn="ctr">
              <a:srgbClr val="000000">
                <a:alpha val="28000"/>
              </a:srgbClr>
            </a:outerShdw>
          </a:effectLst>
        </p:spPr>
        <p:txBody>
          <a:bodyPr/>
          <a:lstStyle/>
          <a:p>
            <a:r>
              <a:rPr lang="en-IN" sz="3600" b="1" dirty="0">
                <a:effectLst>
                  <a:outerShdw blurRad="38100" dist="38100" dir="2700000" algn="tl">
                    <a:srgbClr val="000000">
                      <a:alpha val="43137"/>
                    </a:srgbClr>
                  </a:outerShdw>
                </a:effectLst>
              </a:rPr>
              <a:t>Model Used</a:t>
            </a:r>
            <a:r>
              <a:rPr lang="en-IN" sz="3600" dirty="0"/>
              <a:t>:</a:t>
            </a:r>
          </a:p>
          <a:p>
            <a:pPr algn="just"/>
            <a:r>
              <a:rPr lang="en-US" sz="1600" dirty="0"/>
              <a:t>We have selected various models for model selection that can handle large amounts of data and are able to map complex relationships between the features</a:t>
            </a:r>
            <a:endParaRPr lang="en-IN" sz="1600" dirty="0"/>
          </a:p>
        </p:txBody>
      </p:sp>
      <p:sp>
        <p:nvSpPr>
          <p:cNvPr id="4" name="Text Placeholder 3"/>
          <p:cNvSpPr>
            <a:spLocks noGrp="1"/>
          </p:cNvSpPr>
          <p:nvPr>
            <p:ph type="body" sz="half" idx="2"/>
          </p:nvPr>
        </p:nvSpPr>
        <p:spPr>
          <a:xfrm>
            <a:off x="443484" y="594359"/>
            <a:ext cx="3200400" cy="3379124"/>
          </a:xfrm>
          <a:ln>
            <a:noFill/>
          </a:ln>
        </p:spPr>
        <p:txBody>
          <a:bodyPr/>
          <a:lstStyle/>
          <a:p>
            <a:pPr lvl="0"/>
            <a:r>
              <a:rPr lang="en-US" sz="2000" dirty="0" err="1">
                <a:solidFill>
                  <a:schemeClr val="tx1"/>
                </a:solidFill>
                <a:effectLst>
                  <a:outerShdw blurRad="38100" dist="38100" dir="2700000" algn="tl">
                    <a:srgbClr val="000000">
                      <a:alpha val="43137"/>
                    </a:srgbClr>
                  </a:outerShdw>
                </a:effectLst>
              </a:rPr>
              <a:t>XGBoost</a:t>
            </a:r>
            <a:r>
              <a:rPr lang="en-US" sz="2000" dirty="0">
                <a:solidFill>
                  <a:schemeClr val="tx1"/>
                </a:solidFill>
                <a:effectLst>
                  <a:outerShdw blurRad="38100" dist="38100" dir="2700000" algn="tl">
                    <a:srgbClr val="000000">
                      <a:alpha val="43137"/>
                    </a:srgbClr>
                  </a:outerShdw>
                </a:effectLst>
              </a:rPr>
              <a:t> :</a:t>
            </a:r>
          </a:p>
          <a:p>
            <a:pPr lvl="0" algn="just"/>
            <a:r>
              <a:rPr lang="en-US" sz="1600" dirty="0">
                <a:solidFill>
                  <a:schemeClr val="tx1"/>
                </a:solidFill>
              </a:rPr>
              <a:t>It</a:t>
            </a:r>
            <a:r>
              <a:rPr lang="en-US" sz="1600" b="1" dirty="0">
                <a:solidFill>
                  <a:schemeClr val="tx1"/>
                </a:solidFill>
              </a:rPr>
              <a:t> </a:t>
            </a:r>
            <a:r>
              <a:rPr lang="en-US" sz="1600" dirty="0">
                <a:solidFill>
                  <a:schemeClr val="tx1"/>
                </a:solidFill>
              </a:rPr>
              <a:t>is a gradient boosting algorithm that is known for its speed and accuracy. It is a popular choice for large-scale machine learning problems.</a:t>
            </a:r>
            <a:endParaRPr lang="en-IN" sz="1600" dirty="0">
              <a:solidFill>
                <a:schemeClr val="tx1"/>
              </a:solidFill>
            </a:endParaRPr>
          </a:p>
        </p:txBody>
      </p:sp>
      <p:sp>
        <p:nvSpPr>
          <p:cNvPr id="6" name="TextBox 5"/>
          <p:cNvSpPr txBox="1"/>
          <p:nvPr/>
        </p:nvSpPr>
        <p:spPr>
          <a:xfrm>
            <a:off x="4773168" y="2130552"/>
            <a:ext cx="4517136" cy="1661993"/>
          </a:xfrm>
          <a:prstGeom prst="rect">
            <a:avLst/>
          </a:prstGeom>
          <a:noFill/>
        </p:spPr>
        <p:txBody>
          <a:bodyPr wrap="square" rtlCol="0">
            <a:spAutoFit/>
          </a:bodyPr>
          <a:lstStyle/>
          <a:p>
            <a:r>
              <a:rPr lang="en-IN" sz="2000" dirty="0">
                <a:effectLst>
                  <a:outerShdw blurRad="38100" dist="38100" dir="2700000" algn="tl">
                    <a:srgbClr val="000000">
                      <a:alpha val="43137"/>
                    </a:srgbClr>
                  </a:outerShdw>
                </a:effectLst>
              </a:rPr>
              <a:t>Random Forest Classifier</a:t>
            </a:r>
            <a:r>
              <a:rPr lang="en-IN" dirty="0"/>
              <a:t>:</a:t>
            </a:r>
          </a:p>
          <a:p>
            <a:pPr lvl="0" algn="just"/>
            <a:r>
              <a:rPr lang="en-US" sz="1600" dirty="0"/>
              <a:t>It is an ensemble model that combines multiple decision trees to make predictions. It is a powerful model that can be used for a variety of tasks, including classification, regression, and clustering.</a:t>
            </a:r>
            <a:endParaRPr lang="en-IN" sz="1600" dirty="0"/>
          </a:p>
          <a:p>
            <a:endParaRPr lang="en-IN" dirty="0"/>
          </a:p>
        </p:txBody>
      </p:sp>
      <p:sp>
        <p:nvSpPr>
          <p:cNvPr id="7" name="TextBox 6"/>
          <p:cNvSpPr txBox="1"/>
          <p:nvPr/>
        </p:nvSpPr>
        <p:spPr>
          <a:xfrm>
            <a:off x="7205472" y="4462273"/>
            <a:ext cx="4986528" cy="1661993"/>
          </a:xfrm>
          <a:prstGeom prst="rect">
            <a:avLst/>
          </a:prstGeom>
          <a:noFill/>
        </p:spPr>
        <p:txBody>
          <a:bodyPr wrap="square" rtlCol="0">
            <a:spAutoFit/>
          </a:bodyPr>
          <a:lstStyle/>
          <a:p>
            <a:pPr lvl="0"/>
            <a:r>
              <a:rPr lang="en-US" sz="2000" dirty="0">
                <a:effectLst>
                  <a:outerShdw blurRad="38100" dist="38100" dir="2700000" algn="tl">
                    <a:srgbClr val="000000">
                      <a:alpha val="43137"/>
                    </a:srgbClr>
                  </a:outerShdw>
                </a:effectLst>
              </a:rPr>
              <a:t>Gradient boosting classifier </a:t>
            </a:r>
            <a:r>
              <a:rPr lang="en-US" sz="2000" dirty="0"/>
              <a:t>:</a:t>
            </a:r>
          </a:p>
          <a:p>
            <a:pPr lvl="0" algn="just"/>
            <a:r>
              <a:rPr lang="en-US" sz="1600" dirty="0"/>
              <a:t>It is a supervised learning algorithm that can be used for classification tasks. It works by building a series of weak learners and then combining them to create a strong learner.</a:t>
            </a:r>
            <a:endParaRPr lang="en-IN" sz="1600" dirty="0"/>
          </a:p>
          <a:p>
            <a:endParaRPr lang="en-IN"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0304" y="2029968"/>
            <a:ext cx="2679192" cy="21854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3296" y="4076010"/>
            <a:ext cx="2758440" cy="20482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7376" y="2411801"/>
            <a:ext cx="3200400" cy="2761488"/>
          </a:xfrm>
          <a:prstGeom prst="rect">
            <a:avLst/>
          </a:prstGeom>
        </p:spPr>
      </p:pic>
      <p:cxnSp>
        <p:nvCxnSpPr>
          <p:cNvPr id="13" name="Straight Connector 12"/>
          <p:cNvCxnSpPr/>
          <p:nvPr/>
        </p:nvCxnSpPr>
        <p:spPr>
          <a:xfrm>
            <a:off x="4773168" y="2478024"/>
            <a:ext cx="4517136" cy="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flipV="1">
            <a:off x="7321296" y="4800600"/>
            <a:ext cx="4754880" cy="9144"/>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a:xfrm flipV="1">
            <a:off x="4773168" y="1115568"/>
            <a:ext cx="6492240" cy="36576"/>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457200" y="978408"/>
            <a:ext cx="3207258"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95673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5568" y="694944"/>
            <a:ext cx="4773168" cy="86177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3200" dirty="0">
                <a:effectLst>
                  <a:outerShdw blurRad="38100" dist="38100" dir="2700000" algn="tl">
                    <a:srgbClr val="000000">
                      <a:alpha val="43137"/>
                    </a:srgbClr>
                  </a:outerShdw>
                </a:effectLst>
              </a:rPr>
              <a:t>MODEL TRAINING :                </a:t>
            </a:r>
            <a:r>
              <a:rPr lang="en-US" sz="3200" u="sng" dirty="0">
                <a:effectLst>
                  <a:outerShdw blurRad="38100" dist="38100" dir="2700000" algn="tl">
                    <a:srgbClr val="000000">
                      <a:alpha val="43137"/>
                    </a:srgbClr>
                  </a:outerShdw>
                </a:effectLst>
              </a:rPr>
              <a:t>      </a:t>
            </a:r>
            <a:endParaRPr lang="en-IN" sz="3200" u="sng" dirty="0">
              <a:effectLst>
                <a:outerShdw blurRad="38100" dist="38100" dir="2700000" algn="tl">
                  <a:srgbClr val="000000">
                    <a:alpha val="43137"/>
                  </a:srgbClr>
                </a:outerShdw>
              </a:effectLst>
            </a:endParaRPr>
          </a:p>
          <a:p>
            <a:endParaRPr lang="en-IN" u="sng" dirty="0"/>
          </a:p>
        </p:txBody>
      </p:sp>
      <p:sp>
        <p:nvSpPr>
          <p:cNvPr id="3" name="TextBox 2"/>
          <p:cNvSpPr txBox="1"/>
          <p:nvPr/>
        </p:nvSpPr>
        <p:spPr>
          <a:xfrm>
            <a:off x="1115568" y="1556718"/>
            <a:ext cx="6556248" cy="1477328"/>
          </a:xfrm>
          <a:prstGeom prst="rect">
            <a:avLst/>
          </a:prstGeom>
          <a:noFill/>
        </p:spPr>
        <p:txBody>
          <a:bodyPr wrap="square" rtlCol="0">
            <a:spAutoFit/>
          </a:bodyPr>
          <a:lstStyle/>
          <a:p>
            <a:pPr algn="just"/>
            <a:r>
              <a:rPr lang="en-US" dirty="0"/>
              <a:t>We will first perform label encoding on the data to convert the categorical features into numerical features. We will then deal with the unbalanced categorical data of prediction. We will split the data set into train and test sets. We will then train the model on the train set and evaluate the model on the test set.</a:t>
            </a:r>
            <a:endParaRPr lang="en-IN" dirty="0"/>
          </a:p>
        </p:txBody>
      </p:sp>
      <p:cxnSp>
        <p:nvCxnSpPr>
          <p:cNvPr id="5" name="Straight Connector 4"/>
          <p:cNvCxnSpPr/>
          <p:nvPr/>
        </p:nvCxnSpPr>
        <p:spPr>
          <a:xfrm flipV="1">
            <a:off x="1181081" y="1264175"/>
            <a:ext cx="10285495" cy="616"/>
          </a:xfrm>
          <a:prstGeom prst="line">
            <a:avLst/>
          </a:prstGeom>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5161788" y="3539169"/>
            <a:ext cx="4169664"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IN" sz="3200" dirty="0">
                <a:effectLst>
                  <a:outerShdw blurRad="38100" dist="38100" dir="2700000" algn="tl">
                    <a:srgbClr val="000000">
                      <a:alpha val="43137"/>
                    </a:srgbClr>
                  </a:outerShdw>
                </a:effectLst>
              </a:rPr>
              <a:t>Model Evaluation:</a:t>
            </a:r>
          </a:p>
        </p:txBody>
      </p:sp>
      <p:cxnSp>
        <p:nvCxnSpPr>
          <p:cNvPr id="9" name="Straight Connector 8"/>
          <p:cNvCxnSpPr/>
          <p:nvPr/>
        </p:nvCxnSpPr>
        <p:spPr>
          <a:xfrm>
            <a:off x="5161788" y="4169664"/>
            <a:ext cx="6059932" cy="11176"/>
          </a:xfrm>
          <a:prstGeom prst="line">
            <a:avLst/>
          </a:prstGeom>
        </p:spPr>
        <p:style>
          <a:lnRef idx="3">
            <a:schemeClr val="dk1"/>
          </a:lnRef>
          <a:fillRef idx="0">
            <a:schemeClr val="dk1"/>
          </a:fillRef>
          <a:effectRef idx="2">
            <a:schemeClr val="dk1"/>
          </a:effectRef>
          <a:fontRef idx="minor">
            <a:schemeClr val="tx1"/>
          </a:fontRef>
        </p:style>
      </p:cxnSp>
      <p:sp>
        <p:nvSpPr>
          <p:cNvPr id="10" name="Rectangle 9"/>
          <p:cNvSpPr/>
          <p:nvPr/>
        </p:nvSpPr>
        <p:spPr>
          <a:xfrm>
            <a:off x="5161788" y="4226560"/>
            <a:ext cx="6059932" cy="1216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Model evaluation is the process of assessing the quality of a machine-learning model. It involves using the evaluation data to measure the accuracy of the model. </a:t>
            </a:r>
            <a:endParaRPr lang="en-IN" dirty="0">
              <a:solidFill>
                <a:schemeClr val="tx1"/>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1048845925"/>
              </p:ext>
            </p:extLst>
          </p:nvPr>
        </p:nvGraphicFramePr>
        <p:xfrm>
          <a:off x="1115568" y="3550920"/>
          <a:ext cx="3826822" cy="2236425"/>
        </p:xfrm>
        <a:graphic>
          <a:graphicData uri="http://schemas.openxmlformats.org/drawingml/2006/table">
            <a:tbl>
              <a:tblPr firstRow="1" firstCol="1" bandRow="1">
                <a:tableStyleId>{5C22544A-7EE6-4342-B048-85BDC9FD1C3A}</a:tableStyleId>
              </a:tblPr>
              <a:tblGrid>
                <a:gridCol w="2928432">
                  <a:extLst>
                    <a:ext uri="{9D8B030D-6E8A-4147-A177-3AD203B41FA5}">
                      <a16:colId xmlns:a16="http://schemas.microsoft.com/office/drawing/2014/main" val="20000"/>
                    </a:ext>
                  </a:extLst>
                </a:gridCol>
                <a:gridCol w="898390">
                  <a:extLst>
                    <a:ext uri="{9D8B030D-6E8A-4147-A177-3AD203B41FA5}">
                      <a16:colId xmlns:a16="http://schemas.microsoft.com/office/drawing/2014/main" val="20001"/>
                    </a:ext>
                  </a:extLst>
                </a:gridCol>
              </a:tblGrid>
              <a:tr h="408893">
                <a:tc>
                  <a:txBody>
                    <a:bodyPr/>
                    <a:lstStyle/>
                    <a:p>
                      <a:pPr>
                        <a:lnSpc>
                          <a:spcPct val="150000"/>
                        </a:lnSpc>
                        <a:spcAft>
                          <a:spcPts val="0"/>
                        </a:spcAft>
                      </a:pPr>
                      <a:r>
                        <a:rPr lang="en-US" sz="1000" dirty="0">
                          <a:solidFill>
                            <a:schemeClr val="tx1"/>
                          </a:solidFill>
                          <a:effectLst/>
                        </a:rPr>
                        <a:t>                </a:t>
                      </a:r>
                      <a:r>
                        <a:rPr lang="en-US" sz="1400" dirty="0">
                          <a:solidFill>
                            <a:schemeClr val="tx1"/>
                          </a:solidFill>
                          <a:effectLst>
                            <a:outerShdw blurRad="38100" dist="38100" dir="2700000" algn="tl">
                              <a:srgbClr val="000000">
                                <a:alpha val="43137"/>
                              </a:srgbClr>
                            </a:outerShdw>
                          </a:effectLst>
                        </a:rPr>
                        <a:t>Algorithm</a:t>
                      </a:r>
                      <a:endParaRPr lang="en-IN" sz="1400"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nSpc>
                          <a:spcPct val="150000"/>
                        </a:lnSpc>
                        <a:spcAft>
                          <a:spcPts val="0"/>
                        </a:spcAft>
                      </a:pPr>
                      <a:r>
                        <a:rPr lang="en-US" sz="1400" dirty="0">
                          <a:solidFill>
                            <a:schemeClr val="tx1"/>
                          </a:solidFill>
                          <a:effectLst>
                            <a:outerShdw blurRad="38100" dist="38100" dir="2700000" algn="tl">
                              <a:srgbClr val="000000">
                                <a:alpha val="43137"/>
                              </a:srgbClr>
                            </a:outerShdw>
                          </a:effectLst>
                        </a:rPr>
                        <a:t>Accuracy</a:t>
                      </a:r>
                      <a:endParaRPr lang="en-IN" sz="1400"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0"/>
                  </a:ext>
                </a:extLst>
              </a:tr>
              <a:tr h="261076">
                <a:tc>
                  <a:txBody>
                    <a:bodyPr/>
                    <a:lstStyle/>
                    <a:p>
                      <a:pPr>
                        <a:lnSpc>
                          <a:spcPct val="150000"/>
                        </a:lnSpc>
                        <a:spcAft>
                          <a:spcPts val="0"/>
                        </a:spcAft>
                      </a:pPr>
                      <a:r>
                        <a:rPr lang="en-US" sz="1000" dirty="0">
                          <a:solidFill>
                            <a:schemeClr val="tx1"/>
                          </a:solidFill>
                          <a:effectLst/>
                        </a:rPr>
                        <a:t>Random Forest Classifier</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nSpc>
                          <a:spcPct val="150000"/>
                        </a:lnSpc>
                        <a:spcAft>
                          <a:spcPts val="0"/>
                        </a:spcAft>
                      </a:pPr>
                      <a:r>
                        <a:rPr lang="en-US" sz="1000" dirty="0">
                          <a:solidFill>
                            <a:schemeClr val="tx1"/>
                          </a:solidFill>
                          <a:effectLst/>
                        </a:rPr>
                        <a:t>82.40%</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1"/>
                  </a:ext>
                </a:extLst>
              </a:tr>
              <a:tr h="261076">
                <a:tc>
                  <a:txBody>
                    <a:bodyPr/>
                    <a:lstStyle/>
                    <a:p>
                      <a:pPr>
                        <a:lnSpc>
                          <a:spcPct val="150000"/>
                        </a:lnSpc>
                        <a:spcAft>
                          <a:spcPts val="0"/>
                        </a:spcAft>
                      </a:pPr>
                      <a:r>
                        <a:rPr lang="en-US" sz="1000" dirty="0">
                          <a:solidFill>
                            <a:schemeClr val="tx1"/>
                          </a:solidFill>
                          <a:effectLst/>
                        </a:rPr>
                        <a:t>Gradient Boosting Classifier</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nSpc>
                          <a:spcPct val="150000"/>
                        </a:lnSpc>
                        <a:spcAft>
                          <a:spcPts val="0"/>
                        </a:spcAft>
                      </a:pPr>
                      <a:r>
                        <a:rPr lang="en-US" sz="1000">
                          <a:solidFill>
                            <a:schemeClr val="tx1"/>
                          </a:solidFill>
                          <a:effectLst/>
                        </a:rPr>
                        <a:t>80.70%</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2"/>
                  </a:ext>
                </a:extLst>
              </a:tr>
              <a:tr h="261076">
                <a:tc>
                  <a:txBody>
                    <a:bodyPr/>
                    <a:lstStyle/>
                    <a:p>
                      <a:pPr>
                        <a:lnSpc>
                          <a:spcPct val="150000"/>
                        </a:lnSpc>
                        <a:spcAft>
                          <a:spcPts val="0"/>
                        </a:spcAft>
                      </a:pPr>
                      <a:r>
                        <a:rPr lang="en-US" sz="1000" dirty="0">
                          <a:solidFill>
                            <a:schemeClr val="tx1"/>
                          </a:solidFill>
                          <a:effectLst/>
                        </a:rPr>
                        <a:t>SVC (Support Vector Machine)</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nSpc>
                          <a:spcPct val="150000"/>
                        </a:lnSpc>
                        <a:spcAft>
                          <a:spcPts val="0"/>
                        </a:spcAft>
                      </a:pPr>
                      <a:r>
                        <a:rPr lang="en-US" sz="1000">
                          <a:solidFill>
                            <a:schemeClr val="tx1"/>
                          </a:solidFill>
                          <a:effectLst/>
                        </a:rPr>
                        <a:t>78.40%</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3"/>
                  </a:ext>
                </a:extLst>
              </a:tr>
              <a:tr h="261076">
                <a:tc>
                  <a:txBody>
                    <a:bodyPr/>
                    <a:lstStyle/>
                    <a:p>
                      <a:pPr>
                        <a:lnSpc>
                          <a:spcPct val="150000"/>
                        </a:lnSpc>
                        <a:spcAft>
                          <a:spcPts val="0"/>
                        </a:spcAft>
                      </a:pPr>
                      <a:r>
                        <a:rPr lang="en-US" sz="1000" dirty="0">
                          <a:solidFill>
                            <a:schemeClr val="tx1"/>
                          </a:solidFill>
                          <a:effectLst/>
                        </a:rPr>
                        <a:t>K-Neighbors Classifier</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nSpc>
                          <a:spcPct val="150000"/>
                        </a:lnSpc>
                        <a:spcAft>
                          <a:spcPts val="0"/>
                        </a:spcAft>
                      </a:pPr>
                      <a:r>
                        <a:rPr lang="en-US" sz="1000">
                          <a:solidFill>
                            <a:schemeClr val="tx1"/>
                          </a:solidFill>
                          <a:effectLst/>
                        </a:rPr>
                        <a:t>75.09%</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4"/>
                  </a:ext>
                </a:extLst>
              </a:tr>
              <a:tr h="261076">
                <a:tc>
                  <a:txBody>
                    <a:bodyPr/>
                    <a:lstStyle/>
                    <a:p>
                      <a:pPr>
                        <a:lnSpc>
                          <a:spcPct val="150000"/>
                        </a:lnSpc>
                        <a:spcAft>
                          <a:spcPts val="0"/>
                        </a:spcAft>
                      </a:pPr>
                      <a:r>
                        <a:rPr lang="en-US" sz="1000" dirty="0">
                          <a:solidFill>
                            <a:schemeClr val="tx1"/>
                          </a:solidFill>
                          <a:effectLst/>
                        </a:rPr>
                        <a:t>Logistic Regression</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nSpc>
                          <a:spcPct val="150000"/>
                        </a:lnSpc>
                        <a:spcAft>
                          <a:spcPts val="0"/>
                        </a:spcAft>
                      </a:pPr>
                      <a:r>
                        <a:rPr lang="en-US" sz="1000">
                          <a:solidFill>
                            <a:schemeClr val="tx1"/>
                          </a:solidFill>
                          <a:effectLst/>
                        </a:rPr>
                        <a:t>79.69%</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5"/>
                  </a:ext>
                </a:extLst>
              </a:tr>
              <a:tr h="261076">
                <a:tc>
                  <a:txBody>
                    <a:bodyPr/>
                    <a:lstStyle/>
                    <a:p>
                      <a:pPr>
                        <a:lnSpc>
                          <a:spcPct val="150000"/>
                        </a:lnSpc>
                        <a:spcAft>
                          <a:spcPts val="0"/>
                        </a:spcAft>
                      </a:pPr>
                      <a:r>
                        <a:rPr lang="en-US" sz="1000" dirty="0">
                          <a:solidFill>
                            <a:schemeClr val="tx1"/>
                          </a:solidFill>
                          <a:effectLst/>
                        </a:rPr>
                        <a:t>Decision Tree Classifier</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nSpc>
                          <a:spcPct val="150000"/>
                        </a:lnSpc>
                        <a:spcAft>
                          <a:spcPts val="0"/>
                        </a:spcAft>
                      </a:pPr>
                      <a:r>
                        <a:rPr lang="en-US" sz="1000">
                          <a:solidFill>
                            <a:schemeClr val="tx1"/>
                          </a:solidFill>
                          <a:effectLst/>
                        </a:rPr>
                        <a:t>79.69%</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6"/>
                  </a:ext>
                </a:extLst>
              </a:tr>
              <a:tr h="261076">
                <a:tc>
                  <a:txBody>
                    <a:bodyPr/>
                    <a:lstStyle/>
                    <a:p>
                      <a:pPr>
                        <a:lnSpc>
                          <a:spcPct val="150000"/>
                        </a:lnSpc>
                        <a:spcAft>
                          <a:spcPts val="0"/>
                        </a:spcAft>
                      </a:pPr>
                      <a:r>
                        <a:rPr lang="en-US" sz="1000" dirty="0" err="1">
                          <a:solidFill>
                            <a:schemeClr val="tx1"/>
                          </a:solidFill>
                          <a:effectLst/>
                        </a:rPr>
                        <a:t>XGBoost</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a:lnSpc>
                          <a:spcPct val="150000"/>
                        </a:lnSpc>
                        <a:spcAft>
                          <a:spcPts val="0"/>
                        </a:spcAft>
                      </a:pPr>
                      <a:r>
                        <a:rPr lang="en-US" sz="1000" dirty="0">
                          <a:solidFill>
                            <a:schemeClr val="tx1"/>
                          </a:solidFill>
                          <a:effectLst/>
                        </a:rPr>
                        <a:t>80.90%</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383030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6053559" cy="6858000"/>
          </a:xfrm>
          <a:prstGeom prst="rect">
            <a:avLst/>
          </a:prstGeom>
          <a:solidFill>
            <a:schemeClr val="accent4">
              <a:lumMod val="75000"/>
            </a:schemeClr>
          </a:solidFill>
        </p:spPr>
        <p:txBody>
          <a:bodyPr wrap="square" rtlCol="0">
            <a:spAutoFit/>
          </a:bodyPr>
          <a:lstStyle/>
          <a:p>
            <a:endParaRPr lang="en-IN" dirty="0"/>
          </a:p>
        </p:txBody>
      </p:sp>
      <p:sp>
        <p:nvSpPr>
          <p:cNvPr id="3" name="TextBox 2"/>
          <p:cNvSpPr txBox="1"/>
          <p:nvPr/>
        </p:nvSpPr>
        <p:spPr>
          <a:xfrm>
            <a:off x="6053559" y="0"/>
            <a:ext cx="150472" cy="6858000"/>
          </a:xfrm>
          <a:prstGeom prst="rect">
            <a:avLst/>
          </a:prstGeom>
          <a:solidFill>
            <a:schemeClr val="bg1">
              <a:lumMod val="75000"/>
            </a:schemeClr>
          </a:solidFill>
        </p:spPr>
        <p:txBody>
          <a:bodyPr wrap="square" rtlCol="0">
            <a:spAutoFit/>
          </a:bodyPr>
          <a:lstStyle/>
          <a:p>
            <a:endParaRPr lang="en-IN" dirty="0"/>
          </a:p>
        </p:txBody>
      </p:sp>
      <p:sp>
        <p:nvSpPr>
          <p:cNvPr id="4" name="TextBox 3"/>
          <p:cNvSpPr txBox="1"/>
          <p:nvPr/>
        </p:nvSpPr>
        <p:spPr>
          <a:xfrm>
            <a:off x="717630" y="2659559"/>
            <a:ext cx="4618299" cy="76944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IN" sz="4400" dirty="0">
                <a:effectLst>
                  <a:outerShdw blurRad="38100" dist="38100" dir="2700000" algn="tl">
                    <a:srgbClr val="000000">
                      <a:alpha val="43137"/>
                    </a:srgbClr>
                  </a:outerShdw>
                </a:effectLst>
              </a:rPr>
              <a:t>Model Selection</a:t>
            </a:r>
          </a:p>
        </p:txBody>
      </p:sp>
      <p:sp>
        <p:nvSpPr>
          <p:cNvPr id="5" name="TextBox 4"/>
          <p:cNvSpPr txBox="1"/>
          <p:nvPr/>
        </p:nvSpPr>
        <p:spPr>
          <a:xfrm>
            <a:off x="6470248" y="285452"/>
            <a:ext cx="5162308" cy="3231654"/>
          </a:xfrm>
          <a:prstGeom prst="rect">
            <a:avLst/>
          </a:prstGeom>
          <a:noFill/>
        </p:spPr>
        <p:txBody>
          <a:bodyPr wrap="square" rtlCol="0">
            <a:spAutoFit/>
          </a:bodyPr>
          <a:lstStyle/>
          <a:p>
            <a:pPr algn="just"/>
            <a:r>
              <a:rPr lang="en-US" sz="2400" dirty="0">
                <a:effectLst>
                  <a:outerShdw blurRad="38100" dist="38100" dir="2700000" algn="tl">
                    <a:srgbClr val="000000">
                      <a:alpha val="43137"/>
                    </a:srgbClr>
                  </a:outerShdw>
                </a:effectLst>
              </a:rPr>
              <a:t>Random forest</a:t>
            </a:r>
            <a:r>
              <a:rPr lang="en-US" dirty="0"/>
              <a:t>:</a:t>
            </a:r>
          </a:p>
          <a:p>
            <a:pPr algn="just"/>
            <a:r>
              <a:rPr lang="en-US" dirty="0"/>
              <a:t>We found that the random forest classifier had the highest accuracy, precision, recall, and F1 scores. This means that the model was able to correctly predict the outcome of the test cases most often, and it was also able to identify positive cases accurately. We believe that the random forest classifier is the best model for our application because it has the highest accuracy and F1 scores. This means that the model is likely to make accurate predictions on new data.</a:t>
            </a:r>
            <a:endParaRPr lang="en-IN" dirty="0"/>
          </a:p>
          <a:p>
            <a:endParaRPr lang="en-IN" dirty="0"/>
          </a:p>
        </p:txBody>
      </p:sp>
      <p:cxnSp>
        <p:nvCxnSpPr>
          <p:cNvPr id="7" name="Straight Connector 6"/>
          <p:cNvCxnSpPr/>
          <p:nvPr/>
        </p:nvCxnSpPr>
        <p:spPr>
          <a:xfrm flipV="1">
            <a:off x="6537960" y="676656"/>
            <a:ext cx="4690872" cy="9144"/>
          </a:xfrm>
          <a:prstGeom prst="line">
            <a:avLst/>
          </a:prstGeom>
        </p:spPr>
        <p:style>
          <a:lnRef idx="2">
            <a:schemeClr val="dk1"/>
          </a:lnRef>
          <a:fillRef idx="0">
            <a:schemeClr val="dk1"/>
          </a:fillRef>
          <a:effectRef idx="1">
            <a:schemeClr val="dk1"/>
          </a:effectRef>
          <a:fontRef idx="minor">
            <a:schemeClr val="tx1"/>
          </a:fontRef>
        </p:style>
      </p:cxn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7960" y="3429000"/>
            <a:ext cx="5094596" cy="2743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74523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12192000" cy="1103531"/>
          </a:xfrm>
          <a:prstGeom prst="rect">
            <a:avLst/>
          </a:prstGeom>
          <a:solidFill>
            <a:schemeClr val="accent4">
              <a:lumMod val="75000"/>
            </a:schemeClr>
          </a:solidFill>
        </p:spPr>
        <p:txBody>
          <a:bodyPr wrap="square" rtlCol="0">
            <a:spAutoFit/>
          </a:bodyPr>
          <a:lstStyle/>
          <a:p>
            <a:endParaRPr lang="en-IN" dirty="0"/>
          </a:p>
        </p:txBody>
      </p:sp>
      <p:sp>
        <p:nvSpPr>
          <p:cNvPr id="2" name="TextBox 1"/>
          <p:cNvSpPr txBox="1"/>
          <p:nvPr/>
        </p:nvSpPr>
        <p:spPr>
          <a:xfrm>
            <a:off x="883158" y="448054"/>
            <a:ext cx="4069080" cy="646331"/>
          </a:xfrm>
          <a:prstGeom prst="rect">
            <a:avLst/>
          </a:prstGeom>
          <a:noFill/>
          <a:ln w="34925">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sz="3600" dirty="0">
                <a:effectLst>
                  <a:outerShdw blurRad="38100" dist="38100" dir="2700000" algn="tl">
                    <a:srgbClr val="000000">
                      <a:alpha val="43137"/>
                    </a:srgbClr>
                  </a:outerShdw>
                </a:effectLst>
              </a:rPr>
              <a:t>Model Training :</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742694" y="1172795"/>
            <a:ext cx="5890260" cy="3238500"/>
          </a:xfrm>
          <a:prstGeom prst="rect">
            <a:avLst/>
          </a:prstGeom>
          <a:noFill/>
          <a:ln>
            <a:noFill/>
          </a:ln>
        </p:spPr>
      </p:pic>
      <p:sp>
        <p:nvSpPr>
          <p:cNvPr id="4" name="TextBox 3"/>
          <p:cNvSpPr txBox="1"/>
          <p:nvPr/>
        </p:nvSpPr>
        <p:spPr>
          <a:xfrm>
            <a:off x="1742694" y="4480560"/>
            <a:ext cx="9619488" cy="1846659"/>
          </a:xfrm>
          <a:prstGeom prst="rect">
            <a:avLst/>
          </a:prstGeom>
          <a:noFill/>
        </p:spPr>
        <p:txBody>
          <a:bodyPr wrap="square" rtlCol="0">
            <a:spAutoFit/>
          </a:bodyPr>
          <a:lstStyle/>
          <a:p>
            <a:pPr algn="just"/>
            <a:r>
              <a:rPr lang="en-US" sz="1600" dirty="0"/>
              <a:t>The above code is used to train a random forest classifier and evaluate its performance. The code first defines a parameter grid that specifies the values of the </a:t>
            </a:r>
            <a:r>
              <a:rPr lang="en-US" sz="1600" dirty="0" err="1"/>
              <a:t>hyperparameters</a:t>
            </a:r>
            <a:r>
              <a:rPr lang="en-US" sz="1600" dirty="0"/>
              <a:t> that will be searched over. The code then creates a random forest classifier object and a grid search object. The grid search object is then fit to the training data. The best model from the grid search is then saved to a file. The best model is then used to make predictions on the test set. The performance of the model is then evaluated using accuracy, confusion matrix, and classification report.</a:t>
            </a:r>
            <a:endParaRPr lang="en-IN" sz="1600" dirty="0"/>
          </a:p>
          <a:p>
            <a:endParaRPr lang="en-IN" dirty="0"/>
          </a:p>
        </p:txBody>
      </p:sp>
    </p:spTree>
    <p:extLst>
      <p:ext uri="{BB962C8B-B14F-4D97-AF65-F5344CB8AC3E}">
        <p14:creationId xmlns:p14="http://schemas.microsoft.com/office/powerpoint/2010/main" val="3142060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4672" y="292608"/>
            <a:ext cx="4416552" cy="584775"/>
          </a:xfrm>
          <a:prstGeom prst="rect">
            <a:avLst/>
          </a:prstGeom>
          <a:noFill/>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p:spPr>
        <p:txBody>
          <a:bodyPr wrap="square" rtlCol="0">
            <a:spAutoFit/>
          </a:bodyPr>
          <a:lstStyle/>
          <a:p>
            <a:r>
              <a:rPr lang="en-IN" sz="3200" dirty="0">
                <a:effectLst>
                  <a:outerShdw blurRad="38100" dist="38100" dir="2700000" algn="tl">
                    <a:srgbClr val="000000">
                      <a:alpha val="43137"/>
                    </a:srgbClr>
                  </a:outerShdw>
                </a:effectLst>
              </a:rPr>
              <a:t>Hyper Parameter Tuning</a:t>
            </a:r>
          </a:p>
        </p:txBody>
      </p:sp>
      <p:cxnSp>
        <p:nvCxnSpPr>
          <p:cNvPr id="4" name="Straight Connector 3"/>
          <p:cNvCxnSpPr/>
          <p:nvPr/>
        </p:nvCxnSpPr>
        <p:spPr>
          <a:xfrm flipV="1">
            <a:off x="731520" y="1069848"/>
            <a:ext cx="10597896" cy="9144"/>
          </a:xfrm>
          <a:prstGeom prst="line">
            <a:avLst/>
          </a:prstGeom>
        </p:spPr>
        <p:style>
          <a:lnRef idx="3">
            <a:schemeClr val="dk1"/>
          </a:lnRef>
          <a:fillRef idx="0">
            <a:schemeClr val="dk1"/>
          </a:fillRef>
          <a:effectRef idx="2">
            <a:schemeClr val="dk1"/>
          </a:effectRef>
          <a:fontRef idx="minor">
            <a:schemeClr val="tx1"/>
          </a:fontRef>
        </p:style>
      </p:cxnSp>
      <p:sp>
        <p:nvSpPr>
          <p:cNvPr id="6" name="TextBox 5"/>
          <p:cNvSpPr txBox="1"/>
          <p:nvPr/>
        </p:nvSpPr>
        <p:spPr>
          <a:xfrm>
            <a:off x="804672" y="1572768"/>
            <a:ext cx="10524744" cy="646331"/>
          </a:xfrm>
          <a:prstGeom prst="rect">
            <a:avLst/>
          </a:prstGeom>
          <a:noFill/>
        </p:spPr>
        <p:txBody>
          <a:bodyPr wrap="square" rtlCol="0">
            <a:spAutoFit/>
          </a:bodyPr>
          <a:lstStyle/>
          <a:p>
            <a:pPr algn="just"/>
            <a:r>
              <a:rPr lang="en-IN" dirty="0"/>
              <a:t>Hyper parameter tuning is a process through which model’s efficiency and accuracy is increased by carefully finding the best values for the hyper parameters.</a:t>
            </a:r>
          </a:p>
        </p:txBody>
      </p:sp>
      <p:sp>
        <p:nvSpPr>
          <p:cNvPr id="7" name="TextBox 6"/>
          <p:cNvSpPr txBox="1"/>
          <p:nvPr/>
        </p:nvSpPr>
        <p:spPr>
          <a:xfrm>
            <a:off x="923544" y="2563445"/>
            <a:ext cx="2770632" cy="369332"/>
          </a:xfrm>
          <a:prstGeom prst="rect">
            <a:avLst/>
          </a:prstGeom>
          <a:noFill/>
        </p:spPr>
        <p:txBody>
          <a:bodyPr wrap="square" rtlCol="0">
            <a:spAutoFit/>
          </a:bodyPr>
          <a:lstStyle/>
          <a:p>
            <a:r>
              <a:rPr lang="en-IN" dirty="0">
                <a:effectLst>
                  <a:outerShdw blurRad="38100" dist="38100" dir="2700000" algn="tl">
                    <a:srgbClr val="000000">
                      <a:alpha val="43137"/>
                    </a:srgbClr>
                  </a:outerShdw>
                </a:effectLst>
              </a:rPr>
              <a:t>Grid search :</a:t>
            </a:r>
          </a:p>
        </p:txBody>
      </p:sp>
      <p:cxnSp>
        <p:nvCxnSpPr>
          <p:cNvPr id="11" name="Straight Connector 10"/>
          <p:cNvCxnSpPr/>
          <p:nvPr/>
        </p:nvCxnSpPr>
        <p:spPr>
          <a:xfrm>
            <a:off x="923544" y="2972925"/>
            <a:ext cx="2770632" cy="0"/>
          </a:xfrm>
          <a:prstGeom prst="line">
            <a:avLst/>
          </a:prstGeom>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804672" y="3164931"/>
            <a:ext cx="5074920" cy="1569660"/>
          </a:xfrm>
          <a:prstGeom prst="rect">
            <a:avLst/>
          </a:prstGeom>
          <a:noFill/>
        </p:spPr>
        <p:txBody>
          <a:bodyPr wrap="square" rtlCol="0">
            <a:spAutoFit/>
          </a:bodyPr>
          <a:lstStyle/>
          <a:p>
            <a:pPr algn="just"/>
            <a:r>
              <a:rPr lang="en-US" sz="1600" dirty="0"/>
              <a:t>Grid search is a brute-force method for </a:t>
            </a:r>
            <a:r>
              <a:rPr lang="en-US" sz="1600" dirty="0" err="1"/>
              <a:t>hyperparameter</a:t>
            </a:r>
            <a:r>
              <a:rPr lang="en-US" sz="1600" dirty="0"/>
              <a:t> tuning. It involves creating a grid of all possible combinations of </a:t>
            </a:r>
            <a:r>
              <a:rPr lang="en-US" sz="1600" dirty="0" err="1"/>
              <a:t>hyperparameter</a:t>
            </a:r>
            <a:r>
              <a:rPr lang="en-US" sz="1600" dirty="0"/>
              <a:t> values and then evaluating each combination on a holdout dataset. The combination with the best performance is then chosen as the best </a:t>
            </a:r>
            <a:r>
              <a:rPr lang="en-US" sz="1600" dirty="0" err="1"/>
              <a:t>hyperparameters</a:t>
            </a:r>
            <a:r>
              <a:rPr lang="en-US" sz="1600" dirty="0"/>
              <a:t> for the model.</a:t>
            </a:r>
            <a:endParaRPr lang="en-IN" sz="1600" dirty="0"/>
          </a:p>
        </p:txBody>
      </p:sp>
      <p:pic>
        <p:nvPicPr>
          <p:cNvPr id="5" name="Picture 4">
            <a:extLst>
              <a:ext uri="{FF2B5EF4-FFF2-40B4-BE49-F238E27FC236}">
                <a16:creationId xmlns:a16="http://schemas.microsoft.com/office/drawing/2014/main" id="{EBD581EF-91E7-1BB8-9658-35B986530EAD}"/>
              </a:ext>
            </a:extLst>
          </p:cNvPr>
          <p:cNvPicPr>
            <a:picLocks noChangeAspect="1"/>
          </p:cNvPicPr>
          <p:nvPr/>
        </p:nvPicPr>
        <p:blipFill>
          <a:blip r:embed="rId2"/>
          <a:stretch>
            <a:fillRect/>
          </a:stretch>
        </p:blipFill>
        <p:spPr>
          <a:xfrm>
            <a:off x="5850649" y="2932777"/>
            <a:ext cx="6341352" cy="3227616"/>
          </a:xfrm>
          <a:prstGeom prst="rect">
            <a:avLst/>
          </a:prstGeom>
        </p:spPr>
      </p:pic>
    </p:spTree>
    <p:extLst>
      <p:ext uri="{BB962C8B-B14F-4D97-AF65-F5344CB8AC3E}">
        <p14:creationId xmlns:p14="http://schemas.microsoft.com/office/powerpoint/2010/main" val="1301596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397464E8-E6BD-4C4E-BCD4-77B2DCE45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10">
            <a:extLst>
              <a:ext uri="{FF2B5EF4-FFF2-40B4-BE49-F238E27FC236}">
                <a16:creationId xmlns:a16="http://schemas.microsoft.com/office/drawing/2014/main" id="{51A1A102-DC42-48A8-BDDC-250C3317D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193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12">
            <a:extLst>
              <a:ext uri="{FF2B5EF4-FFF2-40B4-BE49-F238E27FC236}">
                <a16:creationId xmlns:a16="http://schemas.microsoft.com/office/drawing/2014/main" id="{D7A4964E-33C0-4563-92BB-988B2C925F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14">
            <a:extLst>
              <a:ext uri="{FF2B5EF4-FFF2-40B4-BE49-F238E27FC236}">
                <a16:creationId xmlns:a16="http://schemas.microsoft.com/office/drawing/2014/main" id="{3429A099-5CB1-4A20-B64F-4F0562EF33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4" name="Rectangle 16">
            <a:extLst>
              <a:ext uri="{FF2B5EF4-FFF2-40B4-BE49-F238E27FC236}">
                <a16:creationId xmlns:a16="http://schemas.microsoft.com/office/drawing/2014/main" id="{087C0A89-7FB3-43F8-9DE3-0177E3E27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CD4E384-F41B-93DC-80DB-FF062EBFD74A}"/>
              </a:ext>
            </a:extLst>
          </p:cNvPr>
          <p:cNvSpPr>
            <a:spLocks noGrp="1"/>
          </p:cNvSpPr>
          <p:nvPr>
            <p:ph type="ctrTitle"/>
          </p:nvPr>
        </p:nvSpPr>
        <p:spPr>
          <a:xfrm>
            <a:off x="492370" y="516835"/>
            <a:ext cx="3084844" cy="5772840"/>
          </a:xfrm>
        </p:spPr>
        <p:txBody>
          <a:bodyPr vert="horz" lIns="91440" tIns="45720" rIns="91440" bIns="45720" rtlCol="0" anchor="ctr">
            <a:normAutofit/>
          </a:bodyPr>
          <a:lstStyle/>
          <a:p>
            <a:r>
              <a:rPr lang="en-US" sz="3600">
                <a:solidFill>
                  <a:srgbClr val="FFFFFF"/>
                </a:solidFill>
              </a:rPr>
              <a:t>TABLE OF CONTENTS</a:t>
            </a:r>
            <a:br>
              <a:rPr lang="en-US" sz="3600">
                <a:solidFill>
                  <a:srgbClr val="FFFFFF"/>
                </a:solidFill>
              </a:rPr>
            </a:br>
            <a:endParaRPr lang="en-US" sz="3600">
              <a:solidFill>
                <a:srgbClr val="FFFFFF"/>
              </a:solidFill>
            </a:endParaRPr>
          </a:p>
        </p:txBody>
      </p:sp>
      <p:sp>
        <p:nvSpPr>
          <p:cNvPr id="19" name="Rectangle 18">
            <a:extLst>
              <a:ext uri="{FF2B5EF4-FFF2-40B4-BE49-F238E27FC236}">
                <a16:creationId xmlns:a16="http://schemas.microsoft.com/office/drawing/2014/main" id="{399F4DD4-CC07-42A8-8AF8-069654F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5" name="TextBox 2">
            <a:extLst>
              <a:ext uri="{FF2B5EF4-FFF2-40B4-BE49-F238E27FC236}">
                <a16:creationId xmlns:a16="http://schemas.microsoft.com/office/drawing/2014/main" id="{5AE2CABE-DA87-F450-9F2F-9D652B79CB0C}"/>
              </a:ext>
            </a:extLst>
          </p:cNvPr>
          <p:cNvGraphicFramePr/>
          <p:nvPr>
            <p:extLst>
              <p:ext uri="{D42A27DB-BD31-4B8C-83A1-F6EECF244321}">
                <p14:modId xmlns:p14="http://schemas.microsoft.com/office/powerpoint/2010/main" val="2230516149"/>
              </p:ext>
            </p:extLst>
          </p:nvPr>
        </p:nvGraphicFramePr>
        <p:xfrm>
          <a:off x="4745296" y="516835"/>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9109843"/>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14112" y="1493592"/>
            <a:ext cx="5969000" cy="523220"/>
          </a:xfrm>
          <a:prstGeom prst="rect">
            <a:avLst/>
          </a:prstGeom>
          <a:noFill/>
        </p:spPr>
        <p:txBody>
          <a:bodyPr wrap="square" rtlCol="0">
            <a:spAutoFit/>
          </a:bodyPr>
          <a:lstStyle/>
          <a:p>
            <a:r>
              <a:rPr lang="en-IN" sz="2800" dirty="0">
                <a:effectLst>
                  <a:outerShdw blurRad="38100" dist="38100" dir="2700000" algn="tl">
                    <a:srgbClr val="000000">
                      <a:alpha val="43137"/>
                    </a:srgbClr>
                  </a:outerShdw>
                </a:effectLst>
              </a:rPr>
              <a:t>Stream Lit :</a:t>
            </a:r>
          </a:p>
        </p:txBody>
      </p:sp>
      <p:sp>
        <p:nvSpPr>
          <p:cNvPr id="6" name="TextBox 5"/>
          <p:cNvSpPr txBox="1"/>
          <p:nvPr/>
        </p:nvSpPr>
        <p:spPr>
          <a:xfrm>
            <a:off x="5214112" y="3709583"/>
            <a:ext cx="5969000" cy="1600438"/>
          </a:xfrm>
          <a:prstGeom prst="rect">
            <a:avLst/>
          </a:prstGeom>
          <a:noFill/>
        </p:spPr>
        <p:txBody>
          <a:bodyPr wrap="square" rtlCol="0">
            <a:spAutoFit/>
          </a:bodyPr>
          <a:lstStyle/>
          <a:p>
            <a:pPr algn="just"/>
            <a:r>
              <a:rPr lang="en-US" sz="1600" dirty="0"/>
              <a:t>The Stream lit library was used to deploy the model. With three categories—fatal, serious, and not serious—we used the pickle model of the classifier to predict the accident’s seriousness. By entering accident details and receiving a prediction of the severity, users can easily interact with the model on the webpage.</a:t>
            </a:r>
            <a:endParaRPr lang="en-IN" sz="1600" dirty="0"/>
          </a:p>
          <a:p>
            <a:endParaRPr lang="en-IN" dirty="0"/>
          </a:p>
        </p:txBody>
      </p:sp>
      <p:sp>
        <p:nvSpPr>
          <p:cNvPr id="8" name="TextBox 7"/>
          <p:cNvSpPr txBox="1"/>
          <p:nvPr/>
        </p:nvSpPr>
        <p:spPr>
          <a:xfrm>
            <a:off x="0" y="0"/>
            <a:ext cx="4197096" cy="6858000"/>
          </a:xfrm>
          <a:prstGeom prst="rect">
            <a:avLst/>
          </a:prstGeom>
          <a:solidFill>
            <a:schemeClr val="accent4">
              <a:lumMod val="75000"/>
            </a:schemeClr>
          </a:solidFill>
        </p:spPr>
        <p:txBody>
          <a:bodyPr wrap="square" rtlCol="0">
            <a:spAutoFit/>
          </a:bodyPr>
          <a:lstStyle/>
          <a:p>
            <a:endParaRPr lang="en-IN" dirty="0"/>
          </a:p>
        </p:txBody>
      </p:sp>
      <p:sp>
        <p:nvSpPr>
          <p:cNvPr id="9" name="TextBox 8"/>
          <p:cNvSpPr txBox="1"/>
          <p:nvPr/>
        </p:nvSpPr>
        <p:spPr>
          <a:xfrm>
            <a:off x="4197096" y="0"/>
            <a:ext cx="118872" cy="6858000"/>
          </a:xfrm>
          <a:prstGeom prst="rect">
            <a:avLst/>
          </a:prstGeom>
          <a:solidFill>
            <a:schemeClr val="bg1">
              <a:lumMod val="65000"/>
            </a:schemeClr>
          </a:solidFill>
        </p:spPr>
        <p:txBody>
          <a:bodyPr wrap="square" rtlCol="0">
            <a:spAutoFit/>
          </a:bodyPr>
          <a:lstStyle/>
          <a:p>
            <a:endParaRPr lang="en-IN" dirty="0"/>
          </a:p>
        </p:txBody>
      </p:sp>
      <p:sp>
        <p:nvSpPr>
          <p:cNvPr id="2" name="TextBox 1"/>
          <p:cNvSpPr txBox="1"/>
          <p:nvPr/>
        </p:nvSpPr>
        <p:spPr>
          <a:xfrm>
            <a:off x="355092" y="2987415"/>
            <a:ext cx="3842004" cy="64633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IN" sz="3600" dirty="0">
                <a:effectLst>
                  <a:outerShdw blurRad="38100" dist="38100" dir="2700000" algn="tl">
                    <a:srgbClr val="000000">
                      <a:alpha val="43137"/>
                    </a:srgbClr>
                  </a:outerShdw>
                </a:effectLst>
              </a:rPr>
              <a:t>Model Deployment</a:t>
            </a:r>
          </a:p>
        </p:txBody>
      </p:sp>
      <p:cxnSp>
        <p:nvCxnSpPr>
          <p:cNvPr id="13" name="Straight Connector 12"/>
          <p:cNvCxnSpPr>
            <a:stCxn id="5" idx="1"/>
            <a:endCxn id="5" idx="3"/>
          </p:cNvCxnSpPr>
          <p:nvPr/>
        </p:nvCxnSpPr>
        <p:spPr>
          <a:xfrm>
            <a:off x="5214112" y="1949232"/>
            <a:ext cx="5969000" cy="0"/>
          </a:xfrm>
          <a:prstGeom prst="line">
            <a:avLst/>
          </a:prstGeom>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5214112" y="2216867"/>
            <a:ext cx="5266944" cy="584775"/>
          </a:xfrm>
          <a:prstGeom prst="rect">
            <a:avLst/>
          </a:prstGeom>
          <a:noFill/>
        </p:spPr>
        <p:txBody>
          <a:bodyPr wrap="square" rtlCol="0">
            <a:spAutoFit/>
          </a:bodyPr>
          <a:lstStyle/>
          <a:p>
            <a:pPr algn="just"/>
            <a:r>
              <a:rPr lang="en-IN" sz="1600" dirty="0"/>
              <a:t>Stream lit library is a open source python library which helps a user to create web pages for Machine learning model</a:t>
            </a:r>
          </a:p>
        </p:txBody>
      </p:sp>
      <p:sp>
        <p:nvSpPr>
          <p:cNvPr id="17" name="TextBox 16"/>
          <p:cNvSpPr txBox="1"/>
          <p:nvPr/>
        </p:nvSpPr>
        <p:spPr>
          <a:xfrm>
            <a:off x="5214112" y="3001697"/>
            <a:ext cx="5969000" cy="584775"/>
          </a:xfrm>
          <a:prstGeom prst="rect">
            <a:avLst/>
          </a:prstGeom>
          <a:noFill/>
        </p:spPr>
        <p:txBody>
          <a:bodyPr wrap="square" rtlCol="0">
            <a:spAutoFit/>
          </a:bodyPr>
          <a:lstStyle/>
          <a:p>
            <a:r>
              <a:rPr lang="en-IN" sz="2800" dirty="0">
                <a:effectLst>
                  <a:outerShdw blurRad="38100" dist="38100" dir="2700000" algn="tl">
                    <a:srgbClr val="000000">
                      <a:alpha val="43137"/>
                    </a:srgbClr>
                  </a:outerShdw>
                </a:effectLst>
              </a:rPr>
              <a:t>Deployment</a:t>
            </a:r>
            <a:r>
              <a:rPr lang="en-IN" sz="3200" dirty="0">
                <a:effectLst>
                  <a:outerShdw blurRad="38100" dist="38100" dir="2700000" algn="tl">
                    <a:srgbClr val="000000">
                      <a:alpha val="43137"/>
                    </a:srgbClr>
                  </a:outerShdw>
                </a:effectLst>
              </a:rPr>
              <a:t> :</a:t>
            </a:r>
          </a:p>
        </p:txBody>
      </p:sp>
      <p:cxnSp>
        <p:nvCxnSpPr>
          <p:cNvPr id="19" name="Straight Connector 18"/>
          <p:cNvCxnSpPr/>
          <p:nvPr/>
        </p:nvCxnSpPr>
        <p:spPr>
          <a:xfrm>
            <a:off x="5214112" y="3572190"/>
            <a:ext cx="5969000" cy="0"/>
          </a:xfrm>
          <a:prstGeom prst="line">
            <a:avLst/>
          </a:prstGeom>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7034B68A-D55B-C45F-EA16-F0C152F6912F}"/>
              </a:ext>
            </a:extLst>
          </p:cNvPr>
          <p:cNvSpPr txBox="1"/>
          <p:nvPr/>
        </p:nvSpPr>
        <p:spPr>
          <a:xfrm>
            <a:off x="10752364" y="6488668"/>
            <a:ext cx="2563586" cy="369332"/>
          </a:xfrm>
          <a:prstGeom prst="rect">
            <a:avLst/>
          </a:prstGeom>
          <a:noFill/>
        </p:spPr>
        <p:txBody>
          <a:bodyPr wrap="square" rtlCol="0">
            <a:spAutoFit/>
          </a:bodyPr>
          <a:lstStyle/>
          <a:p>
            <a:r>
              <a:rPr lang="en-US" dirty="0"/>
              <a:t>RENDER Host</a:t>
            </a:r>
            <a:endParaRPr lang="en-IN" dirty="0"/>
          </a:p>
        </p:txBody>
      </p:sp>
    </p:spTree>
    <p:extLst>
      <p:ext uri="{BB962C8B-B14F-4D97-AF65-F5344CB8AC3E}">
        <p14:creationId xmlns:p14="http://schemas.microsoft.com/office/powerpoint/2010/main" val="1269220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6112" y="202184"/>
            <a:ext cx="6368288" cy="64633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IN" sz="3600" dirty="0">
                <a:effectLst>
                  <a:outerShdw blurRad="38100" dist="38100" dir="2700000" algn="tl">
                    <a:srgbClr val="000000">
                      <a:alpha val="43137"/>
                    </a:srgbClr>
                  </a:outerShdw>
                </a:effectLst>
              </a:rPr>
              <a:t>Intro to UI of project:</a:t>
            </a:r>
          </a:p>
        </p:txBody>
      </p:sp>
      <p:cxnSp>
        <p:nvCxnSpPr>
          <p:cNvPr id="4" name="Straight Connector 3"/>
          <p:cNvCxnSpPr/>
          <p:nvPr/>
        </p:nvCxnSpPr>
        <p:spPr>
          <a:xfrm>
            <a:off x="987552" y="848515"/>
            <a:ext cx="7973568" cy="0"/>
          </a:xfrm>
          <a:prstGeom prst="line">
            <a:avLst/>
          </a:prstGeom>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896112" y="5039360"/>
            <a:ext cx="10361168" cy="1415772"/>
          </a:xfrm>
          <a:prstGeom prst="rect">
            <a:avLst/>
          </a:prstGeom>
          <a:noFill/>
        </p:spPr>
        <p:txBody>
          <a:bodyPr wrap="square" rtlCol="0">
            <a:spAutoFit/>
          </a:bodyPr>
          <a:lstStyle/>
          <a:p>
            <a:pPr algn="just"/>
            <a:r>
              <a:rPr lang="en-US" sz="1700" dirty="0"/>
              <a:t>By entering the accident's characteristics on the main page of the application, users can forecast the accident's severity. To determine how serious an accident will be, the application uses a machine learning pickle model. The main page accepts the input from the user data and displays the predicted result. The main page also contains a navigation bar for the Home, Visual, and About pages.</a:t>
            </a:r>
            <a:endParaRPr lang="en-IN" sz="1700" dirty="0"/>
          </a:p>
          <a:p>
            <a:endParaRPr lang="en-IN" dirty="0"/>
          </a:p>
        </p:txBody>
      </p:sp>
      <p:pic>
        <p:nvPicPr>
          <p:cNvPr id="9" name="Picture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7552" y="1023697"/>
            <a:ext cx="8512048" cy="3840480"/>
          </a:xfrm>
          <a:prstGeom prst="rect">
            <a:avLst/>
          </a:prstGeom>
          <a:noFill/>
          <a:ln>
            <a:noFill/>
          </a:ln>
        </p:spPr>
      </p:pic>
    </p:spTree>
    <p:extLst>
      <p:ext uri="{BB962C8B-B14F-4D97-AF65-F5344CB8AC3E}">
        <p14:creationId xmlns:p14="http://schemas.microsoft.com/office/powerpoint/2010/main" val="2287616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6112" y="202184"/>
            <a:ext cx="6368288" cy="64633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IN" sz="3600" dirty="0">
                <a:effectLst>
                  <a:outerShdw blurRad="38100" dist="38100" dir="2700000" algn="tl">
                    <a:srgbClr val="000000">
                      <a:alpha val="43137"/>
                    </a:srgbClr>
                  </a:outerShdw>
                </a:effectLst>
              </a:rPr>
              <a:t>Visualization Tab:</a:t>
            </a:r>
          </a:p>
        </p:txBody>
      </p:sp>
      <p:cxnSp>
        <p:nvCxnSpPr>
          <p:cNvPr id="4" name="Straight Connector 3"/>
          <p:cNvCxnSpPr/>
          <p:nvPr/>
        </p:nvCxnSpPr>
        <p:spPr>
          <a:xfrm>
            <a:off x="987552" y="848515"/>
            <a:ext cx="7973568" cy="0"/>
          </a:xfrm>
          <a:prstGeom prst="line">
            <a:avLst/>
          </a:prstGeom>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896112" y="5039357"/>
            <a:ext cx="10361168" cy="892552"/>
          </a:xfrm>
          <a:prstGeom prst="rect">
            <a:avLst/>
          </a:prstGeom>
          <a:noFill/>
        </p:spPr>
        <p:txBody>
          <a:bodyPr wrap="square" rtlCol="0">
            <a:spAutoFit/>
          </a:bodyPr>
          <a:lstStyle/>
          <a:p>
            <a:pPr algn="just"/>
            <a:r>
              <a:rPr lang="en-US" sz="1700" dirty="0"/>
              <a:t>The visual page of the application allows users to visualize the data. The data can be visualized in a variety of ways, including charts, graphs, and maps. The visual page allows users to explore the data and identify trends.</a:t>
            </a:r>
            <a:endParaRPr lang="en-IN" sz="1700" dirty="0"/>
          </a:p>
          <a:p>
            <a:endParaRPr lang="en-IN" dirty="0"/>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10512" y="1023694"/>
            <a:ext cx="8491728" cy="3840482"/>
          </a:xfrm>
          <a:prstGeom prst="rect">
            <a:avLst/>
          </a:prstGeom>
          <a:noFill/>
          <a:ln>
            <a:noFill/>
          </a:ln>
        </p:spPr>
      </p:pic>
    </p:spTree>
    <p:extLst>
      <p:ext uri="{BB962C8B-B14F-4D97-AF65-F5344CB8AC3E}">
        <p14:creationId xmlns:p14="http://schemas.microsoft.com/office/powerpoint/2010/main" val="3876763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6112" y="202184"/>
            <a:ext cx="6368288" cy="64633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IN" sz="3600" dirty="0">
                <a:effectLst>
                  <a:outerShdw blurRad="38100" dist="38100" dir="2700000" algn="tl">
                    <a:srgbClr val="000000">
                      <a:alpha val="43137"/>
                    </a:srgbClr>
                  </a:outerShdw>
                </a:effectLst>
              </a:rPr>
              <a:t>About Us Page:</a:t>
            </a:r>
          </a:p>
        </p:txBody>
      </p:sp>
      <p:cxnSp>
        <p:nvCxnSpPr>
          <p:cNvPr id="4" name="Straight Connector 3"/>
          <p:cNvCxnSpPr/>
          <p:nvPr/>
        </p:nvCxnSpPr>
        <p:spPr>
          <a:xfrm>
            <a:off x="987552" y="848515"/>
            <a:ext cx="7973568" cy="0"/>
          </a:xfrm>
          <a:prstGeom prst="line">
            <a:avLst/>
          </a:prstGeom>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896112" y="5039357"/>
            <a:ext cx="10361168" cy="892552"/>
          </a:xfrm>
          <a:prstGeom prst="rect">
            <a:avLst/>
          </a:prstGeom>
          <a:noFill/>
        </p:spPr>
        <p:txBody>
          <a:bodyPr wrap="square" rtlCol="0">
            <a:spAutoFit/>
          </a:bodyPr>
          <a:lstStyle/>
          <a:p>
            <a:r>
              <a:rPr lang="en-US" sz="1700" dirty="0"/>
              <a:t>The third page of the application provides information about the project. The page includes information about the goals of the project, the methods used, and the results of the project.</a:t>
            </a:r>
            <a:endParaRPr lang="en-IN" sz="1700" dirty="0"/>
          </a:p>
          <a:p>
            <a:endParaRPr lang="en-IN" dirty="0"/>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6712" y="1023694"/>
            <a:ext cx="8379968" cy="3840482"/>
          </a:xfrm>
          <a:prstGeom prst="rect">
            <a:avLst/>
          </a:prstGeom>
          <a:noFill/>
          <a:ln>
            <a:noFill/>
          </a:ln>
        </p:spPr>
      </p:pic>
    </p:spTree>
    <p:extLst>
      <p:ext uri="{BB962C8B-B14F-4D97-AF65-F5344CB8AC3E}">
        <p14:creationId xmlns:p14="http://schemas.microsoft.com/office/powerpoint/2010/main" val="45205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BF9E24-AC46-AC11-7035-6284578F282E}"/>
              </a:ext>
            </a:extLst>
          </p:cNvPr>
          <p:cNvSpPr txBox="1"/>
          <p:nvPr/>
        </p:nvSpPr>
        <p:spPr>
          <a:xfrm>
            <a:off x="896112" y="202184"/>
            <a:ext cx="6368288" cy="64633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IN" sz="3600" dirty="0">
                <a:effectLst>
                  <a:outerShdw blurRad="38100" dist="38100" dir="2700000" algn="tl">
                    <a:srgbClr val="000000">
                      <a:alpha val="43137"/>
                    </a:srgbClr>
                  </a:outerShdw>
                </a:effectLst>
              </a:rPr>
              <a:t>Conclusion:</a:t>
            </a:r>
          </a:p>
        </p:txBody>
      </p:sp>
      <p:cxnSp>
        <p:nvCxnSpPr>
          <p:cNvPr id="3" name="Straight Connector 2">
            <a:extLst>
              <a:ext uri="{FF2B5EF4-FFF2-40B4-BE49-F238E27FC236}">
                <a16:creationId xmlns:a16="http://schemas.microsoft.com/office/drawing/2014/main" id="{50E6BD78-1D6D-7D4D-A77F-5F624358268E}"/>
              </a:ext>
            </a:extLst>
          </p:cNvPr>
          <p:cNvCxnSpPr/>
          <p:nvPr/>
        </p:nvCxnSpPr>
        <p:spPr>
          <a:xfrm>
            <a:off x="987552" y="848515"/>
            <a:ext cx="7973568" cy="0"/>
          </a:xfrm>
          <a:prstGeom prst="line">
            <a:avLst/>
          </a:prstGeom>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2392D749-4CE2-A2A0-EE88-AC12EF6C2A78}"/>
              </a:ext>
            </a:extLst>
          </p:cNvPr>
          <p:cNvSpPr txBox="1"/>
          <p:nvPr/>
        </p:nvSpPr>
        <p:spPr>
          <a:xfrm>
            <a:off x="822634" y="1120500"/>
            <a:ext cx="10361168" cy="2308324"/>
          </a:xfrm>
          <a:prstGeom prst="rect">
            <a:avLst/>
          </a:prstGeom>
          <a:noFill/>
        </p:spPr>
        <p:txBody>
          <a:bodyPr wrap="square" rtlCol="0">
            <a:spAutoFit/>
          </a:bodyPr>
          <a:lstStyle/>
          <a:p>
            <a:pPr algn="just"/>
            <a:r>
              <a:rPr lang="en-IN" dirty="0"/>
              <a:t>In this project, we built a machine-learning model to predict the severity of road accidents. We collected a large and diverse dataset of accidents and used a variety of techniques to train the model. The model was able to predict the severity of accidents with a high degree of accuracy. </a:t>
            </a:r>
          </a:p>
          <a:p>
            <a:pPr algn="just"/>
            <a:endParaRPr lang="en-IN" dirty="0"/>
          </a:p>
          <a:p>
            <a:pPr algn="just"/>
            <a:r>
              <a:rPr lang="en-IN" dirty="0"/>
              <a:t>We think that by helping in accident prevention, our model has the potential to save lives. The organization may use the model to pinpoint locations where accidents are more likely to happen and then create prevention plans for those locations. We are excited to see how this approach is applied to save lives since we think it has the power to truly change the world. </a:t>
            </a:r>
          </a:p>
        </p:txBody>
      </p:sp>
    </p:spTree>
    <p:extLst>
      <p:ext uri="{BB962C8B-B14F-4D97-AF65-F5344CB8AC3E}">
        <p14:creationId xmlns:p14="http://schemas.microsoft.com/office/powerpoint/2010/main" val="3995139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1D1D1210-3BD3-4C6E-AD1B-07BFB5ABD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81" name="Rectangle 3080">
            <a:extLst>
              <a:ext uri="{FF2B5EF4-FFF2-40B4-BE49-F238E27FC236}">
                <a16:creationId xmlns:a16="http://schemas.microsoft.com/office/drawing/2014/main" id="{E4947F56-9DBB-4FF9-ABF2-5B7B3C7B5F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83" name="Straight Connector 3082">
            <a:extLst>
              <a:ext uri="{FF2B5EF4-FFF2-40B4-BE49-F238E27FC236}">
                <a16:creationId xmlns:a16="http://schemas.microsoft.com/office/drawing/2014/main" id="{B6E21A4B-9996-44C9-AE8B-9B156A6CDF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085" name="Rectangle 3084">
            <a:extLst>
              <a:ext uri="{FF2B5EF4-FFF2-40B4-BE49-F238E27FC236}">
                <a16:creationId xmlns:a16="http://schemas.microsoft.com/office/drawing/2014/main" id="{CAA95A4F-6851-483E-8C86-31AA85F75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DEF9A0-A93F-CF57-568C-3DC7B4DAA7D8}"/>
              </a:ext>
            </a:extLst>
          </p:cNvPr>
          <p:cNvSpPr>
            <a:spLocks noGrp="1"/>
          </p:cNvSpPr>
          <p:nvPr>
            <p:ph type="title"/>
          </p:nvPr>
        </p:nvSpPr>
        <p:spPr>
          <a:xfrm>
            <a:off x="8344306" y="2500392"/>
            <a:ext cx="3401961" cy="3686015"/>
          </a:xfrm>
        </p:spPr>
        <p:txBody>
          <a:bodyPr vert="horz" lIns="91440" tIns="45720" rIns="91440" bIns="45720" rtlCol="0" anchor="b">
            <a:normAutofit/>
          </a:bodyPr>
          <a:lstStyle/>
          <a:p>
            <a:r>
              <a:rPr lang="en-US" sz="4600" dirty="0">
                <a:solidFill>
                  <a:schemeClr val="tx1">
                    <a:lumMod val="85000"/>
                    <a:lumOff val="15000"/>
                  </a:schemeClr>
                </a:solidFill>
              </a:rPr>
              <a:t>Future of this Project and improvement</a:t>
            </a:r>
          </a:p>
        </p:txBody>
      </p:sp>
      <p:pic>
        <p:nvPicPr>
          <p:cNvPr id="3074" name="Picture 2" descr="What are Neural Networks? | IBM">
            <a:extLst>
              <a:ext uri="{FF2B5EF4-FFF2-40B4-BE49-F238E27FC236}">
                <a16:creationId xmlns:a16="http://schemas.microsoft.com/office/drawing/2014/main" id="{018A3302-892D-4ADB-419F-BFD4A6ED9BD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713322"/>
            <a:ext cx="6912217" cy="4907674"/>
          </a:xfrm>
          <a:prstGeom prst="rect">
            <a:avLst/>
          </a:prstGeom>
          <a:noFill/>
          <a:extLst>
            <a:ext uri="{909E8E84-426E-40DD-AFC4-6F175D3DCCD1}">
              <a14:hiddenFill xmlns:a14="http://schemas.microsoft.com/office/drawing/2010/main">
                <a:solidFill>
                  <a:srgbClr val="FFFFFF"/>
                </a:solidFill>
              </a14:hiddenFill>
            </a:ext>
          </a:extLst>
        </p:spPr>
      </p:pic>
      <p:cxnSp>
        <p:nvCxnSpPr>
          <p:cNvPr id="3087" name="Straight Connector 3086">
            <a:extLst>
              <a:ext uri="{FF2B5EF4-FFF2-40B4-BE49-F238E27FC236}">
                <a16:creationId xmlns:a16="http://schemas.microsoft.com/office/drawing/2014/main" id="{8E67B80F-DC96-4AB3-BCAC-07B698F6F6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089" name="Rectangle 3088">
            <a:extLst>
              <a:ext uri="{FF2B5EF4-FFF2-40B4-BE49-F238E27FC236}">
                <a16:creationId xmlns:a16="http://schemas.microsoft.com/office/drawing/2014/main" id="{D102C23A-5B68-4151-A35E-69055BD51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91" name="Rectangle 3090">
            <a:extLst>
              <a:ext uri="{FF2B5EF4-FFF2-40B4-BE49-F238E27FC236}">
                <a16:creationId xmlns:a16="http://schemas.microsoft.com/office/drawing/2014/main" id="{F16C535E-8900-4C12-9B34-681C17AD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076" name="Picture 4" descr="Is IoT Driving the Autonomous and Electrification Trends in Automotive? |  Ansys">
            <a:extLst>
              <a:ext uri="{FF2B5EF4-FFF2-40B4-BE49-F238E27FC236}">
                <a16:creationId xmlns:a16="http://schemas.microsoft.com/office/drawing/2014/main" id="{4AB55C40-BC11-86DC-7A48-30776199E5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436" y="0"/>
            <a:ext cx="3616404" cy="2237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443344"/>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35BF7-D304-B5DF-043D-4FF08055AD15}"/>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DCD484EC-5D31-D7DA-5D24-106A14F1DC5E}"/>
              </a:ext>
            </a:extLst>
          </p:cNvPr>
          <p:cNvSpPr>
            <a:spLocks noGrp="1"/>
          </p:cNvSpPr>
          <p:nvPr>
            <p:ph idx="1"/>
          </p:nvPr>
        </p:nvSpPr>
        <p:spPr>
          <a:xfrm>
            <a:off x="1097280" y="1845734"/>
            <a:ext cx="8368937" cy="366243"/>
          </a:xfrm>
        </p:spPr>
        <p:txBody>
          <a:bodyPr/>
          <a:lstStyle/>
          <a:p>
            <a:r>
              <a:rPr lang="en-IN" dirty="0">
                <a:hlinkClick r:id="rId2"/>
              </a:rPr>
              <a:t>https://ncrb.gov.in/sites/default/files/ADSI-2021/ADSI_2021_FULL_REPORT.pdf</a:t>
            </a:r>
            <a:endParaRPr lang="en-IN" dirty="0"/>
          </a:p>
        </p:txBody>
      </p:sp>
      <p:sp>
        <p:nvSpPr>
          <p:cNvPr id="4" name="TextBox 3">
            <a:extLst>
              <a:ext uri="{FF2B5EF4-FFF2-40B4-BE49-F238E27FC236}">
                <a16:creationId xmlns:a16="http://schemas.microsoft.com/office/drawing/2014/main" id="{B1ABE635-C51F-9B9B-D167-2B12FD655460}"/>
              </a:ext>
            </a:extLst>
          </p:cNvPr>
          <p:cNvSpPr txBox="1"/>
          <p:nvPr/>
        </p:nvSpPr>
        <p:spPr>
          <a:xfrm>
            <a:off x="1097280" y="2320351"/>
            <a:ext cx="2018438" cy="369332"/>
          </a:xfrm>
          <a:prstGeom prst="rect">
            <a:avLst/>
          </a:prstGeom>
          <a:noFill/>
        </p:spPr>
        <p:txBody>
          <a:bodyPr wrap="none" rtlCol="0">
            <a:spAutoFit/>
          </a:bodyPr>
          <a:lstStyle/>
          <a:p>
            <a:r>
              <a:rPr lang="en-IN" dirty="0">
                <a:hlinkClick r:id="rId3" action="ppaction://hlinkpres?slideindex=1&amp;slidetitle=" tooltip="https://data.gov.in/"/>
              </a:rPr>
              <a:t>https://data.gov.in/</a:t>
            </a:r>
            <a:endParaRPr lang="en-IN" dirty="0"/>
          </a:p>
        </p:txBody>
      </p:sp>
      <p:sp>
        <p:nvSpPr>
          <p:cNvPr id="5" name="TextBox 4">
            <a:extLst>
              <a:ext uri="{FF2B5EF4-FFF2-40B4-BE49-F238E27FC236}">
                <a16:creationId xmlns:a16="http://schemas.microsoft.com/office/drawing/2014/main" id="{0F93B522-2783-07DC-D0D4-CB96FF99E8B7}"/>
              </a:ext>
            </a:extLst>
          </p:cNvPr>
          <p:cNvSpPr txBox="1"/>
          <p:nvPr/>
        </p:nvSpPr>
        <p:spPr>
          <a:xfrm>
            <a:off x="1097280" y="2798057"/>
            <a:ext cx="3663823" cy="369332"/>
          </a:xfrm>
          <a:prstGeom prst="rect">
            <a:avLst/>
          </a:prstGeom>
          <a:noFill/>
        </p:spPr>
        <p:txBody>
          <a:bodyPr wrap="none" rtlCol="0">
            <a:spAutoFit/>
          </a:bodyPr>
          <a:lstStyle/>
          <a:p>
            <a:r>
              <a:rPr lang="en-IN" dirty="0">
                <a:hlinkClick r:id="rId3" action="ppaction://hlinkpres?slideindex=1&amp;slidetitle=" tooltip="https://timesofindia.indiatimes.com/"/>
              </a:rPr>
              <a:t>https://timesofindia.indiatimes.com/</a:t>
            </a:r>
            <a:endParaRPr lang="en-IN" dirty="0"/>
          </a:p>
        </p:txBody>
      </p:sp>
      <p:sp>
        <p:nvSpPr>
          <p:cNvPr id="6" name="TextBox 5">
            <a:extLst>
              <a:ext uri="{FF2B5EF4-FFF2-40B4-BE49-F238E27FC236}">
                <a16:creationId xmlns:a16="http://schemas.microsoft.com/office/drawing/2014/main" id="{1C59F748-2AA2-6D3A-69DC-DDAD2F8BA9A0}"/>
              </a:ext>
            </a:extLst>
          </p:cNvPr>
          <p:cNvSpPr txBox="1"/>
          <p:nvPr/>
        </p:nvSpPr>
        <p:spPr>
          <a:xfrm>
            <a:off x="1097280" y="3321280"/>
            <a:ext cx="4215065" cy="369332"/>
          </a:xfrm>
          <a:prstGeom prst="rect">
            <a:avLst/>
          </a:prstGeom>
          <a:noFill/>
        </p:spPr>
        <p:txBody>
          <a:bodyPr wrap="none" rtlCol="0">
            <a:spAutoFit/>
          </a:bodyPr>
          <a:lstStyle/>
          <a:p>
            <a:r>
              <a:rPr lang="en-IN" dirty="0">
                <a:hlinkClick r:id="rId3" action="ppaction://hlinkpres?slideindex=1&amp;slidetitle=" tooltip="https://morth.nic.in/road-accident-in-india"/>
              </a:rPr>
              <a:t>https://morth.nic.in/road-accident-in-india</a:t>
            </a:r>
            <a:endParaRPr lang="en-IN" dirty="0"/>
          </a:p>
        </p:txBody>
      </p:sp>
      <p:sp>
        <p:nvSpPr>
          <p:cNvPr id="7" name="TextBox 6"/>
          <p:cNvSpPr txBox="1"/>
          <p:nvPr/>
        </p:nvSpPr>
        <p:spPr>
          <a:xfrm>
            <a:off x="1097280" y="3844503"/>
            <a:ext cx="4093028" cy="369332"/>
          </a:xfrm>
          <a:prstGeom prst="rect">
            <a:avLst/>
          </a:prstGeom>
          <a:noFill/>
        </p:spPr>
        <p:txBody>
          <a:bodyPr wrap="square" rtlCol="0">
            <a:spAutoFit/>
          </a:bodyPr>
          <a:lstStyle/>
          <a:p>
            <a:pPr lvl="0"/>
            <a:r>
              <a:rPr lang="en-US" u="sng">
                <a:hlinkClick r:id="rId4"/>
              </a:rPr>
              <a:t>https://colab.research.google.com/</a:t>
            </a:r>
            <a:endParaRPr lang="en-IN"/>
          </a:p>
        </p:txBody>
      </p:sp>
      <p:sp>
        <p:nvSpPr>
          <p:cNvPr id="8" name="TextBox 7"/>
          <p:cNvSpPr txBox="1"/>
          <p:nvPr/>
        </p:nvSpPr>
        <p:spPr>
          <a:xfrm>
            <a:off x="1097280" y="4367726"/>
            <a:ext cx="3521583" cy="369332"/>
          </a:xfrm>
          <a:prstGeom prst="rect">
            <a:avLst/>
          </a:prstGeom>
          <a:noFill/>
        </p:spPr>
        <p:txBody>
          <a:bodyPr wrap="square" rtlCol="0">
            <a:spAutoFit/>
          </a:bodyPr>
          <a:lstStyle/>
          <a:p>
            <a:r>
              <a:rPr lang="en-US" u="sng" dirty="0">
                <a:hlinkClick r:id="rId5"/>
              </a:rPr>
              <a:t>https://docs.streamlit.io/</a:t>
            </a:r>
            <a:endParaRPr lang="en-IN" dirty="0"/>
          </a:p>
        </p:txBody>
      </p:sp>
      <p:sp>
        <p:nvSpPr>
          <p:cNvPr id="9" name="TextBox 8">
            <a:extLst>
              <a:ext uri="{FF2B5EF4-FFF2-40B4-BE49-F238E27FC236}">
                <a16:creationId xmlns:a16="http://schemas.microsoft.com/office/drawing/2014/main" id="{C71FB2CC-1AB0-EA5D-7754-7EF7864B0A10}"/>
              </a:ext>
            </a:extLst>
          </p:cNvPr>
          <p:cNvSpPr txBox="1"/>
          <p:nvPr/>
        </p:nvSpPr>
        <p:spPr>
          <a:xfrm>
            <a:off x="1097280" y="4890949"/>
            <a:ext cx="4093028" cy="369332"/>
          </a:xfrm>
          <a:prstGeom prst="rect">
            <a:avLst/>
          </a:prstGeom>
          <a:noFill/>
        </p:spPr>
        <p:txBody>
          <a:bodyPr wrap="square" rtlCol="0">
            <a:spAutoFit/>
          </a:bodyPr>
          <a:lstStyle/>
          <a:p>
            <a:r>
              <a:rPr lang="en-IN">
                <a:hlinkClick r:id="rId6"/>
              </a:rPr>
              <a:t>https</a:t>
            </a:r>
            <a:r>
              <a:rPr lang="en-IN" dirty="0">
                <a:hlinkClick r:id="rId6"/>
              </a:rPr>
              <a:t>://road-accident-ml.onrender.com/</a:t>
            </a:r>
            <a:endParaRPr lang="en-IN" dirty="0"/>
          </a:p>
        </p:txBody>
      </p:sp>
    </p:spTree>
    <p:extLst>
      <p:ext uri="{BB962C8B-B14F-4D97-AF65-F5344CB8AC3E}">
        <p14:creationId xmlns:p14="http://schemas.microsoft.com/office/powerpoint/2010/main" val="794429588"/>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3" name="Rectangle 1032">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5" name="Rectangle 1034">
            <a:extLst>
              <a:ext uri="{FF2B5EF4-FFF2-40B4-BE49-F238E27FC236}">
                <a16:creationId xmlns:a16="http://schemas.microsoft.com/office/drawing/2014/main" id="{2C7211D9-E545-4D00-9874-641EC7C7B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5DBBC34A-8C43-4368-951E-A04EB7C00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FFF1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hank you Vectors &amp; Illustrations for Free Download | Freepik">
            <a:extLst>
              <a:ext uri="{FF2B5EF4-FFF2-40B4-BE49-F238E27FC236}">
                <a16:creationId xmlns:a16="http://schemas.microsoft.com/office/drawing/2014/main" id="{AD0C7983-E826-20A9-52DF-DE1E255CFBB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468540" y="801793"/>
            <a:ext cx="5249332" cy="5249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31065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3CDED73-D302-4C87-9204-09E203458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58F6FAE2-B45F-4759-8ADC-8BD2B56713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C37B6A7A-6EC8-4CA8-B8A4-8146665E5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9BD04765-7D44-40E0-A740-E0DD3865F4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3" name="TextBox 4">
            <a:extLst>
              <a:ext uri="{FF2B5EF4-FFF2-40B4-BE49-F238E27FC236}">
                <a16:creationId xmlns:a16="http://schemas.microsoft.com/office/drawing/2014/main" id="{84EB076C-B5D2-1E54-DB09-F0A9D6EDFB33}"/>
              </a:ext>
            </a:extLst>
          </p:cNvPr>
          <p:cNvGraphicFramePr/>
          <p:nvPr>
            <p:extLst>
              <p:ext uri="{D42A27DB-BD31-4B8C-83A1-F6EECF244321}">
                <p14:modId xmlns:p14="http://schemas.microsoft.com/office/powerpoint/2010/main" val="3910678129"/>
              </p:ext>
            </p:extLst>
          </p:nvPr>
        </p:nvGraphicFramePr>
        <p:xfrm>
          <a:off x="1066800" y="797705"/>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961128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843AFC8-D8D0-4784-B08C-6324FA88E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54B1A56-8AFB-4D4F-8D98-1E832D6FFE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BBF8850-68FA-469A-2D89-7966BC4B1CEB}"/>
              </a:ext>
            </a:extLst>
          </p:cNvPr>
          <p:cNvSpPr/>
          <p:nvPr/>
        </p:nvSpPr>
        <p:spPr>
          <a:xfrm>
            <a:off x="1901163" y="1111753"/>
            <a:ext cx="3720353" cy="4634494"/>
          </a:xfrm>
          <a:prstGeom prst="rect">
            <a:avLst/>
          </a:prstGeom>
          <a:ln w="25400" cap="sq">
            <a:noFill/>
            <a:miter lim="800000"/>
          </a:ln>
        </p:spPr>
        <p:txBody>
          <a:bodyPr vert="horz" lIns="91440" tIns="45720" rIns="91440" bIns="45720" rtlCol="0" anchor="ctr">
            <a:normAutofit/>
          </a:bodyPr>
          <a:lstStyle/>
          <a:p>
            <a:pPr algn="ctr" defTabSz="914400">
              <a:lnSpc>
                <a:spcPct val="85000"/>
              </a:lnSpc>
              <a:spcBef>
                <a:spcPct val="0"/>
              </a:spcBef>
              <a:spcAft>
                <a:spcPts val="600"/>
              </a:spcAft>
              <a:buClr>
                <a:schemeClr val="accent1"/>
              </a:buClr>
            </a:pPr>
            <a:r>
              <a:rPr lang="en-US" sz="3200" b="0" cap="none" spc="-50" dirty="0">
                <a:ln w="0"/>
                <a:solidFill>
                  <a:srgbClr val="FFFFFF"/>
                </a:solidFill>
                <a:effectLst>
                  <a:outerShdw blurRad="38100" dist="19050" dir="2700000" algn="tl" rotWithShape="0">
                    <a:schemeClr val="dk1">
                      <a:alpha val="40000"/>
                    </a:schemeClr>
                  </a:outerShdw>
                </a:effectLst>
                <a:latin typeface="+mj-lt"/>
                <a:ea typeface="+mj-ea"/>
                <a:cs typeface="+mj-cs"/>
              </a:rPr>
              <a:t>Problem statement</a:t>
            </a:r>
          </a:p>
        </p:txBody>
      </p:sp>
      <p:sp>
        <p:nvSpPr>
          <p:cNvPr id="75" name="Rectangle 74">
            <a:extLst>
              <a:ext uri="{FF2B5EF4-FFF2-40B4-BE49-F238E27FC236}">
                <a16:creationId xmlns:a16="http://schemas.microsoft.com/office/drawing/2014/main" id="{F8E828FC-05B4-4BA4-92D3-3DF79D42D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8BE3B53-7368-56D7-D6BD-B5B4663329FA}"/>
              </a:ext>
            </a:extLst>
          </p:cNvPr>
          <p:cNvSpPr txBox="1"/>
          <p:nvPr/>
        </p:nvSpPr>
        <p:spPr>
          <a:xfrm>
            <a:off x="6570206" y="292608"/>
            <a:ext cx="5621794" cy="6272783"/>
          </a:xfrm>
          <a:prstGeom prst="rect">
            <a:avLst/>
          </a:prstGeom>
        </p:spPr>
        <p:txBody>
          <a:bodyPr vert="horz" lIns="0" tIns="45720" rIns="0" bIns="45720" rtlCol="0" anchor="ctr">
            <a:normAutofit/>
          </a:bodyPr>
          <a:lstStyle/>
          <a:p>
            <a:pPr algn="just"/>
            <a:r>
              <a:rPr lang="en-IN" dirty="0"/>
              <a:t>TO HANDLE THE ENORMOUS NUMBER OF ROAD ACCIDENTS IN INDIA A PRECISE ANALYSIS IS REQUIRED. THIS ANALYSIS WILL BE DONE MORE DEEPLY TO DETERMINE THE INTENSITY OF ROAD ACCIDENTS BY USING DIFFERENT MACHINE LEARNING TECHNIQUES LIKE SUPERVISED LEARNING, UNSUPERVISED LEARNING, ETC. MACHINE LEARNING IS AN EFFECTIVE TOOL THAT CAN BE USED TO EXAMINE DATA ON TRAFFIC ACCIDENTS AND SPOT TRENDS THAT ARE DIFFICULT TO SPOT WITH THE UNAIDED EYE. MACHINE LEARNING CAN HELP TO MAKE OUR ROADS SAFER BY IDENTIFYING THE FACTORS THAT CAUSE ACCIDENTS AND CREATING INTERVENTIONS TO ADDRESS THESE FACTORS.</a:t>
            </a:r>
          </a:p>
        </p:txBody>
      </p:sp>
    </p:spTree>
    <p:extLst>
      <p:ext uri="{BB962C8B-B14F-4D97-AF65-F5344CB8AC3E}">
        <p14:creationId xmlns:p14="http://schemas.microsoft.com/office/powerpoint/2010/main" val="2738870004"/>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26" name="Picture 2" descr="Chapter 03: Ideate – Design Thinking">
            <a:extLst>
              <a:ext uri="{FF2B5EF4-FFF2-40B4-BE49-F238E27FC236}">
                <a16:creationId xmlns:a16="http://schemas.microsoft.com/office/drawing/2014/main" id="{57077A8E-7D3E-C01F-14FA-C07A92959BF4}"/>
              </a:ext>
            </a:extLst>
          </p:cNvPr>
          <p:cNvPicPr>
            <a:picLocks noChangeAspect="1" noChangeArrowheads="1"/>
          </p:cNvPicPr>
          <p:nvPr/>
        </p:nvPicPr>
        <p:blipFill rotWithShape="1">
          <a:blip r:embed="rId2">
            <a:duotone>
              <a:schemeClr val="bg2">
                <a:shade val="45000"/>
                <a:satMod val="135000"/>
              </a:schemeClr>
              <a:prstClr val="white"/>
            </a:duotone>
            <a:alphaModFix amt="35000"/>
            <a:extLst>
              <a:ext uri="{28A0092B-C50C-407E-A947-70E740481C1C}">
                <a14:useLocalDpi xmlns:a14="http://schemas.microsoft.com/office/drawing/2010/main" val="0"/>
              </a:ext>
            </a:extLst>
          </a:blip>
          <a:srcRect l="6863" r="4248"/>
          <a:stretch/>
        </p:blipFill>
        <p:spPr bwMode="auto">
          <a:xfrm>
            <a:off x="0" y="10"/>
            <a:ext cx="12191980" cy="6857990"/>
          </a:xfrm>
          <a:prstGeom prst="rect">
            <a:avLst/>
          </a:prstGeom>
          <a:noFill/>
          <a:extLst>
            <a:ext uri="{909E8E84-426E-40DD-AFC4-6F175D3DCCD1}">
              <a14:hiddenFill xmlns:a14="http://schemas.microsoft.com/office/drawing/2010/main">
                <a:solidFill>
                  <a:srgbClr val="FFFFFF"/>
                </a:solidFill>
              </a14:hiddenFill>
            </a:ext>
          </a:extLst>
        </p:spPr>
      </p:pic>
      <p:cxnSp>
        <p:nvCxnSpPr>
          <p:cNvPr id="3134" name="Straight Connector 3127">
            <a:extLst>
              <a:ext uri="{FF2B5EF4-FFF2-40B4-BE49-F238E27FC236}">
                <a16:creationId xmlns:a16="http://schemas.microsoft.com/office/drawing/2014/main" id="{8D46104E-653E-4816-AAEB-4211685E41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1614504-25EC-427C-3145-E4EB09AEA897}"/>
              </a:ext>
            </a:extLst>
          </p:cNvPr>
          <p:cNvSpPr/>
          <p:nvPr/>
        </p:nvSpPr>
        <p:spPr>
          <a:xfrm>
            <a:off x="1097280" y="286603"/>
            <a:ext cx="10058400" cy="145075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chor="b">
            <a:normAutofit/>
          </a:bodyPr>
          <a:lstStyle/>
          <a:p>
            <a:pPr defTabSz="914400">
              <a:lnSpc>
                <a:spcPct val="85000"/>
              </a:lnSpc>
              <a:spcBef>
                <a:spcPct val="0"/>
              </a:spcBef>
              <a:spcAft>
                <a:spcPts val="600"/>
              </a:spcAft>
            </a:pPr>
            <a:r>
              <a:rPr lang="en-US" sz="4800" spc="-50" dirty="0">
                <a:solidFill>
                  <a:schemeClr val="tx1">
                    <a:lumMod val="75000"/>
                    <a:lumOff val="25000"/>
                  </a:schemeClr>
                </a:solidFill>
                <a:effectLst>
                  <a:outerShdw blurRad="38100" dist="38100" dir="2700000" algn="tl">
                    <a:srgbClr val="000000">
                      <a:alpha val="43137"/>
                    </a:srgbClr>
                  </a:outerShdw>
                </a:effectLst>
                <a:latin typeface="+mj-lt"/>
                <a:ea typeface="+mj-ea"/>
                <a:cs typeface="+mj-cs"/>
              </a:rPr>
              <a:t>What’s our solution</a:t>
            </a:r>
          </a:p>
        </p:txBody>
      </p:sp>
      <p:sp>
        <p:nvSpPr>
          <p:cNvPr id="4" name="TextBox 3">
            <a:extLst>
              <a:ext uri="{FF2B5EF4-FFF2-40B4-BE49-F238E27FC236}">
                <a16:creationId xmlns:a16="http://schemas.microsoft.com/office/drawing/2014/main" id="{8F2CC0DC-EE1D-61E7-E5CD-87FF4BBA0177}"/>
              </a:ext>
            </a:extLst>
          </p:cNvPr>
          <p:cNvSpPr txBox="1"/>
          <p:nvPr/>
        </p:nvSpPr>
        <p:spPr>
          <a:xfrm>
            <a:off x="1729578" y="2023952"/>
            <a:ext cx="10264626" cy="4230543"/>
          </a:xfrm>
          <a:prstGeom prst="rect">
            <a:avLst/>
          </a:prstGeom>
        </p:spPr>
        <p:txBody>
          <a:bodyPr vert="horz" lIns="0" tIns="45720" rIns="0" bIns="45720" rtlCol="0">
            <a:normAutofit lnSpcReduction="10000"/>
          </a:bodyPr>
          <a:lstStyle/>
          <a:p>
            <a:pPr algn="just"/>
            <a:r>
              <a:rPr lang="en-IN" sz="2800" dirty="0"/>
              <a:t>An ML-powered web app that predicts accident severity based on the current conditions. It is trained with 25 Thousand accident records over 2010-2021. More data means greater accuracy. The purpose of such a model is to be able to predict accidents based on the conditions that will be more prone to accidents, and therefore take preventive measures. We will even try to locate more precisely future accidents in order to provide faster care and precautionary service.</a:t>
            </a:r>
          </a:p>
          <a:p>
            <a:pPr algn="just"/>
            <a:r>
              <a:rPr lang="en-IN" sz="2800" dirty="0"/>
              <a:t>We will train our model with multiple algorithms and only choose the best one with high accuracy. This will ensure that our model is as accurate as possible and can provide the most accurate predictions.</a:t>
            </a:r>
          </a:p>
          <a:p>
            <a:pPr defTabSz="914400">
              <a:lnSpc>
                <a:spcPct val="90000"/>
              </a:lnSpc>
              <a:spcAft>
                <a:spcPts val="600"/>
              </a:spcAft>
              <a:buClr>
                <a:schemeClr val="accent1"/>
              </a:buClr>
              <a:buFont typeface="Calibri" panose="020F0502020204030204" pitchFamily="34" charset="0"/>
            </a:pPr>
            <a:endParaRPr lang="en-US" sz="2800" b="1" dirty="0">
              <a:solidFill>
                <a:schemeClr val="tx1">
                  <a:lumMod val="75000"/>
                  <a:lumOff val="25000"/>
                </a:schemeClr>
              </a:solidFill>
            </a:endParaRPr>
          </a:p>
        </p:txBody>
      </p:sp>
      <p:sp>
        <p:nvSpPr>
          <p:cNvPr id="3135" name="Rectangle 3129">
            <a:extLst>
              <a:ext uri="{FF2B5EF4-FFF2-40B4-BE49-F238E27FC236}">
                <a16:creationId xmlns:a16="http://schemas.microsoft.com/office/drawing/2014/main" id="{A35B60BD-D465-494B-94F6-885E5E29B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36" name="Rectangle 3131">
            <a:extLst>
              <a:ext uri="{FF2B5EF4-FFF2-40B4-BE49-F238E27FC236}">
                <a16:creationId xmlns:a16="http://schemas.microsoft.com/office/drawing/2014/main" id="{130CC877-DB14-4DAD-BD23-63D3E97ED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281235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CF5B6-DF08-0967-67B8-9FFBDCFB9F10}"/>
              </a:ext>
            </a:extLst>
          </p:cNvPr>
          <p:cNvSpPr>
            <a:spLocks noGrp="1"/>
          </p:cNvSpPr>
          <p:nvPr>
            <p:ph type="title"/>
          </p:nvPr>
        </p:nvSpPr>
        <p:spPr>
          <a:xfrm>
            <a:off x="1097280" y="286603"/>
            <a:ext cx="10058400" cy="1450757"/>
          </a:xfrm>
          <a:effectLst>
            <a:outerShdw blurRad="50800" dist="38100" dir="2700000" algn="tl" rotWithShape="0">
              <a:prstClr val="black">
                <a:alpha val="40000"/>
              </a:prstClr>
            </a:outerShdw>
          </a:effectLst>
        </p:spPr>
        <p:txBody>
          <a:bodyPr>
            <a:normAutofit/>
          </a:bodyPr>
          <a:lstStyle/>
          <a:p>
            <a:r>
              <a:rPr lang="en-US" dirty="0">
                <a:effectLst>
                  <a:outerShdw blurRad="38100" dist="38100" dir="2700000" algn="tl">
                    <a:srgbClr val="000000">
                      <a:alpha val="43137"/>
                    </a:srgbClr>
                  </a:outerShdw>
                </a:effectLst>
              </a:rPr>
              <a:t>Objective</a:t>
            </a:r>
            <a:endParaRPr lang="en-IN" dirty="0">
              <a:effectLst>
                <a:outerShdw blurRad="38100" dist="38100" dir="2700000" algn="tl">
                  <a:srgbClr val="000000">
                    <a:alpha val="43137"/>
                  </a:srgbClr>
                </a:outerShdw>
              </a:effectLst>
            </a:endParaRPr>
          </a:p>
        </p:txBody>
      </p:sp>
      <p:graphicFrame>
        <p:nvGraphicFramePr>
          <p:cNvPr id="5" name="Content Placeholder 2">
            <a:extLst>
              <a:ext uri="{FF2B5EF4-FFF2-40B4-BE49-F238E27FC236}">
                <a16:creationId xmlns:a16="http://schemas.microsoft.com/office/drawing/2014/main" id="{6DF7A8D0-E91B-1C7B-D852-D404D95228AB}"/>
              </a:ext>
            </a:extLst>
          </p:cNvPr>
          <p:cNvGraphicFramePr>
            <a:graphicFrameLocks noGrp="1"/>
          </p:cNvGraphicFramePr>
          <p:nvPr>
            <p:ph idx="1"/>
            <p:extLst>
              <p:ext uri="{D42A27DB-BD31-4B8C-83A1-F6EECF244321}">
                <p14:modId xmlns:p14="http://schemas.microsoft.com/office/powerpoint/2010/main" val="283750341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179670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10">
            <a:extLst>
              <a:ext uri="{FF2B5EF4-FFF2-40B4-BE49-F238E27FC236}">
                <a16:creationId xmlns:a16="http://schemas.microsoft.com/office/drawing/2014/main" id="{84C1B39F-2829-488D-BCFA-11D92D990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4A78B4-E31F-2A04-4E6F-90B34AF6F764}"/>
              </a:ext>
            </a:extLst>
          </p:cNvPr>
          <p:cNvSpPr>
            <a:spLocks noGrp="1"/>
          </p:cNvSpPr>
          <p:nvPr>
            <p:ph type="title"/>
          </p:nvPr>
        </p:nvSpPr>
        <p:spPr>
          <a:xfrm>
            <a:off x="6956868" y="634946"/>
            <a:ext cx="4592874" cy="1450757"/>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fontScale="90000"/>
          </a:bodyPr>
          <a:lstStyle/>
          <a:p>
            <a:r>
              <a:rPr lang="en-IN" b="1" dirty="0">
                <a:effectLst>
                  <a:outerShdw blurRad="38100" dist="38100" dir="2700000" algn="tl">
                    <a:srgbClr val="000000">
                      <a:alpha val="43137"/>
                    </a:srgbClr>
                  </a:outerShdw>
                </a:effectLst>
              </a:rPr>
              <a:t>ASSUMPTIONS AND DEPENDENCIES</a:t>
            </a:r>
            <a:endParaRPr lang="en-US" dirty="0">
              <a:effectLst>
                <a:outerShdw blurRad="38100" dist="38100" dir="2700000" algn="tl">
                  <a:srgbClr val="000000">
                    <a:alpha val="43137"/>
                  </a:srgbClr>
                </a:outerShdw>
              </a:effectLst>
            </a:endParaRPr>
          </a:p>
        </p:txBody>
      </p:sp>
      <p:sp>
        <p:nvSpPr>
          <p:cNvPr id="28" name="Rectangle 12">
            <a:extLst>
              <a:ext uri="{FF2B5EF4-FFF2-40B4-BE49-F238E27FC236}">
                <a16:creationId xmlns:a16="http://schemas.microsoft.com/office/drawing/2014/main" id="{DA63DCEF-951F-4D00-82BE-C571BDE2D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79458" cy="63343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4">
            <a:extLst>
              <a:ext uri="{FF2B5EF4-FFF2-40B4-BE49-F238E27FC236}">
                <a16:creationId xmlns:a16="http://schemas.microsoft.com/office/drawing/2014/main" id="{CFB673E1-DBF7-4F28-B9D7-A143A9F42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3057906" cy="3408237"/>
          </a:xfrm>
          <a:prstGeom prst="rect">
            <a:avLst/>
          </a:prstGeom>
          <a:solidFill>
            <a:srgbClr val="FFFFF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6">
            <a:extLst>
              <a:ext uri="{FF2B5EF4-FFF2-40B4-BE49-F238E27FC236}">
                <a16:creationId xmlns:a16="http://schemas.microsoft.com/office/drawing/2014/main" id="{7B1F1E67-BFCE-400E-8068-A87C5ABF0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061" y="321733"/>
            <a:ext cx="2583939" cy="195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chemeClr val="tx1"/>
                </a:solidFill>
                <a:effectLst>
                  <a:outerShdw blurRad="38100" dist="38100" dir="2700000" algn="tl">
                    <a:srgbClr val="000000">
                      <a:alpha val="43137"/>
                    </a:srgbClr>
                  </a:outerShdw>
                </a:effectLst>
              </a:rPr>
              <a:t>Bias:</a:t>
            </a:r>
            <a:r>
              <a:rPr lang="en-IN" dirty="0">
                <a:solidFill>
                  <a:schemeClr val="tx1"/>
                </a:solidFill>
              </a:rPr>
              <a:t> The model should be free of bias. The model should not be biased against any particular group of people.</a:t>
            </a:r>
          </a:p>
        </p:txBody>
      </p:sp>
      <p:cxnSp>
        <p:nvCxnSpPr>
          <p:cNvPr id="31" name="Straight Connector 18">
            <a:extLst>
              <a:ext uri="{FF2B5EF4-FFF2-40B4-BE49-F238E27FC236}">
                <a16:creationId xmlns:a16="http://schemas.microsoft.com/office/drawing/2014/main" id="{A7D1A4EE-99DE-4170-A9F2-6FAF58CEFB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6569" y="2085703"/>
            <a:ext cx="41148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2" name="Rectangle 20">
            <a:extLst>
              <a:ext uri="{FF2B5EF4-FFF2-40B4-BE49-F238E27FC236}">
                <a16:creationId xmlns:a16="http://schemas.microsoft.com/office/drawing/2014/main" id="{3CD3E005-A4F0-413D-A66F-43FF9C646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879167"/>
            <a:ext cx="3057906" cy="2135564"/>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b="1" dirty="0">
                <a:solidFill>
                  <a:schemeClr val="tx1"/>
                </a:solidFill>
                <a:effectLst>
                  <a:outerShdw blurRad="38100" dist="38100" dir="2700000" algn="tl">
                    <a:srgbClr val="000000">
                      <a:alpha val="43137"/>
                    </a:srgbClr>
                  </a:outerShdw>
                </a:effectLst>
              </a:rPr>
              <a:t>Training data</a:t>
            </a:r>
            <a:r>
              <a:rPr lang="en-IN" b="1" dirty="0">
                <a:solidFill>
                  <a:schemeClr val="tx1"/>
                </a:solidFill>
              </a:rPr>
              <a:t>:</a:t>
            </a:r>
            <a:r>
              <a:rPr lang="en-IN" dirty="0">
                <a:solidFill>
                  <a:schemeClr val="tx1"/>
                </a:solidFill>
              </a:rPr>
              <a:t> The training data must be accurate and realistic. A wide range of potential accident-causing variables, such as driver behaviour, road conditions, and weather, should be included in the data.</a:t>
            </a:r>
          </a:p>
        </p:txBody>
      </p:sp>
      <p:sp>
        <p:nvSpPr>
          <p:cNvPr id="33" name="Rectangle 22">
            <a:extLst>
              <a:ext uri="{FF2B5EF4-FFF2-40B4-BE49-F238E27FC236}">
                <a16:creationId xmlns:a16="http://schemas.microsoft.com/office/drawing/2014/main" id="{4E4EF01D-E02F-48F9-AC1B-9F12764FE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2451014"/>
            <a:ext cx="2567411" cy="3532765"/>
          </a:xfrm>
          <a:prstGeom prst="rect">
            <a:avLst/>
          </a:prstGeom>
          <a:solidFill>
            <a:srgbClr val="FFFFF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1FE6378-970B-767F-1D43-92425343EE5D}"/>
              </a:ext>
            </a:extLst>
          </p:cNvPr>
          <p:cNvSpPr/>
          <p:nvPr/>
        </p:nvSpPr>
        <p:spPr>
          <a:xfrm>
            <a:off x="325779" y="421882"/>
            <a:ext cx="2984350" cy="3408237"/>
          </a:xfrm>
          <a:prstGeom prst="rect">
            <a:avLst/>
          </a:prstGeom>
        </p:spPr>
        <p:txBody>
          <a:bodyPr vert="horz" lIns="0" tIns="45720" rIns="0" bIns="45720" rtlCol="0">
            <a:normAutofit/>
          </a:bodyPr>
          <a:lstStyle/>
          <a:p>
            <a:pPr algn="just"/>
            <a:r>
              <a:rPr lang="en-IN" b="1" dirty="0">
                <a:effectLst>
                  <a:outerShdw blurRad="38100" dist="38100" dir="2700000" algn="tl">
                    <a:srgbClr val="000000">
                      <a:alpha val="43137"/>
                    </a:srgbClr>
                  </a:outerShdw>
                </a:effectLst>
              </a:rPr>
              <a:t>Data quality:</a:t>
            </a:r>
            <a:r>
              <a:rPr lang="en-IN" dirty="0">
                <a:effectLst>
                  <a:outerShdw blurRad="38100" dist="38100" dir="2700000" algn="tl">
                    <a:srgbClr val="000000">
                      <a:alpha val="43137"/>
                    </a:srgbClr>
                  </a:outerShdw>
                </a:effectLst>
              </a:rPr>
              <a:t> The quality of the data used to train the model is critical. The data should be accurate, complete, and representative of the real world.</a:t>
            </a:r>
          </a:p>
        </p:txBody>
      </p:sp>
      <p:sp>
        <p:nvSpPr>
          <p:cNvPr id="25" name="Rectangle 24">
            <a:extLst>
              <a:ext uri="{FF2B5EF4-FFF2-40B4-BE49-F238E27FC236}">
                <a16:creationId xmlns:a16="http://schemas.microsoft.com/office/drawing/2014/main" id="{CE156123-C058-4FBB-9D16-FAD25040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049BFCD2-119E-4A5F-A6DD-63F748C73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8F7C6B11-5F9D-FAD1-90EF-BFBA2773BA8B}"/>
              </a:ext>
            </a:extLst>
          </p:cNvPr>
          <p:cNvSpPr txBox="1"/>
          <p:nvPr/>
        </p:nvSpPr>
        <p:spPr>
          <a:xfrm>
            <a:off x="3512061" y="2479255"/>
            <a:ext cx="4850397" cy="369332"/>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rPr>
              <a:t>Model complexity</a:t>
            </a:r>
          </a:p>
        </p:txBody>
      </p:sp>
      <p:sp>
        <p:nvSpPr>
          <p:cNvPr id="7" name="TextBox 6">
            <a:extLst>
              <a:ext uri="{FF2B5EF4-FFF2-40B4-BE49-F238E27FC236}">
                <a16:creationId xmlns:a16="http://schemas.microsoft.com/office/drawing/2014/main" id="{CA1CE22F-B2A0-3340-5016-04F71347629F}"/>
              </a:ext>
            </a:extLst>
          </p:cNvPr>
          <p:cNvSpPr txBox="1"/>
          <p:nvPr/>
        </p:nvSpPr>
        <p:spPr>
          <a:xfrm>
            <a:off x="3528588" y="3394943"/>
            <a:ext cx="2463312" cy="2585323"/>
          </a:xfrm>
          <a:prstGeom prst="rect">
            <a:avLst/>
          </a:prstGeom>
          <a:noFill/>
        </p:spPr>
        <p:txBody>
          <a:bodyPr wrap="square" rtlCol="0">
            <a:spAutoFit/>
          </a:bodyPr>
          <a:lstStyle/>
          <a:p>
            <a:pPr algn="just"/>
            <a:r>
              <a:rPr lang="en-IN" dirty="0"/>
              <a:t>The complexity of the model should be appropriate for the data. A complex model may be more accurate, but it may also be more difficult to train and interpret.</a:t>
            </a:r>
          </a:p>
          <a:p>
            <a:pPr algn="just"/>
            <a:endParaRPr lang="en-IN" dirty="0"/>
          </a:p>
        </p:txBody>
      </p:sp>
      <p:sp>
        <p:nvSpPr>
          <p:cNvPr id="8" name="Rectangle 7">
            <a:extLst>
              <a:ext uri="{FF2B5EF4-FFF2-40B4-BE49-F238E27FC236}">
                <a16:creationId xmlns:a16="http://schemas.microsoft.com/office/drawing/2014/main" id="{1019B689-61EB-852D-DD6B-F090CE0C93EA}"/>
              </a:ext>
            </a:extLst>
          </p:cNvPr>
          <p:cNvSpPr/>
          <p:nvPr/>
        </p:nvSpPr>
        <p:spPr>
          <a:xfrm>
            <a:off x="6766456" y="2308678"/>
            <a:ext cx="5096267" cy="1200329"/>
          </a:xfrm>
          <a:prstGeom prst="rect">
            <a:avLst/>
          </a:prstGeom>
          <a:noFill/>
        </p:spPr>
        <p:txBody>
          <a:bodyPr wrap="square" lIns="91440" tIns="45720" rIns="91440" bIns="45720">
            <a:spAutoFit/>
          </a:bodyPr>
          <a:lstStyle/>
          <a:p>
            <a:pPr algn="just"/>
            <a:r>
              <a:rPr lang="en-IN" dirty="0">
                <a:latin typeface="Arial" panose="020B0604020202020204" pitchFamily="34" charset="0"/>
                <a:cs typeface="Arial" panose="020B0604020202020204" pitchFamily="34" charset="0"/>
              </a:rPr>
              <a:t>Here are some of the assumptions and dependencies that we have to consider while creating an analysis model using machine learning:-</a:t>
            </a:r>
          </a:p>
        </p:txBody>
      </p:sp>
    </p:spTree>
    <p:extLst>
      <p:ext uri="{BB962C8B-B14F-4D97-AF65-F5344CB8AC3E}">
        <p14:creationId xmlns:p14="http://schemas.microsoft.com/office/powerpoint/2010/main" val="54469985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1D1210-3BD3-4C6E-AD1B-07BFB5ABD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E4947F56-9DBB-4FF9-ABF2-5B7B3C7B5F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B6E21A4B-9996-44C9-AE8B-9B156A6CDF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5773171-0576-4132-A405-A6861EB51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19B878C-B90F-4ECB-965C-222272341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6CBAA9-E4E7-E477-9717-EC26776D67BA}"/>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dirty="0">
                <a:solidFill>
                  <a:srgbClr val="FFFFFF"/>
                </a:solidFill>
              </a:rPr>
              <a:t>System architecture</a:t>
            </a:r>
          </a:p>
        </p:txBody>
      </p:sp>
      <p:pic>
        <p:nvPicPr>
          <p:cNvPr id="4" name="Content Placeholder 3" descr="Diagram&#10;&#10;Description automatically generated">
            <a:extLst>
              <a:ext uri="{FF2B5EF4-FFF2-40B4-BE49-F238E27FC236}">
                <a16:creationId xmlns:a16="http://schemas.microsoft.com/office/drawing/2014/main" id="{B95995BE-ED19-F290-6263-A01A0ECBD0CF}"/>
              </a:ext>
            </a:extLst>
          </p:cNvPr>
          <p:cNvPicPr>
            <a:picLocks noGrp="1" noChangeAspect="1"/>
          </p:cNvPicPr>
          <p:nvPr>
            <p:ph idx="1"/>
          </p:nvPr>
        </p:nvPicPr>
        <p:blipFill>
          <a:blip r:embed="rId2"/>
          <a:stretch>
            <a:fillRect/>
          </a:stretch>
        </p:blipFill>
        <p:spPr>
          <a:xfrm>
            <a:off x="1814201" y="643538"/>
            <a:ext cx="8564697" cy="3618586"/>
          </a:xfrm>
          <a:prstGeom prst="rect">
            <a:avLst/>
          </a:prstGeom>
        </p:spPr>
      </p:pic>
      <p:sp>
        <p:nvSpPr>
          <p:cNvPr id="19" name="Rectangle 18">
            <a:extLst>
              <a:ext uri="{FF2B5EF4-FFF2-40B4-BE49-F238E27FC236}">
                <a16:creationId xmlns:a16="http://schemas.microsoft.com/office/drawing/2014/main" id="{DEA90D0B-AC38-4D61-872C-1B5C58A55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p:nvPr/>
        </p:nvPicPr>
        <p:blipFill>
          <a:blip r:embed="rId3"/>
          <a:stretch>
            <a:fillRect/>
          </a:stretch>
        </p:blipFill>
        <p:spPr>
          <a:xfrm>
            <a:off x="1814201" y="641062"/>
            <a:ext cx="8564697" cy="3599921"/>
          </a:xfrm>
          <a:prstGeom prst="rect">
            <a:avLst/>
          </a:prstGeom>
        </p:spPr>
      </p:pic>
    </p:spTree>
    <p:extLst>
      <p:ext uri="{BB962C8B-B14F-4D97-AF65-F5344CB8AC3E}">
        <p14:creationId xmlns:p14="http://schemas.microsoft.com/office/powerpoint/2010/main" val="376258017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1D1210-3BD3-4C6E-AD1B-07BFB5ABD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E4947F56-9DBB-4FF9-ABF2-5B7B3C7B5F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B6E21A4B-9996-44C9-AE8B-9B156A6CDF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C8E9CDB-D43B-406A-A383-9ACA480BA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5D06FA6-3314-319F-F17C-0277F8775C4A}"/>
              </a:ext>
            </a:extLst>
          </p:cNvPr>
          <p:cNvPicPr>
            <a:picLocks noChangeAspect="1"/>
          </p:cNvPicPr>
          <p:nvPr/>
        </p:nvPicPr>
        <p:blipFill>
          <a:blip r:embed="rId2"/>
          <a:stretch>
            <a:fillRect/>
          </a:stretch>
        </p:blipFill>
        <p:spPr>
          <a:xfrm>
            <a:off x="2523791" y="640080"/>
            <a:ext cx="2496083" cy="5577840"/>
          </a:xfrm>
          <a:prstGeom prst="rect">
            <a:avLst/>
          </a:prstGeom>
        </p:spPr>
      </p:pic>
      <p:sp>
        <p:nvSpPr>
          <p:cNvPr id="18" name="Rectangle 17">
            <a:extLst>
              <a:ext uri="{FF2B5EF4-FFF2-40B4-BE49-F238E27FC236}">
                <a16:creationId xmlns:a16="http://schemas.microsoft.com/office/drawing/2014/main" id="{93C8016D-8063-469F-8F60-CDDA584AB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angle 3">
            <a:extLst>
              <a:ext uri="{FF2B5EF4-FFF2-40B4-BE49-F238E27FC236}">
                <a16:creationId xmlns:a16="http://schemas.microsoft.com/office/drawing/2014/main" id="{52A75F2C-97B4-BB94-92A6-0A5370EA0BB6}"/>
              </a:ext>
            </a:extLst>
          </p:cNvPr>
          <p:cNvSpPr/>
          <p:nvPr/>
        </p:nvSpPr>
        <p:spPr>
          <a:xfrm>
            <a:off x="8096885" y="640080"/>
            <a:ext cx="3659246" cy="2926080"/>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400" b="0" cap="none" spc="-50" dirty="0">
                <a:ln w="0"/>
                <a:solidFill>
                  <a:srgbClr val="FFFFFF"/>
                </a:solidFill>
                <a:effectLst>
                  <a:outerShdw blurRad="38100" dist="19050" dir="2700000" algn="tl" rotWithShape="0">
                    <a:schemeClr val="dk1">
                      <a:alpha val="40000"/>
                    </a:schemeClr>
                  </a:outerShdw>
                </a:effectLst>
                <a:latin typeface="+mj-lt"/>
                <a:ea typeface="+mj-ea"/>
                <a:cs typeface="+mj-cs"/>
              </a:rPr>
              <a:t>Data-flow Diagram</a:t>
            </a:r>
          </a:p>
        </p:txBody>
      </p:sp>
      <p:sp>
        <p:nvSpPr>
          <p:cNvPr id="20" name="Rectangle 19">
            <a:extLst>
              <a:ext uri="{FF2B5EF4-FFF2-40B4-BE49-F238E27FC236}">
                <a16:creationId xmlns:a16="http://schemas.microsoft.com/office/drawing/2014/main" id="{ABFEE421-0374-4B8E-A6B8-6A1718AF4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94730569"/>
      </p:ext>
    </p:extLst>
  </p:cSld>
  <p:clrMapOvr>
    <a:masterClrMapping/>
  </p:clrMapOvr>
  <p:transition spd="slow">
    <p:push dir="u"/>
  </p:transition>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1401</TotalTime>
  <Words>1990</Words>
  <Application>Microsoft Office PowerPoint</Application>
  <PresentationFormat>Widescreen</PresentationFormat>
  <Paragraphs>130</Paragraphs>
  <Slides>27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vt:lpstr>
      <vt:lpstr>Calibri</vt:lpstr>
      <vt:lpstr>Calibri Light</vt:lpstr>
      <vt:lpstr>Times New Roman</vt:lpstr>
      <vt:lpstr>Retrospect</vt:lpstr>
      <vt:lpstr>PowerPoint Presentation</vt:lpstr>
      <vt:lpstr>TABLE OF CONTENTS </vt:lpstr>
      <vt:lpstr>PowerPoint Presentation</vt:lpstr>
      <vt:lpstr>PowerPoint Presentation</vt:lpstr>
      <vt:lpstr>PowerPoint Presentation</vt:lpstr>
      <vt:lpstr>Objective</vt:lpstr>
      <vt:lpstr>ASSUMPTIONS AND DEPENDENCIES</vt:lpstr>
      <vt:lpstr>System architecture</vt:lpstr>
      <vt:lpstr>PowerPoint Presentation</vt:lpstr>
      <vt:lpstr>Implementation</vt:lpstr>
      <vt:lpstr>PowerPoint Presentation</vt:lpstr>
      <vt:lpstr>Data Mining:</vt:lpstr>
      <vt:lpstr>PowerPoint Presentation</vt:lpstr>
      <vt:lpstr>Time</vt:lpstr>
      <vt:lpstr>Xg Boost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of this Project and improvement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Shivansh Gautam</dc:creator>
  <cp:lastModifiedBy>Subramanyam Rekhandar</cp:lastModifiedBy>
  <cp:revision>95</cp:revision>
  <dcterms:created xsi:type="dcterms:W3CDTF">2022-11-20T16:59:04Z</dcterms:created>
  <dcterms:modified xsi:type="dcterms:W3CDTF">2024-12-20T19:26:08Z</dcterms:modified>
</cp:coreProperties>
</file>